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6.xml" ContentType="application/vnd.openxmlformats-officedocument.drawingml.chart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732" r:id="rId2"/>
  </p:sldMasterIdLst>
  <p:notesMasterIdLst>
    <p:notesMasterId r:id="rId10"/>
  </p:notesMasterIdLst>
  <p:sldIdLst>
    <p:sldId id="287" r:id="rId3"/>
    <p:sldId id="2147483594" r:id="rId4"/>
    <p:sldId id="2147483511" r:id="rId5"/>
    <p:sldId id="2147483588" r:id="rId6"/>
    <p:sldId id="2147483589" r:id="rId7"/>
    <p:sldId id="2147483597" r:id="rId8"/>
    <p:sldId id="21474835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9C9F17-05C8-2077-67BE-77161B493794}" name="Isabel Hoyos" initials="IH" userId="R5eVIiNu+G3RtUhixS3Ma/YW1PnaDPM4b2qCIjSgG/c=" providerId="None"/>
  <p188:author id="{63E0E339-2211-58FC-7A16-929C3F0EC403}" name="Multi User 2" initials="" userId="S::admin2@karbone.onmicrosoft.com::bd802b5f-c507-4f34-a1fb-991d77d734eb" providerId="AD"/>
  <p188:author id="{D3CECC4B-249E-F3CF-3EE4-B49AC7878613}" name="Gernot Wagner" initials="GW" userId="33ee3ac88b4c2f16" providerId="Windows Live"/>
  <p188:author id="{B5FB0362-B61E-5A4B-4E29-675E7DA9B7A3}" name="Hyae Ryung" initials="HR" userId="S::hk2901@adcu.columbia.edu::98652124-d7bd-4e60-8447-ffbea6868795" providerId="AD"/>
  <p188:author id="{5BDAF199-FE9F-D5ED-D3B9-29D070E66998}" name="Gernot Wagner" initials="GW" userId="329870740_tp_dropbox" providerId="Windows Live"/>
  <p188:author id="{5A034CE6-0512-3647-39BA-554856A9C3D1}" name="Helen Kim" initials="HK" userId="n1H8ZmGiKeGHwzxt24x1V8SczUGaTjzTyag75aCzgnE=" providerId="None"/>
  <p188:author id="{A9B005EB-5525-8653-86DB-7FF7BDA9024F}" name="Gernot Wagner" initials="GW" userId="OVbcNIsJqkepRvkUnLynhQ7QrcHjvSyJJ8O9qHeWIMM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ae Ryung" initials="HR" lastIdx="1" clrIdx="0">
    <p:extLst>
      <p:ext uri="{19B8F6BF-5375-455C-9EA6-DF929625EA0E}">
        <p15:presenceInfo xmlns:p15="http://schemas.microsoft.com/office/powerpoint/2012/main" userId="S::hk2901@adcu.columbia.edu::98652124-d7bd-4e60-8447-ffbea6868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C3E"/>
    <a:srgbClr val="009BDB"/>
    <a:srgbClr val="EE352E"/>
    <a:srgbClr val="C40A3D"/>
    <a:srgbClr val="FF9300"/>
    <a:srgbClr val="E4E8EF"/>
    <a:srgbClr val="00933C"/>
    <a:srgbClr val="FCCC0A"/>
    <a:srgbClr val="5D1512"/>
    <a:srgbClr val="899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1869A-527B-4CB8-BBE8-9F6124B9FB7C}" v="10" dt="2025-07-15T13:28:28.655"/>
    <p1510:client id="{6C2958F2-63D8-444F-BFA0-35C093611F20}" v="1" dt="2025-07-15T18:26:23.811"/>
    <p1510:client id="{74F17351-8964-4576-AAD6-C33EE1E443B0}" v="1" dt="2025-07-15T13:51:47.813"/>
    <p1510:client id="{972DA7C0-77FC-4F44-86A6-7FA4FA48F60C}" v="9" dt="2025-07-15T15:05:27.257"/>
    <p1510:client id="{9F739A80-834E-4B95-BF74-40BA4958CFAA}" v="2" dt="2025-07-15T18:32:52.923"/>
    <p1510:client id="{9F907DB7-C658-4755-88DE-C49640CA0BF0}" v="19" dt="2025-07-15T13:59:16.571"/>
    <p1510:client id="{CC1B5324-6B77-4EA8-8B07-B53FFF657CBA}" v="1" dt="2025-07-15T15:15:54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0" autoAdjust="0"/>
    <p:restoredTop sz="94667"/>
  </p:normalViewPr>
  <p:slideViewPr>
    <p:cSldViewPr snapToGrid="0">
      <p:cViewPr varScale="1">
        <p:scale>
          <a:sx n="74" d="100"/>
          <a:sy n="74" d="100"/>
        </p:scale>
        <p:origin x="66" y="3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Kim" userId="n1H8ZmGiKeGHwzxt24x1V8SczUGaTjzTyag75aCzgnE=" providerId="None" clId="Web-{972DA7C0-77FC-4F44-86A6-7FA4FA48F60C}"/>
    <pc:docChg chg="mod modSld">
      <pc:chgData name="Helen Kim" userId="n1H8ZmGiKeGHwzxt24x1V8SczUGaTjzTyag75aCzgnE=" providerId="None" clId="Web-{972DA7C0-77FC-4F44-86A6-7FA4FA48F60C}" dt="2025-07-15T15:04:10.914" v="4" actId="20577"/>
      <pc:docMkLst>
        <pc:docMk/>
      </pc:docMkLst>
      <pc:sldChg chg="modSp">
        <pc:chgData name="Helen Kim" userId="n1H8ZmGiKeGHwzxt24x1V8SczUGaTjzTyag75aCzgnE=" providerId="None" clId="Web-{972DA7C0-77FC-4F44-86A6-7FA4FA48F60C}" dt="2025-07-15T15:04:10.914" v="4" actId="20577"/>
        <pc:sldMkLst>
          <pc:docMk/>
          <pc:sldMk cId="3404556086" sldId="2147483589"/>
        </pc:sldMkLst>
        <pc:spChg chg="mod">
          <ac:chgData name="Helen Kim" userId="n1H8ZmGiKeGHwzxt24x1V8SczUGaTjzTyag75aCzgnE=" providerId="None" clId="Web-{972DA7C0-77FC-4F44-86A6-7FA4FA48F60C}" dt="2025-07-15T15:04:10.914" v="4" actId="20577"/>
          <ac:spMkLst>
            <pc:docMk/>
            <pc:sldMk cId="3404556086" sldId="2147483589"/>
            <ac:spMk id="671" creationId="{DD3F3226-A5B0-487A-8E82-33E5A34992C9}"/>
          </ac:spMkLst>
        </pc:spChg>
      </pc:sldChg>
    </pc:docChg>
  </pc:docChgLst>
  <pc:docChgLst>
    <pc:chgData name="Nicolas Herrera Isaza" userId="IBL71BhepIrZbhnTrLZ9zI2lHA5azB4rZfXh6mQyF74=" providerId="None" clId="Web-{9F907DB7-C658-4755-88DE-C49640CA0BF0}"/>
    <pc:docChg chg="modSld">
      <pc:chgData name="Nicolas Herrera Isaza" userId="IBL71BhepIrZbhnTrLZ9zI2lHA5azB4rZfXh6mQyF74=" providerId="None" clId="Web-{9F907DB7-C658-4755-88DE-C49640CA0BF0}" dt="2025-07-15T13:59:16.571" v="16" actId="20577"/>
      <pc:docMkLst>
        <pc:docMk/>
      </pc:docMkLst>
      <pc:sldChg chg="modSp">
        <pc:chgData name="Nicolas Herrera Isaza" userId="IBL71BhepIrZbhnTrLZ9zI2lHA5azB4rZfXh6mQyF74=" providerId="None" clId="Web-{9F907DB7-C658-4755-88DE-C49640CA0BF0}" dt="2025-07-15T13:59:16.571" v="16" actId="20577"/>
        <pc:sldMkLst>
          <pc:docMk/>
          <pc:sldMk cId="1958463364" sldId="2147483593"/>
        </pc:sldMkLst>
        <pc:spChg chg="mod">
          <ac:chgData name="Nicolas Herrera Isaza" userId="IBL71BhepIrZbhnTrLZ9zI2lHA5azB4rZfXh6mQyF74=" providerId="None" clId="Web-{9F907DB7-C658-4755-88DE-C49640CA0BF0}" dt="2025-07-15T13:59:16.571" v="16" actId="20577"/>
          <ac:spMkLst>
            <pc:docMk/>
            <pc:sldMk cId="1958463364" sldId="2147483593"/>
            <ac:spMk id="41" creationId="{F93AB700-EC23-F661-FF3C-66DB0D1D3A9A}"/>
          </ac:spMkLst>
        </pc:spChg>
        <pc:graphicFrameChg chg="mod modGraphic">
          <ac:chgData name="Nicolas Herrera Isaza" userId="IBL71BhepIrZbhnTrLZ9zI2lHA5azB4rZfXh6mQyF74=" providerId="None" clId="Web-{9F907DB7-C658-4755-88DE-C49640CA0BF0}" dt="2025-07-15T13:58:21.584" v="7"/>
          <ac:graphicFrameMkLst>
            <pc:docMk/>
            <pc:sldMk cId="1958463364" sldId="2147483593"/>
            <ac:graphicFrameMk id="6" creationId="{3A4A45FE-18AD-08AC-B494-75BF4D356EAA}"/>
          </ac:graphicFrameMkLst>
        </pc:graphicFrameChg>
      </pc:sldChg>
    </pc:docChg>
  </pc:docChgLst>
  <pc:docChgLst>
    <pc:chgData name="Nicolas Herrera Isaza" userId="IBL71BhepIrZbhnTrLZ9zI2lHA5azB4rZfXh6mQyF74=" providerId="None" clId="Web-{9F739A80-834E-4B95-BF74-40BA4958CFAA}"/>
    <pc:docChg chg="modSld">
      <pc:chgData name="Nicolas Herrera Isaza" userId="IBL71BhepIrZbhnTrLZ9zI2lHA5azB4rZfXh6mQyF74=" providerId="None" clId="Web-{9F739A80-834E-4B95-BF74-40BA4958CFAA}" dt="2025-07-15T18:32:52.923" v="1" actId="1076"/>
      <pc:docMkLst>
        <pc:docMk/>
      </pc:docMkLst>
      <pc:sldChg chg="modSp">
        <pc:chgData name="Nicolas Herrera Isaza" userId="IBL71BhepIrZbhnTrLZ9zI2lHA5azB4rZfXh6mQyF74=" providerId="None" clId="Web-{9F739A80-834E-4B95-BF74-40BA4958CFAA}" dt="2025-07-15T18:32:52.923" v="1" actId="1076"/>
        <pc:sldMkLst>
          <pc:docMk/>
          <pc:sldMk cId="1190211218" sldId="2147483597"/>
        </pc:sldMkLst>
        <pc:grpChg chg="mod">
          <ac:chgData name="Nicolas Herrera Isaza" userId="IBL71BhepIrZbhnTrLZ9zI2lHA5azB4rZfXh6mQyF74=" providerId="None" clId="Web-{9F739A80-834E-4B95-BF74-40BA4958CFAA}" dt="2025-07-15T18:32:49.111" v="0" actId="1076"/>
          <ac:grpSpMkLst>
            <pc:docMk/>
            <pc:sldMk cId="1190211218" sldId="2147483597"/>
            <ac:grpSpMk id="46" creationId="{452988CC-5703-7109-BF02-F92903AD2402}"/>
          </ac:grpSpMkLst>
        </pc:grpChg>
        <pc:grpChg chg="mod">
          <ac:chgData name="Nicolas Herrera Isaza" userId="IBL71BhepIrZbhnTrLZ9zI2lHA5azB4rZfXh6mQyF74=" providerId="None" clId="Web-{9F739A80-834E-4B95-BF74-40BA4958CFAA}" dt="2025-07-15T18:32:52.923" v="1" actId="1076"/>
          <ac:grpSpMkLst>
            <pc:docMk/>
            <pc:sldMk cId="1190211218" sldId="2147483597"/>
            <ac:grpSpMk id="59" creationId="{B6469542-5AB2-6D2B-BD2E-DC0035E399B4}"/>
          </ac:grpSpMkLst>
        </pc:grpChg>
      </pc:sldChg>
    </pc:docChg>
  </pc:docChgLst>
  <pc:docChgLst>
    <pc:chgData name="Nicolas Herrera Isaza" userId="IBL71BhepIrZbhnTrLZ9zI2lHA5azB4rZfXh6mQyF74=" providerId="None" clId="Web-{74F17351-8964-4576-AAD6-C33EE1E443B0}"/>
    <pc:docChg chg="addSld">
      <pc:chgData name="Nicolas Herrera Isaza" userId="IBL71BhepIrZbhnTrLZ9zI2lHA5azB4rZfXh6mQyF74=" providerId="None" clId="Web-{74F17351-8964-4576-AAD6-C33EE1E443B0}" dt="2025-07-15T13:51:47.813" v="0"/>
      <pc:docMkLst>
        <pc:docMk/>
      </pc:docMkLst>
      <pc:sldChg chg="add">
        <pc:chgData name="Nicolas Herrera Isaza" userId="IBL71BhepIrZbhnTrLZ9zI2lHA5azB4rZfXh6mQyF74=" providerId="None" clId="Web-{74F17351-8964-4576-AAD6-C33EE1E443B0}" dt="2025-07-15T13:51:47.813" v="0"/>
        <pc:sldMkLst>
          <pc:docMk/>
          <pc:sldMk cId="1958463364" sldId="2147483593"/>
        </pc:sldMkLst>
      </pc:sldChg>
    </pc:docChg>
  </pc:docChgLst>
  <pc:docChgLst>
    <pc:chgData name="Nicolas Herrera Isaza" userId="IBL71BhepIrZbhnTrLZ9zI2lHA5azB4rZfXh6mQyF74=" providerId="None" clId="Web-{6C2958F2-63D8-444F-BFA0-35C093611F20}"/>
    <pc:docChg chg="addSld">
      <pc:chgData name="Nicolas Herrera Isaza" userId="IBL71BhepIrZbhnTrLZ9zI2lHA5azB4rZfXh6mQyF74=" providerId="None" clId="Web-{6C2958F2-63D8-444F-BFA0-35C093611F20}" dt="2025-07-15T18:26:23.811" v="0"/>
      <pc:docMkLst>
        <pc:docMk/>
      </pc:docMkLst>
      <pc:sldChg chg="add">
        <pc:chgData name="Nicolas Herrera Isaza" userId="IBL71BhepIrZbhnTrLZ9zI2lHA5azB4rZfXh6mQyF74=" providerId="None" clId="Web-{6C2958F2-63D8-444F-BFA0-35C093611F20}" dt="2025-07-15T18:26:23.811" v="0"/>
        <pc:sldMkLst>
          <pc:docMk/>
          <pc:sldMk cId="1190211218" sldId="2147483597"/>
        </pc:sldMkLst>
      </pc:sldChg>
    </pc:docChg>
  </pc:docChgLst>
  <pc:docChgLst>
    <pc:chgData name="Gernot Wagner" userId="OVbcNIsJqkepRvkUnLynhQ7QrcHjvSyJJ8O9qHeWIMM=" providerId="None" clId="Web-{1D61869A-527B-4CB8-BBE8-9F6124B9FB7C}"/>
    <pc:docChg chg="modSld">
      <pc:chgData name="Gernot Wagner" userId="OVbcNIsJqkepRvkUnLynhQ7QrcHjvSyJJ8O9qHeWIMM=" providerId="None" clId="Web-{1D61869A-527B-4CB8-BBE8-9F6124B9FB7C}" dt="2025-07-15T13:20:52.761" v="0" actId="20577"/>
      <pc:docMkLst>
        <pc:docMk/>
      </pc:docMkLst>
      <pc:sldChg chg="modSp">
        <pc:chgData name="Gernot Wagner" userId="OVbcNIsJqkepRvkUnLynhQ7QrcHjvSyJJ8O9qHeWIMM=" providerId="None" clId="Web-{1D61869A-527B-4CB8-BBE8-9F6124B9FB7C}" dt="2025-07-15T13:20:52.761" v="0" actId="20577"/>
        <pc:sldMkLst>
          <pc:docMk/>
          <pc:sldMk cId="3551223829" sldId="287"/>
        </pc:sldMkLst>
        <pc:spChg chg="mod">
          <ac:chgData name="Gernot Wagner" userId="OVbcNIsJqkepRvkUnLynhQ7QrcHjvSyJJ8O9qHeWIMM=" providerId="None" clId="Web-{1D61869A-527B-4CB8-BBE8-9F6124B9FB7C}" dt="2025-07-15T13:20:52.761" v="0" actId="20577"/>
          <ac:spMkLst>
            <pc:docMk/>
            <pc:sldMk cId="3551223829" sldId="287"/>
            <ac:spMk id="4" creationId="{DC84D094-E9D8-46A8-974F-4BF14E5A3B66}"/>
          </ac:spMkLst>
        </pc:spChg>
      </pc:sldChg>
    </pc:docChg>
  </pc:docChgLst>
  <pc:docChgLst>
    <pc:chgData name="Nicolas Herrera Isaza" userId="IBL71BhepIrZbhnTrLZ9zI2lHA5azB4rZfXh6mQyF74=" providerId="None" clId="Web-{CC1B5324-6B77-4EA8-8B07-B53FFF657CBA}"/>
    <pc:docChg chg="addSld">
      <pc:chgData name="Nicolas Herrera Isaza" userId="IBL71BhepIrZbhnTrLZ9zI2lHA5azB4rZfXh6mQyF74=" providerId="None" clId="Web-{CC1B5324-6B77-4EA8-8B07-B53FFF657CBA}" dt="2025-07-15T15:15:54.439" v="0"/>
      <pc:docMkLst>
        <pc:docMk/>
      </pc:docMkLst>
      <pc:sldChg chg="add">
        <pc:chgData name="Nicolas Herrera Isaza" userId="IBL71BhepIrZbhnTrLZ9zI2lHA5azB4rZfXh6mQyF74=" providerId="None" clId="Web-{CC1B5324-6B77-4EA8-8B07-B53FFF657CBA}" dt="2025-07-15T15:15:54.439" v="0"/>
        <pc:sldMkLst>
          <pc:docMk/>
          <pc:sldMk cId="3928190592" sldId="21474835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7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B8-45E4-89AB-E0DA11E5829E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98</c:v>
                </c:pt>
                <c:pt idx="4">
                  <c:v>98</c:v>
                </c:pt>
                <c:pt idx="5">
                  <c:v>60</c:v>
                </c:pt>
                <c:pt idx="6">
                  <c:v>20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B8-45E4-89AB-E0DA11E58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041920"/>
        <c:axId val="1"/>
      </c:lineChart>
      <c:catAx>
        <c:axId val="1702041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2041920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1.75</c:v>
                </c:pt>
                <c:pt idx="6">
                  <c:v>1.75</c:v>
                </c:pt>
                <c:pt idx="7">
                  <c:v>1.75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D9-4878-8A50-FEB609768405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D9-4878-8A50-FEB609768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050656"/>
        <c:axId val="1"/>
      </c:lineChart>
      <c:catAx>
        <c:axId val="1702050656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205065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8055555555555555"/>
          <c:w val="0.8575342465753425"/>
          <c:h val="0.63888888888888884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98</c:v>
                </c:pt>
                <c:pt idx="1">
                  <c:v>99</c:v>
                </c:pt>
                <c:pt idx="2">
                  <c:v>100</c:v>
                </c:pt>
                <c:pt idx="3">
                  <c:v>101</c:v>
                </c:pt>
                <c:pt idx="4">
                  <c:v>102</c:v>
                </c:pt>
                <c:pt idx="5">
                  <c:v>103</c:v>
                </c:pt>
                <c:pt idx="6">
                  <c:v>104</c:v>
                </c:pt>
                <c:pt idx="7">
                  <c:v>105</c:v>
                </c:pt>
                <c:pt idx="8">
                  <c:v>105.6</c:v>
                </c:pt>
                <c:pt idx="9">
                  <c:v>105.6</c:v>
                </c:pt>
                <c:pt idx="10">
                  <c:v>105.6</c:v>
                </c:pt>
                <c:pt idx="11">
                  <c:v>105.6</c:v>
                </c:pt>
                <c:pt idx="12">
                  <c:v>105.6</c:v>
                </c:pt>
                <c:pt idx="13">
                  <c:v>105.6</c:v>
                </c:pt>
                <c:pt idx="14">
                  <c:v>105.6</c:v>
                </c:pt>
                <c:pt idx="15">
                  <c:v>105.6</c:v>
                </c:pt>
                <c:pt idx="16">
                  <c:v>105.6</c:v>
                </c:pt>
                <c:pt idx="17">
                  <c:v>105.6</c:v>
                </c:pt>
                <c:pt idx="18">
                  <c:v>105.6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AE-6146-8174-5432BA657C8D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98</c:v>
                </c:pt>
                <c:pt idx="1">
                  <c:v>105</c:v>
                </c:pt>
                <c:pt idx="2">
                  <c:v>115</c:v>
                </c:pt>
                <c:pt idx="3">
                  <c:v>121.19999999999999</c:v>
                </c:pt>
                <c:pt idx="4">
                  <c:v>122.39999999999999</c:v>
                </c:pt>
                <c:pt idx="5">
                  <c:v>123.6</c:v>
                </c:pt>
                <c:pt idx="6">
                  <c:v>124.8</c:v>
                </c:pt>
                <c:pt idx="7">
                  <c:v>126</c:v>
                </c:pt>
                <c:pt idx="8">
                  <c:v>126.71999999999998</c:v>
                </c:pt>
                <c:pt idx="9">
                  <c:v>126.71999999999998</c:v>
                </c:pt>
                <c:pt idx="10">
                  <c:v>126.71999999999998</c:v>
                </c:pt>
                <c:pt idx="11">
                  <c:v>126.71999999999998</c:v>
                </c:pt>
                <c:pt idx="12">
                  <c:v>126.71999999999998</c:v>
                </c:pt>
                <c:pt idx="13">
                  <c:v>126.71999999999998</c:v>
                </c:pt>
                <c:pt idx="14">
                  <c:v>126.71999999999998</c:v>
                </c:pt>
                <c:pt idx="15">
                  <c:v>126.71999999999998</c:v>
                </c:pt>
                <c:pt idx="16">
                  <c:v>126.71999999999998</c:v>
                </c:pt>
                <c:pt idx="17">
                  <c:v>126.71999999999998</c:v>
                </c:pt>
                <c:pt idx="18">
                  <c:v>126.71999999999998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AE-6146-8174-5432BA657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8895903"/>
        <c:axId val="1"/>
      </c:lineChart>
      <c:catAx>
        <c:axId val="758895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95"/>
          <c:min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75889590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7993079584775087"/>
          <c:w val="0.8575342465753425"/>
          <c:h val="0.64013840830449831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2.65</c:v>
                </c:pt>
                <c:pt idx="1">
                  <c:v>2.6528</c:v>
                </c:pt>
                <c:pt idx="2">
                  <c:v>2.6722999999999999</c:v>
                </c:pt>
                <c:pt idx="3">
                  <c:v>2.6722999999999999</c:v>
                </c:pt>
                <c:pt idx="4">
                  <c:v>2.8713000000000002</c:v>
                </c:pt>
                <c:pt idx="5">
                  <c:v>3.0823</c:v>
                </c:pt>
                <c:pt idx="6">
                  <c:v>3.3149000000000002</c:v>
                </c:pt>
                <c:pt idx="7">
                  <c:v>3.5629</c:v>
                </c:pt>
                <c:pt idx="8">
                  <c:v>3.8969</c:v>
                </c:pt>
                <c:pt idx="9">
                  <c:v>4.1699000000000002</c:v>
                </c:pt>
                <c:pt idx="10">
                  <c:v>4.4179000000000004</c:v>
                </c:pt>
                <c:pt idx="11">
                  <c:v>4.6658999999999997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5-6F43-A0A7-A93A5BC5C398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Sheet1!$A$2:$L$2</c:f>
              <c:numCache>
                <c:formatCode>General</c:formatCode>
                <c:ptCount val="12"/>
                <c:pt idx="0">
                  <c:v>2.65</c:v>
                </c:pt>
                <c:pt idx="1">
                  <c:v>2.6528</c:v>
                </c:pt>
                <c:pt idx="2">
                  <c:v>2.6722999999999999</c:v>
                </c:pt>
                <c:pt idx="3">
                  <c:v>2.6722999999999999</c:v>
                </c:pt>
                <c:pt idx="4">
                  <c:v>2.8713000000000002</c:v>
                </c:pt>
                <c:pt idx="5">
                  <c:v>3.0823</c:v>
                </c:pt>
                <c:pt idx="6">
                  <c:v>3.3149000000000002</c:v>
                </c:pt>
                <c:pt idx="7">
                  <c:v>3.5629</c:v>
                </c:pt>
                <c:pt idx="8">
                  <c:v>4</c:v>
                </c:pt>
                <c:pt idx="9">
                  <c:v>4.2</c:v>
                </c:pt>
                <c:pt idx="10">
                  <c:v>4.9000000000000004</c:v>
                </c:pt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5-6F43-A0A7-A93A5BC5C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7864127"/>
        <c:axId val="1"/>
      </c:lineChart>
      <c:catAx>
        <c:axId val="747864127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47864127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6403785488958991"/>
          <c:w val="0.8575342465753425"/>
          <c:h val="0.67192429022082023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2.673381</c:v>
                </c:pt>
                <c:pt idx="1">
                  <c:v>2.714477</c:v>
                </c:pt>
                <c:pt idx="2">
                  <c:v>2.7539259999999999</c:v>
                </c:pt>
                <c:pt idx="3">
                  <c:v>2.733139</c:v>
                </c:pt>
                <c:pt idx="4">
                  <c:v>2.5659529999999999</c:v>
                </c:pt>
                <c:pt idx="5">
                  <c:v>2.5609609999999998</c:v>
                </c:pt>
                <c:pt idx="6">
                  <c:v>2.5557240000000001</c:v>
                </c:pt>
                <c:pt idx="7">
                  <c:v>2.5437080000000001</c:v>
                </c:pt>
                <c:pt idx="8">
                  <c:v>2.533633</c:v>
                </c:pt>
                <c:pt idx="9">
                  <c:v>2.5181840000000002</c:v>
                </c:pt>
                <c:pt idx="10">
                  <c:v>2.5029569999999999</c:v>
                </c:pt>
                <c:pt idx="11">
                  <c:v>2.4864359999999999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9-8149-823B-AB8A4CB0A484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Sheet1!$A$2:$L$2</c:f>
              <c:numCache>
                <c:formatCode>General</c:formatCode>
                <c:ptCount val="12"/>
                <c:pt idx="0">
                  <c:v>2.6728350000000001</c:v>
                </c:pt>
                <c:pt idx="1">
                  <c:v>2.674903</c:v>
                </c:pt>
                <c:pt idx="2">
                  <c:v>2.7157200000000001</c:v>
                </c:pt>
                <c:pt idx="3">
                  <c:v>2.6951879999999999</c:v>
                </c:pt>
                <c:pt idx="4">
                  <c:v>2.5706889999999998</c:v>
                </c:pt>
                <c:pt idx="5">
                  <c:v>2.5715430000000001</c:v>
                </c:pt>
                <c:pt idx="6">
                  <c:v>2.5702250000000002</c:v>
                </c:pt>
                <c:pt idx="7">
                  <c:v>2.5691600000000001</c:v>
                </c:pt>
                <c:pt idx="8">
                  <c:v>2.5681240000000001</c:v>
                </c:pt>
                <c:pt idx="9">
                  <c:v>2.5679970000000001</c:v>
                </c:pt>
                <c:pt idx="10">
                  <c:v>2.6203699999999999</c:v>
                </c:pt>
                <c:pt idx="11">
                  <c:v>2.626458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9-8149-823B-AB8A4CB0A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6566816"/>
        <c:axId val="1"/>
      </c:lineChart>
      <c:catAx>
        <c:axId val="2136566816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13656681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9923371647509577"/>
          <c:w val="0.8575342465753425"/>
          <c:h val="0.6015325670498084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100</c:v>
                </c:pt>
                <c:pt idx="1">
                  <c:v>120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380</c:v>
                </c:pt>
                <c:pt idx="8">
                  <c:v>410</c:v>
                </c:pt>
                <c:pt idx="9">
                  <c:v>435</c:v>
                </c:pt>
                <c:pt idx="10">
                  <c:v>450</c:v>
                </c:pt>
                <c:pt idx="11">
                  <c:v>470</c:v>
                </c:pt>
                <c:pt idx="12">
                  <c:v>490</c:v>
                </c:pt>
                <c:pt idx="13">
                  <c:v>510</c:v>
                </c:pt>
                <c:pt idx="14">
                  <c:v>520</c:v>
                </c:pt>
                <c:pt idx="15">
                  <c:v>530</c:v>
                </c:pt>
                <c:pt idx="16">
                  <c:v>540</c:v>
                </c:pt>
                <c:pt idx="17">
                  <c:v>550</c:v>
                </c:pt>
                <c:pt idx="18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55-EB40-B3D4-12CB38ED5743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100</c:v>
                </c:pt>
                <c:pt idx="1">
                  <c:v>120</c:v>
                </c:pt>
                <c:pt idx="2">
                  <c:v>150</c:v>
                </c:pt>
                <c:pt idx="3">
                  <c:v>200</c:v>
                </c:pt>
                <c:pt idx="4">
                  <c:v>240</c:v>
                </c:pt>
                <c:pt idx="5">
                  <c:v>280</c:v>
                </c:pt>
                <c:pt idx="6">
                  <c:v>320</c:v>
                </c:pt>
                <c:pt idx="7">
                  <c:v>350</c:v>
                </c:pt>
                <c:pt idx="8">
                  <c:v>380</c:v>
                </c:pt>
                <c:pt idx="9">
                  <c:v>400</c:v>
                </c:pt>
                <c:pt idx="10">
                  <c:v>400</c:v>
                </c:pt>
                <c:pt idx="11">
                  <c:v>410</c:v>
                </c:pt>
                <c:pt idx="12">
                  <c:v>420</c:v>
                </c:pt>
                <c:pt idx="13">
                  <c:v>430</c:v>
                </c:pt>
                <c:pt idx="14">
                  <c:v>440</c:v>
                </c:pt>
                <c:pt idx="15">
                  <c:v>450</c:v>
                </c:pt>
                <c:pt idx="16">
                  <c:v>460</c:v>
                </c:pt>
                <c:pt idx="17">
                  <c:v>470</c:v>
                </c:pt>
                <c:pt idx="18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55-EB40-B3D4-12CB38ED5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376527"/>
        <c:axId val="1"/>
      </c:lineChart>
      <c:catAx>
        <c:axId val="755376527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5376527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5339233038348082"/>
          <c:w val="0.8575342465753425"/>
          <c:h val="0.69321533923303835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80</c:v>
                </c:pt>
                <c:pt idx="1">
                  <c:v>85</c:v>
                </c:pt>
                <c:pt idx="2">
                  <c:v>90</c:v>
                </c:pt>
                <c:pt idx="3">
                  <c:v>100</c:v>
                </c:pt>
                <c:pt idx="4">
                  <c:v>110</c:v>
                </c:pt>
                <c:pt idx="5">
                  <c:v>125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230</c:v>
                </c:pt>
                <c:pt idx="12">
                  <c:v>240</c:v>
                </c:pt>
                <c:pt idx="13">
                  <c:v>250</c:v>
                </c:pt>
                <c:pt idx="14">
                  <c:v>260</c:v>
                </c:pt>
                <c:pt idx="15">
                  <c:v>270</c:v>
                </c:pt>
                <c:pt idx="16">
                  <c:v>280</c:v>
                </c:pt>
                <c:pt idx="17">
                  <c:v>290</c:v>
                </c:pt>
                <c:pt idx="18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2-0845-82F0-0DC8D87E83B2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80</c:v>
                </c:pt>
                <c:pt idx="1">
                  <c:v>85</c:v>
                </c:pt>
                <c:pt idx="2">
                  <c:v>90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115</c:v>
                </c:pt>
                <c:pt idx="7">
                  <c:v>120</c:v>
                </c:pt>
                <c:pt idx="8">
                  <c:v>125</c:v>
                </c:pt>
                <c:pt idx="9">
                  <c:v>130</c:v>
                </c:pt>
                <c:pt idx="10">
                  <c:v>140</c:v>
                </c:pt>
                <c:pt idx="11">
                  <c:v>145</c:v>
                </c:pt>
                <c:pt idx="12">
                  <c:v>150</c:v>
                </c:pt>
                <c:pt idx="13">
                  <c:v>155</c:v>
                </c:pt>
                <c:pt idx="14">
                  <c:v>160</c:v>
                </c:pt>
                <c:pt idx="15">
                  <c:v>165</c:v>
                </c:pt>
                <c:pt idx="16">
                  <c:v>170</c:v>
                </c:pt>
                <c:pt idx="17">
                  <c:v>175</c:v>
                </c:pt>
                <c:pt idx="18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02-0845-82F0-0DC8D87E8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2879135"/>
        <c:axId val="1"/>
      </c:lineChart>
      <c:catAx>
        <c:axId val="2082879135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82879135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7993079584775087"/>
          <c:w val="0.8575342465753425"/>
          <c:h val="0.64013840830449831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0.5</c:v>
                </c:pt>
                <c:pt idx="1">
                  <c:v>0.7</c:v>
                </c:pt>
                <c:pt idx="2">
                  <c:v>1</c:v>
                </c:pt>
                <c:pt idx="3">
                  <c:v>1.4</c:v>
                </c:pt>
                <c:pt idx="4">
                  <c:v>1.8</c:v>
                </c:pt>
                <c:pt idx="5">
                  <c:v>2.2000000000000002</c:v>
                </c:pt>
                <c:pt idx="6">
                  <c:v>2.6</c:v>
                </c:pt>
                <c:pt idx="7">
                  <c:v>2.9</c:v>
                </c:pt>
                <c:pt idx="8">
                  <c:v>3.1</c:v>
                </c:pt>
                <c:pt idx="9">
                  <c:v>3.3</c:v>
                </c:pt>
                <c:pt idx="10">
                  <c:v>3.3</c:v>
                </c:pt>
                <c:pt idx="11">
                  <c:v>3.4</c:v>
                </c:pt>
                <c:pt idx="12">
                  <c:v>3.5</c:v>
                </c:pt>
                <c:pt idx="13">
                  <c:v>3.5</c:v>
                </c:pt>
                <c:pt idx="14">
                  <c:v>3.6</c:v>
                </c:pt>
                <c:pt idx="15">
                  <c:v>3.7</c:v>
                </c:pt>
                <c:pt idx="16">
                  <c:v>3.8</c:v>
                </c:pt>
                <c:pt idx="17">
                  <c:v>3.9</c:v>
                </c:pt>
                <c:pt idx="1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9A-CE40-A4E6-003E65E52B93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0.5</c:v>
                </c:pt>
                <c:pt idx="1">
                  <c:v>0.7</c:v>
                </c:pt>
                <c:pt idx="2">
                  <c:v>1</c:v>
                </c:pt>
                <c:pt idx="3">
                  <c:v>1.4</c:v>
                </c:pt>
                <c:pt idx="4">
                  <c:v>1.6</c:v>
                </c:pt>
                <c:pt idx="5">
                  <c:v>1.8</c:v>
                </c:pt>
                <c:pt idx="6">
                  <c:v>2</c:v>
                </c:pt>
                <c:pt idx="7">
                  <c:v>2.1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2.2999999999999998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2.4</c:v>
                </c:pt>
                <c:pt idx="16">
                  <c:v>2.4</c:v>
                </c:pt>
                <c:pt idx="17">
                  <c:v>2.4</c:v>
                </c:pt>
                <c:pt idx="18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9A-CE40-A4E6-003E65E52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89071"/>
        <c:axId val="1"/>
      </c:lineChart>
      <c:catAx>
        <c:axId val="58389071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389071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6507936507936508"/>
          <c:w val="0.8575342465753425"/>
          <c:h val="0.66984126984126979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1.045426</c:v>
                </c:pt>
                <c:pt idx="1">
                  <c:v>1.061763</c:v>
                </c:pt>
                <c:pt idx="2">
                  <c:v>1.0850249999999999</c:v>
                </c:pt>
                <c:pt idx="3">
                  <c:v>1.095243</c:v>
                </c:pt>
                <c:pt idx="4">
                  <c:v>1.103701</c:v>
                </c:pt>
                <c:pt idx="5">
                  <c:v>1.1164609999999999</c:v>
                </c:pt>
                <c:pt idx="6">
                  <c:v>1.136393</c:v>
                </c:pt>
                <c:pt idx="7">
                  <c:v>1.169624</c:v>
                </c:pt>
                <c:pt idx="8">
                  <c:v>1.2352300000000001</c:v>
                </c:pt>
                <c:pt idx="9">
                  <c:v>1.293336</c:v>
                </c:pt>
                <c:pt idx="10">
                  <c:v>1.351456</c:v>
                </c:pt>
                <c:pt idx="11">
                  <c:v>1.403675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04-3146-9E57-2D654E00C6C4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Sheet1!$A$2:$L$2</c:f>
              <c:numCache>
                <c:formatCode>General</c:formatCode>
                <c:ptCount val="12"/>
                <c:pt idx="0">
                  <c:v>1.0450489999999999</c:v>
                </c:pt>
                <c:pt idx="1">
                  <c:v>1.0593760000000001</c:v>
                </c:pt>
                <c:pt idx="2">
                  <c:v>1.07775</c:v>
                </c:pt>
                <c:pt idx="3">
                  <c:v>1.085197</c:v>
                </c:pt>
                <c:pt idx="4">
                  <c:v>1.083707</c:v>
                </c:pt>
                <c:pt idx="5">
                  <c:v>1.085013</c:v>
                </c:pt>
                <c:pt idx="6">
                  <c:v>1.0952040000000001</c:v>
                </c:pt>
                <c:pt idx="7">
                  <c:v>1.1021300000000001</c:v>
                </c:pt>
                <c:pt idx="8">
                  <c:v>1.1094599999999999</c:v>
                </c:pt>
                <c:pt idx="9">
                  <c:v>1.1155330000000001</c:v>
                </c:pt>
                <c:pt idx="10">
                  <c:v>1.122355</c:v>
                </c:pt>
                <c:pt idx="11">
                  <c:v>1.127586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04-3146-9E57-2D654E00C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869279"/>
        <c:axId val="1"/>
      </c:lineChart>
      <c:catAx>
        <c:axId val="250869279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50869279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7049180327868851"/>
          <c:w val="0.8575342465753425"/>
          <c:h val="0.65901639344262297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97.639709999999994</c:v>
                </c:pt>
                <c:pt idx="1">
                  <c:v>97.639709999999994</c:v>
                </c:pt>
                <c:pt idx="2">
                  <c:v>97.639709999999994</c:v>
                </c:pt>
                <c:pt idx="3">
                  <c:v>97.639709999999994</c:v>
                </c:pt>
                <c:pt idx="4">
                  <c:v>97.639708999999996</c:v>
                </c:pt>
                <c:pt idx="5">
                  <c:v>96.517709999999994</c:v>
                </c:pt>
                <c:pt idx="6">
                  <c:v>96</c:v>
                </c:pt>
                <c:pt idx="7">
                  <c:v>96</c:v>
                </c:pt>
                <c:pt idx="8">
                  <c:v>96</c:v>
                </c:pt>
                <c:pt idx="9">
                  <c:v>96.7</c:v>
                </c:pt>
                <c:pt idx="10">
                  <c:v>97</c:v>
                </c:pt>
                <c:pt idx="11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8F-4193-9C71-D2D7A7CE25B2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Sheet1!$A$2:$L$2</c:f>
              <c:numCache>
                <c:formatCode>General</c:formatCode>
                <c:ptCount val="12"/>
                <c:pt idx="0">
                  <c:v>97.639709999999994</c:v>
                </c:pt>
                <c:pt idx="1">
                  <c:v>97.639709999999994</c:v>
                </c:pt>
                <c:pt idx="2">
                  <c:v>97.639709999999994</c:v>
                </c:pt>
                <c:pt idx="3">
                  <c:v>97.639709999999994</c:v>
                </c:pt>
                <c:pt idx="4">
                  <c:v>97.639708999999996</c:v>
                </c:pt>
                <c:pt idx="5">
                  <c:v>96.517709999999994</c:v>
                </c:pt>
                <c:pt idx="6">
                  <c:v>96</c:v>
                </c:pt>
                <c:pt idx="7">
                  <c:v>96</c:v>
                </c:pt>
                <c:pt idx="8">
                  <c:v>96</c:v>
                </c:pt>
                <c:pt idx="9">
                  <c:v>96.7</c:v>
                </c:pt>
                <c:pt idx="10">
                  <c:v>98</c:v>
                </c:pt>
                <c:pt idx="11">
                  <c:v>98.8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8F-4193-9C71-D2D7A7CE2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3089712"/>
        <c:axId val="1"/>
      </c:lineChart>
      <c:catAx>
        <c:axId val="133308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3"/>
          <c:min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1333089712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762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3-4946-8B9D-13947BD30E57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C3-4946-8B9D-13947BD30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046080"/>
        <c:axId val="1"/>
      </c:lineChart>
      <c:catAx>
        <c:axId val="1702046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2046080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  <c:pt idx="10">
                  <c:v>98</c:v>
                </c:pt>
                <c:pt idx="11">
                  <c:v>70</c:v>
                </c:pt>
                <c:pt idx="12">
                  <c:v>30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19-4FD0-B78F-DB867BA283F9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70</c:v>
                </c:pt>
                <c:pt idx="8">
                  <c:v>30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19-4FD0-B78F-DB867BA28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7857024"/>
        <c:axId val="1"/>
      </c:lineChart>
      <c:catAx>
        <c:axId val="1417857024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1785702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19923371647509577"/>
          <c:w val="0.8575342465753425"/>
          <c:h val="0.6015325670498084"/>
        </c:manualLayout>
      </c:layout>
      <c:lineChart>
        <c:grouping val="standard"/>
        <c:varyColors val="0"/>
        <c:ser>
          <c:idx val="0"/>
          <c:order val="0"/>
          <c:spPr>
            <a:ln w="762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DB-456B-9D8A-35F80637902B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DB-456B-9D8A-35F806379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7853696"/>
        <c:axId val="1"/>
      </c:lineChart>
      <c:catAx>
        <c:axId val="1417853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1785369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33333333333333E-2"/>
          <c:y val="2.1181262729124236E-2"/>
          <c:w val="0.96533333333333338"/>
          <c:h val="0.957637474541751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Sheet1!$A$1:$J$1</c:f>
              <c:numCache>
                <c:formatCode>General</c:formatCode>
                <c:ptCount val="10"/>
                <c:pt idx="0">
                  <c:v>24.496078431372503</c:v>
                </c:pt>
                <c:pt idx="1">
                  <c:v>28.447058823529392</c:v>
                </c:pt>
                <c:pt idx="2">
                  <c:v>30.290849673202594</c:v>
                </c:pt>
                <c:pt idx="3">
                  <c:v>32.398039215686275</c:v>
                </c:pt>
                <c:pt idx="4">
                  <c:v>33.978431372548989</c:v>
                </c:pt>
                <c:pt idx="5">
                  <c:v>35.55882352941174</c:v>
                </c:pt>
                <c:pt idx="6">
                  <c:v>37.402614379084937</c:v>
                </c:pt>
                <c:pt idx="7">
                  <c:v>38.983006535947688</c:v>
                </c:pt>
                <c:pt idx="8">
                  <c:v>40.299999999999997</c:v>
                </c:pt>
                <c:pt idx="9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9-4DDD-A3D2-0179CB59AFE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Sheet1!$A$2:$J$2</c:f>
              <c:numCache>
                <c:formatCode>General</c:formatCode>
                <c:ptCount val="10"/>
                <c:pt idx="0">
                  <c:v>38.265000000000001</c:v>
                </c:pt>
                <c:pt idx="1">
                  <c:v>38.265000000000001</c:v>
                </c:pt>
                <c:pt idx="2">
                  <c:v>41</c:v>
                </c:pt>
                <c:pt idx="3">
                  <c:v>45.5</c:v>
                </c:pt>
                <c:pt idx="4">
                  <c:v>50</c:v>
                </c:pt>
                <c:pt idx="5">
                  <c:v>53.5</c:v>
                </c:pt>
                <c:pt idx="6">
                  <c:v>57</c:v>
                </c:pt>
                <c:pt idx="7">
                  <c:v>58.5</c:v>
                </c:pt>
                <c:pt idx="8">
                  <c:v>60</c:v>
                </c:pt>
                <c:pt idx="9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9-4DDD-A3D2-0179CB59A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96783600"/>
        <c:axId val="1"/>
      </c:barChart>
      <c:catAx>
        <c:axId val="17967836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967836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541010770505385E-2"/>
          <c:y val="2.5403028822667317E-2"/>
          <c:w val="0.95691797845898918"/>
          <c:h val="0.94919394235466537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Sheet1!$A$1:$O$1</c:f>
              <c:numCache>
                <c:formatCode>General</c:formatCode>
                <c:ptCount val="15"/>
                <c:pt idx="0">
                  <c:v>4.6735753109999996</c:v>
                </c:pt>
                <c:pt idx="1">
                  <c:v>8.7444280699999997</c:v>
                </c:pt>
                <c:pt idx="2">
                  <c:v>5.39699464</c:v>
                </c:pt>
                <c:pt idx="3">
                  <c:v>10.615703787999999</c:v>
                </c:pt>
                <c:pt idx="4">
                  <c:v>11.217093784999999</c:v>
                </c:pt>
                <c:pt idx="5">
                  <c:v>14.234084541</c:v>
                </c:pt>
                <c:pt idx="6">
                  <c:v>12.632071104</c:v>
                </c:pt>
                <c:pt idx="7">
                  <c:v>14.355941759</c:v>
                </c:pt>
                <c:pt idx="8">
                  <c:v>13.713902972</c:v>
                </c:pt>
                <c:pt idx="9">
                  <c:v>15.222365977000001</c:v>
                </c:pt>
                <c:pt idx="10">
                  <c:v>15.499031136999999</c:v>
                </c:pt>
                <c:pt idx="11">
                  <c:v>20.313043619999998</c:v>
                </c:pt>
                <c:pt idx="12">
                  <c:v>21.445666197000001</c:v>
                </c:pt>
                <c:pt idx="13">
                  <c:v>21.258100676000002</c:v>
                </c:pt>
                <c:pt idx="14">
                  <c:v>19.787444431000001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7-4326-B552-91A9D314F409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Sheet1!$A$2:$O$2</c:f>
              <c:numCache>
                <c:formatCode>General</c:formatCode>
                <c:ptCount val="15"/>
                <c:pt idx="0">
                  <c:v>0.33852606600000001</c:v>
                </c:pt>
                <c:pt idx="1">
                  <c:v>0.54257445500000001</c:v>
                </c:pt>
                <c:pt idx="2">
                  <c:v>0.48548595300000003</c:v>
                </c:pt>
                <c:pt idx="3">
                  <c:v>0.73521009199999998</c:v>
                </c:pt>
                <c:pt idx="4">
                  <c:v>0.79382755900000002</c:v>
                </c:pt>
                <c:pt idx="5">
                  <c:v>1.8312344739999999</c:v>
                </c:pt>
                <c:pt idx="6">
                  <c:v>1.9690873040000001</c:v>
                </c:pt>
                <c:pt idx="7">
                  <c:v>2.4609195499999998</c:v>
                </c:pt>
                <c:pt idx="8">
                  <c:v>2.5443458360000002</c:v>
                </c:pt>
                <c:pt idx="9">
                  <c:v>3.1874945970000002</c:v>
                </c:pt>
                <c:pt idx="10">
                  <c:v>6.0165777450000002</c:v>
                </c:pt>
                <c:pt idx="11">
                  <c:v>9.202382815</c:v>
                </c:pt>
                <c:pt idx="12">
                  <c:v>12.989562727999999</c:v>
                </c:pt>
                <c:pt idx="13">
                  <c:v>15.731632844</c:v>
                </c:pt>
                <c:pt idx="14">
                  <c:v>13.994327394999999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7-4326-B552-91A9D314F409}"/>
            </c:ext>
          </c:extLst>
        </c:ser>
        <c:ser>
          <c:idx val="2"/>
          <c:order val="2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Sheet1!$A$3:$O$3</c:f>
              <c:numCache>
                <c:formatCode>General</c:formatCode>
                <c:ptCount val="15"/>
                <c:pt idx="0">
                  <c:v>9.9655886079999991</c:v>
                </c:pt>
                <c:pt idx="1">
                  <c:v>11.917716737999999</c:v>
                </c:pt>
                <c:pt idx="2">
                  <c:v>10.648851857</c:v>
                </c:pt>
                <c:pt idx="3">
                  <c:v>11.860683934000001</c:v>
                </c:pt>
                <c:pt idx="4">
                  <c:v>11.998439292</c:v>
                </c:pt>
                <c:pt idx="5">
                  <c:v>13.760365982</c:v>
                </c:pt>
                <c:pt idx="6">
                  <c:v>15.698546444</c:v>
                </c:pt>
                <c:pt idx="7">
                  <c:v>18.630342685999999</c:v>
                </c:pt>
                <c:pt idx="8">
                  <c:v>22.453542433999999</c:v>
                </c:pt>
                <c:pt idx="9">
                  <c:v>26.006347567999999</c:v>
                </c:pt>
                <c:pt idx="10">
                  <c:v>26.389906006</c:v>
                </c:pt>
                <c:pt idx="11">
                  <c:v>32.169924987999998</c:v>
                </c:pt>
                <c:pt idx="12">
                  <c:v>28.549188953000002</c:v>
                </c:pt>
                <c:pt idx="13">
                  <c:v>34.769372402000002</c:v>
                </c:pt>
                <c:pt idx="14">
                  <c:v>33.530373355999998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07-4326-B552-91A9D314F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7004111"/>
        <c:axId val="1"/>
      </c:lineChart>
      <c:catAx>
        <c:axId val="18670041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crossAx val="1867004111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96969696969695E-2"/>
          <c:y val="6.3762909744050286E-2"/>
          <c:w val="0.96060606060606057"/>
          <c:h val="0.872474180511899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FE5EF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6F8DB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6B4-455E-A9D4-1D9194C2266A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6B4-455E-A9D4-1D9194C2266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6B4-455E-A9D4-1D9194C2266A}"/>
                </c:ext>
              </c:extLst>
            </c:dLbl>
            <c:dLbl>
              <c:idx val="2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6B4-455E-A9D4-1D9194C2266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6B4-455E-A9D4-1D9194C2266A}"/>
                </c:ext>
              </c:extLst>
            </c:dLbl>
            <c:dLbl>
              <c:idx val="4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6B4-455E-A9D4-1D9194C2266A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6B4-455E-A9D4-1D9194C2266A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6B4-455E-A9D4-1D9194C2266A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6B4-455E-A9D4-1D9194C226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21.865831530000001</c:v>
                </c:pt>
                <c:pt idx="1">
                  <c:v>22.691313839999999</c:v>
                </c:pt>
                <c:pt idx="2">
                  <c:v>32.672016968000001</c:v>
                </c:pt>
                <c:pt idx="3">
                  <c:v>36.653270634000002</c:v>
                </c:pt>
                <c:pt idx="4">
                  <c:v>47.644710934000003</c:v>
                </c:pt>
                <c:pt idx="5">
                  <c:v>64.427683744999996</c:v>
                </c:pt>
                <c:pt idx="6">
                  <c:v>69.940724036000006</c:v>
                </c:pt>
                <c:pt idx="7">
                  <c:v>67.312145181999995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B4-455E-A9D4-1D9194C2266A}"/>
            </c:ext>
          </c:extLst>
        </c:ser>
        <c:ser>
          <c:idx val="1"/>
          <c:order val="1"/>
          <c:spPr>
            <a:solidFill>
              <a:srgbClr val="C3CFE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6B4-455E-A9D4-1D9194C2266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6B4-455E-A9D4-1D9194C2266A}"/>
                </c:ext>
              </c:extLst>
            </c:dLbl>
            <c:dLbl>
              <c:idx val="2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D6B4-455E-A9D4-1D9194C2266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D6B4-455E-A9D4-1D9194C2266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D6B4-455E-A9D4-1D9194C2266A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D6B4-455E-A9D4-1D9194C2266A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D6B4-455E-A9D4-1D9194C226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21.204719263000001</c:v>
                </c:pt>
                <c:pt idx="1">
                  <c:v>23.211597814000001</c:v>
                </c:pt>
                <c:pt idx="2">
                  <c:v>29.825684997000003</c:v>
                </c:pt>
                <c:pt idx="3">
                  <c:v>35.447203995000002</c:v>
                </c:pt>
                <c:pt idx="4">
                  <c:v>44.416208142000002</c:v>
                </c:pt>
                <c:pt idx="5">
                  <c:v>61.685351423</c:v>
                </c:pt>
                <c:pt idx="6">
                  <c:v>71.759105922000003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6B4-455E-A9D4-1D9194C2266A}"/>
            </c:ext>
          </c:extLst>
        </c:ser>
        <c:ser>
          <c:idx val="2"/>
          <c:order val="2"/>
          <c:spPr>
            <a:solidFill>
              <a:srgbClr val="9DB1C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D6B4-455E-A9D4-1D9194C2266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D6B4-455E-A9D4-1D9194C2266A}"/>
                </c:ext>
              </c:extLst>
            </c:dLbl>
            <c:dLbl>
              <c:idx val="2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D6B4-455E-A9D4-1D9194C2266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D6B4-455E-A9D4-1D9194C2266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D6B4-455E-A9D4-1D9194C2266A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D6B4-455E-A9D4-1D9194C2266A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D6B4-455E-A9D4-1D9194C226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0">
                  <c:v>17.443197681999997</c:v>
                </c:pt>
                <c:pt idx="1">
                  <c:v>20.830579972000002</c:v>
                </c:pt>
                <c:pt idx="2">
                  <c:v>24.710055001000001</c:v>
                </c:pt>
                <c:pt idx="3">
                  <c:v>34.469690521999993</c:v>
                </c:pt>
                <c:pt idx="4">
                  <c:v>41.864344356999993</c:v>
                </c:pt>
                <c:pt idx="5">
                  <c:v>56.065592703999997</c:v>
                </c:pt>
                <c:pt idx="6">
                  <c:v>68.25564448199998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6B4-455E-A9D4-1D9194C2266A}"/>
            </c:ext>
          </c:extLst>
        </c:ser>
        <c:ser>
          <c:idx val="3"/>
          <c:order val="3"/>
          <c:spPr>
            <a:solidFill>
              <a:srgbClr val="6F8D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D6B4-455E-A9D4-1D9194C2266A}"/>
                </c:ext>
              </c:extLst>
            </c:dLbl>
            <c:dLbl>
              <c:idx val="1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D6B4-455E-A9D4-1D9194C2266A}"/>
                </c:ext>
              </c:extLst>
            </c:dLbl>
            <c:dLbl>
              <c:idx val="2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D6B4-455E-A9D4-1D9194C2266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D6B4-455E-A9D4-1D9194C2266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D6B4-455E-A9D4-1D9194C2266A}"/>
                </c:ext>
              </c:extLst>
            </c:dLbl>
            <c:dLbl>
              <c:idx val="5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D6B4-455E-A9D4-1D9194C2266A}"/>
                </c:ext>
              </c:extLst>
            </c:dLbl>
            <c:dLbl>
              <c:idx val="6"/>
              <c:layout>
                <c:manualLayout>
                  <c:x val="0"/>
                  <c:y val="-4.490345756623259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D6B4-455E-A9D4-1D9194C226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Sheet1!$A$4:$H$4</c:f>
              <c:numCache>
                <c:formatCode>General</c:formatCode>
                <c:ptCount val="8"/>
                <c:pt idx="0">
                  <c:v>14.977689984999998</c:v>
                </c:pt>
                <c:pt idx="1">
                  <c:v>16.531332449999994</c:v>
                </c:pt>
                <c:pt idx="2">
                  <c:v>24.009360635999997</c:v>
                </c:pt>
                <c:pt idx="3">
                  <c:v>30.299704851999991</c:v>
                </c:pt>
                <c:pt idx="4">
                  <c:v>38.711791242000004</c:v>
                </c:pt>
                <c:pt idx="5">
                  <c:v>47.905514887999999</c:v>
                </c:pt>
                <c:pt idx="6">
                  <c:v>62.984417877999988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6B4-455E-A9D4-1D9194C22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84262176"/>
        <c:axId val="1"/>
      </c:barChart>
      <c:catAx>
        <c:axId val="2084262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842621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361581920903956E-2"/>
          <c:y val="2.2907488986784141E-2"/>
          <c:w val="0.96327683615819204"/>
          <c:h val="0.9541850220264317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Sheet1!$A$1:$O$1</c:f>
              <c:numCache>
                <c:formatCode>General</c:formatCode>
                <c:ptCount val="15"/>
                <c:pt idx="0">
                  <c:v>3.684386E-3</c:v>
                </c:pt>
                <c:pt idx="1">
                  <c:v>1.0267406E-2</c:v>
                </c:pt>
                <c:pt idx="2">
                  <c:v>5.4731081000000001E-2</c:v>
                </c:pt>
                <c:pt idx="3">
                  <c:v>0.26229029399999998</c:v>
                </c:pt>
                <c:pt idx="4">
                  <c:v>0.32162296499999998</c:v>
                </c:pt>
                <c:pt idx="5">
                  <c:v>0.73117513999999995</c:v>
                </c:pt>
                <c:pt idx="6">
                  <c:v>1.047882845</c:v>
                </c:pt>
                <c:pt idx="7">
                  <c:v>1.1275354319999999</c:v>
                </c:pt>
                <c:pt idx="8">
                  <c:v>1.007664543</c:v>
                </c:pt>
                <c:pt idx="9">
                  <c:v>0.91919896000000001</c:v>
                </c:pt>
                <c:pt idx="10">
                  <c:v>1.1654452360000001</c:v>
                </c:pt>
                <c:pt idx="11">
                  <c:v>1.204331617</c:v>
                </c:pt>
                <c:pt idx="12">
                  <c:v>1.320534096</c:v>
                </c:pt>
                <c:pt idx="13">
                  <c:v>1.7638222560000001</c:v>
                </c:pt>
                <c:pt idx="14">
                  <c:v>1.839687474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F-4D3C-8B41-AAA52C4C0896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Sheet1!$A$2:$O$2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2.3435699999999754E-4</c:v>
                </c:pt>
                <c:pt idx="3">
                  <c:v>8.6243400000002302E-4</c:v>
                </c:pt>
                <c:pt idx="4">
                  <c:v>0</c:v>
                </c:pt>
                <c:pt idx="5">
                  <c:v>0</c:v>
                </c:pt>
                <c:pt idx="6">
                  <c:v>4.5490310000000367E-3</c:v>
                </c:pt>
                <c:pt idx="7">
                  <c:v>7.6983226999999932E-2</c:v>
                </c:pt>
                <c:pt idx="8">
                  <c:v>0.13424943599999994</c:v>
                </c:pt>
                <c:pt idx="9">
                  <c:v>0.12650135200000012</c:v>
                </c:pt>
                <c:pt idx="10">
                  <c:v>0.12482683499999991</c:v>
                </c:pt>
                <c:pt idx="11">
                  <c:v>0.15769813300000002</c:v>
                </c:pt>
                <c:pt idx="12">
                  <c:v>5.0671329000000043E-2</c:v>
                </c:pt>
                <c:pt idx="13">
                  <c:v>2.2984770000000099E-2</c:v>
                </c:pt>
                <c:pt idx="14">
                  <c:v>4.9747829999999826E-3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F-4D3C-8B41-AAA52C4C0896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Sheet1!$A$3:$O$3</c:f>
              <c:numCache>
                <c:formatCode>General</c:formatCode>
                <c:ptCount val="15"/>
                <c:pt idx="0">
                  <c:v>0.184767562</c:v>
                </c:pt>
                <c:pt idx="1">
                  <c:v>0.37872698999999999</c:v>
                </c:pt>
                <c:pt idx="2">
                  <c:v>0.14853713700000001</c:v>
                </c:pt>
                <c:pt idx="3">
                  <c:v>9.791461600000001E-2</c:v>
                </c:pt>
                <c:pt idx="4">
                  <c:v>2.6139838999999998E-2</c:v>
                </c:pt>
                <c:pt idx="5">
                  <c:v>3.0981232000000025E-2</c:v>
                </c:pt>
                <c:pt idx="6">
                  <c:v>3.5386136000000068E-2</c:v>
                </c:pt>
                <c:pt idx="7">
                  <c:v>0.14063502499999991</c:v>
                </c:pt>
                <c:pt idx="8">
                  <c:v>0.16743540499999998</c:v>
                </c:pt>
                <c:pt idx="9">
                  <c:v>0.23152346999999995</c:v>
                </c:pt>
                <c:pt idx="10">
                  <c:v>0.51483135599999996</c:v>
                </c:pt>
                <c:pt idx="11">
                  <c:v>1.3444610950000002</c:v>
                </c:pt>
                <c:pt idx="12">
                  <c:v>1.6159396819999998</c:v>
                </c:pt>
                <c:pt idx="13">
                  <c:v>1.5230793419999997</c:v>
                </c:pt>
                <c:pt idx="14">
                  <c:v>0.94552184699999975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1F-4D3C-8B41-AAA52C4C0896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Sheet1!$A$4:$O$4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3.4447340000000048E-3</c:v>
                </c:pt>
                <c:pt idx="4">
                  <c:v>7.6456300000000144E-3</c:v>
                </c:pt>
                <c:pt idx="5">
                  <c:v>3.3847980000000222E-3</c:v>
                </c:pt>
                <c:pt idx="6">
                  <c:v>3.3112159999999502E-3</c:v>
                </c:pt>
                <c:pt idx="7">
                  <c:v>3.3847979999999112E-3</c:v>
                </c:pt>
                <c:pt idx="8">
                  <c:v>2.2792675999999901E-2</c:v>
                </c:pt>
                <c:pt idx="9">
                  <c:v>0.22343937700000005</c:v>
                </c:pt>
                <c:pt idx="10">
                  <c:v>6.2959253999999909E-2</c:v>
                </c:pt>
                <c:pt idx="11">
                  <c:v>8.7430621000000208E-2</c:v>
                </c:pt>
                <c:pt idx="12">
                  <c:v>8.3879141000000157E-2</c:v>
                </c:pt>
                <c:pt idx="13">
                  <c:v>0.14422244200000023</c:v>
                </c:pt>
                <c:pt idx="14">
                  <c:v>0.16826767899999995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1F-4D3C-8B41-AAA52C4C0896}"/>
            </c:ext>
          </c:extLst>
        </c:ser>
        <c:ser>
          <c:idx val="4"/>
          <c:order val="4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Sheet1!$A$5:$O$5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8.1114679999999995E-2</c:v>
                </c:pt>
                <c:pt idx="7">
                  <c:v>5.4494290000000056E-3</c:v>
                </c:pt>
                <c:pt idx="8">
                  <c:v>3.7726817000000024E-2</c:v>
                </c:pt>
                <c:pt idx="9">
                  <c:v>5.3628873000000077E-2</c:v>
                </c:pt>
                <c:pt idx="10">
                  <c:v>3.7670536999999893E-2</c:v>
                </c:pt>
                <c:pt idx="11">
                  <c:v>2.7126819999999885E-2</c:v>
                </c:pt>
                <c:pt idx="12">
                  <c:v>0.13637702099999993</c:v>
                </c:pt>
                <c:pt idx="13">
                  <c:v>0.10695179299999991</c:v>
                </c:pt>
                <c:pt idx="14">
                  <c:v>6.8603485000000131E-2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1F-4D3C-8B41-AAA52C4C0896}"/>
            </c:ext>
          </c:extLst>
        </c:ser>
        <c:ser>
          <c:idx val="5"/>
          <c:order val="5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Sheet1!$A$6:$O$6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2.32975299999999E-3</c:v>
                </c:pt>
                <c:pt idx="3">
                  <c:v>4.465361000000001E-3</c:v>
                </c:pt>
                <c:pt idx="4">
                  <c:v>6.1155758000000005E-2</c:v>
                </c:pt>
                <c:pt idx="5">
                  <c:v>6.1827799000000017E-2</c:v>
                </c:pt>
                <c:pt idx="6">
                  <c:v>6.0483717000000103E-2</c:v>
                </c:pt>
                <c:pt idx="7">
                  <c:v>6.4466562000000005E-2</c:v>
                </c:pt>
                <c:pt idx="8">
                  <c:v>6.5507007000000117E-2</c:v>
                </c:pt>
                <c:pt idx="9">
                  <c:v>0.14546044899999999</c:v>
                </c:pt>
                <c:pt idx="10">
                  <c:v>0.19251125699999982</c:v>
                </c:pt>
                <c:pt idx="11">
                  <c:v>0.48609103300000012</c:v>
                </c:pt>
                <c:pt idx="12">
                  <c:v>0.67746497400000028</c:v>
                </c:pt>
                <c:pt idx="13">
                  <c:v>0.73802054700000008</c:v>
                </c:pt>
                <c:pt idx="14">
                  <c:v>0.58846568500000007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1F-4D3C-8B41-AAA52C4C0896}"/>
            </c:ext>
          </c:extLst>
        </c:ser>
        <c:ser>
          <c:idx val="6"/>
          <c:order val="6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Sheet1!$A$7:$O$7</c:f>
              <c:numCache>
                <c:formatCode>General</c:formatCode>
                <c:ptCount val="15"/>
                <c:pt idx="0">
                  <c:v>0.15007411700000003</c:v>
                </c:pt>
                <c:pt idx="1">
                  <c:v>0.15358006000000002</c:v>
                </c:pt>
                <c:pt idx="2">
                  <c:v>0.27965362500000002</c:v>
                </c:pt>
                <c:pt idx="3">
                  <c:v>0.36623265199999999</c:v>
                </c:pt>
                <c:pt idx="4">
                  <c:v>0.37726336499999996</c:v>
                </c:pt>
                <c:pt idx="5">
                  <c:v>1.0038655049999998</c:v>
                </c:pt>
                <c:pt idx="6">
                  <c:v>0.73635967999999985</c:v>
                </c:pt>
                <c:pt idx="7">
                  <c:v>1.042465075</c:v>
                </c:pt>
                <c:pt idx="8">
                  <c:v>1.1089699519999998</c:v>
                </c:pt>
                <c:pt idx="9">
                  <c:v>1.4877421140000002</c:v>
                </c:pt>
                <c:pt idx="10">
                  <c:v>3.9183332709999998</c:v>
                </c:pt>
                <c:pt idx="11">
                  <c:v>5.8952434969999992</c:v>
                </c:pt>
                <c:pt idx="12">
                  <c:v>9.1046964799999976</c:v>
                </c:pt>
                <c:pt idx="13">
                  <c:v>11.432551692000001</c:v>
                </c:pt>
                <c:pt idx="14">
                  <c:v>10.378806446999999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1F-4D3C-8B41-AAA52C4C0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74584751"/>
        <c:axId val="1"/>
      </c:barChart>
      <c:catAx>
        <c:axId val="13745847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crossAx val="137458475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45493871665464E-2"/>
          <c:y val="2.2907488986784141E-2"/>
          <c:w val="0.96250901225666907"/>
          <c:h val="0.9541850220264317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Sheet1!$A$1:$O$1</c:f>
              <c:numCache>
                <c:formatCode>General</c:formatCode>
                <c:ptCount val="15"/>
                <c:pt idx="0">
                  <c:v>1.535584056</c:v>
                </c:pt>
                <c:pt idx="1">
                  <c:v>2.7435133120000001</c:v>
                </c:pt>
                <c:pt idx="2">
                  <c:v>1.6001774520000001</c:v>
                </c:pt>
                <c:pt idx="3">
                  <c:v>3.9905634170000002</c:v>
                </c:pt>
                <c:pt idx="4">
                  <c:v>3.8933693210000002</c:v>
                </c:pt>
                <c:pt idx="5">
                  <c:v>5.416865499</c:v>
                </c:pt>
                <c:pt idx="6">
                  <c:v>4.9520143470000004</c:v>
                </c:pt>
                <c:pt idx="7">
                  <c:v>5.4043486329999997</c:v>
                </c:pt>
                <c:pt idx="8">
                  <c:v>5.1636527110000001</c:v>
                </c:pt>
                <c:pt idx="9">
                  <c:v>6.5999094190000003</c:v>
                </c:pt>
                <c:pt idx="10">
                  <c:v>7.9210340500000003</c:v>
                </c:pt>
                <c:pt idx="11">
                  <c:v>10.535541374999999</c:v>
                </c:pt>
                <c:pt idx="12">
                  <c:v>10.535855111</c:v>
                </c:pt>
                <c:pt idx="13">
                  <c:v>11.307446539000001</c:v>
                </c:pt>
                <c:pt idx="14">
                  <c:v>7.8206648120000004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4-4005-8046-F11FEA4C3E97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Sheet1!$A$2:$O$2</c:f>
              <c:numCache>
                <c:formatCode>General</c:formatCode>
                <c:ptCount val="15"/>
                <c:pt idx="0">
                  <c:v>0.11576854400000003</c:v>
                </c:pt>
                <c:pt idx="1">
                  <c:v>0.24927813399999987</c:v>
                </c:pt>
                <c:pt idx="2">
                  <c:v>6.2266230000000089E-2</c:v>
                </c:pt>
                <c:pt idx="3">
                  <c:v>0.18901180500000025</c:v>
                </c:pt>
                <c:pt idx="4">
                  <c:v>0.41486725200000008</c:v>
                </c:pt>
                <c:pt idx="5">
                  <c:v>0.75209843200000037</c:v>
                </c:pt>
                <c:pt idx="6">
                  <c:v>2.0629317079999998</c:v>
                </c:pt>
                <c:pt idx="7">
                  <c:v>2.1441934370000002</c:v>
                </c:pt>
                <c:pt idx="8">
                  <c:v>2.6467173950000005</c:v>
                </c:pt>
                <c:pt idx="9">
                  <c:v>2.8386700280000001</c:v>
                </c:pt>
                <c:pt idx="10">
                  <c:v>3.9796903529999996</c:v>
                </c:pt>
                <c:pt idx="11">
                  <c:v>5.2618032320000001</c:v>
                </c:pt>
                <c:pt idx="12">
                  <c:v>6.4512091070000004</c:v>
                </c:pt>
                <c:pt idx="13">
                  <c:v>5.5289305509999984</c:v>
                </c:pt>
                <c:pt idx="14">
                  <c:v>6.557529688999999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4-4005-8046-F11FEA4C3E97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Sheet1!$A$3:$O$3</c:f>
              <c:numCache>
                <c:formatCode>General</c:formatCode>
                <c:ptCount val="15"/>
                <c:pt idx="0">
                  <c:v>1.9441045309999998</c:v>
                </c:pt>
                <c:pt idx="1">
                  <c:v>4.2549592470000004</c:v>
                </c:pt>
                <c:pt idx="2">
                  <c:v>2.6108009910000005</c:v>
                </c:pt>
                <c:pt idx="3">
                  <c:v>5.4444892080000002</c:v>
                </c:pt>
                <c:pt idx="4">
                  <c:v>5.7786557619999996</c:v>
                </c:pt>
                <c:pt idx="5">
                  <c:v>7.1199985080000001</c:v>
                </c:pt>
                <c:pt idx="6">
                  <c:v>4.7163293850000008</c:v>
                </c:pt>
                <c:pt idx="7">
                  <c:v>5.7819015589999996</c:v>
                </c:pt>
                <c:pt idx="8">
                  <c:v>4.597394693</c:v>
                </c:pt>
                <c:pt idx="9">
                  <c:v>4.2587722919999997</c:v>
                </c:pt>
                <c:pt idx="10">
                  <c:v>2.1426123599999993</c:v>
                </c:pt>
                <c:pt idx="11">
                  <c:v>2.9864627470000009</c:v>
                </c:pt>
                <c:pt idx="12">
                  <c:v>2.6410271099999996</c:v>
                </c:pt>
                <c:pt idx="13">
                  <c:v>2.8260680749999985</c:v>
                </c:pt>
                <c:pt idx="14">
                  <c:v>3.8927764929999995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4-4005-8046-F11FEA4C3E97}"/>
            </c:ext>
          </c:extLst>
        </c:ser>
        <c:ser>
          <c:idx val="3"/>
          <c:order val="3"/>
          <c:spPr>
            <a:solidFill>
              <a:srgbClr val="4C6C9C"/>
            </a:solidFill>
            <a:ln>
              <a:noFill/>
            </a:ln>
          </c:spPr>
          <c:invertIfNegative val="0"/>
          <c:val>
            <c:numRef>
              <c:f>Sheet1!$A$4:$O$4</c:f>
              <c:numCache>
                <c:formatCode>General</c:formatCode>
                <c:ptCount val="15"/>
                <c:pt idx="0">
                  <c:v>0.60836700299999968</c:v>
                </c:pt>
                <c:pt idx="1">
                  <c:v>0.55427559500000001</c:v>
                </c:pt>
                <c:pt idx="2">
                  <c:v>0.55427559500000001</c:v>
                </c:pt>
                <c:pt idx="3">
                  <c:v>0.55427559500000001</c:v>
                </c:pt>
                <c:pt idx="4">
                  <c:v>0.55427559500000001</c:v>
                </c:pt>
                <c:pt idx="5">
                  <c:v>0.55427559500000001</c:v>
                </c:pt>
                <c:pt idx="6">
                  <c:v>0.55427559500000001</c:v>
                </c:pt>
                <c:pt idx="7">
                  <c:v>0.55427559500000001</c:v>
                </c:pt>
                <c:pt idx="8">
                  <c:v>0.55427559500000001</c:v>
                </c:pt>
                <c:pt idx="9">
                  <c:v>0.55427559500000001</c:v>
                </c:pt>
                <c:pt idx="10">
                  <c:v>0.55427559500000001</c:v>
                </c:pt>
                <c:pt idx="11">
                  <c:v>0.25160653700000069</c:v>
                </c:pt>
                <c:pt idx="12">
                  <c:v>0.25160653700000069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F4-4005-8046-F11FEA4C3E97}"/>
            </c:ext>
          </c:extLst>
        </c:ser>
        <c:ser>
          <c:idx val="4"/>
          <c:order val="4"/>
          <c:spPr>
            <a:solidFill>
              <a:srgbClr val="C3CFE1"/>
            </a:solidFill>
            <a:ln>
              <a:noFill/>
            </a:ln>
          </c:spPr>
          <c:invertIfNegative val="0"/>
          <c:val>
            <c:numRef>
              <c:f>Sheet1!$A$5:$O$5</c:f>
              <c:numCache>
                <c:formatCode>General</c:formatCode>
                <c:ptCount val="15"/>
                <c:pt idx="0">
                  <c:v>0.39531302700000026</c:v>
                </c:pt>
                <c:pt idx="1">
                  <c:v>0.74686758100000006</c:v>
                </c:pt>
                <c:pt idx="2">
                  <c:v>0.37549370799999959</c:v>
                </c:pt>
                <c:pt idx="3">
                  <c:v>0.24153998200000082</c:v>
                </c:pt>
                <c:pt idx="4">
                  <c:v>0.37790119299999958</c:v>
                </c:pt>
                <c:pt idx="5">
                  <c:v>0.19394627299999989</c:v>
                </c:pt>
                <c:pt idx="6">
                  <c:v>0.23971627000000062</c:v>
                </c:pt>
                <c:pt idx="7">
                  <c:v>0.14821060100000061</c:v>
                </c:pt>
                <c:pt idx="8">
                  <c:v>0.24196280700000017</c:v>
                </c:pt>
                <c:pt idx="9">
                  <c:v>0.40026651700000038</c:v>
                </c:pt>
                <c:pt idx="10">
                  <c:v>0.22797233600000055</c:v>
                </c:pt>
                <c:pt idx="11">
                  <c:v>8.8885789999999076E-2</c:v>
                </c:pt>
                <c:pt idx="12">
                  <c:v>0.14686368699999974</c:v>
                </c:pt>
                <c:pt idx="13">
                  <c:v>8.1862912999998372E-2</c:v>
                </c:pt>
                <c:pt idx="14">
                  <c:v>2.0311338999999151E-2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4-4005-8046-F11FEA4C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6088479"/>
        <c:axId val="1"/>
      </c:barChart>
      <c:catAx>
        <c:axId val="11460884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460884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64193367060149E-2"/>
          <c:y val="3.7992831541218637E-2"/>
          <c:w val="0.89132471425894699"/>
          <c:h val="0.87025089605734762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Sheet1!$A$2:$AJ$2</c:f>
              <c:numCache>
                <c:formatCode>General</c:formatCode>
                <c:ptCount val="36"/>
                <c:pt idx="0">
                  <c:v>86.195261000000002</c:v>
                </c:pt>
                <c:pt idx="1">
                  <c:v>82.203710999999998</c:v>
                </c:pt>
                <c:pt idx="2">
                  <c:v>82.115001000000007</c:v>
                </c:pt>
                <c:pt idx="3">
                  <c:v>82.504163000000005</c:v>
                </c:pt>
                <c:pt idx="4">
                  <c:v>84.376203000000004</c:v>
                </c:pt>
                <c:pt idx="5">
                  <c:v>85.117897999999997</c:v>
                </c:pt>
                <c:pt idx="6">
                  <c:v>89.772127999999995</c:v>
                </c:pt>
                <c:pt idx="7">
                  <c:v>92.889638000000005</c:v>
                </c:pt>
                <c:pt idx="8">
                  <c:v>91.256220999999996</c:v>
                </c:pt>
                <c:pt idx="9">
                  <c:v>89.779655000000005</c:v>
                </c:pt>
                <c:pt idx="10">
                  <c:v>91.882789000000002</c:v>
                </c:pt>
                <c:pt idx="11">
                  <c:v>93.320565999999999</c:v>
                </c:pt>
                <c:pt idx="12">
                  <c:v>87.681274000000002</c:v>
                </c:pt>
                <c:pt idx="13">
                  <c:v>93.094475000000003</c:v>
                </c:pt>
                <c:pt idx="14">
                  <c:v>107.070373</c:v>
                </c:pt>
                <c:pt idx="15">
                  <c:v>106.928747</c:v>
                </c:pt>
                <c:pt idx="16">
                  <c:v>108.185616</c:v>
                </c:pt>
                <c:pt idx="17">
                  <c:v>111.716472</c:v>
                </c:pt>
                <c:pt idx="18">
                  <c:v>131.18008699999999</c:v>
                </c:pt>
                <c:pt idx="19">
                  <c:v>106.976896</c:v>
                </c:pt>
                <c:pt idx="20">
                  <c:v>113.49898399999999</c:v>
                </c:pt>
                <c:pt idx="21">
                  <c:v>120.90916</c:v>
                </c:pt>
                <c:pt idx="22">
                  <c:v>111.892813</c:v>
                </c:pt>
                <c:pt idx="23">
                  <c:v>109.354844</c:v>
                </c:pt>
                <c:pt idx="24">
                  <c:v>105.23777</c:v>
                </c:pt>
                <c:pt idx="25">
                  <c:v>100.59228899999999</c:v>
                </c:pt>
                <c:pt idx="26">
                  <c:v>105.80661499999999</c:v>
                </c:pt>
                <c:pt idx="27">
                  <c:v>111.789176</c:v>
                </c:pt>
                <c:pt idx="28">
                  <c:v>119.505066</c:v>
                </c:pt>
                <c:pt idx="29">
                  <c:v>100.864598</c:v>
                </c:pt>
                <c:pt idx="30">
                  <c:v>100.56859900000001</c:v>
                </c:pt>
                <c:pt idx="31">
                  <c:v>118.182428</c:v>
                </c:pt>
                <c:pt idx="32">
                  <c:v>159.524259</c:v>
                </c:pt>
                <c:pt idx="33">
                  <c:v>123.972156</c:v>
                </c:pt>
                <c:pt idx="34">
                  <c:v>118</c:v>
                </c:pt>
                <c:pt idx="35">
                  <c:v>122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2E-42EF-8A5E-35DBAD350EEA}"/>
            </c:ext>
          </c:extLst>
        </c:ser>
        <c:ser>
          <c:idx val="1"/>
          <c:order val="1"/>
          <c:spPr>
            <a:ln w="28575" cmpd="sng" algn="ctr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Sheet1!$A$3:$AJ$3</c:f>
              <c:numCache>
                <c:formatCode>General</c:formatCode>
                <c:ptCount val="36"/>
                <c:pt idx="0">
                  <c:v>64.59</c:v>
                </c:pt>
                <c:pt idx="1">
                  <c:v>64.37</c:v>
                </c:pt>
                <c:pt idx="2">
                  <c:v>63.86</c:v>
                </c:pt>
                <c:pt idx="3">
                  <c:v>66.08</c:v>
                </c:pt>
                <c:pt idx="4">
                  <c:v>66.98</c:v>
                </c:pt>
                <c:pt idx="5">
                  <c:v>68.33</c:v>
                </c:pt>
                <c:pt idx="6">
                  <c:v>65.69</c:v>
                </c:pt>
                <c:pt idx="7">
                  <c:v>69.010000000000005</c:v>
                </c:pt>
                <c:pt idx="8">
                  <c:v>69.5</c:v>
                </c:pt>
                <c:pt idx="9">
                  <c:v>72.06</c:v>
                </c:pt>
                <c:pt idx="10">
                  <c:v>75.27</c:v>
                </c:pt>
                <c:pt idx="11">
                  <c:v>75.61</c:v>
                </c:pt>
                <c:pt idx="12">
                  <c:v>76.459999999999994</c:v>
                </c:pt>
                <c:pt idx="13">
                  <c:v>78.760000000000005</c:v>
                </c:pt>
                <c:pt idx="14">
                  <c:v>80.290000000000006</c:v>
                </c:pt>
                <c:pt idx="15">
                  <c:v>81.489999999999995</c:v>
                </c:pt>
                <c:pt idx="16">
                  <c:v>82.21</c:v>
                </c:pt>
                <c:pt idx="17">
                  <c:v>82.05</c:v>
                </c:pt>
                <c:pt idx="18">
                  <c:v>82.26</c:v>
                </c:pt>
                <c:pt idx="19">
                  <c:v>83</c:v>
                </c:pt>
                <c:pt idx="20">
                  <c:v>82</c:v>
                </c:pt>
                <c:pt idx="21">
                  <c:v>83</c:v>
                </c:pt>
                <c:pt idx="22">
                  <c:v>75</c:v>
                </c:pt>
                <c:pt idx="23">
                  <c:v>74</c:v>
                </c:pt>
                <c:pt idx="24">
                  <c:v>74</c:v>
                </c:pt>
                <c:pt idx="25">
                  <c:v>64</c:v>
                </c:pt>
                <c:pt idx="26">
                  <c:v>63</c:v>
                </c:pt>
                <c:pt idx="27">
                  <c:v>60</c:v>
                </c:pt>
                <c:pt idx="28">
                  <c:v>58</c:v>
                </c:pt>
                <c:pt idx="29">
                  <c:v>56</c:v>
                </c:pt>
                <c:pt idx="30">
                  <c:v>59</c:v>
                </c:pt>
                <c:pt idx="31">
                  <c:v>60</c:v>
                </c:pt>
                <c:pt idx="32">
                  <c:v>84.42</c:v>
                </c:pt>
                <c:pt idx="33">
                  <c:v>70</c:v>
                </c:pt>
                <c:pt idx="34">
                  <c:v>76</c:v>
                </c:pt>
                <c:pt idx="35">
                  <c:v>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2E-42EF-8A5E-35DBAD350EEA}"/>
            </c:ext>
          </c:extLst>
        </c:ser>
        <c:ser>
          <c:idx val="2"/>
          <c:order val="2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Sheet1!$A$4:$AJ$4</c:f>
              <c:numCache>
                <c:formatCode>General</c:formatCode>
                <c:ptCount val="36"/>
                <c:pt idx="0">
                  <c:v>91.02</c:v>
                </c:pt>
                <c:pt idx="1">
                  <c:v>90.97</c:v>
                </c:pt>
                <c:pt idx="2">
                  <c:v>96.24</c:v>
                </c:pt>
                <c:pt idx="3">
                  <c:v>98.7</c:v>
                </c:pt>
                <c:pt idx="4">
                  <c:v>104.04</c:v>
                </c:pt>
                <c:pt idx="5">
                  <c:v>105.72</c:v>
                </c:pt>
                <c:pt idx="6">
                  <c:v>110.02</c:v>
                </c:pt>
                <c:pt idx="7">
                  <c:v>106.99</c:v>
                </c:pt>
                <c:pt idx="8">
                  <c:v>106.82</c:v>
                </c:pt>
                <c:pt idx="9">
                  <c:v>102.81</c:v>
                </c:pt>
                <c:pt idx="10">
                  <c:v>107.42</c:v>
                </c:pt>
                <c:pt idx="11">
                  <c:v>110.35</c:v>
                </c:pt>
                <c:pt idx="12">
                  <c:v>105.93</c:v>
                </c:pt>
                <c:pt idx="13">
                  <c:v>103.89</c:v>
                </c:pt>
                <c:pt idx="14">
                  <c:v>104.82</c:v>
                </c:pt>
                <c:pt idx="15">
                  <c:v>109.69</c:v>
                </c:pt>
                <c:pt idx="16">
                  <c:v>116.68</c:v>
                </c:pt>
                <c:pt idx="17">
                  <c:v>120.62</c:v>
                </c:pt>
                <c:pt idx="18">
                  <c:v>124.72</c:v>
                </c:pt>
                <c:pt idx="19">
                  <c:v>123</c:v>
                </c:pt>
                <c:pt idx="20">
                  <c:v>96</c:v>
                </c:pt>
                <c:pt idx="21">
                  <c:v>95</c:v>
                </c:pt>
                <c:pt idx="22">
                  <c:v>96</c:v>
                </c:pt>
                <c:pt idx="23">
                  <c:v>105</c:v>
                </c:pt>
                <c:pt idx="24">
                  <c:v>112</c:v>
                </c:pt>
                <c:pt idx="25">
                  <c:v>117</c:v>
                </c:pt>
                <c:pt idx="26">
                  <c:v>117</c:v>
                </c:pt>
                <c:pt idx="27">
                  <c:v>148</c:v>
                </c:pt>
                <c:pt idx="28">
                  <c:v>151</c:v>
                </c:pt>
                <c:pt idx="29">
                  <c:v>155</c:v>
                </c:pt>
                <c:pt idx="30">
                  <c:v>163</c:v>
                </c:pt>
                <c:pt idx="31">
                  <c:v>167</c:v>
                </c:pt>
                <c:pt idx="32">
                  <c:v>173.5</c:v>
                </c:pt>
                <c:pt idx="33">
                  <c:v>180</c:v>
                </c:pt>
                <c:pt idx="34">
                  <c:v>182</c:v>
                </c:pt>
                <c:pt idx="35">
                  <c:v>180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2E-42EF-8A5E-35DBAD350EEA}"/>
            </c:ext>
          </c:extLst>
        </c:ser>
        <c:ser>
          <c:idx val="3"/>
          <c:order val="3"/>
          <c:spPr>
            <a:ln w="28575" cmpd="sng" algn="ctr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Sheet1!$A$5:$AJ$5</c:f>
              <c:numCache>
                <c:formatCode>General</c:formatCode>
                <c:ptCount val="36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A2E-42EF-8A5E-35DBAD350EEA}"/>
            </c:ext>
          </c:extLst>
        </c:ser>
        <c:ser>
          <c:idx val="4"/>
          <c:order val="4"/>
          <c:spPr>
            <a:ln w="28575" cmpd="sng" algn="ctr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Sheet1!$A$6:$AJ$6</c:f>
              <c:numCache>
                <c:formatCode>General</c:formatCode>
                <c:ptCount val="36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A2E-42EF-8A5E-35DBAD350EEA}"/>
            </c:ext>
          </c:extLst>
        </c:ser>
        <c:ser>
          <c:idx val="5"/>
          <c:order val="5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Sheet1!$A$7:$AJ$7</c:f>
              <c:numCache>
                <c:formatCode>General</c:formatCode>
                <c:ptCount val="36"/>
                <c:pt idx="19">
                  <c:v>135</c:v>
                </c:pt>
                <c:pt idx="20">
                  <c:v>124</c:v>
                </c:pt>
                <c:pt idx="21">
                  <c:v>71</c:v>
                </c:pt>
                <c:pt idx="22">
                  <c:v>72</c:v>
                </c:pt>
                <c:pt idx="23">
                  <c:v>70</c:v>
                </c:pt>
                <c:pt idx="24">
                  <c:v>59</c:v>
                </c:pt>
                <c:pt idx="25">
                  <c:v>55</c:v>
                </c:pt>
                <c:pt idx="26">
                  <c:v>47</c:v>
                </c:pt>
                <c:pt idx="27">
                  <c:v>45</c:v>
                </c:pt>
                <c:pt idx="28">
                  <c:v>42</c:v>
                </c:pt>
                <c:pt idx="29">
                  <c:v>40</c:v>
                </c:pt>
                <c:pt idx="30">
                  <c:v>37</c:v>
                </c:pt>
                <c:pt idx="31">
                  <c:v>36</c:v>
                </c:pt>
                <c:pt idx="32">
                  <c:v>43</c:v>
                </c:pt>
                <c:pt idx="33">
                  <c:v>50</c:v>
                </c:pt>
                <c:pt idx="34">
                  <c:v>50</c:v>
                </c:pt>
                <c:pt idx="35">
                  <c:v>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A2E-42EF-8A5E-35DBAD350EEA}"/>
            </c:ext>
          </c:extLst>
        </c:ser>
        <c:ser>
          <c:idx val="6"/>
          <c:order val="6"/>
          <c:spPr>
            <a:ln w="28575" cmpd="sng" algn="ctr">
              <a:solidFill>
                <a:srgbClr val="FDDB0D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Sheet1!$A$8:$AJ$8</c:f>
              <c:numCache>
                <c:formatCode>General</c:formatCode>
                <c:ptCount val="36"/>
                <c:pt idx="19">
                  <c:v>359</c:v>
                </c:pt>
                <c:pt idx="20">
                  <c:v>248</c:v>
                </c:pt>
                <c:pt idx="21">
                  <c:v>157</c:v>
                </c:pt>
                <c:pt idx="22">
                  <c:v>125</c:v>
                </c:pt>
                <c:pt idx="23">
                  <c:v>104</c:v>
                </c:pt>
                <c:pt idx="24">
                  <c:v>79</c:v>
                </c:pt>
                <c:pt idx="25">
                  <c:v>64</c:v>
                </c:pt>
                <c:pt idx="26">
                  <c:v>55</c:v>
                </c:pt>
                <c:pt idx="27">
                  <c:v>50</c:v>
                </c:pt>
                <c:pt idx="28">
                  <c:v>43</c:v>
                </c:pt>
                <c:pt idx="29">
                  <c:v>40</c:v>
                </c:pt>
                <c:pt idx="30">
                  <c:v>37</c:v>
                </c:pt>
                <c:pt idx="31">
                  <c:v>38</c:v>
                </c:pt>
                <c:pt idx="32">
                  <c:v>49</c:v>
                </c:pt>
                <c:pt idx="33">
                  <c:v>60</c:v>
                </c:pt>
                <c:pt idx="34">
                  <c:v>61</c:v>
                </c:pt>
                <c:pt idx="35">
                  <c:v>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A2E-42EF-8A5E-35DBAD350EEA}"/>
            </c:ext>
          </c:extLst>
        </c:ser>
        <c:ser>
          <c:idx val="7"/>
          <c:order val="7"/>
          <c:spPr>
            <a:ln>
              <a:noFill/>
            </a:ln>
          </c:spPr>
          <c:marker>
            <c:symbol val="none"/>
          </c:marker>
          <c:dPt>
            <c:idx val="19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A2E-42EF-8A5E-35DBAD350EEA}"/>
              </c:ext>
            </c:extLst>
          </c:dPt>
          <c:dPt>
            <c:idx val="20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A2E-42EF-8A5E-35DBAD350EEA}"/>
              </c:ext>
            </c:extLst>
          </c:dPt>
          <c:dPt>
            <c:idx val="21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A2E-42EF-8A5E-35DBAD350EEA}"/>
              </c:ext>
            </c:extLst>
          </c:dPt>
          <c:dPt>
            <c:idx val="22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2A2E-42EF-8A5E-35DBAD350EEA}"/>
              </c:ext>
            </c:extLst>
          </c:dPt>
          <c:dPt>
            <c:idx val="23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2A2E-42EF-8A5E-35DBAD350EEA}"/>
              </c:ext>
            </c:extLst>
          </c:dPt>
          <c:dPt>
            <c:idx val="24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A2E-42EF-8A5E-35DBAD350EEA}"/>
              </c:ext>
            </c:extLst>
          </c:dPt>
          <c:dPt>
            <c:idx val="25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2A2E-42EF-8A5E-35DBAD350EEA}"/>
              </c:ext>
            </c:extLst>
          </c:dPt>
          <c:dPt>
            <c:idx val="26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2A2E-42EF-8A5E-35DBAD350EEA}"/>
              </c:ext>
            </c:extLst>
          </c:dPt>
          <c:dPt>
            <c:idx val="27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2A2E-42EF-8A5E-35DBAD350EEA}"/>
              </c:ext>
            </c:extLst>
          </c:dPt>
          <c:dPt>
            <c:idx val="28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2A2E-42EF-8A5E-35DBAD350EEA}"/>
              </c:ext>
            </c:extLst>
          </c:dPt>
          <c:dPt>
            <c:idx val="29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2A2E-42EF-8A5E-35DBAD350EEA}"/>
              </c:ext>
            </c:extLst>
          </c:dPt>
          <c:dPt>
            <c:idx val="30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2A2E-42EF-8A5E-35DBAD350EEA}"/>
              </c:ext>
            </c:extLst>
          </c:dPt>
          <c:dPt>
            <c:idx val="31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2A2E-42EF-8A5E-35DBAD350EEA}"/>
              </c:ext>
            </c:extLst>
          </c:dPt>
          <c:dPt>
            <c:idx val="32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2A2E-42EF-8A5E-35DBAD350EEA}"/>
              </c:ext>
            </c:extLst>
          </c:dPt>
          <c:dPt>
            <c:idx val="33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2A2E-42EF-8A5E-35DBAD350EEA}"/>
              </c:ext>
            </c:extLst>
          </c:dPt>
          <c:dPt>
            <c:idx val="34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2A2E-42EF-8A5E-35DBAD350EEA}"/>
              </c:ext>
            </c:extLst>
          </c:dPt>
          <c:dPt>
            <c:idx val="35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2A2E-42EF-8A5E-35DBAD350EEA}"/>
              </c:ext>
            </c:extLst>
          </c:dPt>
          <c:errBars>
            <c:errDir val="y"/>
            <c:errBarType val="plus"/>
            <c:errValType val="cust"/>
            <c:noEndCap val="1"/>
            <c:plus>
              <c:numRef>
                <c:f>Sheet1!$A$9:$AJ$9</c:f>
                <c:numCache>
                  <c:formatCode>General</c:formatCode>
                  <c:ptCount val="36"/>
                  <c:pt idx="19">
                    <c:v>-230.75</c:v>
                  </c:pt>
                  <c:pt idx="20">
                    <c:v>-254</c:v>
                  </c:pt>
                  <c:pt idx="21">
                    <c:v>-225.18</c:v>
                  </c:pt>
                  <c:pt idx="22">
                    <c:v>-161.9</c:v>
                  </c:pt>
                  <c:pt idx="23">
                    <c:v>-118.78</c:v>
                  </c:pt>
                  <c:pt idx="24">
                    <c:v>-117.74000000000001</c:v>
                  </c:pt>
                  <c:pt idx="25">
                    <c:v>-84.360000000000014</c:v>
                  </c:pt>
                  <c:pt idx="26">
                    <c:v>-74.680000000000007</c:v>
                  </c:pt>
                  <c:pt idx="27">
                    <c:v>-53.680000000000007</c:v>
                  </c:pt>
                  <c:pt idx="28">
                    <c:v>-45.08</c:v>
                  </c:pt>
                  <c:pt idx="29">
                    <c:v>-37.47</c:v>
                  </c:pt>
                  <c:pt idx="30">
                    <c:v>-32.340000000000003</c:v>
                  </c:pt>
                  <c:pt idx="31">
                    <c:v>-32.340000000000003</c:v>
                  </c:pt>
                  <c:pt idx="32">
                    <c:v>-32.340000000000003</c:v>
                  </c:pt>
                  <c:pt idx="33">
                    <c:v>-32.340000000000003</c:v>
                  </c:pt>
                  <c:pt idx="34">
                    <c:v>-32.340000000000003</c:v>
                  </c:pt>
                  <c:pt idx="35">
                    <c:v>-32.340000000000003</c:v>
                  </c:pt>
                </c:numCache>
              </c:numRef>
            </c:plus>
            <c:spPr>
              <a:ln w="9525" cmpd="sng" algn="ctr">
                <a:solidFill>
                  <a:srgbClr val="C0C0C0"/>
                </a:solidFill>
                <a:prstDash val="solid"/>
              </a:ln>
            </c:spPr>
          </c:errBars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Sheet1!$A$10:$AJ$10</c:f>
              <c:numCache>
                <c:formatCode>General</c:formatCode>
                <c:ptCount val="36"/>
                <c:pt idx="19">
                  <c:v>500</c:v>
                </c:pt>
                <c:pt idx="20">
                  <c:v>440</c:v>
                </c:pt>
                <c:pt idx="21">
                  <c:v>342.93</c:v>
                </c:pt>
                <c:pt idx="22">
                  <c:v>255.65</c:v>
                </c:pt>
                <c:pt idx="23">
                  <c:v>196.78</c:v>
                </c:pt>
                <c:pt idx="24">
                  <c:v>176.99</c:v>
                </c:pt>
                <c:pt idx="25">
                  <c:v>132.36000000000001</c:v>
                </c:pt>
                <c:pt idx="26">
                  <c:v>115.93</c:v>
                </c:pt>
                <c:pt idx="27">
                  <c:v>91.18</c:v>
                </c:pt>
                <c:pt idx="28">
                  <c:v>77.33</c:v>
                </c:pt>
                <c:pt idx="29">
                  <c:v>67.47</c:v>
                </c:pt>
                <c:pt idx="30">
                  <c:v>60.09</c:v>
                </c:pt>
                <c:pt idx="31">
                  <c:v>60.09</c:v>
                </c:pt>
                <c:pt idx="32">
                  <c:v>60.09</c:v>
                </c:pt>
                <c:pt idx="33">
                  <c:v>60.09</c:v>
                </c:pt>
                <c:pt idx="34">
                  <c:v>60.09</c:v>
                </c:pt>
                <c:pt idx="35">
                  <c:v>60.09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A2E-42EF-8A5E-35DBAD350EEA}"/>
            </c:ext>
          </c:extLst>
        </c:ser>
        <c:ser>
          <c:idx val="8"/>
          <c:order val="8"/>
          <c:spPr>
            <a:ln>
              <a:noFill/>
            </a:ln>
          </c:spPr>
          <c:marker>
            <c:symbol val="none"/>
          </c:marker>
          <c:dPt>
            <c:idx val="19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2A2E-42EF-8A5E-35DBAD350EEA}"/>
              </c:ext>
            </c:extLst>
          </c:dPt>
          <c:dPt>
            <c:idx val="20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2A2E-42EF-8A5E-35DBAD350EEA}"/>
              </c:ext>
            </c:extLst>
          </c:dPt>
          <c:dPt>
            <c:idx val="21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2A2E-42EF-8A5E-35DBAD350EEA}"/>
              </c:ext>
            </c:extLst>
          </c:dPt>
          <c:dPt>
            <c:idx val="22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A2E-42EF-8A5E-35DBAD350EEA}"/>
              </c:ext>
            </c:extLst>
          </c:dPt>
          <c:dPt>
            <c:idx val="23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2A2E-42EF-8A5E-35DBAD350EEA}"/>
              </c:ext>
            </c:extLst>
          </c:dPt>
          <c:dPt>
            <c:idx val="24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2A2E-42EF-8A5E-35DBAD350EEA}"/>
              </c:ext>
            </c:extLst>
          </c:dPt>
          <c:dPt>
            <c:idx val="25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2A2E-42EF-8A5E-35DBAD350EEA}"/>
              </c:ext>
            </c:extLst>
          </c:dPt>
          <c:dPt>
            <c:idx val="26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2A2E-42EF-8A5E-35DBAD350EEA}"/>
              </c:ext>
            </c:extLst>
          </c:dPt>
          <c:dPt>
            <c:idx val="27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2A2E-42EF-8A5E-35DBAD350EEA}"/>
              </c:ext>
            </c:extLst>
          </c:dPt>
          <c:dPt>
            <c:idx val="28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2A2E-42EF-8A5E-35DBAD350EEA}"/>
              </c:ext>
            </c:extLst>
          </c:dPt>
          <c:dPt>
            <c:idx val="29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2A2E-42EF-8A5E-35DBAD350EEA}"/>
              </c:ext>
            </c:extLst>
          </c:dPt>
          <c:dPt>
            <c:idx val="30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2A2E-42EF-8A5E-35DBAD350EEA}"/>
              </c:ext>
            </c:extLst>
          </c:dPt>
          <c:dPt>
            <c:idx val="31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2A2E-42EF-8A5E-35DBAD350EEA}"/>
              </c:ext>
            </c:extLst>
          </c:dPt>
          <c:dPt>
            <c:idx val="32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2A2E-42EF-8A5E-35DBAD350EEA}"/>
              </c:ext>
            </c:extLst>
          </c:dPt>
          <c:dPt>
            <c:idx val="33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2A2E-42EF-8A5E-35DBAD350EEA}"/>
              </c:ext>
            </c:extLst>
          </c:dPt>
          <c:dPt>
            <c:idx val="34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2A2E-42EF-8A5E-35DBAD350EEA}"/>
              </c:ext>
            </c:extLst>
          </c:dPt>
          <c:dPt>
            <c:idx val="35"/>
            <c:marker>
              <c:symbol val="dash"/>
              <c:size val="7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2A2E-42EF-8A5E-35DBAD350EEA}"/>
              </c:ext>
            </c:extLst>
          </c:dPt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Sheet1!$A$11:$AJ$11</c:f>
              <c:numCache>
                <c:formatCode>General</c:formatCode>
                <c:ptCount val="36"/>
                <c:pt idx="19">
                  <c:v>269.25</c:v>
                </c:pt>
                <c:pt idx="20">
                  <c:v>186</c:v>
                </c:pt>
                <c:pt idx="21">
                  <c:v>117.75</c:v>
                </c:pt>
                <c:pt idx="22">
                  <c:v>93.75</c:v>
                </c:pt>
                <c:pt idx="23">
                  <c:v>78</c:v>
                </c:pt>
                <c:pt idx="24">
                  <c:v>59.25</c:v>
                </c:pt>
                <c:pt idx="25">
                  <c:v>48</c:v>
                </c:pt>
                <c:pt idx="26">
                  <c:v>41.25</c:v>
                </c:pt>
                <c:pt idx="27">
                  <c:v>37.5</c:v>
                </c:pt>
                <c:pt idx="28">
                  <c:v>32.25</c:v>
                </c:pt>
                <c:pt idx="29">
                  <c:v>30</c:v>
                </c:pt>
                <c:pt idx="30">
                  <c:v>27.75</c:v>
                </c:pt>
                <c:pt idx="31">
                  <c:v>27.75</c:v>
                </c:pt>
                <c:pt idx="32">
                  <c:v>27.75</c:v>
                </c:pt>
                <c:pt idx="33">
                  <c:v>27.75</c:v>
                </c:pt>
                <c:pt idx="34">
                  <c:v>27.75</c:v>
                </c:pt>
                <c:pt idx="35">
                  <c:v>27.75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2A2E-42EF-8A5E-35DBAD350EEA}"/>
            </c:ext>
          </c:extLst>
        </c:ser>
        <c:ser>
          <c:idx val="9"/>
          <c:order val="9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Sheet1!$A$12:$AJ$12</c:f>
              <c:numCache>
                <c:formatCode>General</c:formatCode>
                <c:ptCount val="36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2A2E-42EF-8A5E-35DBAD350EEA}"/>
            </c:ext>
          </c:extLst>
        </c:ser>
        <c:ser>
          <c:idx val="10"/>
          <c:order val="10"/>
          <c:spPr>
            <a:ln w="28575" cmpd="sng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Sheet1!$A$13:$AJ$13</c:f>
              <c:numCache>
                <c:formatCode>General</c:formatCode>
                <c:ptCount val="36"/>
                <c:pt idx="23">
                  <c:v>960.28128827812884</c:v>
                </c:pt>
                <c:pt idx="24">
                  <c:v>803.41149106435887</c:v>
                </c:pt>
                <c:pt idx="25">
                  <c:v>672.16765733309057</c:v>
                </c:pt>
                <c:pt idx="26">
                  <c:v>562.36357646335171</c:v>
                </c:pt>
                <c:pt idx="27">
                  <c:v>470.4968899470374</c:v>
                </c:pt>
                <c:pt idx="28">
                  <c:v>393.63737795906673</c:v>
                </c:pt>
                <c:pt idx="29">
                  <c:v>329.33349499272509</c:v>
                </c:pt>
                <c:pt idx="30">
                  <c:v>275.53417700285513</c:v>
                </c:pt>
                <c:pt idx="31">
                  <c:v>230.52341694551268</c:v>
                </c:pt>
                <c:pt idx="32">
                  <c:v>192.86553245532539</c:v>
                </c:pt>
                <c:pt idx="33">
                  <c:v>161.35937214402185</c:v>
                </c:pt>
                <c:pt idx="34">
                  <c:v>135</c:v>
                </c:pt>
                <c:pt idx="35">
                  <c:v>90.5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2A2E-42EF-8A5E-35DBAD350EEA}"/>
            </c:ext>
          </c:extLst>
        </c:ser>
        <c:ser>
          <c:idx val="11"/>
          <c:order val="11"/>
          <c:spPr>
            <a:ln>
              <a:noFill/>
            </a:ln>
          </c:spPr>
          <c:marker>
            <c:symbol val="none"/>
          </c:marker>
          <c:dPt>
            <c:idx val="26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2A2E-42EF-8A5E-35DBAD350EEA}"/>
              </c:ext>
            </c:extLst>
          </c:dPt>
          <c:dPt>
            <c:idx val="27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2A2E-42EF-8A5E-35DBAD350EEA}"/>
              </c:ext>
            </c:extLst>
          </c:dPt>
          <c:dPt>
            <c:idx val="28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2A2E-42EF-8A5E-35DBAD350EEA}"/>
              </c:ext>
            </c:extLst>
          </c:dPt>
          <c:dPt>
            <c:idx val="29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2A2E-42EF-8A5E-35DBAD350EEA}"/>
              </c:ext>
            </c:extLst>
          </c:dPt>
          <c:dPt>
            <c:idx val="30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2A2E-42EF-8A5E-35DBAD350EEA}"/>
              </c:ext>
            </c:extLst>
          </c:dPt>
          <c:dPt>
            <c:idx val="31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2A2E-42EF-8A5E-35DBAD350EEA}"/>
              </c:ext>
            </c:extLst>
          </c:dPt>
          <c:dPt>
            <c:idx val="32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2A2E-42EF-8A5E-35DBAD350EEA}"/>
              </c:ext>
            </c:extLst>
          </c:dPt>
          <c:dPt>
            <c:idx val="33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2A2E-42EF-8A5E-35DBAD350EEA}"/>
              </c:ext>
            </c:extLst>
          </c:dPt>
          <c:dPt>
            <c:idx val="34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2A2E-42EF-8A5E-35DBAD350EEA}"/>
              </c:ext>
            </c:extLst>
          </c:dPt>
          <c:dPt>
            <c:idx val="35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2A2E-42EF-8A5E-35DBAD350EEA}"/>
              </c:ext>
            </c:extLst>
          </c:dPt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Sheet1!$A$14:$AJ$14</c:f>
              <c:numCache>
                <c:formatCode>General</c:formatCode>
                <c:ptCount val="36"/>
                <c:pt idx="26">
                  <c:v>874.78778560965827</c:v>
                </c:pt>
                <c:pt idx="27">
                  <c:v>731.8840510287248</c:v>
                </c:pt>
                <c:pt idx="28">
                  <c:v>612.32481015854819</c:v>
                </c:pt>
                <c:pt idx="29">
                  <c:v>512.29654776646134</c:v>
                </c:pt>
                <c:pt idx="30">
                  <c:v>428.60871978221911</c:v>
                </c:pt>
                <c:pt idx="31">
                  <c:v>358.59198191524194</c:v>
                </c:pt>
                <c:pt idx="32">
                  <c:v>300.01305048606173</c:v>
                </c:pt>
                <c:pt idx="33">
                  <c:v>251.00346777958956</c:v>
                </c:pt>
                <c:pt idx="34">
                  <c:v>210</c:v>
                </c:pt>
                <c:pt idx="35">
                  <c:v>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2A2E-42EF-8A5E-35DBAD350EEA}"/>
            </c:ext>
          </c:extLst>
        </c:ser>
        <c:ser>
          <c:idx val="12"/>
          <c:order val="12"/>
          <c:spPr>
            <a:ln>
              <a:noFill/>
            </a:ln>
          </c:spPr>
          <c:marker>
            <c:symbol val="none"/>
          </c:marker>
          <c:dPt>
            <c:idx val="26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2A2E-42EF-8A5E-35DBAD350EEA}"/>
              </c:ext>
            </c:extLst>
          </c:dPt>
          <c:dPt>
            <c:idx val="27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2A2E-42EF-8A5E-35DBAD350EEA}"/>
              </c:ext>
            </c:extLst>
          </c:dPt>
          <c:dPt>
            <c:idx val="28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2A2E-42EF-8A5E-35DBAD350EEA}"/>
              </c:ext>
            </c:extLst>
          </c:dPt>
          <c:dPt>
            <c:idx val="29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2A2E-42EF-8A5E-35DBAD350EEA}"/>
              </c:ext>
            </c:extLst>
          </c:dPt>
          <c:dPt>
            <c:idx val="30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2A2E-42EF-8A5E-35DBAD350EEA}"/>
              </c:ext>
            </c:extLst>
          </c:dPt>
          <c:dPt>
            <c:idx val="31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2A2E-42EF-8A5E-35DBAD350EEA}"/>
              </c:ext>
            </c:extLst>
          </c:dPt>
          <c:dPt>
            <c:idx val="32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2A2E-42EF-8A5E-35DBAD350EEA}"/>
              </c:ext>
            </c:extLst>
          </c:dPt>
          <c:dPt>
            <c:idx val="33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2A2E-42EF-8A5E-35DBAD350EEA}"/>
              </c:ext>
            </c:extLst>
          </c:dPt>
          <c:dPt>
            <c:idx val="34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2A2E-42EF-8A5E-35DBAD350EEA}"/>
              </c:ext>
            </c:extLst>
          </c:dPt>
          <c:dPt>
            <c:idx val="35"/>
            <c:marker>
              <c:symbol val="dash"/>
              <c:size val="7"/>
              <c:spPr>
                <a:solidFill>
                  <a:srgbClr val="D6D7D9"/>
                </a:solidFill>
                <a:ln w="9525" cmpd="sng" algn="ctr">
                  <a:solidFill>
                    <a:srgbClr val="D6D7D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2A2E-42EF-8A5E-35DBAD350EEA}"/>
              </c:ext>
            </c:extLst>
          </c:dPt>
          <c:errBars>
            <c:errDir val="y"/>
            <c:errBarType val="plus"/>
            <c:errValType val="cust"/>
            <c:noEndCap val="1"/>
            <c:plus>
              <c:numRef>
                <c:f>Sheet1!$A$15:$AJ$15</c:f>
                <c:numCache>
                  <c:formatCode>General</c:formatCode>
                  <c:ptCount val="36"/>
                  <c:pt idx="26">
                    <c:v>624.84841829261302</c:v>
                  </c:pt>
                  <c:pt idx="27">
                    <c:v>522.77432216337479</c:v>
                  </c:pt>
                  <c:pt idx="28">
                    <c:v>437.37486439896293</c:v>
                  </c:pt>
                  <c:pt idx="29">
                    <c:v>365.92610554747239</c:v>
                  </c:pt>
                  <c:pt idx="30">
                    <c:v>306.1490855587279</c:v>
                  </c:pt>
                  <c:pt idx="31">
                    <c:v>256.13712993945853</c:v>
                  </c:pt>
                  <c:pt idx="32">
                    <c:v>214.29503606147264</c:v>
                  </c:pt>
                  <c:pt idx="33">
                    <c:v>179.28819127113539</c:v>
                  </c:pt>
                  <c:pt idx="34">
                    <c:v>150</c:v>
                  </c:pt>
                  <c:pt idx="35">
                    <c:v>81</c:v>
                  </c:pt>
                </c:numCache>
              </c:numRef>
            </c:plus>
            <c:spPr>
              <a:ln w="9525" cmpd="sng" algn="ctr">
                <a:solidFill>
                  <a:srgbClr val="D6D7D9"/>
                </a:solidFill>
                <a:prstDash val="solid"/>
              </a:ln>
            </c:spPr>
          </c:errBars>
          <c:xVal>
            <c:numRef>
              <c:f>Sheet1!$A$1:$AJ$1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Sheet1!$A$16:$AJ$16</c:f>
              <c:numCache>
                <c:formatCode>General</c:formatCode>
                <c:ptCount val="36"/>
                <c:pt idx="26">
                  <c:v>249.93936731704528</c:v>
                </c:pt>
                <c:pt idx="27">
                  <c:v>209.10972886535001</c:v>
                </c:pt>
                <c:pt idx="28">
                  <c:v>174.94994575958523</c:v>
                </c:pt>
                <c:pt idx="29">
                  <c:v>146.37044221898898</c:v>
                </c:pt>
                <c:pt idx="30">
                  <c:v>122.45963422349121</c:v>
                </c:pt>
                <c:pt idx="31">
                  <c:v>102.45485197578344</c:v>
                </c:pt>
                <c:pt idx="32">
                  <c:v>85.718014424589086</c:v>
                </c:pt>
                <c:pt idx="33">
                  <c:v>71.715276508454167</c:v>
                </c:pt>
                <c:pt idx="34">
                  <c:v>60</c:v>
                </c:pt>
                <c:pt idx="35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2-2A2E-42EF-8A5E-35DBAD350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"/>
          <c:min val="199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5"/>
        <c:crosses val="min"/>
        <c:crossBetween val="midCat"/>
        <c:majorUnit val="5"/>
      </c:valAx>
      <c:valAx>
        <c:axId val="5"/>
        <c:scaling>
          <c:orientation val="minMax"/>
          <c:max val="1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4"/>
        <c:crosses val="min"/>
        <c:crossBetween val="midCat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7338129496403E-2"/>
          <c:y val="5.0947867298578198E-2"/>
          <c:w val="0.88084532374100721"/>
          <c:h val="0.89810426540284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DB1C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35466034755134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93F-48F1-B7F8-D93BB7DB2AAA}"/>
                </c:ext>
              </c:extLst>
            </c:dLbl>
            <c:dLbl>
              <c:idx val="3"/>
              <c:layout>
                <c:manualLayout>
                  <c:x val="0"/>
                  <c:y val="-0.2101105845181674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93F-48F1-B7F8-D93BB7DB2A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15</c:v>
                </c:pt>
                <c:pt idx="1">
                  <c:v>19</c:v>
                </c:pt>
                <c:pt idx="2">
                  <c:v>19</c:v>
                </c:pt>
                <c:pt idx="3">
                  <c:v>25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3F-48F1-B7F8-D93BB7DB2AAA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543443917851501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93F-48F1-B7F8-D93BB7DB2AAA}"/>
                </c:ext>
              </c:extLst>
            </c:dLbl>
            <c:dLbl>
              <c:idx val="2"/>
              <c:layout>
                <c:manualLayout>
                  <c:x val="0"/>
                  <c:y val="-0.131911532385466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93F-48F1-B7F8-D93BB7DB2AAA}"/>
                </c:ext>
              </c:extLst>
            </c:dLbl>
            <c:dLbl>
              <c:idx val="3"/>
              <c:layout>
                <c:manualLayout>
                  <c:x val="0"/>
                  <c:y val="-0.3384676145339652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93F-48F1-B7F8-D93BB7DB2AAA}"/>
                </c:ext>
              </c:extLst>
            </c:dLbl>
            <c:dLbl>
              <c:idx val="4"/>
              <c:layout>
                <c:manualLayout>
                  <c:x val="0"/>
                  <c:y val="-0.4423380726698262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93F-48F1-B7F8-D93BB7DB2A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14.5</c:v>
                </c:pt>
                <c:pt idx="3">
                  <c:v>42.1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3F-48F1-B7F8-D93BB7DB2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31194880"/>
        <c:axId val="1"/>
      </c:barChart>
      <c:catAx>
        <c:axId val="12311948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194880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1009555463233"/>
          <c:y val="3.6385936222403922E-2"/>
          <c:w val="0.87328624844204406"/>
          <c:h val="0.927228127555192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53.7</c:v>
                </c:pt>
                <c:pt idx="1">
                  <c:v>75</c:v>
                </c:pt>
                <c:pt idx="2">
                  <c:v>84</c:v>
                </c:pt>
                <c:pt idx="3">
                  <c:v>98.6</c:v>
                </c:pt>
                <c:pt idx="4">
                  <c:v>124.6</c:v>
                </c:pt>
                <c:pt idx="5">
                  <c:v>181.8</c:v>
                </c:pt>
                <c:pt idx="6">
                  <c:v>294.7</c:v>
                </c:pt>
                <c:pt idx="7">
                  <c:v>517.75199999999995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C-4553-9112-95C2020E01CE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8AC-4553-9112-95C2020E01C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8AC-4553-9112-95C2020E01C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8AC-4553-9112-95C2020E01C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C8AC-4553-9112-95C2020E01CE}"/>
              </c:ext>
            </c:extLst>
          </c:dPt>
          <c:val>
            <c:numRef>
              <c:f>Sheet1!$A$2:$H$2</c:f>
              <c:numCache>
                <c:formatCode>General</c:formatCode>
                <c:ptCount val="8"/>
                <c:pt idx="0">
                  <c:v>12</c:v>
                </c:pt>
                <c:pt idx="1">
                  <c:v>14.700000000000003</c:v>
                </c:pt>
                <c:pt idx="2">
                  <c:v>15.079999999999998</c:v>
                </c:pt>
                <c:pt idx="3">
                  <c:v>18.200000000000003</c:v>
                </c:pt>
                <c:pt idx="4">
                  <c:v>14.129999999999995</c:v>
                </c:pt>
                <c:pt idx="5">
                  <c:v>16.400000000000006</c:v>
                </c:pt>
                <c:pt idx="6">
                  <c:v>24.100000000000023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AC-4553-9112-95C2020E01CE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C8AC-4553-9112-95C2020E01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8AC-4553-9112-95C2020E01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C8AC-4553-9112-95C2020E01CE}"/>
              </c:ext>
            </c:extLst>
          </c:dPt>
          <c:val>
            <c:numRef>
              <c:f>Sheet1!$A$3:$H$3</c:f>
              <c:numCache>
                <c:formatCode>General</c:formatCode>
                <c:ptCount val="8"/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16.376000000000005</c:v>
                </c:pt>
                <c:pt idx="5">
                  <c:v>15.488</c:v>
                </c:pt>
                <c:pt idx="6">
                  <c:v>27.797000000000025</c:v>
                </c:pt>
                <c:pt idx="7">
                  <c:v>30.331999999999994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AC-4553-9112-95C2020E01CE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C8AC-4553-9112-95C2020E01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C8AC-4553-9112-95C2020E01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C8AC-4553-9112-95C2020E01CE}"/>
              </c:ext>
            </c:extLst>
          </c:dPt>
          <c:val>
            <c:numRef>
              <c:f>Sheet1!$A$4:$H$4</c:f>
              <c:numCache>
                <c:formatCode>General</c:formatCode>
                <c:ptCount val="8"/>
                <c:pt idx="1">
                  <c:v>7.7000000000000028</c:v>
                </c:pt>
                <c:pt idx="2">
                  <c:v>8</c:v>
                </c:pt>
                <c:pt idx="3">
                  <c:v>8.3999999999999915</c:v>
                </c:pt>
                <c:pt idx="4">
                  <c:v>7.4199999999999875</c:v>
                </c:pt>
                <c:pt idx="5">
                  <c:v>9.0999999999999943</c:v>
                </c:pt>
                <c:pt idx="6">
                  <c:v>10.800000000000011</c:v>
                </c:pt>
                <c:pt idx="7">
                  <c:v>12.851999999999975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8AC-4553-9112-95C2020E01CE}"/>
            </c:ext>
          </c:extLst>
        </c:ser>
        <c:ser>
          <c:idx val="4"/>
          <c:order val="4"/>
          <c:spPr>
            <a:solidFill>
              <a:srgbClr val="4C6C9C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C8AC-4553-9112-95C2020E01C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C8AC-4553-9112-95C2020E01C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C8AC-4553-9112-95C2020E01CE}"/>
              </c:ext>
            </c:extLst>
          </c:dPt>
          <c:val>
            <c:numRef>
              <c:f>Sheet1!$A$5:$H$5</c:f>
              <c:numCache>
                <c:formatCode>General</c:formatCode>
                <c:ptCount val="8"/>
                <c:pt idx="2">
                  <c:v>1.1599999999999966</c:v>
                </c:pt>
                <c:pt idx="3">
                  <c:v>3.8400000000000034</c:v>
                </c:pt>
                <c:pt idx="4">
                  <c:v>9.289999999999992</c:v>
                </c:pt>
                <c:pt idx="5">
                  <c:v>8</c:v>
                </c:pt>
                <c:pt idx="6">
                  <c:v>7.2010000000000218</c:v>
                </c:pt>
                <c:pt idx="7">
                  <c:v>13.464000000000055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8AC-4553-9112-95C2020E01CE}"/>
            </c:ext>
          </c:extLst>
        </c:ser>
        <c:ser>
          <c:idx val="5"/>
          <c:order val="5"/>
          <c:spPr>
            <a:solidFill>
              <a:srgbClr val="4C6C9C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C8AC-4553-9112-95C2020E01CE}"/>
              </c:ext>
            </c:extLst>
          </c:dPt>
          <c:dPt>
            <c:idx val="3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C8AC-4553-9112-95C2020E01CE}"/>
              </c:ext>
            </c:extLst>
          </c:dPt>
          <c:dPt>
            <c:idx val="7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C8AC-4553-9112-95C2020E01CE}"/>
              </c:ext>
            </c:extLst>
          </c:dPt>
          <c:val>
            <c:numRef>
              <c:f>Sheet1!$A$6:$H$6</c:f>
              <c:numCache>
                <c:formatCode>General</c:formatCode>
                <c:ptCount val="8"/>
                <c:pt idx="2">
                  <c:v>2.3199999999999932</c:v>
                </c:pt>
                <c:pt idx="3">
                  <c:v>1.4000000000000057</c:v>
                </c:pt>
                <c:pt idx="4">
                  <c:v>5.7299999999999898</c:v>
                </c:pt>
                <c:pt idx="5">
                  <c:v>6.5999999999999943</c:v>
                </c:pt>
                <c:pt idx="6">
                  <c:v>7.2010000000000218</c:v>
                </c:pt>
                <c:pt idx="7">
                  <c:v>16.600000000000023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8AC-4553-9112-95C2020E01CE}"/>
            </c:ext>
          </c:extLst>
        </c:ser>
        <c:ser>
          <c:idx val="6"/>
          <c:order val="6"/>
          <c:spPr>
            <a:solidFill>
              <a:srgbClr val="DFE5EF"/>
            </a:solidFill>
            <a:ln>
              <a:noFill/>
            </a:ln>
          </c:spPr>
          <c:invertIfNegative val="0"/>
          <c:val>
            <c:numRef>
              <c:f>Sheet1!$A$7:$H$7</c:f>
              <c:numCache>
                <c:formatCode>General</c:formatCode>
                <c:ptCount val="8"/>
                <c:pt idx="4">
                  <c:v>0.88999999999998636</c:v>
                </c:pt>
                <c:pt idx="5">
                  <c:v>5.0819999999999936</c:v>
                </c:pt>
                <c:pt idx="6">
                  <c:v>7.2010000000000218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8AC-4553-9112-95C2020E0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02060224"/>
        <c:axId val="1"/>
      </c:barChart>
      <c:catAx>
        <c:axId val="1702060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060224"/>
        <c:crosses val="min"/>
        <c:crossBetween val="between"/>
        <c:majorUnit val="5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scatterChart>
        <c:scatterStyle val="lineMarker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</c:numCache>
            </c:numRef>
          </c:xVal>
          <c:y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BC-41D3-88FB-04E50C23FE88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</c:numCache>
            </c:numRef>
          </c:xVal>
          <c:yVal>
            <c:numRef>
              <c:f>Sheet1!$A$3:$S$3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  <c:pt idx="8">
                  <c:v>40</c:v>
                </c:pt>
                <c:pt idx="9">
                  <c:v>70</c:v>
                </c:pt>
                <c:pt idx="10">
                  <c:v>90</c:v>
                </c:pt>
                <c:pt idx="11">
                  <c:v>95</c:v>
                </c:pt>
                <c:pt idx="12">
                  <c:v>95</c:v>
                </c:pt>
                <c:pt idx="13">
                  <c:v>95</c:v>
                </c:pt>
                <c:pt idx="14">
                  <c:v>95</c:v>
                </c:pt>
                <c:pt idx="15">
                  <c:v>95</c:v>
                </c:pt>
                <c:pt idx="16">
                  <c:v>95</c:v>
                </c:pt>
                <c:pt idx="17">
                  <c:v>95</c:v>
                </c:pt>
                <c:pt idx="18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BC-41D3-88FB-04E50C23F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38"/>
          <c:min val="202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"/>
        <c:crosses val="min"/>
        <c:crossBetween val="midCat"/>
      </c:valAx>
      <c:valAx>
        <c:axId val="5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86</c:v>
                </c:pt>
                <c:pt idx="4">
                  <c:v>160</c:v>
                </c:pt>
                <c:pt idx="5">
                  <c:v>280</c:v>
                </c:pt>
                <c:pt idx="6">
                  <c:v>400</c:v>
                </c:pt>
                <c:pt idx="7">
                  <c:v>520</c:v>
                </c:pt>
                <c:pt idx="8">
                  <c:v>640</c:v>
                </c:pt>
                <c:pt idx="9">
                  <c:v>760</c:v>
                </c:pt>
                <c:pt idx="10">
                  <c:v>780</c:v>
                </c:pt>
                <c:pt idx="11">
                  <c:v>800</c:v>
                </c:pt>
                <c:pt idx="12">
                  <c:v>820</c:v>
                </c:pt>
                <c:pt idx="13">
                  <c:v>840</c:v>
                </c:pt>
                <c:pt idx="14">
                  <c:v>860</c:v>
                </c:pt>
                <c:pt idx="15">
                  <c:v>880</c:v>
                </c:pt>
                <c:pt idx="16">
                  <c:v>900</c:v>
                </c:pt>
                <c:pt idx="17">
                  <c:v>920</c:v>
                </c:pt>
                <c:pt idx="18">
                  <c:v>940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D8-4649-9D42-63CF735F8637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86</c:v>
                </c:pt>
                <c:pt idx="4">
                  <c:v>130</c:v>
                </c:pt>
                <c:pt idx="5">
                  <c:v>200</c:v>
                </c:pt>
                <c:pt idx="6">
                  <c:v>300</c:v>
                </c:pt>
                <c:pt idx="7">
                  <c:v>380</c:v>
                </c:pt>
                <c:pt idx="8">
                  <c:v>450</c:v>
                </c:pt>
                <c:pt idx="9">
                  <c:v>520</c:v>
                </c:pt>
                <c:pt idx="10">
                  <c:v>600</c:v>
                </c:pt>
                <c:pt idx="11">
                  <c:v>620</c:v>
                </c:pt>
                <c:pt idx="12">
                  <c:v>640</c:v>
                </c:pt>
                <c:pt idx="13">
                  <c:v>660</c:v>
                </c:pt>
                <c:pt idx="14">
                  <c:v>680</c:v>
                </c:pt>
                <c:pt idx="15">
                  <c:v>700</c:v>
                </c:pt>
                <c:pt idx="16">
                  <c:v>720</c:v>
                </c:pt>
                <c:pt idx="17">
                  <c:v>740</c:v>
                </c:pt>
                <c:pt idx="18">
                  <c:v>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D8-4649-9D42-63CF735F8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1309184"/>
        <c:axId val="1"/>
      </c:lineChart>
      <c:catAx>
        <c:axId val="1661309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6130918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281.33199999999999</c:v>
                </c:pt>
                <c:pt idx="1">
                  <c:v>318.02010000000001</c:v>
                </c:pt>
                <c:pt idx="2">
                  <c:v>353.68270000000001</c:v>
                </c:pt>
                <c:pt idx="3">
                  <c:v>360.11160000000001</c:v>
                </c:pt>
                <c:pt idx="4">
                  <c:v>380.15640000000002</c:v>
                </c:pt>
                <c:pt idx="5">
                  <c:v>416.41590000000002</c:v>
                </c:pt>
                <c:pt idx="6">
                  <c:v>459.62580000000003</c:v>
                </c:pt>
                <c:pt idx="7">
                  <c:v>513.07240000000002</c:v>
                </c:pt>
                <c:pt idx="8">
                  <c:v>578.45740000000001</c:v>
                </c:pt>
                <c:pt idx="9">
                  <c:v>659.50710000000004</c:v>
                </c:pt>
                <c:pt idx="10">
                  <c:v>748.77179999999998</c:v>
                </c:pt>
                <c:pt idx="11">
                  <c:v>826.58609999999999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B4-8A4C-9CED-E22961C75611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Sheet1!$A$2:$L$2</c:f>
              <c:numCache>
                <c:formatCode>General</c:formatCode>
                <c:ptCount val="12"/>
                <c:pt idx="0">
                  <c:v>281.33199999999999</c:v>
                </c:pt>
                <c:pt idx="1">
                  <c:v>318.02010000000001</c:v>
                </c:pt>
                <c:pt idx="2">
                  <c:v>351.07100000000003</c:v>
                </c:pt>
                <c:pt idx="3">
                  <c:v>356.74239999999998</c:v>
                </c:pt>
                <c:pt idx="4">
                  <c:v>370.49</c:v>
                </c:pt>
                <c:pt idx="5">
                  <c:v>392.10289999999998</c:v>
                </c:pt>
                <c:pt idx="6">
                  <c:v>425.19970000000001</c:v>
                </c:pt>
                <c:pt idx="7">
                  <c:v>460.95359999999999</c:v>
                </c:pt>
                <c:pt idx="8">
                  <c:v>504.22719999999998</c:v>
                </c:pt>
                <c:pt idx="9">
                  <c:v>544.06280000000004</c:v>
                </c:pt>
                <c:pt idx="10">
                  <c:v>593.72059999999999</c:v>
                </c:pt>
                <c:pt idx="11">
                  <c:v>654.56949999999995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B4-8A4C-9CED-E22961C75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750064"/>
        <c:axId val="1"/>
      </c:lineChart>
      <c:catAx>
        <c:axId val="1217750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26.58609999999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1775006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762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5C-4147-9E9B-7DD06EE2A76A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5C-4147-9E9B-7DD06EE2A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6410928"/>
        <c:axId val="1"/>
      </c:lineChart>
      <c:catAx>
        <c:axId val="174641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46410928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762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BF-7946-A238-C5753CF8E65B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BF-7946-A238-C5753CF8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8763440"/>
        <c:axId val="1"/>
      </c:lineChart>
      <c:catAx>
        <c:axId val="1948763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48763440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AA-FA4A-ACC3-9D5C37324DE2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AA-FA4A-ACC3-9D5C37324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846192"/>
        <c:axId val="1"/>
      </c:lineChart>
      <c:catAx>
        <c:axId val="171084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10846192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32876712328766E-2"/>
          <c:y val="0.2"/>
          <c:w val="0.8575342465753425"/>
          <c:h val="0.6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22.5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C-C449-8F71-A1FA2C24CD94}"/>
            </c:ext>
          </c:extLst>
        </c:ser>
        <c:ser>
          <c:idx val="1"/>
          <c:order val="1"/>
          <c:spPr>
            <a:ln w="3810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AC-C449-8F71-A1FA2C24C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5951"/>
        <c:axId val="1"/>
      </c:lineChart>
      <c:catAx>
        <c:axId val="11565951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565951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EFA8-5906-8A45-90C6-4B0BF60571F8}" type="datetimeFigureOut">
              <a:rPr lang="en-US" smtClean="0"/>
              <a:t>250716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B725-31BF-F144-876B-0037EA85E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4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01DD-86F4-7443-358D-87DC3F97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9969D-AF94-2031-5383-823E835B1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B97E4-8746-D332-D35A-C2BB8505B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F9D5C-7E7E-6E79-14B2-21810E264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120ED-20B9-4CC8-A606-12D10436DC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8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C7120ED-20B9-4CC8-A606-12D10436D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4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DE78B-72BF-CC98-B558-FEF56CEE6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D89314-D99F-0BB9-87AB-BBC791405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E13F15-81EA-815E-A761-70101D9E4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lang="en-US" sz="85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0DE2EB-8210-E9F8-45CA-1E76FB36D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C7120ED-20B9-4CC8-A606-12D10436D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06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0ED-20B9-4CC8-A606-12D10436DC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9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titl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5BEEFE8-08DB-4323-1C3F-1B2713BA00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80830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BEEFE8-08DB-4323-1C3F-1B2713BA0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951" y="3302241"/>
            <a:ext cx="6432630" cy="1605426"/>
          </a:xfrm>
        </p:spPr>
        <p:txBody>
          <a:bodyPr vert="horz"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4800">
                <a:solidFill>
                  <a:srgbClr val="F1F4F7"/>
                </a:solidFill>
              </a:defRPr>
            </a:lvl1pPr>
          </a:lstStyle>
          <a:p>
            <a:r>
              <a:rPr lang="en-US"/>
              <a:t>Deck Title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1" i="0">
                <a:solidFill>
                  <a:srgbClr val="F1F4F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A05A3F-1493-B94B-8610-C082B2A0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0951" y="493776"/>
            <a:ext cx="2699675" cy="47734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6972300" y="6590007"/>
            <a:ext cx="2819400" cy="240711"/>
          </a:xfrm>
          <a:prstGeom prst="rect">
            <a:avLst/>
          </a:prstGeom>
          <a:solidFill>
            <a:srgbClr val="009B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7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title, underline, and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8E7B7-198F-4CAB-9547-888AF75277E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9184" y="1554480"/>
            <a:ext cx="8979408" cy="274320"/>
          </a:xfrm>
        </p:spPr>
        <p:txBody>
          <a:bodyPr lIns="36576" tIns="36576" rIns="36576" bIns="36576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</a:rPr>
              <a:t>Subtitle with underline (this layout only works if keeping observations box width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vert="horz" tIns="0" anchor="t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cxnSp>
        <p:nvCxnSpPr>
          <p:cNvPr id="2" name="btfpColumnHeaderBoxLine984923">
            <a:extLst>
              <a:ext uri="{FF2B5EF4-FFF2-40B4-BE49-F238E27FC236}">
                <a16:creationId xmlns:a16="http://schemas.microsoft.com/office/drawing/2014/main" id="{A57A790C-5AD8-5931-341B-931E147F71EC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3" y="1829068"/>
            <a:ext cx="7480300" cy="0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54480"/>
            <a:ext cx="2551176" cy="4379176"/>
          </a:xfr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0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category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8E7B7-198F-4CAB-9547-888AF75277E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9184" y="1554480"/>
            <a:ext cx="8979408" cy="274320"/>
          </a:xfrm>
        </p:spPr>
        <p:txBody>
          <a:bodyPr lIns="36576" tIns="36576" rIns="36576" bIns="36576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</a:rPr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vert="horz" tIns="0" anchor="t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A90EF-FF8B-AFA1-8B21-8596D5C804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" y="0"/>
            <a:ext cx="3886200" cy="320040"/>
          </a:xfrm>
          <a:solidFill>
            <a:schemeClr val="accent6"/>
          </a:solidFill>
        </p:spPr>
        <p:txBody>
          <a:bodyPr lIns="36576" tIns="36576" rIns="36576" bIns="36576">
            <a:noAutofit/>
          </a:bodyPr>
          <a:lstStyle>
            <a:lvl2pPr marL="180975" indent="0" algn="ctr">
              <a:buNone/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b="1"/>
              <a:t>Category 1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8592" y="1554480"/>
            <a:ext cx="2551176" cy="4379176"/>
          </a:xfr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92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s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C4170-CB53-6C4B-961F-E3486FD415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64087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C4170-CB53-6C4B-961F-E3486FD41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10A01E-DF31-B94D-94BE-4ECDF48E0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362700"/>
            <a:ext cx="10515600" cy="2436792"/>
          </a:xfrm>
          <a:prstGeom prst="rect">
            <a:avLst/>
          </a:prstGeom>
        </p:spPr>
        <p:txBody>
          <a:bodyPr vert="horz" lIns="0" bIns="0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 slide:</a:t>
            </a:r>
            <a:br>
              <a:rPr lang="en-US"/>
            </a:br>
            <a:r>
              <a:rPr lang="en-US"/>
              <a:t>Use a representative photo for the background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lking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B67B3B-0E9A-5C17-0EEA-5D0883E7FB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28232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B67B3B-0E9A-5C17-0EEA-5D0883E7F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7" y="6392206"/>
            <a:ext cx="2302327" cy="3856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920ED7-C5A1-2544-9572-F2AF41CB5A8C}"/>
              </a:ext>
            </a:extLst>
          </p:cNvPr>
          <p:cNvSpPr/>
          <p:nvPr userDrawn="1"/>
        </p:nvSpPr>
        <p:spPr>
          <a:xfrm>
            <a:off x="0" y="0"/>
            <a:ext cx="12192000" cy="6145823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0275F-86FC-8540-8EC3-BB1C02C04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184" y="521208"/>
            <a:ext cx="8004858" cy="1230315"/>
          </a:xfrm>
        </p:spPr>
        <p:txBody>
          <a:bodyPr vert="horz">
            <a:normAutofit/>
          </a:bodyPr>
          <a:lstStyle>
            <a:lvl1pPr>
              <a:lnSpc>
                <a:spcPts val="4000"/>
              </a:lnSpc>
              <a:defRPr sz="2800">
                <a:solidFill>
                  <a:srgbClr val="181A1C"/>
                </a:solidFill>
              </a:defRPr>
            </a:lvl1pPr>
          </a:lstStyle>
          <a:p>
            <a:r>
              <a:rPr lang="en-US"/>
              <a:t>Single talking point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70EEE-40E6-C540-A277-FA92F80A0C99}"/>
              </a:ext>
            </a:extLst>
          </p:cNvPr>
          <p:cNvCxnSpPr/>
          <p:nvPr userDrawn="1"/>
        </p:nvCxnSpPr>
        <p:spPr>
          <a:xfrm>
            <a:off x="0" y="6142367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E8D747-B65F-8E49-AC3E-DDF6EDC1E5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54655" y="21400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rgbClr val="687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C4170-CB53-6C4B-961F-E3486FD415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9113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C4170-CB53-6C4B-961F-E3486FD41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57A7B6-B9EF-7B4D-92B3-AC916FCD9C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AC3596-1183-E1C5-279E-EF9E70AF08E9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82625" y="5278438"/>
            <a:ext cx="9421813" cy="1065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sz="4800"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80443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5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819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6" imgH="428" progId="TCLayout.ActiveDocument.1">
                  <p:embed/>
                </p:oleObj>
              </mc:Choice>
              <mc:Fallback>
                <p:oleObj name="think-cell Slide" r:id="rId5" imgW="426" imgH="428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13" name="Do not remove" hidden="1">
            <a:extLst>
              <a:ext uri="{FF2B5EF4-FFF2-40B4-BE49-F238E27FC236}">
                <a16:creationId xmlns:a16="http://schemas.microsoft.com/office/drawing/2014/main" id="{173EB720-C3A8-1874-DC64-A4EEE2AC97D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FF5ED-9D6E-DB42-A3F6-02AFC2E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>
              <a:defRPr sz="2800" baseline="0"/>
            </a:lvl1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F6C81-D090-2241-80CE-63094035FC9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1350121" y="280303"/>
            <a:ext cx="511679" cy="21544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indent="0" algn="r">
              <a:buNone/>
            </a:pPr>
            <a:fld id="{BB69BBE8-4DB2-4642-B003-B220ACD5A2FD}" type="slidenum">
              <a:rPr lang="en-US" sz="800" b="0" baseline="0" smtClean="0">
                <a:solidFill>
                  <a:schemeClr val="tx1"/>
                </a:solidFill>
                <a:latin typeface="+mn-lt"/>
              </a:rPr>
              <a:pPr marL="0" indent="0" algn="r">
                <a:buNone/>
              </a:pPr>
              <a:t>‹#›</a:t>
            </a:fld>
            <a:r>
              <a:rPr lang="en-US" sz="800" b="0" baseline="0" dirty="0">
                <a:solidFill>
                  <a:schemeClr val="tx1"/>
                </a:solidFill>
                <a:latin typeface="+mn-lt"/>
              </a:rPr>
              <a:t> of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711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2402">
          <p15:clr>
            <a:srgbClr val="CCCCCC"/>
          </p15:clr>
        </p15:guide>
        <p15:guide id="3" pos="2742">
          <p15:clr>
            <a:srgbClr val="CCCCCC"/>
          </p15:clr>
        </p15:guide>
        <p15:guide id="4" pos="4937">
          <p15:clr>
            <a:srgbClr val="CCCCCC"/>
          </p15:clr>
        </p15:guide>
        <p15:guide id="5" pos="5277">
          <p15:clr>
            <a:srgbClr val="CCCCCC"/>
          </p15:clr>
        </p15:guide>
        <p15:guide id="6" pos="7472">
          <p15:clr>
            <a:srgbClr val="CCCCC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5B8BD8-E431-D455-1ED2-406291B065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5134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5B8BD8-E431-D455-1ED2-406291B06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8D15BC06-EE81-73BA-5732-C5A6FE9E49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0200" y="768350"/>
            <a:ext cx="3510784" cy="49810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C511C6-4B4D-BFFD-D831-47A5849E3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45" y="4826613"/>
            <a:ext cx="3165987" cy="88278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2400">
                <a:solidFill>
                  <a:schemeClr val="bg1"/>
                </a:solidFill>
              </a:rPr>
              <a:t>Key messages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 b="0">
                <a:solidFill>
                  <a:schemeClr val="bg1"/>
                </a:solidFill>
              </a:rPr>
              <a:t>Section title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3267" y="768350"/>
            <a:ext cx="7502525" cy="95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425961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vert="horz" tIns="0" anchor="t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414993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title and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8E7B7-198F-4CAB-9547-888AF75277E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9184" y="1554480"/>
            <a:ext cx="8979408" cy="274320"/>
          </a:xfrm>
        </p:spPr>
        <p:txBody>
          <a:bodyPr lIns="36576" tIns="36576" rIns="36576" bIns="36576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</a:rPr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vert="horz" tIns="0" anchor="t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54480"/>
            <a:ext cx="2551176" cy="4379176"/>
          </a:xfr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20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1.xml"/><Relationship Id="rId12" Type="http://schemas.openxmlformats.org/officeDocument/2006/relationships/hyperlink" Target="https://business.columbia.edu/insights/climate/cki" TargetMode="Externa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hyperlink" Target="https://business.columbia.edu/faculty/people/gernot-wagner" TargetMode="Externa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EFE3C-04B9-AB3C-EAE9-80904F3FD8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449459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03" imgH="503" progId="TCLayout.ActiveDocument.1">
                  <p:embed/>
                </p:oleObj>
              </mc:Choice>
              <mc:Fallback>
                <p:oleObj name="think-cell Slide" r:id="rId10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FE3C-04B9-AB3C-EAE9-80904F3FD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 dirty="0">
                <a:solidFill>
                  <a:schemeClr val="bg1">
                    <a:alpha val="0"/>
                  </a:schemeClr>
                </a:solidFill>
              </a:rPr>
              <a:t>&lt;btfp&gt;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bg1">
                    <a:alpha val="0"/>
                  </a:schemeClr>
                </a:solidFill>
              </a:rPr>
              <a:t>  &lt;template version="2.3.3" type="branded" pageSize="widescreen" /&gt;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bg1">
                    <a:alpha val="0"/>
                  </a:schemeClr>
                </a:solidFill>
              </a:rPr>
              <a:t>  &lt;!--BTFPCONFIGURATION:3C627466703E0D0A20203C74656D706C6174652076657273696F6E3D22322E332E342220747970653D226272616E64656422207061676553697A653D227769646573637265656E22202F3E0D0A3C2F627466703E--&gt;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bg1">
                    <a:alpha val="0"/>
                  </a:schemeClr>
                </a:solidFill>
              </a:rPr>
              <a:t>&lt;/btfp&gt;</a:t>
            </a:r>
          </a:p>
        </p:txBody>
      </p:sp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CKI Steel Background v231101-GF</a:t>
            </a: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BOS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CCECC6B5-B58A-574A-B188-965A3EA6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5"/>
            <a:ext cx="1152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1117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710" r:id="rId4"/>
    <p:sldLayoutId id="2147483679" r:id="rId5"/>
    <p:sldLayoutId id="2147483733" r:id="rId6"/>
  </p:sldLayoutIdLst>
  <p:hf hdr="0" dt="0"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EFE3C-04B9-AB3C-EAE9-80904F3FD8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33228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03" imgH="503" progId="TCLayout.ActiveDocument.1">
                  <p:embed/>
                </p:oleObj>
              </mc:Choice>
              <mc:Fallback>
                <p:oleObj name="think-cell Slide" r:id="rId9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FE3C-04B9-AB3C-EAE9-80904F3FD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 dirty="0">
                <a:solidFill>
                  <a:schemeClr val="bg1">
                    <a:alpha val="0"/>
                  </a:schemeClr>
                </a:solidFill>
              </a:rPr>
              <a:t>&lt;btfp&gt;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bg1">
                    <a:alpha val="0"/>
                  </a:schemeClr>
                </a:solidFill>
              </a:rPr>
              <a:t>  &lt;template version="2.3.3" type="branded" pageSize="widescreen" /&gt;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bg1">
                    <a:alpha val="0"/>
                  </a:schemeClr>
                </a:solidFill>
              </a:rPr>
              <a:t>  &lt;!--BTFPCONFIGURATION:3C627466703E0D0A20203C74656D706C6174652076657273696F6E3D22322E332E342220747970653D226272616E64656422207061676553697A653D227769646573637265656E22202F3E0D0A3C2F627466703E--&gt;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bg1">
                    <a:alpha val="0"/>
                  </a:schemeClr>
                </a:solidFill>
              </a:rPr>
              <a:t>&lt;/btfp&gt;</a:t>
            </a:r>
          </a:p>
        </p:txBody>
      </p:sp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CKI Steel Background v231101-GF</a:t>
            </a: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BOS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95F338-471E-FA38-41D0-3375145984B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1021E2-9353-F5D6-4831-71C13B1AC983}"/>
              </a:ext>
            </a:extLst>
          </p:cNvPr>
          <p:cNvSpPr txBox="1"/>
          <p:nvPr userDrawn="1"/>
        </p:nvSpPr>
        <p:spPr bwMode="gray">
          <a:xfrm>
            <a:off x="10777929" y="272597"/>
            <a:ext cx="107911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fld id="{DBBFD4BF-CE92-6F42-B836-6FA9C3EC13F8}" type="slidenum">
              <a:rPr lang="en-US" sz="800" b="0" smtClean="0">
                <a:latin typeface="+mn-lt"/>
              </a:rPr>
              <a:pPr marL="0" indent="0" algn="r">
                <a:spcBef>
                  <a:spcPts val="600"/>
                </a:spcBef>
                <a:spcAft>
                  <a:spcPts val="600"/>
                </a:spcAft>
                <a:buNone/>
              </a:pPr>
              <a:t>‹#›</a:t>
            </a:fld>
            <a:r>
              <a:rPr lang="en-US" sz="800" b="0" dirty="0">
                <a:latin typeface="+mn-lt"/>
              </a:rPr>
              <a:t> of total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11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12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4287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48" r:id="rId3"/>
    <p:sldLayoutId id="2147483652" r:id="rId4"/>
    <p:sldLayoutId id="2147483651" r:id="rId5"/>
  </p:sldLayoutIdLst>
  <p:hf hdr="0" dt="0"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12.emf"/><Relationship Id="rId39" Type="http://schemas.openxmlformats.org/officeDocument/2006/relationships/chart" Target="../charts/chart8.xml"/><Relationship Id="rId21" Type="http://schemas.openxmlformats.org/officeDocument/2006/relationships/tags" Target="../tags/tag39.xml"/><Relationship Id="rId34" Type="http://schemas.openxmlformats.org/officeDocument/2006/relationships/chart" Target="../charts/chart3.xml"/><Relationship Id="rId42" Type="http://schemas.openxmlformats.org/officeDocument/2006/relationships/chart" Target="../charts/chart11.xml"/><Relationship Id="rId47" Type="http://schemas.openxmlformats.org/officeDocument/2006/relationships/chart" Target="../charts/chart16.xml"/><Relationship Id="rId50" Type="http://schemas.openxmlformats.org/officeDocument/2006/relationships/chart" Target="../charts/chart19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9" Type="http://schemas.openxmlformats.org/officeDocument/2006/relationships/hyperlink" Target="https://www.projectfinance.law/publications/2025/july/effects-of-one-big-beautiful-bill-on-projects/" TargetMode="External"/><Relationship Id="rId11" Type="http://schemas.openxmlformats.org/officeDocument/2006/relationships/tags" Target="../tags/tag29.xml"/><Relationship Id="rId24" Type="http://schemas.openxmlformats.org/officeDocument/2006/relationships/notesSlide" Target="../notesSlides/notesSlide1.xml"/><Relationship Id="rId32" Type="http://schemas.openxmlformats.org/officeDocument/2006/relationships/chart" Target="../charts/chart1.xml"/><Relationship Id="rId37" Type="http://schemas.openxmlformats.org/officeDocument/2006/relationships/chart" Target="../charts/chart6.xml"/><Relationship Id="rId40" Type="http://schemas.openxmlformats.org/officeDocument/2006/relationships/chart" Target="../charts/chart9.xml"/><Relationship Id="rId45" Type="http://schemas.openxmlformats.org/officeDocument/2006/relationships/chart" Target="../charts/chart14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slideLayout" Target="../slideLayouts/slideLayout6.xml"/><Relationship Id="rId28" Type="http://schemas.openxmlformats.org/officeDocument/2006/relationships/hyperlink" Target="https://www.energy.gov/lpo/inflation-reduction-act-2022" TargetMode="External"/><Relationship Id="rId36" Type="http://schemas.openxmlformats.org/officeDocument/2006/relationships/chart" Target="../charts/chart5.xml"/><Relationship Id="rId49" Type="http://schemas.openxmlformats.org/officeDocument/2006/relationships/chart" Target="../charts/chart18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hyperlink" Target="https://business.columbia.edu/insights/climate/cki" TargetMode="External"/><Relationship Id="rId44" Type="http://schemas.openxmlformats.org/officeDocument/2006/relationships/chart" Target="../charts/chart1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hyperlink" Target="https://www.congress.gov/bill/119th-congress/house-bill/1/text" TargetMode="External"/><Relationship Id="rId30" Type="http://schemas.openxmlformats.org/officeDocument/2006/relationships/hyperlink" Target="https://business.columbia.edu/faculty/people/gernot-wagner" TargetMode="External"/><Relationship Id="rId35" Type="http://schemas.openxmlformats.org/officeDocument/2006/relationships/chart" Target="../charts/chart4.xml"/><Relationship Id="rId43" Type="http://schemas.openxmlformats.org/officeDocument/2006/relationships/chart" Target="../charts/chart12.xml"/><Relationship Id="rId48" Type="http://schemas.openxmlformats.org/officeDocument/2006/relationships/chart" Target="../charts/chart17.xml"/><Relationship Id="rId8" Type="http://schemas.openxmlformats.org/officeDocument/2006/relationships/tags" Target="../tags/tag26.xml"/><Relationship Id="rId51" Type="http://schemas.openxmlformats.org/officeDocument/2006/relationships/chart" Target="../charts/chart20.xml"/><Relationship Id="rId3" Type="http://schemas.openxmlformats.org/officeDocument/2006/relationships/tags" Target="../tags/tag21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oleObject" Target="../embeddings/oleObject7.bin"/><Relationship Id="rId33" Type="http://schemas.openxmlformats.org/officeDocument/2006/relationships/chart" Target="../charts/chart2.xml"/><Relationship Id="rId38" Type="http://schemas.openxmlformats.org/officeDocument/2006/relationships/chart" Target="../charts/chart7.xml"/><Relationship Id="rId46" Type="http://schemas.openxmlformats.org/officeDocument/2006/relationships/chart" Target="../charts/chart15.xml"/><Relationship Id="rId20" Type="http://schemas.openxmlformats.org/officeDocument/2006/relationships/tags" Target="../tags/tag38.xml"/><Relationship Id="rId41" Type="http://schemas.openxmlformats.org/officeDocument/2006/relationships/chart" Target="../charts/chart10.xml"/><Relationship Id="rId1" Type="http://schemas.openxmlformats.org/officeDocument/2006/relationships/tags" Target="../tags/tag19.xml"/><Relationship Id="rId6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47" Type="http://schemas.openxmlformats.org/officeDocument/2006/relationships/slideLayout" Target="../slideLayouts/slideLayout6.xml"/><Relationship Id="rId50" Type="http://schemas.openxmlformats.org/officeDocument/2006/relationships/image" Target="../media/image13.emf"/><Relationship Id="rId55" Type="http://schemas.openxmlformats.org/officeDocument/2006/relationships/hyperlink" Target="https://home.treasury.gov/news/featured-stories/the-inflation-reduction-act-saving-american-households-money-while-reducing-climate-change-and-air-pollution" TargetMode="External"/><Relationship Id="rId63" Type="http://schemas.openxmlformats.org/officeDocument/2006/relationships/hyperlink" Target="https://business.columbia.edu/insights/climate/solar" TargetMode="Externa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53" Type="http://schemas.openxmlformats.org/officeDocument/2006/relationships/hyperlink" Target="https://www.irena.org/Data/Downloads/Tools" TargetMode="External"/><Relationship Id="rId58" Type="http://schemas.openxmlformats.org/officeDocument/2006/relationships/hyperlink" Target="https://seia.org/research-resources/impact-inflation-reduction-act/#:~:text=Over%20the%20next%2010%20years,times%20the%20amount%20installed%20today." TargetMode="External"/><Relationship Id="rId5" Type="http://schemas.openxmlformats.org/officeDocument/2006/relationships/tags" Target="../tags/tag45.xml"/><Relationship Id="rId61" Type="http://schemas.openxmlformats.org/officeDocument/2006/relationships/hyperlink" Target="https://business.columbia.edu/faculty/people/gernot-wagner" TargetMode="External"/><Relationship Id="rId19" Type="http://schemas.openxmlformats.org/officeDocument/2006/relationships/tags" Target="../tags/tag5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notesSlide" Target="../notesSlides/notesSlide2.xml"/><Relationship Id="rId56" Type="http://schemas.openxmlformats.org/officeDocument/2006/relationships/hyperlink" Target="https://home.treasury.gov/news/featured-stories/the-inflation-reduction-act-a-place-based-analysis" TargetMode="External"/><Relationship Id="rId64" Type="http://schemas.openxmlformats.org/officeDocument/2006/relationships/chart" Target="../charts/chart21.xml"/><Relationship Id="rId8" Type="http://schemas.openxmlformats.org/officeDocument/2006/relationships/tags" Target="../tags/tag48.xml"/><Relationship Id="rId51" Type="http://schemas.openxmlformats.org/officeDocument/2006/relationships/hyperlink" Target="https://www.energy.gov/eere/solar/federal-solar-tax-credits-businesses#:~:text=Solar%20systems%20that%20are%20placed,)%5B5%5D%20in%20size." TargetMode="Externa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59" Type="http://schemas.openxmlformats.org/officeDocument/2006/relationships/hyperlink" Target="https://cdn.prod.website-files.com/64e31ae6c5fd44b10ff405a7/65d568670df0b04daed42371_Clean%20Investment%20in%202023%20-%20Assessing%20Progress%20in%20Electricity%20and%20Transport.pdf" TargetMode="External"/><Relationship Id="rId20" Type="http://schemas.openxmlformats.org/officeDocument/2006/relationships/tags" Target="../tags/tag60.xml"/><Relationship Id="rId41" Type="http://schemas.openxmlformats.org/officeDocument/2006/relationships/tags" Target="../tags/tag81.xml"/><Relationship Id="rId54" Type="http://schemas.openxmlformats.org/officeDocument/2006/relationships/hyperlink" Target="https://www.woodmac.com/news/opinion/the-inflation-reduction-act-and-its-impact-so-far/" TargetMode="External"/><Relationship Id="rId62" Type="http://schemas.openxmlformats.org/officeDocument/2006/relationships/hyperlink" Target="https://business.columbia.edu/insights/climate/cki" TargetMode="Externa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oleObject" Target="../embeddings/oleObject8.bin"/><Relationship Id="rId57" Type="http://schemas.openxmlformats.org/officeDocument/2006/relationships/hyperlink" Target="https://heatmap.news/economy/ira-tax-credit-data" TargetMode="External"/><Relationship Id="rId10" Type="http://schemas.openxmlformats.org/officeDocument/2006/relationships/tags" Target="../tags/tag50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hyperlink" Target="https://www.woodmac.com/industry/power-and-renewables/us-solar-market-insight/#gs.BLbjX=w" TargetMode="External"/><Relationship Id="rId60" Type="http://schemas.openxmlformats.org/officeDocument/2006/relationships/hyperlink" Target="https://cleanpower.org/wp-content/uploads/gateway/2024/08/ACP_Investing-in-America-24-v2_Report.pdf" TargetMode="Externa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12.xml"/><Relationship Id="rId21" Type="http://schemas.openxmlformats.org/officeDocument/2006/relationships/tags" Target="../tags/tag107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63" Type="http://schemas.openxmlformats.org/officeDocument/2006/relationships/tags" Target="../tags/tag149.xml"/><Relationship Id="rId68" Type="http://schemas.openxmlformats.org/officeDocument/2006/relationships/tags" Target="../tags/tag154.xml"/><Relationship Id="rId84" Type="http://schemas.openxmlformats.org/officeDocument/2006/relationships/tags" Target="../tags/tag170.xml"/><Relationship Id="rId89" Type="http://schemas.openxmlformats.org/officeDocument/2006/relationships/tags" Target="../tags/tag175.xml"/><Relationship Id="rId16" Type="http://schemas.openxmlformats.org/officeDocument/2006/relationships/tags" Target="../tags/tag102.xml"/><Relationship Id="rId11" Type="http://schemas.openxmlformats.org/officeDocument/2006/relationships/tags" Target="../tags/tag97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74" Type="http://schemas.openxmlformats.org/officeDocument/2006/relationships/tags" Target="../tags/tag160.xml"/><Relationship Id="rId79" Type="http://schemas.openxmlformats.org/officeDocument/2006/relationships/tags" Target="../tags/tag165.xml"/><Relationship Id="rId102" Type="http://schemas.openxmlformats.org/officeDocument/2006/relationships/hyperlink" Target="https://business.columbia.edu/insights/climate/cki" TargetMode="External"/><Relationship Id="rId5" Type="http://schemas.openxmlformats.org/officeDocument/2006/relationships/tags" Target="../tags/tag91.xml"/><Relationship Id="rId90" Type="http://schemas.openxmlformats.org/officeDocument/2006/relationships/tags" Target="../tags/tag176.xml"/><Relationship Id="rId95" Type="http://schemas.openxmlformats.org/officeDocument/2006/relationships/tags" Target="../tags/tag181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64" Type="http://schemas.openxmlformats.org/officeDocument/2006/relationships/tags" Target="../tags/tag150.xml"/><Relationship Id="rId69" Type="http://schemas.openxmlformats.org/officeDocument/2006/relationships/tags" Target="../tags/tag155.xml"/><Relationship Id="rId80" Type="http://schemas.openxmlformats.org/officeDocument/2006/relationships/tags" Target="../tags/tag166.xml"/><Relationship Id="rId85" Type="http://schemas.openxmlformats.org/officeDocument/2006/relationships/tags" Target="../tags/tag171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Relationship Id="rId67" Type="http://schemas.openxmlformats.org/officeDocument/2006/relationships/tags" Target="../tags/tag153.xml"/><Relationship Id="rId103" Type="http://schemas.openxmlformats.org/officeDocument/2006/relationships/chart" Target="../charts/chart22.xml"/><Relationship Id="rId20" Type="http://schemas.openxmlformats.org/officeDocument/2006/relationships/tags" Target="../tags/tag106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70" Type="http://schemas.openxmlformats.org/officeDocument/2006/relationships/tags" Target="../tags/tag156.xml"/><Relationship Id="rId75" Type="http://schemas.openxmlformats.org/officeDocument/2006/relationships/tags" Target="../tags/tag161.xml"/><Relationship Id="rId83" Type="http://schemas.openxmlformats.org/officeDocument/2006/relationships/tags" Target="../tags/tag169.xml"/><Relationship Id="rId88" Type="http://schemas.openxmlformats.org/officeDocument/2006/relationships/tags" Target="../tags/tag174.xml"/><Relationship Id="rId91" Type="http://schemas.openxmlformats.org/officeDocument/2006/relationships/tags" Target="../tags/tag177.xml"/><Relationship Id="rId96" Type="http://schemas.openxmlformats.org/officeDocument/2006/relationships/tags" Target="../tags/tag182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10" Type="http://schemas.openxmlformats.org/officeDocument/2006/relationships/tags" Target="../tags/tag96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tags" Target="../tags/tag151.xml"/><Relationship Id="rId73" Type="http://schemas.openxmlformats.org/officeDocument/2006/relationships/tags" Target="../tags/tag159.xml"/><Relationship Id="rId78" Type="http://schemas.openxmlformats.org/officeDocument/2006/relationships/tags" Target="../tags/tag164.xml"/><Relationship Id="rId81" Type="http://schemas.openxmlformats.org/officeDocument/2006/relationships/tags" Target="../tags/tag167.xml"/><Relationship Id="rId86" Type="http://schemas.openxmlformats.org/officeDocument/2006/relationships/tags" Target="../tags/tag172.xml"/><Relationship Id="rId94" Type="http://schemas.openxmlformats.org/officeDocument/2006/relationships/tags" Target="../tags/tag180.xml"/><Relationship Id="rId99" Type="http://schemas.openxmlformats.org/officeDocument/2006/relationships/image" Target="../media/image9.emf"/><Relationship Id="rId101" Type="http://schemas.openxmlformats.org/officeDocument/2006/relationships/hyperlink" Target="https://business.columbia.edu/faculty/people/gernot-wagner" TargetMode="Externa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9" Type="http://schemas.openxmlformats.org/officeDocument/2006/relationships/tags" Target="../tags/tag125.xml"/><Relationship Id="rId34" Type="http://schemas.openxmlformats.org/officeDocument/2006/relationships/tags" Target="../tags/tag120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76" Type="http://schemas.openxmlformats.org/officeDocument/2006/relationships/tags" Target="../tags/tag162.xml"/><Relationship Id="rId97" Type="http://schemas.openxmlformats.org/officeDocument/2006/relationships/slideLayout" Target="../slideLayouts/slideLayout6.xml"/><Relationship Id="rId104" Type="http://schemas.openxmlformats.org/officeDocument/2006/relationships/chart" Target="../charts/chart23.xml"/><Relationship Id="rId7" Type="http://schemas.openxmlformats.org/officeDocument/2006/relationships/tags" Target="../tags/tag93.xml"/><Relationship Id="rId71" Type="http://schemas.openxmlformats.org/officeDocument/2006/relationships/tags" Target="../tags/tag157.xml"/><Relationship Id="rId92" Type="http://schemas.openxmlformats.org/officeDocument/2006/relationships/tags" Target="../tags/tag178.xml"/><Relationship Id="rId2" Type="http://schemas.openxmlformats.org/officeDocument/2006/relationships/tags" Target="../tags/tag88.xml"/><Relationship Id="rId29" Type="http://schemas.openxmlformats.org/officeDocument/2006/relationships/tags" Target="../tags/tag115.xml"/><Relationship Id="rId24" Type="http://schemas.openxmlformats.org/officeDocument/2006/relationships/tags" Target="../tags/tag110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66" Type="http://schemas.openxmlformats.org/officeDocument/2006/relationships/tags" Target="../tags/tag152.xml"/><Relationship Id="rId87" Type="http://schemas.openxmlformats.org/officeDocument/2006/relationships/tags" Target="../tags/tag173.xml"/><Relationship Id="rId61" Type="http://schemas.openxmlformats.org/officeDocument/2006/relationships/tags" Target="../tags/tag147.xml"/><Relationship Id="rId82" Type="http://schemas.openxmlformats.org/officeDocument/2006/relationships/tags" Target="../tags/tag168.xml"/><Relationship Id="rId19" Type="http://schemas.openxmlformats.org/officeDocument/2006/relationships/tags" Target="../tags/tag105.xml"/><Relationship Id="rId14" Type="http://schemas.openxmlformats.org/officeDocument/2006/relationships/tags" Target="../tags/tag100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56" Type="http://schemas.openxmlformats.org/officeDocument/2006/relationships/tags" Target="../tags/tag142.xml"/><Relationship Id="rId77" Type="http://schemas.openxmlformats.org/officeDocument/2006/relationships/tags" Target="../tags/tag163.xml"/><Relationship Id="rId100" Type="http://schemas.openxmlformats.org/officeDocument/2006/relationships/hyperlink" Target="https://www.cleaninvestmentmonitor.org/database-access" TargetMode="External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72" Type="http://schemas.openxmlformats.org/officeDocument/2006/relationships/tags" Target="../tags/tag158.xml"/><Relationship Id="rId93" Type="http://schemas.openxmlformats.org/officeDocument/2006/relationships/tags" Target="../tags/tag179.xml"/><Relationship Id="rId98" Type="http://schemas.openxmlformats.org/officeDocument/2006/relationships/oleObject" Target="../embeddings/oleObject9.bin"/><Relationship Id="rId3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08.xml"/><Relationship Id="rId117" Type="http://schemas.openxmlformats.org/officeDocument/2006/relationships/tags" Target="../tags/tag299.xml"/><Relationship Id="rId21" Type="http://schemas.openxmlformats.org/officeDocument/2006/relationships/tags" Target="../tags/tag203.xml"/><Relationship Id="rId42" Type="http://schemas.openxmlformats.org/officeDocument/2006/relationships/tags" Target="../tags/tag224.xml"/><Relationship Id="rId47" Type="http://schemas.openxmlformats.org/officeDocument/2006/relationships/tags" Target="../tags/tag229.xml"/><Relationship Id="rId63" Type="http://schemas.openxmlformats.org/officeDocument/2006/relationships/tags" Target="../tags/tag245.xml"/><Relationship Id="rId68" Type="http://schemas.openxmlformats.org/officeDocument/2006/relationships/tags" Target="../tags/tag250.xml"/><Relationship Id="rId84" Type="http://schemas.openxmlformats.org/officeDocument/2006/relationships/tags" Target="../tags/tag266.xml"/><Relationship Id="rId89" Type="http://schemas.openxmlformats.org/officeDocument/2006/relationships/tags" Target="../tags/tag271.xml"/><Relationship Id="rId112" Type="http://schemas.openxmlformats.org/officeDocument/2006/relationships/tags" Target="../tags/tag294.xml"/><Relationship Id="rId16" Type="http://schemas.openxmlformats.org/officeDocument/2006/relationships/tags" Target="../tags/tag198.xml"/><Relationship Id="rId107" Type="http://schemas.openxmlformats.org/officeDocument/2006/relationships/tags" Target="../tags/tag289.xml"/><Relationship Id="rId11" Type="http://schemas.openxmlformats.org/officeDocument/2006/relationships/tags" Target="../tags/tag193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53" Type="http://schemas.openxmlformats.org/officeDocument/2006/relationships/tags" Target="../tags/tag235.xml"/><Relationship Id="rId58" Type="http://schemas.openxmlformats.org/officeDocument/2006/relationships/tags" Target="../tags/tag240.xml"/><Relationship Id="rId74" Type="http://schemas.openxmlformats.org/officeDocument/2006/relationships/tags" Target="../tags/tag256.xml"/><Relationship Id="rId79" Type="http://schemas.openxmlformats.org/officeDocument/2006/relationships/tags" Target="../tags/tag261.xml"/><Relationship Id="rId102" Type="http://schemas.openxmlformats.org/officeDocument/2006/relationships/tags" Target="../tags/tag284.xml"/><Relationship Id="rId123" Type="http://schemas.openxmlformats.org/officeDocument/2006/relationships/hyperlink" Target="https://www.cleaninvestmentmonitor.org/database-access" TargetMode="External"/><Relationship Id="rId5" Type="http://schemas.openxmlformats.org/officeDocument/2006/relationships/tags" Target="../tags/tag187.xml"/><Relationship Id="rId90" Type="http://schemas.openxmlformats.org/officeDocument/2006/relationships/tags" Target="../tags/tag272.xml"/><Relationship Id="rId95" Type="http://schemas.openxmlformats.org/officeDocument/2006/relationships/tags" Target="../tags/tag277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43" Type="http://schemas.openxmlformats.org/officeDocument/2006/relationships/tags" Target="../tags/tag225.xml"/><Relationship Id="rId48" Type="http://schemas.openxmlformats.org/officeDocument/2006/relationships/tags" Target="../tags/tag230.xml"/><Relationship Id="rId64" Type="http://schemas.openxmlformats.org/officeDocument/2006/relationships/tags" Target="../tags/tag246.xml"/><Relationship Id="rId69" Type="http://schemas.openxmlformats.org/officeDocument/2006/relationships/tags" Target="../tags/tag251.xml"/><Relationship Id="rId113" Type="http://schemas.openxmlformats.org/officeDocument/2006/relationships/tags" Target="../tags/tag295.xml"/><Relationship Id="rId118" Type="http://schemas.openxmlformats.org/officeDocument/2006/relationships/slideLayout" Target="../slideLayouts/slideLayout6.xml"/><Relationship Id="rId80" Type="http://schemas.openxmlformats.org/officeDocument/2006/relationships/tags" Target="../tags/tag262.xml"/><Relationship Id="rId85" Type="http://schemas.openxmlformats.org/officeDocument/2006/relationships/tags" Target="../tags/tag267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33" Type="http://schemas.openxmlformats.org/officeDocument/2006/relationships/tags" Target="../tags/tag215.xml"/><Relationship Id="rId38" Type="http://schemas.openxmlformats.org/officeDocument/2006/relationships/tags" Target="../tags/tag220.xml"/><Relationship Id="rId59" Type="http://schemas.openxmlformats.org/officeDocument/2006/relationships/tags" Target="../tags/tag241.xml"/><Relationship Id="rId103" Type="http://schemas.openxmlformats.org/officeDocument/2006/relationships/tags" Target="../tags/tag285.xml"/><Relationship Id="rId108" Type="http://schemas.openxmlformats.org/officeDocument/2006/relationships/tags" Target="../tags/tag290.xml"/><Relationship Id="rId124" Type="http://schemas.openxmlformats.org/officeDocument/2006/relationships/hyperlink" Target="https://business.columbia.edu/faculty/people/gernot-wagner" TargetMode="External"/><Relationship Id="rId54" Type="http://schemas.openxmlformats.org/officeDocument/2006/relationships/tags" Target="../tags/tag236.xml"/><Relationship Id="rId70" Type="http://schemas.openxmlformats.org/officeDocument/2006/relationships/tags" Target="../tags/tag252.xml"/><Relationship Id="rId75" Type="http://schemas.openxmlformats.org/officeDocument/2006/relationships/tags" Target="../tags/tag257.xml"/><Relationship Id="rId91" Type="http://schemas.openxmlformats.org/officeDocument/2006/relationships/tags" Target="../tags/tag273.xml"/><Relationship Id="rId96" Type="http://schemas.openxmlformats.org/officeDocument/2006/relationships/tags" Target="../tags/tag278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49" Type="http://schemas.openxmlformats.org/officeDocument/2006/relationships/tags" Target="../tags/tag231.xml"/><Relationship Id="rId114" Type="http://schemas.openxmlformats.org/officeDocument/2006/relationships/tags" Target="../tags/tag296.xml"/><Relationship Id="rId119" Type="http://schemas.openxmlformats.org/officeDocument/2006/relationships/notesSlide" Target="../notesSlides/notesSlide3.xml"/><Relationship Id="rId44" Type="http://schemas.openxmlformats.org/officeDocument/2006/relationships/tags" Target="../tags/tag226.xml"/><Relationship Id="rId60" Type="http://schemas.openxmlformats.org/officeDocument/2006/relationships/tags" Target="../tags/tag242.xml"/><Relationship Id="rId65" Type="http://schemas.openxmlformats.org/officeDocument/2006/relationships/tags" Target="../tags/tag247.xml"/><Relationship Id="rId81" Type="http://schemas.openxmlformats.org/officeDocument/2006/relationships/tags" Target="../tags/tag263.xml"/><Relationship Id="rId86" Type="http://schemas.openxmlformats.org/officeDocument/2006/relationships/tags" Target="../tags/tag268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39" Type="http://schemas.openxmlformats.org/officeDocument/2006/relationships/tags" Target="../tags/tag221.xml"/><Relationship Id="rId109" Type="http://schemas.openxmlformats.org/officeDocument/2006/relationships/tags" Target="../tags/tag291.xml"/><Relationship Id="rId34" Type="http://schemas.openxmlformats.org/officeDocument/2006/relationships/tags" Target="../tags/tag216.xml"/><Relationship Id="rId50" Type="http://schemas.openxmlformats.org/officeDocument/2006/relationships/tags" Target="../tags/tag232.xml"/><Relationship Id="rId55" Type="http://schemas.openxmlformats.org/officeDocument/2006/relationships/tags" Target="../tags/tag237.xml"/><Relationship Id="rId76" Type="http://schemas.openxmlformats.org/officeDocument/2006/relationships/tags" Target="../tags/tag258.xml"/><Relationship Id="rId97" Type="http://schemas.openxmlformats.org/officeDocument/2006/relationships/tags" Target="../tags/tag279.xml"/><Relationship Id="rId104" Type="http://schemas.openxmlformats.org/officeDocument/2006/relationships/tags" Target="../tags/tag286.xml"/><Relationship Id="rId120" Type="http://schemas.openxmlformats.org/officeDocument/2006/relationships/oleObject" Target="../embeddings/oleObject10.bin"/><Relationship Id="rId125" Type="http://schemas.openxmlformats.org/officeDocument/2006/relationships/hyperlink" Target="https://business.columbia.edu/insights/climate/cki" TargetMode="External"/><Relationship Id="rId7" Type="http://schemas.openxmlformats.org/officeDocument/2006/relationships/tags" Target="../tags/tag189.xml"/><Relationship Id="rId71" Type="http://schemas.openxmlformats.org/officeDocument/2006/relationships/tags" Target="../tags/tag253.xml"/><Relationship Id="rId92" Type="http://schemas.openxmlformats.org/officeDocument/2006/relationships/tags" Target="../tags/tag274.xml"/><Relationship Id="rId2" Type="http://schemas.openxmlformats.org/officeDocument/2006/relationships/tags" Target="../tags/tag184.xml"/><Relationship Id="rId29" Type="http://schemas.openxmlformats.org/officeDocument/2006/relationships/tags" Target="../tags/tag211.xml"/><Relationship Id="rId24" Type="http://schemas.openxmlformats.org/officeDocument/2006/relationships/tags" Target="../tags/tag206.xml"/><Relationship Id="rId40" Type="http://schemas.openxmlformats.org/officeDocument/2006/relationships/tags" Target="../tags/tag222.xml"/><Relationship Id="rId45" Type="http://schemas.openxmlformats.org/officeDocument/2006/relationships/tags" Target="../tags/tag227.xml"/><Relationship Id="rId66" Type="http://schemas.openxmlformats.org/officeDocument/2006/relationships/tags" Target="../tags/tag248.xml"/><Relationship Id="rId87" Type="http://schemas.openxmlformats.org/officeDocument/2006/relationships/tags" Target="../tags/tag269.xml"/><Relationship Id="rId110" Type="http://schemas.openxmlformats.org/officeDocument/2006/relationships/tags" Target="../tags/tag292.xml"/><Relationship Id="rId115" Type="http://schemas.openxmlformats.org/officeDocument/2006/relationships/tags" Target="../tags/tag297.xml"/><Relationship Id="rId61" Type="http://schemas.openxmlformats.org/officeDocument/2006/relationships/tags" Target="../tags/tag243.xml"/><Relationship Id="rId82" Type="http://schemas.openxmlformats.org/officeDocument/2006/relationships/tags" Target="../tags/tag264.xml"/><Relationship Id="rId19" Type="http://schemas.openxmlformats.org/officeDocument/2006/relationships/tags" Target="../tags/tag201.xml"/><Relationship Id="rId14" Type="http://schemas.openxmlformats.org/officeDocument/2006/relationships/tags" Target="../tags/tag196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56" Type="http://schemas.openxmlformats.org/officeDocument/2006/relationships/tags" Target="../tags/tag238.xml"/><Relationship Id="rId77" Type="http://schemas.openxmlformats.org/officeDocument/2006/relationships/tags" Target="../tags/tag259.xml"/><Relationship Id="rId100" Type="http://schemas.openxmlformats.org/officeDocument/2006/relationships/tags" Target="../tags/tag282.xml"/><Relationship Id="rId105" Type="http://schemas.openxmlformats.org/officeDocument/2006/relationships/tags" Target="../tags/tag287.xml"/><Relationship Id="rId126" Type="http://schemas.openxmlformats.org/officeDocument/2006/relationships/chart" Target="../charts/chart25.xml"/><Relationship Id="rId8" Type="http://schemas.openxmlformats.org/officeDocument/2006/relationships/tags" Target="../tags/tag190.xml"/><Relationship Id="rId51" Type="http://schemas.openxmlformats.org/officeDocument/2006/relationships/tags" Target="../tags/tag233.xml"/><Relationship Id="rId72" Type="http://schemas.openxmlformats.org/officeDocument/2006/relationships/tags" Target="../tags/tag254.xml"/><Relationship Id="rId93" Type="http://schemas.openxmlformats.org/officeDocument/2006/relationships/tags" Target="../tags/tag275.xml"/><Relationship Id="rId98" Type="http://schemas.openxmlformats.org/officeDocument/2006/relationships/tags" Target="../tags/tag280.xml"/><Relationship Id="rId121" Type="http://schemas.openxmlformats.org/officeDocument/2006/relationships/image" Target="../media/image9.emf"/><Relationship Id="rId3" Type="http://schemas.openxmlformats.org/officeDocument/2006/relationships/tags" Target="../tags/tag185.xml"/><Relationship Id="rId25" Type="http://schemas.openxmlformats.org/officeDocument/2006/relationships/tags" Target="../tags/tag207.xml"/><Relationship Id="rId46" Type="http://schemas.openxmlformats.org/officeDocument/2006/relationships/tags" Target="../tags/tag228.xml"/><Relationship Id="rId67" Type="http://schemas.openxmlformats.org/officeDocument/2006/relationships/tags" Target="../tags/tag249.xml"/><Relationship Id="rId116" Type="http://schemas.openxmlformats.org/officeDocument/2006/relationships/tags" Target="../tags/tag298.xml"/><Relationship Id="rId20" Type="http://schemas.openxmlformats.org/officeDocument/2006/relationships/tags" Target="../tags/tag202.xml"/><Relationship Id="rId41" Type="http://schemas.openxmlformats.org/officeDocument/2006/relationships/tags" Target="../tags/tag223.xml"/><Relationship Id="rId62" Type="http://schemas.openxmlformats.org/officeDocument/2006/relationships/tags" Target="../tags/tag244.xml"/><Relationship Id="rId83" Type="http://schemas.openxmlformats.org/officeDocument/2006/relationships/tags" Target="../tags/tag265.xml"/><Relationship Id="rId88" Type="http://schemas.openxmlformats.org/officeDocument/2006/relationships/tags" Target="../tags/tag270.xml"/><Relationship Id="rId111" Type="http://schemas.openxmlformats.org/officeDocument/2006/relationships/tags" Target="../tags/tag293.xml"/><Relationship Id="rId15" Type="http://schemas.openxmlformats.org/officeDocument/2006/relationships/tags" Target="../tags/tag197.xml"/><Relationship Id="rId36" Type="http://schemas.openxmlformats.org/officeDocument/2006/relationships/tags" Target="../tags/tag218.xml"/><Relationship Id="rId57" Type="http://schemas.openxmlformats.org/officeDocument/2006/relationships/tags" Target="../tags/tag239.xml"/><Relationship Id="rId106" Type="http://schemas.openxmlformats.org/officeDocument/2006/relationships/tags" Target="../tags/tag288.xml"/><Relationship Id="rId10" Type="http://schemas.openxmlformats.org/officeDocument/2006/relationships/tags" Target="../tags/tag192.xml"/><Relationship Id="rId31" Type="http://schemas.openxmlformats.org/officeDocument/2006/relationships/tags" Target="../tags/tag213.xml"/><Relationship Id="rId52" Type="http://schemas.openxmlformats.org/officeDocument/2006/relationships/tags" Target="../tags/tag234.xml"/><Relationship Id="rId73" Type="http://schemas.openxmlformats.org/officeDocument/2006/relationships/tags" Target="../tags/tag255.xml"/><Relationship Id="rId78" Type="http://schemas.openxmlformats.org/officeDocument/2006/relationships/tags" Target="../tags/tag260.xml"/><Relationship Id="rId94" Type="http://schemas.openxmlformats.org/officeDocument/2006/relationships/tags" Target="../tags/tag276.xml"/><Relationship Id="rId99" Type="http://schemas.openxmlformats.org/officeDocument/2006/relationships/tags" Target="../tags/tag281.xml"/><Relationship Id="rId101" Type="http://schemas.openxmlformats.org/officeDocument/2006/relationships/tags" Target="../tags/tag283.xml"/><Relationship Id="rId122" Type="http://schemas.openxmlformats.org/officeDocument/2006/relationships/chart" Target="../charts/chart24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hyperlink" Target="https://business.columbia.edu/insights/climate/solar" TargetMode="External"/><Relationship Id="rId21" Type="http://schemas.openxmlformats.org/officeDocument/2006/relationships/tags" Target="../tags/tag320.xml"/><Relationship Id="rId34" Type="http://schemas.openxmlformats.org/officeDocument/2006/relationships/hyperlink" Target="https://www.energyinst.org/statistical-review" TargetMode="Externa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hyperlink" Target="https://ourworldindata.org/" TargetMode="External"/><Relationship Id="rId38" Type="http://schemas.openxmlformats.org/officeDocument/2006/relationships/hyperlink" Target="https://business.columbia.edu/insights/climate/cki" TargetMode="Externa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29" Type="http://schemas.openxmlformats.org/officeDocument/2006/relationships/notesSlide" Target="../notesSlides/notesSlide4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hyperlink" Target="https://www.lazard.com/media/uounhon4/lazards-lcoeplus-june-2025.pdf" TargetMode="External"/><Relationship Id="rId37" Type="http://schemas.openxmlformats.org/officeDocument/2006/relationships/hyperlink" Target="https://business.columbia.edu/faculty/people/gernot-wagner" TargetMode="External"/><Relationship Id="rId40" Type="http://schemas.openxmlformats.org/officeDocument/2006/relationships/chart" Target="../charts/chart26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slideLayout" Target="../slideLayouts/slideLayout6.xml"/><Relationship Id="rId36" Type="http://schemas.openxmlformats.org/officeDocument/2006/relationships/hyperlink" Target="https://www.sciencedirect.com/science/article/pii/S0301421518305196" TargetMode="Externa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image" Target="../media/image13.emf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oleObject" Target="../embeddings/oleObject11.bin"/><Relationship Id="rId35" Type="http://schemas.openxmlformats.org/officeDocument/2006/relationships/hyperlink" Target="https://about.bnef.com/blog/lithium-ion-battery-pack-prices-see-largest-drop-since-2017-falling-to-115-per-kilowatt-hour-bloombergnef/" TargetMode="External"/><Relationship Id="rId8" Type="http://schemas.openxmlformats.org/officeDocument/2006/relationships/tags" Target="../tags/tag307.xml"/><Relationship Id="rId3" Type="http://schemas.openxmlformats.org/officeDocument/2006/relationships/tags" Target="../tags/tag30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52.xml"/><Relationship Id="rId21" Type="http://schemas.openxmlformats.org/officeDocument/2006/relationships/tags" Target="../tags/tag347.xml"/><Relationship Id="rId42" Type="http://schemas.openxmlformats.org/officeDocument/2006/relationships/tags" Target="../tags/tag368.xml"/><Relationship Id="rId47" Type="http://schemas.openxmlformats.org/officeDocument/2006/relationships/tags" Target="../tags/tag373.xml"/><Relationship Id="rId63" Type="http://schemas.openxmlformats.org/officeDocument/2006/relationships/tags" Target="../tags/tag389.xml"/><Relationship Id="rId68" Type="http://schemas.openxmlformats.org/officeDocument/2006/relationships/tags" Target="../tags/tag394.xml"/><Relationship Id="rId84" Type="http://schemas.openxmlformats.org/officeDocument/2006/relationships/hyperlink" Target="https://seia.org/research-resources/solar-industry-research-data/" TargetMode="External"/><Relationship Id="rId89" Type="http://schemas.openxmlformats.org/officeDocument/2006/relationships/hyperlink" Target="https://business.columbia.edu/insights/climate/solar" TargetMode="External"/><Relationship Id="rId16" Type="http://schemas.openxmlformats.org/officeDocument/2006/relationships/tags" Target="../tags/tag342.xml"/><Relationship Id="rId11" Type="http://schemas.openxmlformats.org/officeDocument/2006/relationships/tags" Target="../tags/tag337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53" Type="http://schemas.openxmlformats.org/officeDocument/2006/relationships/tags" Target="../tags/tag379.xml"/><Relationship Id="rId58" Type="http://schemas.openxmlformats.org/officeDocument/2006/relationships/tags" Target="../tags/tag384.xml"/><Relationship Id="rId74" Type="http://schemas.openxmlformats.org/officeDocument/2006/relationships/tags" Target="../tags/tag400.xml"/><Relationship Id="rId79" Type="http://schemas.openxmlformats.org/officeDocument/2006/relationships/slideLayout" Target="../slideLayouts/slideLayout6.xml"/><Relationship Id="rId5" Type="http://schemas.openxmlformats.org/officeDocument/2006/relationships/tags" Target="../tags/tag331.xml"/><Relationship Id="rId90" Type="http://schemas.openxmlformats.org/officeDocument/2006/relationships/chart" Target="../charts/chart28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tags" Target="../tags/tag369.xml"/><Relationship Id="rId48" Type="http://schemas.openxmlformats.org/officeDocument/2006/relationships/tags" Target="../tags/tag374.xml"/><Relationship Id="rId56" Type="http://schemas.openxmlformats.org/officeDocument/2006/relationships/tags" Target="../tags/tag382.xml"/><Relationship Id="rId64" Type="http://schemas.openxmlformats.org/officeDocument/2006/relationships/tags" Target="../tags/tag390.xml"/><Relationship Id="rId69" Type="http://schemas.openxmlformats.org/officeDocument/2006/relationships/tags" Target="../tags/tag395.xml"/><Relationship Id="rId77" Type="http://schemas.openxmlformats.org/officeDocument/2006/relationships/tags" Target="../tags/tag403.xml"/><Relationship Id="rId8" Type="http://schemas.openxmlformats.org/officeDocument/2006/relationships/tags" Target="../tags/tag334.xml"/><Relationship Id="rId51" Type="http://schemas.openxmlformats.org/officeDocument/2006/relationships/tags" Target="../tags/tag377.xml"/><Relationship Id="rId72" Type="http://schemas.openxmlformats.org/officeDocument/2006/relationships/tags" Target="../tags/tag398.xml"/><Relationship Id="rId80" Type="http://schemas.openxmlformats.org/officeDocument/2006/relationships/notesSlide" Target="../notesSlides/notesSlide5.xml"/><Relationship Id="rId85" Type="http://schemas.openxmlformats.org/officeDocument/2006/relationships/hyperlink" Target="https://iea-pvps.org/wp-content/uploads/2024/10/IEA-PVPS-Task-1-Trends-Report-2024.pdf" TargetMode="External"/><Relationship Id="rId3" Type="http://schemas.openxmlformats.org/officeDocument/2006/relationships/tags" Target="../tags/tag329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46" Type="http://schemas.openxmlformats.org/officeDocument/2006/relationships/tags" Target="../tags/tag372.xml"/><Relationship Id="rId59" Type="http://schemas.openxmlformats.org/officeDocument/2006/relationships/tags" Target="../tags/tag385.xml"/><Relationship Id="rId67" Type="http://schemas.openxmlformats.org/officeDocument/2006/relationships/tags" Target="../tags/tag393.xml"/><Relationship Id="rId20" Type="http://schemas.openxmlformats.org/officeDocument/2006/relationships/tags" Target="../tags/tag346.xml"/><Relationship Id="rId41" Type="http://schemas.openxmlformats.org/officeDocument/2006/relationships/tags" Target="../tags/tag367.xml"/><Relationship Id="rId54" Type="http://schemas.openxmlformats.org/officeDocument/2006/relationships/tags" Target="../tags/tag380.xml"/><Relationship Id="rId62" Type="http://schemas.openxmlformats.org/officeDocument/2006/relationships/tags" Target="../tags/tag388.xml"/><Relationship Id="rId70" Type="http://schemas.openxmlformats.org/officeDocument/2006/relationships/tags" Target="../tags/tag396.xml"/><Relationship Id="rId75" Type="http://schemas.openxmlformats.org/officeDocument/2006/relationships/tags" Target="../tags/tag401.xml"/><Relationship Id="rId83" Type="http://schemas.openxmlformats.org/officeDocument/2006/relationships/chart" Target="../charts/chart27.xml"/><Relationship Id="rId88" Type="http://schemas.openxmlformats.org/officeDocument/2006/relationships/hyperlink" Target="https://business.columbia.edu/insights/climate/cki" TargetMode="Externa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49" Type="http://schemas.openxmlformats.org/officeDocument/2006/relationships/tags" Target="../tags/tag375.xml"/><Relationship Id="rId57" Type="http://schemas.openxmlformats.org/officeDocument/2006/relationships/tags" Target="../tags/tag383.xml"/><Relationship Id="rId10" Type="http://schemas.openxmlformats.org/officeDocument/2006/relationships/tags" Target="../tags/tag336.xml"/><Relationship Id="rId31" Type="http://schemas.openxmlformats.org/officeDocument/2006/relationships/tags" Target="../tags/tag357.xml"/><Relationship Id="rId44" Type="http://schemas.openxmlformats.org/officeDocument/2006/relationships/tags" Target="../tags/tag370.xml"/><Relationship Id="rId52" Type="http://schemas.openxmlformats.org/officeDocument/2006/relationships/tags" Target="../tags/tag378.xml"/><Relationship Id="rId60" Type="http://schemas.openxmlformats.org/officeDocument/2006/relationships/tags" Target="../tags/tag386.xml"/><Relationship Id="rId65" Type="http://schemas.openxmlformats.org/officeDocument/2006/relationships/tags" Target="../tags/tag391.xml"/><Relationship Id="rId73" Type="http://schemas.openxmlformats.org/officeDocument/2006/relationships/tags" Target="../tags/tag399.xml"/><Relationship Id="rId78" Type="http://schemas.openxmlformats.org/officeDocument/2006/relationships/tags" Target="../tags/tag404.xml"/><Relationship Id="rId81" Type="http://schemas.openxmlformats.org/officeDocument/2006/relationships/oleObject" Target="../embeddings/oleObject12.bin"/><Relationship Id="rId86" Type="http://schemas.openxmlformats.org/officeDocument/2006/relationships/hyperlink" Target="https://www.irena.org/Data/Downloads/Tools" TargetMode="Externa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39" Type="http://schemas.openxmlformats.org/officeDocument/2006/relationships/tags" Target="../tags/tag365.xml"/><Relationship Id="rId34" Type="http://schemas.openxmlformats.org/officeDocument/2006/relationships/tags" Target="../tags/tag360.xml"/><Relationship Id="rId50" Type="http://schemas.openxmlformats.org/officeDocument/2006/relationships/tags" Target="../tags/tag376.xml"/><Relationship Id="rId55" Type="http://schemas.openxmlformats.org/officeDocument/2006/relationships/tags" Target="../tags/tag381.xml"/><Relationship Id="rId76" Type="http://schemas.openxmlformats.org/officeDocument/2006/relationships/tags" Target="../tags/tag402.xml"/><Relationship Id="rId7" Type="http://schemas.openxmlformats.org/officeDocument/2006/relationships/tags" Target="../tags/tag333.xml"/><Relationship Id="rId71" Type="http://schemas.openxmlformats.org/officeDocument/2006/relationships/tags" Target="../tags/tag397.xml"/><Relationship Id="rId2" Type="http://schemas.openxmlformats.org/officeDocument/2006/relationships/tags" Target="../tags/tag328.xml"/><Relationship Id="rId29" Type="http://schemas.openxmlformats.org/officeDocument/2006/relationships/tags" Target="../tags/tag355.xml"/><Relationship Id="rId24" Type="http://schemas.openxmlformats.org/officeDocument/2006/relationships/tags" Target="../tags/tag350.xml"/><Relationship Id="rId40" Type="http://schemas.openxmlformats.org/officeDocument/2006/relationships/tags" Target="../tags/tag366.xml"/><Relationship Id="rId45" Type="http://schemas.openxmlformats.org/officeDocument/2006/relationships/tags" Target="../tags/tag371.xml"/><Relationship Id="rId66" Type="http://schemas.openxmlformats.org/officeDocument/2006/relationships/tags" Target="../tags/tag392.xml"/><Relationship Id="rId87" Type="http://schemas.openxmlformats.org/officeDocument/2006/relationships/hyperlink" Target="https://business.columbia.edu/faculty/people/gernot-wagner" TargetMode="External"/><Relationship Id="rId61" Type="http://schemas.openxmlformats.org/officeDocument/2006/relationships/tags" Target="../tags/tag387.xml"/><Relationship Id="rId82" Type="http://schemas.openxmlformats.org/officeDocument/2006/relationships/image" Target="../media/image14.emf"/><Relationship Id="rId19" Type="http://schemas.openxmlformats.org/officeDocument/2006/relationships/tags" Target="../tags/tag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13125C7-AE8C-406D-ACE4-AE4423F383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1554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12" imgH="514" progId="TCLayout.ActiveDocument.1">
                  <p:embed/>
                </p:oleObj>
              </mc:Choice>
              <mc:Fallback>
                <p:oleObj name="think-cell Slide" r:id="rId3" imgW="512" imgH="51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3125C7-AE8C-406D-ACE4-AE4423F38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5E3BA3-C825-4C57-B196-1BE73239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9" y="3282577"/>
            <a:ext cx="7073342" cy="1605426"/>
          </a:xfrm>
        </p:spPr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Climate Impact of One Big Beautiful Bill Act (OBBBA)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8373E-019F-4633-AB4D-0CFCD6A8C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0239" y="5184774"/>
            <a:ext cx="7073342" cy="1181301"/>
          </a:xfrm>
        </p:spPr>
        <p:txBody>
          <a:bodyPr/>
          <a:lstStyle/>
          <a:p>
            <a:r>
              <a:rPr lang="en-US" dirty="0"/>
              <a:t>Mariana Castaño, Ariela Farchi, Nicolas Herrera Isaza, Isabel Hoyos, Hyae Ryung Kim, and Gernot Wagner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4D094-E9D8-46A8-974F-4BF14E5A3B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0239" y="493776"/>
            <a:ext cx="3340388" cy="477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16 July 2025</a:t>
            </a:r>
          </a:p>
        </p:txBody>
      </p:sp>
    </p:spTree>
    <p:extLst>
      <p:ext uri="{BB962C8B-B14F-4D97-AF65-F5344CB8AC3E}">
        <p14:creationId xmlns:p14="http://schemas.microsoft.com/office/powerpoint/2010/main" val="355122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F677-14E0-2749-0664-C07BBF4E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3BA88F4-6576-7DF7-28A8-C0259CBE8B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43630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7772400" imgH="10058400" progId="TCLayout.ActiveDocument.1">
                  <p:embed/>
                </p:oleObj>
              </mc:Choice>
              <mc:Fallback>
                <p:oleObj name="think-cell Slide" r:id="rId25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BA88F4-6576-7DF7-28A8-C0259CBE8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81540E-36A0-23A0-3D28-238A8101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One Big Beautiful Bill Act phases out incentives for solar &amp; wind, biggest impacts on EV adoption and US manufacturing</a:t>
            </a:r>
            <a:endParaRPr lang="en-US" dirty="0"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4A45FE-18AD-08AC-B494-75BF4D356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81752"/>
              </p:ext>
            </p:extLst>
          </p:nvPr>
        </p:nvGraphicFramePr>
        <p:xfrm>
          <a:off x="442685" y="1680744"/>
          <a:ext cx="11306629" cy="42473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10722">
                  <a:extLst>
                    <a:ext uri="{9D8B030D-6E8A-4147-A177-3AD203B41FA5}">
                      <a16:colId xmlns:a16="http://schemas.microsoft.com/office/drawing/2014/main" val="3494137714"/>
                    </a:ext>
                  </a:extLst>
                </a:gridCol>
                <a:gridCol w="1227884">
                  <a:extLst>
                    <a:ext uri="{9D8B030D-6E8A-4147-A177-3AD203B41FA5}">
                      <a16:colId xmlns:a16="http://schemas.microsoft.com/office/drawing/2014/main" val="799960777"/>
                    </a:ext>
                  </a:extLst>
                </a:gridCol>
                <a:gridCol w="4721360">
                  <a:extLst>
                    <a:ext uri="{9D8B030D-6E8A-4147-A177-3AD203B41FA5}">
                      <a16:colId xmlns:a16="http://schemas.microsoft.com/office/drawing/2014/main" val="3474822130"/>
                    </a:ext>
                  </a:extLst>
                </a:gridCol>
                <a:gridCol w="1095022">
                  <a:extLst>
                    <a:ext uri="{9D8B030D-6E8A-4147-A177-3AD203B41FA5}">
                      <a16:colId xmlns:a16="http://schemas.microsoft.com/office/drawing/2014/main" val="2087873201"/>
                    </a:ext>
                  </a:extLst>
                </a:gridCol>
                <a:gridCol w="2951641">
                  <a:extLst>
                    <a:ext uri="{9D8B030D-6E8A-4147-A177-3AD203B41FA5}">
                      <a16:colId xmlns:a16="http://schemas.microsoft.com/office/drawing/2014/main" val="4291607715"/>
                    </a:ext>
                  </a:extLst>
                </a:gridCol>
              </a:tblGrid>
              <a:tr h="2871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Technology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9BDB"/>
                          </a:solidFill>
                        </a:rPr>
                        <a:t>IRA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Incentives (2022-2025) vs </a:t>
                      </a:r>
                      <a:r>
                        <a:rPr lang="en-US" sz="1200" b="1" dirty="0">
                          <a:solidFill>
                            <a:srgbClr val="C30C3E"/>
                          </a:solidFill>
                        </a:rPr>
                        <a:t>OBBBA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Policy Changes (2025 onward)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Industry Outlook</a:t>
                      </a:r>
                      <a:r>
                        <a:rPr lang="en-US" sz="12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 the U.S. with OBBBA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90523"/>
                  </a:ext>
                </a:extLst>
              </a:tr>
              <a:tr h="5364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dirty="0"/>
                        <a:t>Solar &amp; Wind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b="0" dirty="0"/>
                    </a:p>
                  </a:txBody>
                  <a:tcPr anchor="ctr"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48E and 45Y credits available until 2033 </a:t>
                      </a:r>
                    </a:p>
                    <a:p>
                      <a:pPr marL="177800" marR="0" lvl="0" indent="-177800" algn="l" defTabSz="711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Phased out after 2027</a:t>
                      </a:r>
                      <a:r>
                        <a:rPr lang="en-US" sz="1100" b="0" kern="1200" baseline="300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; sourcing rules tightened (FEOC)</a:t>
                      </a:r>
                    </a:p>
                  </a:txBody>
                  <a:tcPr marL="9525" marR="9525" marT="9525" marB="0" anchor="ctr"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2" indent="0" algn="l">
                        <a:spcBef>
                          <a:spcPts val="0"/>
                        </a:spcBef>
                        <a:buNone/>
                      </a:pPr>
                      <a:endParaRPr lang="en-US" sz="1100" b="0" dirty="0"/>
                    </a:p>
                  </a:txBody>
                  <a:tcPr anchor="ctr"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Continued growth trend through 2030, significant slow-down by 2035</a:t>
                      </a:r>
                      <a:r>
                        <a:rPr lang="en-US" sz="11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Overall higher electricity end-user prices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327113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Green Hydrogen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b="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45V credit available until 2033 </a:t>
                      </a:r>
                    </a:p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Phased out by 2028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2" indent="0" algn="l">
                        <a:spcBef>
                          <a:spcPts val="0"/>
                        </a:spcBef>
                        <a:buNone/>
                      </a:pPr>
                      <a:endParaRPr lang="en-US" sz="1100" b="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Deployment undermined by weak demand, loss of incentives, and sourcing restrictions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638843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dirty="0"/>
                        <a:t>Electric Vehicles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b="1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30D, 25E, and 45W credits for</a:t>
                      </a:r>
                      <a:r>
                        <a:rPr lang="en-US" sz="1100" b="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EVs; 30C for charging infrastructure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Phased out by 2026 (30D/25E/45W by Oct 2025, 30C by Jul 2026)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2" indent="0" algn="l">
                        <a:spcBef>
                          <a:spcPts val="0"/>
                        </a:spcBef>
                        <a:buNone/>
                      </a:pPr>
                      <a:endParaRPr lang="en-US" sz="1100" b="1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Consumer adoption hit by loss of credits and policy uncertainty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164041"/>
                  </a:ext>
                </a:extLst>
              </a:tr>
              <a:tr h="5364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dirty="0"/>
                        <a:t>Manufacturing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b="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45X and 28C credits support clean tech supply chain </a:t>
                      </a:r>
                    </a:p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45X phased out after 2027 (wind) and 2028 (solar/storage); </a:t>
                      </a:r>
                      <a:b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48C compromised by sourcing rules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2" indent="0" algn="l">
                        <a:spcBef>
                          <a:spcPts val="0"/>
                        </a:spcBef>
                        <a:buNone/>
                      </a:pPr>
                      <a:endParaRPr lang="en-US" sz="1100" b="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Clean energy manufacturing hit by loss of credits and supply chain constraints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100" dirty="0"/>
                        <a:t>Subsidy loss threatens existing investments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252948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dirty="0"/>
                        <a:t>Carbon Capture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b="1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45Q credit available until 2033 </a:t>
                      </a:r>
                    </a:p>
                    <a:p>
                      <a:pPr marL="177800" lvl="0" indent="-177800" algn="l" defTabSz="711200" rtl="0" eaLnBrk="1" fontAlgn="b" latinLnBrk="0" hangingPunct="1">
                        <a:spcBef>
                          <a:spcPts val="0"/>
                        </a:spcBef>
                        <a:buChar char="•"/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Preserved; EOR provisions enhanced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2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Growth in oil and gas CCS, challenged by foreign entity restrictions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644671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dirty="0"/>
                        <a:t>Energy Storage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48E credit available until 2033 </a:t>
                      </a:r>
                    </a:p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Preserved in full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2" indent="0" algn="l">
                        <a:spcBef>
                          <a:spcPts val="0"/>
                        </a:spcBef>
                        <a:buNone/>
                      </a:pPr>
                      <a:endParaRPr lang="en-US" sz="110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Preserved credits support growth, 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challenged by foreign entity restrictions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024018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dirty="0"/>
                        <a:t>Biofuels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45Z credit available until 2027 </a:t>
                      </a:r>
                    </a:p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Extended to 2029; feedstock sourcing rules tightened; capped SAF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2" indent="0" algn="l">
                        <a:spcBef>
                          <a:spcPts val="0"/>
                        </a:spcBef>
                        <a:buNone/>
                      </a:pPr>
                      <a:endParaRPr lang="en-US" sz="110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Slow adoption, challenged by foreign 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entity restrictions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531817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dirty="0"/>
                        <a:t>Geothermal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48E and 45Y credits available until 2033 </a:t>
                      </a:r>
                    </a:p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Preserved in full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2" indent="0" algn="l">
                        <a:spcBef>
                          <a:spcPts val="0"/>
                        </a:spcBef>
                        <a:buNone/>
                      </a:pPr>
                      <a:endParaRPr lang="en-US" sz="110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Moderate growth from low baseline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R&amp;D support for superhot geothermal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131552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dirty="0"/>
                        <a:t>Nuclear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b="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ITC/PTC for new, 45U for existing plants available until 2033 </a:t>
                      </a:r>
                    </a:p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Preserved in full; fuel sourcing rules apply after 2028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2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 remain for large ~1GW reactors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optimistic outlook for SMRs, XMRs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970145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dirty="0"/>
                        <a:t>Oil, Gas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en-US" sz="1100" b="1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No support</a:t>
                      </a:r>
                    </a:p>
                    <a:p>
                      <a:pPr marL="177800" lvl="0" indent="-177800" algn="l" fontAlgn="b">
                        <a:spcBef>
                          <a:spcPts val="0"/>
                        </a:spcBef>
                      </a:pPr>
                      <a:r>
                        <a:rPr lang="en-US" sz="1100" b="0" kern="1200" dirty="0">
                          <a:solidFill>
                            <a:srgbClr val="C40A3D"/>
                          </a:solidFill>
                          <a:latin typeface="+mn-lt"/>
                          <a:ea typeface="+mn-ea"/>
                          <a:cs typeface="+mn-cs"/>
                        </a:rPr>
                        <a:t>Gains tax breaks, public land access, and regulatory rollbacks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2" indent="0" algn="l">
                        <a:spcBef>
                          <a:spcPts val="0"/>
                        </a:spcBef>
                        <a:buNone/>
                      </a:pPr>
                      <a:endParaRPr lang="en-US" sz="1100" b="1" dirty="0"/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or rising share, as renewables face disadvantage</a:t>
                      </a: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89259"/>
                  </a:ext>
                </a:extLst>
              </a:tr>
            </a:tbl>
          </a:graphicData>
        </a:graphic>
      </p:graphicFrame>
      <p:sp>
        <p:nvSpPr>
          <p:cNvPr id="5" name="btfpNotesBox962619">
            <a:extLst>
              <a:ext uri="{FF2B5EF4-FFF2-40B4-BE49-F238E27FC236}">
                <a16:creationId xmlns:a16="http://schemas.microsoft.com/office/drawing/2014/main" id="{7B8B44A9-8DE3-5DF1-AFF7-3B540D79E98C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30199" y="6328781"/>
            <a:ext cx="9213046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(1) Construction by 4 July 2026 = 4 years to completion, after = in service before 2028. (2) EV, Carbon Capture, Energy Storage, Biofuels, Hydrogen and Oil, Gas &amp; Coal’s Outlook use EIA’s reference case and alternative transportation case. (3) Outlook expectations for solar and wind based on EIA's 2025 AEO, using "Reference" Case and "High Zero-Carbon Technology Cost" Case​. Sources: Congress, </a:t>
            </a:r>
            <a:r>
              <a:rPr lang="en-US" sz="800" dirty="0">
                <a:solidFill>
                  <a:srgbClr val="000000"/>
                </a:solidFill>
                <a:hlinkClick r:id="rId27"/>
              </a:rPr>
              <a:t>One Big Beautiful Bill Act</a:t>
            </a:r>
            <a:r>
              <a:rPr lang="en-US" sz="800" dirty="0">
                <a:solidFill>
                  <a:srgbClr val="000000"/>
                </a:solidFill>
              </a:rPr>
              <a:t> (2025); DOE, </a:t>
            </a:r>
            <a:r>
              <a:rPr lang="en-US" sz="800" dirty="0">
                <a:solidFill>
                  <a:srgbClr val="000000"/>
                </a:solidFill>
                <a:hlinkClick r:id="rId28"/>
              </a:rPr>
              <a:t>Inflation Reduction Act</a:t>
            </a:r>
            <a:r>
              <a:rPr lang="en-US" sz="800" dirty="0">
                <a:solidFill>
                  <a:srgbClr val="000000"/>
                </a:solidFill>
              </a:rPr>
              <a:t> (2022); Norton Rose Fulbright, </a:t>
            </a:r>
            <a:r>
              <a:rPr lang="en-US" sz="800" dirty="0">
                <a:solidFill>
                  <a:srgbClr val="000000"/>
                </a:solidFill>
                <a:hlinkClick r:id="rId29"/>
              </a:rPr>
              <a:t>Effects of "One Big Beautiful Bill" On Projects</a:t>
            </a:r>
            <a:r>
              <a:rPr lang="en-US" sz="800" dirty="0">
                <a:solidFill>
                  <a:srgbClr val="000000"/>
                </a:solidFill>
              </a:rPr>
              <a:t> (2025); CKI Analysis (2025). Credit: </a:t>
            </a:r>
            <a:r>
              <a:rPr lang="it-IT" sz="800" dirty="0">
                <a:solidFill>
                  <a:srgbClr val="000000"/>
                </a:solidFill>
              </a:rPr>
              <a:t>Mariana Castaño, Ariela Farchi, Nicolas Herrera Isaza, </a:t>
            </a:r>
            <a:r>
              <a:rPr lang="en-US" sz="800" dirty="0">
                <a:solidFill>
                  <a:srgbClr val="000000"/>
                </a:solidFill>
              </a:rPr>
              <a:t>Isabel Hoyos, Hyae Ryung Kim, and </a:t>
            </a:r>
            <a:r>
              <a:rPr lang="en-US" sz="800" dirty="0">
                <a:hlinkClick r:id="rId30"/>
              </a:rPr>
              <a:t>Gernot Wagner.</a:t>
            </a:r>
            <a:r>
              <a:rPr lang="en-US" sz="800" dirty="0">
                <a:solidFill>
                  <a:srgbClr val="000000"/>
                </a:solidFill>
              </a:rPr>
              <a:t> </a:t>
            </a:r>
            <a:r>
              <a:rPr lang="en-US" sz="800" dirty="0">
                <a:hlinkClick r:id="rId31"/>
              </a:rPr>
              <a:t>Share with attribution</a:t>
            </a:r>
            <a:r>
              <a:rPr lang="en-US" sz="800" dirty="0"/>
              <a:t>: Casta</a:t>
            </a:r>
            <a:r>
              <a:rPr lang="it-IT" sz="800" dirty="0">
                <a:solidFill>
                  <a:srgbClr val="000000"/>
                </a:solidFill>
              </a:rPr>
              <a:t>ño </a:t>
            </a:r>
            <a:r>
              <a:rPr lang="it-IT" sz="800" i="1" dirty="0">
                <a:solidFill>
                  <a:srgbClr val="000000"/>
                </a:solidFill>
              </a:rPr>
              <a:t>et al,</a:t>
            </a:r>
            <a:r>
              <a:rPr lang="en-US" sz="800" dirty="0">
                <a:solidFill>
                  <a:srgbClr val="000000"/>
                </a:solidFill>
              </a:rPr>
              <a:t> “Climate Impact of One Big Beautiful Bill Act” (15 July 2025).</a:t>
            </a:r>
          </a:p>
        </p:txBody>
      </p:sp>
      <p:graphicFrame>
        <p:nvGraphicFramePr>
          <p:cNvPr id="54" name="Chart 5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84924877"/>
              </p:ext>
            </p:extLst>
          </p:nvPr>
        </p:nvGraphicFramePr>
        <p:xfrm>
          <a:off x="1711325" y="2844800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52" name="Chart 5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30540880"/>
              </p:ext>
            </p:extLst>
          </p:nvPr>
        </p:nvGraphicFramePr>
        <p:xfrm>
          <a:off x="1711325" y="3284538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E3F75A5-420E-5558-DBEF-C4FC6BC1E355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69408695"/>
              </p:ext>
            </p:extLst>
          </p:nvPr>
        </p:nvGraphicFramePr>
        <p:xfrm>
          <a:off x="1711325" y="5546725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218" name="Chart 217">
            <a:extLst>
              <a:ext uri="{FF2B5EF4-FFF2-40B4-BE49-F238E27FC236}">
                <a16:creationId xmlns:a16="http://schemas.microsoft.com/office/drawing/2014/main" id="{03B38911-C958-E47E-6894-E60F6D2457EC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8247843"/>
              </p:ext>
            </p:extLst>
          </p:nvPr>
        </p:nvGraphicFramePr>
        <p:xfrm>
          <a:off x="7597775" y="4097338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FB74C360-25B4-5B9A-F22E-88A684E5D81C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81566020"/>
              </p:ext>
            </p:extLst>
          </p:nvPr>
        </p:nvGraphicFramePr>
        <p:xfrm>
          <a:off x="7597775" y="2005013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ABCC6C1F-5592-FD77-799B-DA5946C4041A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60458459"/>
              </p:ext>
            </p:extLst>
          </p:nvPr>
        </p:nvGraphicFramePr>
        <p:xfrm>
          <a:off x="1711325" y="5178425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id="{5FAD7371-B1A7-2EDF-6573-E451515DDC12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95683305"/>
              </p:ext>
            </p:extLst>
          </p:nvPr>
        </p:nvGraphicFramePr>
        <p:xfrm>
          <a:off x="1711325" y="4829175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7BB5413-D4CC-D6A4-33A8-8F6C6D075AB9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556172931"/>
              </p:ext>
            </p:extLst>
          </p:nvPr>
        </p:nvGraphicFramePr>
        <p:xfrm>
          <a:off x="1711325" y="2489200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8A1A47E-9E15-A52F-8E43-94A4AEE31679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773378609"/>
              </p:ext>
            </p:extLst>
          </p:nvPr>
        </p:nvGraphicFramePr>
        <p:xfrm>
          <a:off x="1660525" y="2019300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33" name="Chart 32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68685536"/>
              </p:ext>
            </p:extLst>
          </p:nvPr>
        </p:nvGraphicFramePr>
        <p:xfrm>
          <a:off x="1711325" y="4456113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A8ED0CF-D210-A598-BE89-B9C079E7FD16}"/>
              </a:ext>
            </a:extLst>
          </p:cNvPr>
          <p:cNvSpPr/>
          <p:nvPr/>
        </p:nvSpPr>
        <p:spPr bwMode="gray">
          <a:xfrm>
            <a:off x="0" y="-3736"/>
            <a:ext cx="3037022" cy="3200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OBBBA</a:t>
            </a:r>
          </a:p>
        </p:txBody>
      </p:sp>
      <p:graphicFrame>
        <p:nvGraphicFramePr>
          <p:cNvPr id="230" name="Chart 229">
            <a:extLst>
              <a:ext uri="{FF2B5EF4-FFF2-40B4-BE49-F238E27FC236}">
                <a16:creationId xmlns:a16="http://schemas.microsoft.com/office/drawing/2014/main" id="{A9B8B59C-D8E3-B347-7D7C-24A5AB0711A9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36549989"/>
              </p:ext>
            </p:extLst>
          </p:nvPr>
        </p:nvGraphicFramePr>
        <p:xfrm>
          <a:off x="7597775" y="5518150"/>
          <a:ext cx="1158875" cy="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275" name="Chart 274">
            <a:extLst>
              <a:ext uri="{FF2B5EF4-FFF2-40B4-BE49-F238E27FC236}">
                <a16:creationId xmlns:a16="http://schemas.microsoft.com/office/drawing/2014/main" id="{B4B78FB2-92BD-9C5F-3D13-8D3EF5880B8E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40167489"/>
              </p:ext>
            </p:extLst>
          </p:nvPr>
        </p:nvGraphicFramePr>
        <p:xfrm>
          <a:off x="7597775" y="4813300"/>
          <a:ext cx="1158875" cy="45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aphicFrame>
        <p:nvGraphicFramePr>
          <p:cNvPr id="227" name="Chart 226">
            <a:extLst>
              <a:ext uri="{FF2B5EF4-FFF2-40B4-BE49-F238E27FC236}">
                <a16:creationId xmlns:a16="http://schemas.microsoft.com/office/drawing/2014/main" id="{08BA96A6-B575-1566-24FB-739F07A49DAB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907756401"/>
              </p:ext>
            </p:extLst>
          </p:nvPr>
        </p:nvGraphicFramePr>
        <p:xfrm>
          <a:off x="7597775" y="4456113"/>
          <a:ext cx="1158875" cy="50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165" name="Chart 164">
            <a:extLst>
              <a:ext uri="{FF2B5EF4-FFF2-40B4-BE49-F238E27FC236}">
                <a16:creationId xmlns:a16="http://schemas.microsoft.com/office/drawing/2014/main" id="{C2CED73C-67AC-98FD-75A7-344342F512CF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21263178"/>
              </p:ext>
            </p:extLst>
          </p:nvPr>
        </p:nvGraphicFramePr>
        <p:xfrm>
          <a:off x="7597775" y="3725863"/>
          <a:ext cx="1158875" cy="41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169" name="Chart 168">
            <a:extLst>
              <a:ext uri="{FF2B5EF4-FFF2-40B4-BE49-F238E27FC236}">
                <a16:creationId xmlns:a16="http://schemas.microsoft.com/office/drawing/2014/main" id="{5CDF7402-4D58-73DA-D9D1-872749425293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156823313"/>
              </p:ext>
            </p:extLst>
          </p:nvPr>
        </p:nvGraphicFramePr>
        <p:xfrm>
          <a:off x="7597775" y="3284538"/>
          <a:ext cx="1158875" cy="53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177" name="Chart 176">
            <a:extLst>
              <a:ext uri="{FF2B5EF4-FFF2-40B4-BE49-F238E27FC236}">
                <a16:creationId xmlns:a16="http://schemas.microsoft.com/office/drawing/2014/main" id="{46308116-1DC5-483B-3BC7-C4A75AAB83BC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046137898"/>
              </p:ext>
            </p:extLst>
          </p:nvPr>
        </p:nvGraphicFramePr>
        <p:xfrm>
          <a:off x="7597775" y="2798763"/>
          <a:ext cx="1158875" cy="45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213" name="Chart 212">
            <a:extLst>
              <a:ext uri="{FF2B5EF4-FFF2-40B4-BE49-F238E27FC236}">
                <a16:creationId xmlns:a16="http://schemas.microsoft.com/office/drawing/2014/main" id="{B7CAE2B5-0CC6-14BB-FD7C-08B8B852EAF7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87585370"/>
              </p:ext>
            </p:extLst>
          </p:nvPr>
        </p:nvGraphicFramePr>
        <p:xfrm>
          <a:off x="7597775" y="2427288"/>
          <a:ext cx="1158875" cy="50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55" name="Chart 54"/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55425381"/>
              </p:ext>
            </p:extLst>
          </p:nvPr>
        </p:nvGraphicFramePr>
        <p:xfrm>
          <a:off x="7597775" y="5157788"/>
          <a:ext cx="1158875" cy="48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32" name="Chart 31"/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4093463579"/>
              </p:ext>
            </p:extLst>
          </p:nvPr>
        </p:nvGraphicFramePr>
        <p:xfrm>
          <a:off x="1711325" y="4097338"/>
          <a:ext cx="1158875" cy="4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31" name="Chart 30"/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256793542"/>
              </p:ext>
            </p:extLst>
          </p:nvPr>
        </p:nvGraphicFramePr>
        <p:xfrm>
          <a:off x="1711325" y="3725863"/>
          <a:ext cx="1158875" cy="41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</p:spTree>
    <p:extLst>
      <p:ext uri="{BB962C8B-B14F-4D97-AF65-F5344CB8AC3E}">
        <p14:creationId xmlns:p14="http://schemas.microsoft.com/office/powerpoint/2010/main" val="299561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0410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592" imgH="591" progId="TCLayout.ActiveDocument.1">
                  <p:embed/>
                </p:oleObj>
              </mc:Choice>
              <mc:Fallback>
                <p:oleObj name="think-cell Slide" r:id="rId49" imgW="592" imgH="591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>
                <a:latin typeface="+mn-lt"/>
              </a:rPr>
              <a:t>IRA mobilized $42B from 2022 to 2024; projected to add ~50% (~160 GW) of solar capacity by 2033, before Trump repeal</a:t>
            </a:r>
          </a:p>
        </p:txBody>
      </p:sp>
      <p:sp>
        <p:nvSpPr>
          <p:cNvPr id="32" name="btfpNotesBox368131">
            <a:hlinkClick r:id="rId51"/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329184" y="6177106"/>
            <a:ext cx="9144000" cy="61555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000000"/>
                </a:solidFill>
              </a:rPr>
              <a:t>Note: With the enactment of the 2025 “One Big Beautiful Bill” Act, clean electricity investment and production tax credits (48E and 47Y) will be phased out by 2027.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Wood Mackenzie, 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52"/>
              </a:rPr>
              <a:t>US Solar Market Insight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2025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 IRENA,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53"/>
              </a:rPr>
              <a:t>Stats 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53"/>
              </a:rPr>
              <a:t>Tool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(2025);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Wood &amp; Mackenzie, 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4"/>
              </a:rPr>
              <a:t>The Inflation Reduction Act and Its Impact </a:t>
            </a:r>
            <a:r>
              <a:rPr lang="en-CA" sz="800" dirty="0">
                <a:solidFill>
                  <a:srgbClr val="000000"/>
                </a:solidFill>
                <a:latin typeface="Arial"/>
                <a:hlinkClick r:id="rId54"/>
              </a:rPr>
              <a:t>S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4"/>
              </a:rPr>
              <a:t>o Far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(2023)</a:t>
            </a:r>
            <a:r>
              <a:rPr lang="en-CA" sz="800" dirty="0">
                <a:solidFill>
                  <a:srgbClr val="000000"/>
                </a:solidFill>
                <a:latin typeface="Arial"/>
              </a:rPr>
              <a:t>;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US Department of Treasury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55"/>
              </a:rPr>
              <a:t>The Inflation Reduction Act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(2024)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6"/>
              </a:rPr>
              <a:t>The Inflation Reduction Act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(2023); HEATMAP,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7"/>
              </a:rPr>
              <a:t>The First IRA Tax Credit Data Is 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(2024); SEIA,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8"/>
              </a:rPr>
              <a:t>Impact of the Inflation Reduction Act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(2022); Rhodium Group,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9"/>
              </a:rPr>
              <a:t>Clean Investment in 2023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(2024); American Clean Power,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0"/>
              </a:rPr>
              <a:t>Investing in America 2024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(2024).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Credit: Taicheng Jin, Isabel Hoyos, Heonjae Lee, Hyae Ryung Kim, and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61"/>
              </a:rPr>
              <a:t>Gernot Wagner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62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: Kim 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et al.,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63"/>
              </a:rPr>
              <a:t>Scaling Solar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” (7 July 2025).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A90762E-C1F1-18B1-6D9A-5A4343EBA1B2}"/>
              </a:ext>
            </a:extLst>
          </p:cNvPr>
          <p:cNvSpPr/>
          <p:nvPr/>
        </p:nvSpPr>
        <p:spPr bwMode="gray">
          <a:xfrm>
            <a:off x="7361499" y="1554480"/>
            <a:ext cx="4500301" cy="4327426"/>
          </a:xfrm>
          <a:prstGeom prst="rect">
            <a:avLst/>
          </a:prstGeom>
          <a:solidFill>
            <a:srgbClr val="E3E8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27432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 Post-IRA </a:t>
            </a:r>
            <a:r>
              <a:rPr lang="en-US" sz="1250" b="1" dirty="0">
                <a:solidFill>
                  <a:srgbClr val="000000"/>
                </a:solidFill>
                <a:latin typeface="Arial"/>
              </a:rPr>
              <a:t>S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olar </a:t>
            </a:r>
            <a:r>
              <a:rPr lang="en-US" sz="1250" b="1" dirty="0">
                <a:solidFill>
                  <a:srgbClr val="000000"/>
                </a:solidFill>
                <a:latin typeface="Arial"/>
              </a:rPr>
              <a:t>G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rowth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</a:t>
            </a:r>
            <a:r>
              <a:rPr lang="en-US" sz="1050" dirty="0">
                <a:solidFill>
                  <a:sysClr val="windowText" lastClr="000000"/>
                </a:solidFill>
                <a:latin typeface="Arial"/>
              </a:rPr>
              <a:t>August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 to </a:t>
            </a:r>
            <a:r>
              <a:rPr lang="en-US" sz="1050" dirty="0">
                <a:solidFill>
                  <a:sysClr val="windowText" lastClr="000000"/>
                </a:solidFill>
                <a:latin typeface="Arial"/>
              </a:rPr>
              <a:t>August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$42 billion in investment was realized, 33 GW of solar capacity was added, and 95 new solar manufacturing facilities were announced.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Residential clean energy credit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adoption has surpassed expectations, boosting deployment of residential solar</a:t>
            </a:r>
            <a:r>
              <a:rPr lang="en-US" sz="1050" dirty="0">
                <a:solidFill>
                  <a:sysClr val="windowText" lastClr="000000"/>
                </a:solidFill>
                <a:latin typeface="Arial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1.2 million Americans used residential clean energy tax credits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850" dirty="0">
                <a:solidFill>
                  <a:sysClr val="windowText" lastClr="000000"/>
                </a:solidFill>
                <a:latin typeface="Arial"/>
              </a:rPr>
              <a:t>The g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overnment budgeted $2 billion in 2023, but actual spending was </a:t>
            </a:r>
            <a:r>
              <a:rPr lang="en-US" sz="850" dirty="0">
                <a:solidFill>
                  <a:sysClr val="windowText" lastClr="000000"/>
                </a:solidFill>
                <a:latin typeface="Arial"/>
              </a:rPr>
              <a:t>more than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triple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 more people filed for energy efficiency and/or rooftop solar tax credits in 2022 tax returns compared </a:t>
            </a:r>
            <a:r>
              <a:rPr lang="en-US" sz="850" dirty="0">
                <a:solidFill>
                  <a:sysClr val="windowText" lastClr="000000"/>
                </a:solidFill>
                <a:latin typeface="Arial"/>
              </a:rPr>
              <a:t>with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2021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Utility-scale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solar expansion is leading clean electricity expansion post-IRA, generating the majority of renewable energy capacity additions. However, clean electricity is at risk of falling short of post-IRA growth projections.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IRA has made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renewable electricity cost competitive with coal and natural gas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With reduced cost barriers, tackling remaining non-cost barriers like permitting, intermittency, and supply chain is critical to achieving climate change mitigation goals.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 energy investment is growing fastest in </a:t>
            </a:r>
            <a:r>
              <a:rPr lang="en-US" sz="1050" b="1" dirty="0">
                <a:solidFill>
                  <a:sysClr val="windowText" lastClr="000000"/>
                </a:solidFill>
                <a:latin typeface="Arial"/>
              </a:rPr>
              <a:t>so-called 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nergy </a:t>
            </a:r>
            <a:r>
              <a:rPr lang="en-US" sz="1050" b="1" dirty="0">
                <a:solidFill>
                  <a:sysClr val="windowText" lastClr="000000"/>
                </a:solidFill>
                <a:latin typeface="Arial"/>
              </a:rPr>
              <a:t>c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ommunities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— areas with coal mine or plant closures, brownfield sites, or previously high fossil fuel employment and high unemployment.</a:t>
            </a:r>
          </a:p>
        </p:txBody>
      </p:sp>
      <p:sp>
        <p:nvSpPr>
          <p:cNvPr id="77" name="btfpCallout806132">
            <a:extLst>
              <a:ext uri="{FF2B5EF4-FFF2-40B4-BE49-F238E27FC236}">
                <a16:creationId xmlns:a16="http://schemas.microsoft.com/office/drawing/2014/main" id="{CA14C791-5CF6-5E43-EEFB-332A83235380}"/>
              </a:ext>
            </a:extLst>
          </p:cNvPr>
          <p:cNvSpPr/>
          <p:nvPr/>
        </p:nvSpPr>
        <p:spPr bwMode="gray">
          <a:xfrm>
            <a:off x="5689898" y="2249924"/>
            <a:ext cx="1333500" cy="1721784"/>
          </a:xfrm>
          <a:prstGeom prst="wedgeRectCallout">
            <a:avLst>
              <a:gd name="adj1" fmla="val -79850"/>
              <a:gd name="adj2" fmla="val 19020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IRA was projected to drive an additional 160 GW of solar deployment over the next 10 years when compared to a non-IRA scenario, according to the SEIA</a:t>
            </a:r>
          </a:p>
        </p:txBody>
      </p:sp>
      <p:sp>
        <p:nvSpPr>
          <p:cNvPr id="80" name="btfpCallout806132">
            <a:extLst>
              <a:ext uri="{FF2B5EF4-FFF2-40B4-BE49-F238E27FC236}">
                <a16:creationId xmlns:a16="http://schemas.microsoft.com/office/drawing/2014/main" id="{406F89C3-171F-5B4A-AB01-51076553EC65}"/>
              </a:ext>
            </a:extLst>
          </p:cNvPr>
          <p:cNvSpPr/>
          <p:nvPr/>
        </p:nvSpPr>
        <p:spPr bwMode="gray">
          <a:xfrm>
            <a:off x="5689898" y="4246538"/>
            <a:ext cx="1333500" cy="1153309"/>
          </a:xfrm>
          <a:prstGeom prst="wedgeRectCallout">
            <a:avLst>
              <a:gd name="adj1" fmla="val -79093"/>
              <a:gd name="adj2" fmla="val -46816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Projections included over $565 billion in new investment over the next decade, a $144 billion increase from baseline</a:t>
            </a:r>
          </a:p>
        </p:txBody>
      </p:sp>
      <p:grpSp>
        <p:nvGrpSpPr>
          <p:cNvPr id="81" name="btfpColumnHeaderBox273947">
            <a:extLst>
              <a:ext uri="{FF2B5EF4-FFF2-40B4-BE49-F238E27FC236}">
                <a16:creationId xmlns:a16="http://schemas.microsoft.com/office/drawing/2014/main" id="{DE99CAD6-B65E-981A-195D-54D209E566E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30200" y="1554480"/>
            <a:ext cx="6695440" cy="301752"/>
            <a:chOff x="330200" y="1270000"/>
            <a:chExt cx="15353252" cy="301752"/>
          </a:xfrm>
        </p:grpSpPr>
        <p:sp>
          <p:nvSpPr>
            <p:cNvPr id="82" name="btfpColumnHeaderBoxText273947">
              <a:extLst>
                <a:ext uri="{FF2B5EF4-FFF2-40B4-BE49-F238E27FC236}">
                  <a16:creationId xmlns:a16="http://schemas.microsoft.com/office/drawing/2014/main" id="{2C37F442-2696-F369-4192-F96B70764F00}"/>
                </a:ext>
              </a:extLst>
            </p:cNvPr>
            <p:cNvSpPr txBox="1"/>
            <p:nvPr/>
          </p:nvSpPr>
          <p:spPr bwMode="gray">
            <a:xfrm>
              <a:off x="330200" y="1270000"/>
              <a:ext cx="11531601" cy="288219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Post-Inflation Reduction Act (IRA) solar projections</a:t>
              </a:r>
            </a:p>
          </p:txBody>
        </p:sp>
        <p:cxnSp>
          <p:nvCxnSpPr>
            <p:cNvPr id="83" name="btfpColumnHeaderBoxLine273947">
              <a:extLst>
                <a:ext uri="{FF2B5EF4-FFF2-40B4-BE49-F238E27FC236}">
                  <a16:creationId xmlns:a16="http://schemas.microsoft.com/office/drawing/2014/main" id="{FF2D742C-C69A-445D-5BC6-A7DA83355D6F}"/>
                </a:ext>
              </a:extLst>
            </p:cNvPr>
            <p:cNvCxnSpPr/>
            <p:nvPr/>
          </p:nvCxnSpPr>
          <p:spPr bwMode="gray">
            <a:xfrm>
              <a:off x="330200" y="1571752"/>
              <a:ext cx="15353252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6253320-6375-B822-08C0-ED1DF5FDA4B2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674688" y="4529138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1675553-16B6-930E-B5D9-15D3A5085068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674688" y="5676900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BF97E44-0233-B8E0-41E8-AA0169DB62A4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674688" y="3379788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14083A8-0DB0-8809-8D8B-12A5AB8823AD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674688" y="5389563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AEFB1ED-E864-58B5-C6C9-51D19F7A00FC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674688" y="4241800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466E3EA-69E9-BF32-ECB9-E038783477E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674688" y="5102225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B28B1EC-283A-06B7-12B6-3456515BB6E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674688" y="3667125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9EC021D-434A-ACBF-3139-6FB75CBA45A3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674688" y="4816475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E866D5F-577C-F9D7-E4BA-E9DA5FE3DC95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674688" y="3954463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205B3B1-782A-AAE5-8155-BAE6148C34E5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674688" y="3094038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F1010D7-4F00-C3D7-71DA-324D87FF8C3D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674688" y="2806700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D8F7BFE-BF4D-D22E-344E-B9F086804221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674688" y="2519363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35D655B-C26B-4C1B-B221-149B855BE53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674688" y="2232025"/>
            <a:ext cx="45974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C61DC27F-9B99-33A7-48C2-9ACC6AFEE3DA}"/>
              </a:ext>
            </a:extLst>
          </p:cNvPr>
          <p:cNvGraphicFramePr/>
          <p:nvPr>
            <p:custDataLst>
              <p:tags r:id="rId18"/>
            </p:custDataLst>
          </p:nvPr>
        </p:nvGraphicFramePr>
        <p:xfrm>
          <a:off x="592138" y="2149475"/>
          <a:ext cx="4762500" cy="389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49263" y="44529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FF12B7E-C5A6-47FB-B580-922428D1779E}" type="datetime'2''''5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US" sz="1000" dirty="0"/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49263" y="416560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1CC7577-2B17-4F5A-95AD-5B39C91DAA71}" type="datetime'''''3''''''''''''''0''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000" dirty="0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49263" y="387826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E88246C-5B6F-4A72-B8D6-5AE169C3DA81}" type="datetime'3''''''''''''''''5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sz="1000" dirty="0"/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49263" y="359092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BB4C8FE-0A84-4758-AAB8-E6B165DAC808}" type="datetime'4''''''''''''''''''''0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000" dirty="0"/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49263" y="330358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3C99211-5E43-4287-934A-F3E444797D29}" type="datetime'''''''4''''''''5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US" sz="1000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19113" y="588803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7D0CDEC-4A0B-4AF3-8F77-408B04B26CB4}" type="datetime'''''''''''0''''''''''''''''''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000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19113" y="5600700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ABDD7D9-549F-4D6C-8F05-199C4607CBAE}" type="datetime'''''''''''''''''5''''''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000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49263" y="273050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FE0C7D3-3072-4310-96B9-F8B96A09DC08}" type="datetime'''''''5''''''''''''''''5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</a:t>
            </a:fld>
            <a:endParaRPr lang="en-US" sz="1000" dirty="0"/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49263" y="531336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FC9F325-B738-49F6-83C1-83302DC0E978}" type="datetime'1''''''''''''0''''''''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000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49263" y="244316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15AFCBD-E463-42BB-84C2-F00C726290C5}" type="datetime'''''''6''''''''''''''''''0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000" dirty="0"/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49263" y="502602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68BA6A0-599F-4007-AD53-F79FE9B0E149}" type="datetime'''''''''''''''''''''''1''''''''''''''''''''''''''5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sz="1000" dirty="0"/>
          </a:p>
        </p:txBody>
      </p:sp>
      <p:sp>
        <p:nvSpPr>
          <p:cNvPr id="7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49263" y="215582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50CE2FD-EADC-4916-BE29-F39B20CC473D}" type="datetime'6''''''''5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65</a:t>
            </a:fld>
            <a:endParaRPr lang="en-US" sz="1000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49263" y="474027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5BF051E-739D-4F34-BAA8-51D2D1370FE8}" type="datetime'''''''''''''''''''''''''''2''0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000" dirty="0"/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49263" y="30178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2195192-F4F0-4E6B-B3BA-0BFB4C5D98CC}" type="datetime'''''5''0''''''''''''''''''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000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4BD42BD-10F6-131E-E843-B1725E458DC3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273175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1D73EC-A367-4C19-BFAD-C62C5D3CC706}" type="datetime'''''''''''''''''''’''''''2''''''''''''''''''''''''''''''5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’25</a:t>
            </a:fld>
            <a:endParaRPr lang="en-CA" sz="1000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A9CA3A0-E9BB-39CD-3B93-3AF3111A7BE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733551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CE3C6B-0C07-47FA-8940-4F8F6E3EBE7F}" type="datetime'''''''''''''''''’''2''''''6''''''''''''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’26</a:t>
            </a:fld>
            <a:endParaRPr lang="en-CA" sz="1000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EF88449-7729-A6F9-9091-86B75D5C815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192339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2F6E62-8BFD-4C77-8F9A-4629627AC9A4}" type="datetime'''''''''''’''''''''2''''''''''''7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’27</a:t>
            </a:fld>
            <a:endParaRPr lang="en-CA" sz="1000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9F0EB7-B702-811F-83A2-D49A1250CC6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2652714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9666CF3-5217-4EBE-B179-2470100F1AA3}" type="datetime'''’''''''''''''''''''''2''''8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’28</a:t>
            </a:fld>
            <a:endParaRPr lang="en-CA" sz="1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C36574-685E-D4F5-FC97-2D6EA272221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113089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D59558B-AC07-4A08-87A7-F9F0083EF976}" type="datetime'''''''''''''''''''''''''''’''''2''''''''''''''''''''''9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’29</a:t>
            </a:fld>
            <a:endParaRPr lang="en-CA" sz="1000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534013-1A64-D24C-31F8-AB38EF71D5C3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571876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14DBA3E-1A16-458F-AAA4-27868C0DD0A4}" type="datetime'''''''''''''’''''''3''''''''''''''''''''''''''''''''''''''''0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’30</a:t>
            </a:fld>
            <a:endParaRPr lang="en-CA" sz="1000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3701EDF-8BEE-EFFE-3623-B28A89B70FD8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4032251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1993A5-8D2E-48D0-821B-6B349DBEF7DD}" type="datetime'''’3''''''''''''''''''''''''''''''''1''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’31</a:t>
            </a:fld>
            <a:endParaRPr lang="en-CA" sz="100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D35D52-A4CA-BB22-7C0C-9A85796D0BE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4491039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24E20C-C091-49D4-A064-A769D7945B24}" type="datetime'''''''''''''''''’''''''''''''3''''''''''''''''''''''2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’32</a:t>
            </a:fld>
            <a:endParaRPr lang="en-CA" sz="100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55A2D5C-00EE-154E-A977-E560671A7259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4951414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443DA6-BFDB-4FCE-92F8-C21BC9AEE7CF}" type="datetime'''''''''''’''''''''''''''''''''''''''''3''''''3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’33</a:t>
            </a:fld>
            <a:endParaRPr lang="en-CA" sz="1000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26B15E2-05BD-69FE-6713-14FB8BB502A5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14389" y="6007100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B5CFC7-2220-432F-ACF3-312D328AD11B}" type="datetime'''''''''''''''''''''’''''''2''''''''''4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’24</a:t>
            </a:fld>
            <a:endParaRPr lang="en-CA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0B7B1-3276-2C1A-0513-40F9B6A8B161}"/>
              </a:ext>
            </a:extLst>
          </p:cNvPr>
          <p:cNvSpPr/>
          <p:nvPr/>
        </p:nvSpPr>
        <p:spPr bwMode="gray">
          <a:xfrm>
            <a:off x="674689" y="2232026"/>
            <a:ext cx="772068" cy="4297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F85A1-4395-17F9-A3E9-4080ECA14C39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715963" y="2278064"/>
            <a:ext cx="142875" cy="106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4D8629-C8EA-B0F6-36E3-4897E2668A43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715963" y="2451101"/>
            <a:ext cx="142875" cy="10636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00A5A5-B18A-7E3F-CD6D-B467CD06AB74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909639" y="2273300"/>
            <a:ext cx="3286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425BE32-4126-4ADC-8579-825BB28FA1CB}" type="datetime'''''N''o'''''''''''''''''''''''''''''''' ''IRA'''''''''">
              <a:rPr lang="en-CA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No IRA</a:t>
            </a:fld>
            <a:endParaRPr lang="en-CA" sz="800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F93778C-8593-27FE-1E76-05B4C120E013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909638" y="2446338"/>
            <a:ext cx="4079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4921283-2C71-41B6-A289-67803770CA6F}" type="datetime'''''''Po''''''s''''''''t''''''''''-I''''R''''''''A'''''''''''">
              <a:rPr lang="en-CA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Post-IRA</a:t>
            </a:fld>
            <a:endParaRPr lang="en-CA" sz="8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67065D5-0A75-3746-A8D9-856755443B44}"/>
              </a:ext>
            </a:extLst>
          </p:cNvPr>
          <p:cNvSpPr/>
          <p:nvPr/>
        </p:nvSpPr>
        <p:spPr>
          <a:xfrm>
            <a:off x="260907" y="185885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200" dirty="0"/>
              <a:t>Annual US solar installations (GW)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8E2CBB-9D84-40AF-A50C-5E58494CB7D2}"/>
              </a:ext>
            </a:extLst>
          </p:cNvPr>
          <p:cNvSpPr/>
          <p:nvPr/>
        </p:nvSpPr>
        <p:spPr bwMode="gray">
          <a:xfrm>
            <a:off x="0" y="-3736"/>
            <a:ext cx="3037022" cy="3200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Solar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32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FE805FD6-D872-45BD-99C3-15BAE0E344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223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8" imgW="512" imgH="514" progId="TCLayout.ActiveDocument.1">
                  <p:embed/>
                </p:oleObj>
              </mc:Choice>
              <mc:Fallback>
                <p:oleObj name="think-cell Slide" r:id="rId98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" name="Rectangle 661">
            <a:extLst>
              <a:ext uri="{FF2B5EF4-FFF2-40B4-BE49-F238E27FC236}">
                <a16:creationId xmlns:a16="http://schemas.microsoft.com/office/drawing/2014/main" id="{93172896-F46B-428B-B348-B3B602E1CB2F}"/>
              </a:ext>
            </a:extLst>
          </p:cNvPr>
          <p:cNvSpPr/>
          <p:nvPr/>
        </p:nvSpPr>
        <p:spPr bwMode="gray">
          <a:xfrm>
            <a:off x="5661121" y="2267677"/>
            <a:ext cx="1788191" cy="14327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248D1C34-3D06-4FE4-81EF-6B0FD8D241B2}"/>
              </a:ext>
            </a:extLst>
          </p:cNvPr>
          <p:cNvSpPr/>
          <p:nvPr/>
        </p:nvSpPr>
        <p:spPr bwMode="gray">
          <a:xfrm>
            <a:off x="676275" y="2271713"/>
            <a:ext cx="1865313" cy="863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9DA28-4C2B-4EEB-A6D6-C82F8136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US clean investment totaled ~$67 billion in Q1 2025 with retail accounting for ~50% of total</a:t>
            </a:r>
          </a:p>
        </p:txBody>
      </p: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AD5C7BCB-B5E8-4A9E-ACF3-169565A0B452}"/>
              </a:ext>
            </a:extLst>
          </p:cNvPr>
          <p:cNvGrpSpPr/>
          <p:nvPr/>
        </p:nvGrpSpPr>
        <p:grpSpPr>
          <a:xfrm>
            <a:off x="329197" y="1560504"/>
            <a:ext cx="4663440" cy="295877"/>
            <a:chOff x="329197" y="1560504"/>
            <a:chExt cx="5120641" cy="295877"/>
          </a:xfrm>
        </p:grpSpPr>
        <p:sp>
          <p:nvSpPr>
            <p:cNvPr id="499" name="btfpColumnHeaderBoxText763597">
              <a:extLst>
                <a:ext uri="{FF2B5EF4-FFF2-40B4-BE49-F238E27FC236}">
                  <a16:creationId xmlns:a16="http://schemas.microsoft.com/office/drawing/2014/main" id="{8CCBDFC4-0334-4B44-A8E4-64C5D910F732}"/>
                </a:ext>
              </a:extLst>
            </p:cNvPr>
            <p:cNvSpPr txBox="1"/>
            <p:nvPr/>
          </p:nvSpPr>
          <p:spPr bwMode="gray">
            <a:xfrm>
              <a:off x="329198" y="1560504"/>
              <a:ext cx="5120640" cy="288219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Clean investment by quarter (Billion USD)</a:t>
              </a:r>
            </a:p>
          </p:txBody>
        </p:sp>
        <p:cxnSp>
          <p:nvCxnSpPr>
            <p:cNvPr id="500" name="btfpColumnHeaderBoxLine763597">
              <a:extLst>
                <a:ext uri="{FF2B5EF4-FFF2-40B4-BE49-F238E27FC236}">
                  <a16:creationId xmlns:a16="http://schemas.microsoft.com/office/drawing/2014/main" id="{BC30B763-C66B-4475-B62C-4764BD39E5B9}"/>
                </a:ext>
              </a:extLst>
            </p:cNvPr>
            <p:cNvCxnSpPr/>
            <p:nvPr/>
          </p:nvCxnSpPr>
          <p:spPr bwMode="gray">
            <a:xfrm>
              <a:off x="329197" y="1856381"/>
              <a:ext cx="484632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DE1DCA1D-C530-4B04-A44E-43634AA11632}"/>
              </a:ext>
            </a:extLst>
          </p:cNvPr>
          <p:cNvGrpSpPr/>
          <p:nvPr/>
        </p:nvGrpSpPr>
        <p:grpSpPr>
          <a:xfrm>
            <a:off x="5449838" y="1560504"/>
            <a:ext cx="4344545" cy="295877"/>
            <a:chOff x="329197" y="1560504"/>
            <a:chExt cx="5120640" cy="295877"/>
          </a:xfrm>
        </p:grpSpPr>
        <p:sp>
          <p:nvSpPr>
            <p:cNvPr id="567" name="btfpColumnHeaderBoxText763597">
              <a:extLst>
                <a:ext uri="{FF2B5EF4-FFF2-40B4-BE49-F238E27FC236}">
                  <a16:creationId xmlns:a16="http://schemas.microsoft.com/office/drawing/2014/main" id="{DF1E682C-4CEE-42C4-A9F3-760CC162B59D}"/>
                </a:ext>
              </a:extLst>
            </p:cNvPr>
            <p:cNvSpPr txBox="1"/>
            <p:nvPr/>
          </p:nvSpPr>
          <p:spPr bwMode="gray">
            <a:xfrm>
              <a:off x="329197" y="1560504"/>
              <a:ext cx="5120640" cy="288219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defTabSz="711200"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Clean </a:t>
              </a:r>
              <a:r>
                <a:rPr lang="en-US" sz="1400" b="1" dirty="0" err="1">
                  <a:solidFill>
                    <a:srgbClr val="000000"/>
                  </a:solidFill>
                  <a:latin typeface="Arial"/>
                </a:rPr>
                <a:t>i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nvestment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by segment (Billion USD)</a:t>
              </a:r>
            </a:p>
          </p:txBody>
        </p:sp>
        <p:cxnSp>
          <p:nvCxnSpPr>
            <p:cNvPr id="568" name="btfpColumnHeaderBoxLine763597">
              <a:extLst>
                <a:ext uri="{FF2B5EF4-FFF2-40B4-BE49-F238E27FC236}">
                  <a16:creationId xmlns:a16="http://schemas.microsoft.com/office/drawing/2014/main" id="{6142B499-6721-4238-A72F-A9B9D3C37C5B}"/>
                </a:ext>
              </a:extLst>
            </p:cNvPr>
            <p:cNvCxnSpPr/>
            <p:nvPr/>
          </p:nvCxnSpPr>
          <p:spPr bwMode="gray">
            <a:xfrm>
              <a:off x="329197" y="1856381"/>
              <a:ext cx="484632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1" name="btfpBulletedList413839">
            <a:extLst>
              <a:ext uri="{FF2B5EF4-FFF2-40B4-BE49-F238E27FC236}">
                <a16:creationId xmlns:a16="http://schemas.microsoft.com/office/drawing/2014/main" id="{46F06DAA-E2C3-4D72-8F0A-52CFF621BA8A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9864137" y="1554480"/>
            <a:ext cx="2073863" cy="3085460"/>
          </a:xfrm>
          <a:prstGeom prst="rect">
            <a:avLst/>
          </a:prstGeom>
          <a:solidFill>
            <a:srgbClr val="E3E8EE"/>
          </a:solidFill>
        </p:spPr>
        <p:txBody>
          <a:bodyPr vert="horz" wrap="square" lIns="137160" tIns="137160" rIns="274320" bIns="13716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Observations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Q1 2025, clean energy and transportation investment in the U.S. totaled </a:t>
            </a:r>
            <a:r>
              <a:rPr lang="en-US" sz="1050" b="1" dirty="0">
                <a:solidFill>
                  <a:srgbClr val="000000"/>
                </a:solidFill>
                <a:latin typeface="Arial"/>
              </a:rPr>
              <a:t>$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 billion. 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tabLst/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</a:rPr>
              <a:t>Investment activity primarily driven by retail consumer purchases and installations of clean technology, which accounted for half of the total at </a:t>
            </a:r>
            <a:r>
              <a:rPr lang="en-US" sz="1050" b="1" dirty="0">
                <a:solidFill>
                  <a:srgbClr val="000000"/>
                </a:solidFill>
                <a:latin typeface="Arial"/>
              </a:rPr>
              <a:t>$33.5 billion. </a:t>
            </a:r>
            <a:endParaRPr kumimoji="0" lang="en-US" sz="8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buClrTx/>
              <a:buSzTx/>
              <a:buFontTx/>
              <a:buChar char="–"/>
              <a:tabLst/>
              <a:defRPr/>
            </a:pPr>
            <a:r>
              <a:rPr lang="en-US" sz="850" dirty="0">
                <a:solidFill>
                  <a:srgbClr val="000000"/>
                </a:solidFill>
                <a:latin typeface="Arial"/>
              </a:rPr>
              <a:t>Energy &amp; industry invested 20 billion USD and manufacturing invested 14 billion USD respectively.  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" name="btfpNotesBox962619">
            <a:extLst>
              <a:ext uri="{FF2B5EF4-FFF2-40B4-BE49-F238E27FC236}">
                <a16:creationId xmlns:a16="http://schemas.microsoft.com/office/drawing/2014/main" id="{B9C9BC21-9030-4FE6-9DB5-398E7C22A41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326570" y="6140186"/>
            <a:ext cx="9195255" cy="61555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Note: Energy and Industry: Investment in the deployment of that technology both to produce clean energy or decarbonize industrial production</a:t>
            </a:r>
          </a:p>
          <a:p>
            <a:r>
              <a:rPr lang="en-US" sz="800" dirty="0">
                <a:solidFill>
                  <a:srgbClr val="000000"/>
                </a:solidFill>
              </a:rPr>
              <a:t>Manufacturing: Investment in the manufacture of GHG emission-reducing technology</a:t>
            </a:r>
          </a:p>
          <a:p>
            <a:r>
              <a:rPr lang="en-US" sz="800" dirty="0">
                <a:solidFill>
                  <a:srgbClr val="000000"/>
                </a:solidFill>
              </a:rPr>
              <a:t>Retail: investment through the purchase and installation of that technology by individual households and businesses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Source: Rhodium Climate Deck, </a:t>
            </a:r>
            <a:r>
              <a:rPr lang="en-US" sz="800" dirty="0">
                <a:solidFill>
                  <a:srgbClr val="000000"/>
                </a:solidFill>
                <a:hlinkClick r:id="rId100"/>
              </a:rPr>
              <a:t>Clean Investment Monitor </a:t>
            </a:r>
            <a:r>
              <a:rPr lang="en-US" sz="800" dirty="0">
                <a:solidFill>
                  <a:srgbClr val="000000"/>
                </a:solidFill>
              </a:rPr>
              <a:t>(2025); CKI Analysis (2025).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Hyae Ryung Kim and </a:t>
            </a:r>
            <a:r>
              <a:rPr lang="en-US" sz="800" dirty="0">
                <a:hlinkClick r:id="rId101"/>
              </a:rPr>
              <a:t>Gernot Wagner.</a:t>
            </a:r>
            <a:r>
              <a:rPr lang="en-US" sz="800" dirty="0">
                <a:solidFill>
                  <a:srgbClr val="000000"/>
                </a:solidFill>
              </a:rPr>
              <a:t> </a:t>
            </a:r>
            <a:r>
              <a:rPr lang="en-US" sz="800" dirty="0">
                <a:hlinkClick r:id="rId102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/>
              <a:t>Casta</a:t>
            </a:r>
            <a:r>
              <a:rPr lang="it-IT" sz="800" dirty="0">
                <a:solidFill>
                  <a:srgbClr val="000000"/>
                </a:solidFill>
              </a:rPr>
              <a:t>ño </a:t>
            </a:r>
            <a:r>
              <a:rPr lang="it-IT" sz="800" i="1" dirty="0">
                <a:solidFill>
                  <a:srgbClr val="000000"/>
                </a:solidFill>
              </a:rPr>
              <a:t>et al,</a:t>
            </a:r>
            <a:r>
              <a:rPr lang="en-US" sz="800" dirty="0">
                <a:solidFill>
                  <a:srgbClr val="000000"/>
                </a:solidFill>
              </a:rPr>
              <a:t> “Climate Impact of One Big Beautiful Bill  Act” (15 July 2025).</a:t>
            </a:r>
          </a:p>
        </p:txBody>
      </p: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1EBCB4CD-1374-48B2-9F97-6F28F8F832EB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5661025" y="4811713"/>
            <a:ext cx="36671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57CB442D-19AB-4887-AE8A-B8C62A452360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5661025" y="4371975"/>
            <a:ext cx="36671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1229F50A-3BA7-44FC-B7B2-25106BA07E0F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5661025" y="3930650"/>
            <a:ext cx="36671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5B08E515-0527-4A8B-83AB-2B346E405690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5661025" y="3490913"/>
            <a:ext cx="36671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2C185F8C-6608-4A1C-809F-3CF82D2143F2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5661025" y="3049588"/>
            <a:ext cx="36671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9A333F67-A263-45B6-B0FE-C0B324D7922A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5661025" y="2609850"/>
            <a:ext cx="36671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2BFB138E-F95E-488B-94CD-C7A6FFB904F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5661025" y="2168525"/>
            <a:ext cx="36671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9F2FBB-4C0E-2A42-0690-81A1FCA925DA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897808257"/>
              </p:ext>
            </p:extLst>
          </p:nvPr>
        </p:nvGraphicFramePr>
        <p:xfrm>
          <a:off x="5578475" y="2085975"/>
          <a:ext cx="3832225" cy="32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3"/>
          </a:graphicData>
        </a:graphic>
      </p:graphicFrame>
      <p:sp>
        <p:nvSpPr>
          <p:cNvPr id="10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505450" y="517683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4C6BACB-0D00-41EC-9BA0-4F452C1E64A6}" type="datetime'''''''''''''''''''''''''''''''''0''''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000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505450" y="4735513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B5E2535-C33E-4F76-885E-93C0C41799F8}" type="datetime'''''''''''''''''''''''''''''''''''''''''''''5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000" dirty="0"/>
          </a:p>
        </p:txBody>
      </p:sp>
      <p:sp>
        <p:nvSpPr>
          <p:cNvPr id="10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435600" y="429577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7116BAC-5FD8-4F61-9458-675A2AF7DD78}" type="datetime'1''''''''''''''''''''''''''0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000" dirty="0"/>
          </a:p>
        </p:txBody>
      </p:sp>
      <p:sp>
        <p:nvSpPr>
          <p:cNvPr id="10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435600" y="385445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D8D22CD-2FE5-40A5-8252-6E5CD1E484C6}" type="datetime'''''''''''1''''''''''''5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sz="1000" dirty="0"/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435600" y="341471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077685E-89B7-4884-9F6F-3CCC816D2734}" type="datetime'''''''''''''''''''2''''''''''0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000" dirty="0"/>
          </a:p>
        </p:txBody>
      </p:sp>
      <p:sp>
        <p:nvSpPr>
          <p:cNvPr id="11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435600" y="297338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CAA2946-46C0-4C23-89AF-F27E0F8C4B44}" type="datetime'''2''5''''''''''''''''''''''''''''''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US" sz="1000" dirty="0"/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435600" y="253365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8E8CC58-6580-49AC-97F3-FD2651AE55AC}" type="datetime'''''''''''''''''3''''''''''0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000" dirty="0"/>
          </a:p>
        </p:txBody>
      </p:sp>
      <p:sp>
        <p:nvSpPr>
          <p:cNvPr id="11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435600" y="209232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99F682D-04AB-418E-AC84-ED196553CD49}" type="datetime'''''''''''''''''''''''''''''''''''''3''''''''''''''''5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sz="1000" dirty="0"/>
          </a:p>
        </p:txBody>
      </p:sp>
      <p:sp>
        <p:nvSpPr>
          <p:cNvPr id="701" name="Text Placeholder 10">
            <a:extLst>
              <a:ext uri="{FF2B5EF4-FFF2-40B4-BE49-F238E27FC236}">
                <a16:creationId xmlns:a16="http://schemas.microsoft.com/office/drawing/2014/main" id="{9B587E8C-5D77-4F9F-A63E-916B71A0338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524500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37CA0F-8870-4216-A2A1-39552A4727F6}" type="datetime'''''''2''''''''''0''1''''''''''8''''''''''''-Q''1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2018-Q1</a:t>
            </a:fld>
            <a:endParaRPr lang="en-US" sz="800" dirty="0"/>
          </a:p>
        </p:txBody>
      </p:sp>
      <p:sp>
        <p:nvSpPr>
          <p:cNvPr id="702" name="Text Placeholder 10">
            <a:extLst>
              <a:ext uri="{FF2B5EF4-FFF2-40B4-BE49-F238E27FC236}">
                <a16:creationId xmlns:a16="http://schemas.microsoft.com/office/drawing/2014/main" id="{9EB5F3D6-158E-48E3-BCAB-ACF4E65F64AC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786438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F3906F8-EDC4-4315-A42E-847984CEE35E}" type="datetime'''''2''01''8''-''Q''''''''''''''''''''''''''''''''''''''3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2018-Q3</a:t>
            </a:fld>
            <a:endParaRPr lang="en-US" sz="800" dirty="0"/>
          </a:p>
        </p:txBody>
      </p:sp>
      <p:sp>
        <p:nvSpPr>
          <p:cNvPr id="703" name="Text Placeholder 10">
            <a:extLst>
              <a:ext uri="{FF2B5EF4-FFF2-40B4-BE49-F238E27FC236}">
                <a16:creationId xmlns:a16="http://schemas.microsoft.com/office/drawing/2014/main" id="{13DC8990-7348-4CCC-95C8-ECBB40FB4ED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048375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CBDD09D-E5FD-4B6F-B8F8-AF07385E211C}" type="datetime'''20''''''''''1''''9''''''''''-''Q''1''''''''''''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2019-Q1</a:t>
            </a:fld>
            <a:endParaRPr lang="en-US" sz="800" dirty="0"/>
          </a:p>
        </p:txBody>
      </p:sp>
      <p:sp>
        <p:nvSpPr>
          <p:cNvPr id="704" name="Text Placeholder 10">
            <a:extLst>
              <a:ext uri="{FF2B5EF4-FFF2-40B4-BE49-F238E27FC236}">
                <a16:creationId xmlns:a16="http://schemas.microsoft.com/office/drawing/2014/main" id="{45B9A3E3-D278-49D4-AB8B-5103D0448E8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310313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F7FD394-A2F1-412F-ABE7-A38B296B5248}" type="datetime'''2''0''1''''9''''''''''''''''''''''''''''''-''''Q3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2019-Q3</a:t>
            </a:fld>
            <a:endParaRPr lang="en-US" sz="800" dirty="0"/>
          </a:p>
        </p:txBody>
      </p:sp>
      <p:sp>
        <p:nvSpPr>
          <p:cNvPr id="705" name="Text Placeholder 10">
            <a:extLst>
              <a:ext uri="{FF2B5EF4-FFF2-40B4-BE49-F238E27FC236}">
                <a16:creationId xmlns:a16="http://schemas.microsoft.com/office/drawing/2014/main" id="{B36B2F4C-EAB2-42F2-B9F3-20282A8E55C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572250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AF6043-3288-46DC-B2ED-61C2448A8E10}" type="datetime'''''''''''''2''''''''''0''''''2''''0''''''''''-''''''''Q1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2020-Q1</a:t>
            </a:fld>
            <a:endParaRPr lang="en-US" sz="800" dirty="0"/>
          </a:p>
        </p:txBody>
      </p:sp>
      <p:sp>
        <p:nvSpPr>
          <p:cNvPr id="706" name="Text Placeholder 10">
            <a:extLst>
              <a:ext uri="{FF2B5EF4-FFF2-40B4-BE49-F238E27FC236}">
                <a16:creationId xmlns:a16="http://schemas.microsoft.com/office/drawing/2014/main" id="{D7DE7FB6-7265-4617-95B6-A3E5558AF467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834188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2798B32-413E-46D6-A17C-1C69215B3923}" type="datetime'''''''''2''''''0''''''''''''2''''0''''''''''''''''''-''Q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2020-Q3</a:t>
            </a:fld>
            <a:endParaRPr lang="en-US" sz="800" dirty="0"/>
          </a:p>
        </p:txBody>
      </p:sp>
      <p:sp>
        <p:nvSpPr>
          <p:cNvPr id="707" name="Text Placeholder 10">
            <a:extLst>
              <a:ext uri="{FF2B5EF4-FFF2-40B4-BE49-F238E27FC236}">
                <a16:creationId xmlns:a16="http://schemas.microsoft.com/office/drawing/2014/main" id="{AD3E0BCE-A956-4E68-B9BA-BD545F11441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096125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42FC8B-04D2-44E6-90E7-77AA3E5E335C}" type="datetime'''2''''''''''''0''''2''''''''''1''''''''''''-''''''''Q1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2021-Q1</a:t>
            </a:fld>
            <a:endParaRPr lang="en-US" sz="800" dirty="0"/>
          </a:p>
        </p:txBody>
      </p:sp>
      <p:sp>
        <p:nvSpPr>
          <p:cNvPr id="708" name="Text Placeholder 10">
            <a:extLst>
              <a:ext uri="{FF2B5EF4-FFF2-40B4-BE49-F238E27FC236}">
                <a16:creationId xmlns:a16="http://schemas.microsoft.com/office/drawing/2014/main" id="{CDD9FDD6-5990-487F-9F6A-53044F4AB1D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358063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1EE0A9F-DBDF-4149-9BFB-5E67D6832863}" type="datetime'''''2''''''''''''''0''''''21''''''''''-''''''''''''''''Q''''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2021-Q3</a:t>
            </a:fld>
            <a:endParaRPr lang="en-US" sz="800" dirty="0"/>
          </a:p>
        </p:txBody>
      </p:sp>
      <p:sp>
        <p:nvSpPr>
          <p:cNvPr id="709" name="Text Placeholder 10">
            <a:extLst>
              <a:ext uri="{FF2B5EF4-FFF2-40B4-BE49-F238E27FC236}">
                <a16:creationId xmlns:a16="http://schemas.microsoft.com/office/drawing/2014/main" id="{4E7396F5-0771-41BF-8239-A8937C46A3FD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620000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FF36173-09BB-42FC-B3C3-4CA14104137D}" type="datetime'2''''''''''''0''''''''''''''''2''2''''''''-Q''''''1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2022-Q1</a:t>
            </a:fld>
            <a:endParaRPr lang="en-US" sz="800" dirty="0"/>
          </a:p>
        </p:txBody>
      </p:sp>
      <p:sp>
        <p:nvSpPr>
          <p:cNvPr id="710" name="Text Placeholder 10">
            <a:extLst>
              <a:ext uri="{FF2B5EF4-FFF2-40B4-BE49-F238E27FC236}">
                <a16:creationId xmlns:a16="http://schemas.microsoft.com/office/drawing/2014/main" id="{A48BA089-4A94-4316-859C-8CCF513E94E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881938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B2A4618-BE5E-499B-BDA7-5B78CD0D64C4}" type="datetime'2''''''''''''''''''''''''''''''0''''''''22-''Q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2022-Q3</a:t>
            </a:fld>
            <a:endParaRPr lang="en-US" sz="800" dirty="0"/>
          </a:p>
        </p:txBody>
      </p:sp>
      <p:sp>
        <p:nvSpPr>
          <p:cNvPr id="711" name="Text Placeholder 10">
            <a:extLst>
              <a:ext uri="{FF2B5EF4-FFF2-40B4-BE49-F238E27FC236}">
                <a16:creationId xmlns:a16="http://schemas.microsoft.com/office/drawing/2014/main" id="{2887F727-18C4-4287-A922-9D9C673C7FD5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143875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D610D66-2F62-4382-ACD0-29C9FF7C1530}" type="datetime'2''''''''''''0''''''''''''''''''2''''3-''''''Q''''''''''''1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2023-Q1</a:t>
            </a:fld>
            <a:endParaRPr lang="en-US" sz="800" dirty="0"/>
          </a:p>
        </p:txBody>
      </p:sp>
      <p:sp>
        <p:nvSpPr>
          <p:cNvPr id="712" name="Text Placeholder 10">
            <a:extLst>
              <a:ext uri="{FF2B5EF4-FFF2-40B4-BE49-F238E27FC236}">
                <a16:creationId xmlns:a16="http://schemas.microsoft.com/office/drawing/2014/main" id="{35862A84-ADD2-42BF-B0EE-0E0BA474E77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405813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68D5CB-D84E-46B7-BC55-B9E9D275D5B4}" type="datetime'''''2''''0''2''''''''3''''-''''''''''''Q''''''''''3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2023-Q3</a:t>
            </a:fld>
            <a:endParaRPr lang="en-US" sz="800" dirty="0"/>
          </a:p>
        </p:txBody>
      </p:sp>
      <p:sp>
        <p:nvSpPr>
          <p:cNvPr id="713" name="Text Placeholder 10">
            <a:extLst>
              <a:ext uri="{FF2B5EF4-FFF2-40B4-BE49-F238E27FC236}">
                <a16:creationId xmlns:a16="http://schemas.microsoft.com/office/drawing/2014/main" id="{428C9EEB-5CC2-41AE-92A2-17604D90F3B6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8667750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8832B4D-A582-4CEF-9484-F157A3B5C95C}" type="datetime'''''2''''0''''''''''''''''2''''''''4-''''''Q''''''''''''''1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2024-Q1</a:t>
            </a:fld>
            <a:endParaRPr lang="en-US" sz="800" dirty="0"/>
          </a:p>
        </p:txBody>
      </p:sp>
      <p:sp>
        <p:nvSpPr>
          <p:cNvPr id="714" name="Text Placeholder 10">
            <a:extLst>
              <a:ext uri="{FF2B5EF4-FFF2-40B4-BE49-F238E27FC236}">
                <a16:creationId xmlns:a16="http://schemas.microsoft.com/office/drawing/2014/main" id="{F966DD6E-6718-42F8-B692-57B4AE939FD7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929688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50653B1-E370-4802-A594-A355A200802B}" type="datetime'2''''0''2''''''''''''''4''''''-''''''''Q''''''''''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2024-Q3</a:t>
            </a:fld>
            <a:endParaRPr lang="en-US" sz="800" dirty="0"/>
          </a:p>
        </p:txBody>
      </p:sp>
      <p:sp>
        <p:nvSpPr>
          <p:cNvPr id="715" name="Text Placeholder 10">
            <a:extLst>
              <a:ext uri="{FF2B5EF4-FFF2-40B4-BE49-F238E27FC236}">
                <a16:creationId xmlns:a16="http://schemas.microsoft.com/office/drawing/2014/main" id="{6FC5821A-BA9C-4E45-955F-E44482F414C3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9191625" y="5286376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745BDC-A774-405F-BC8B-9A3074FF47A2}" type="datetime'''''''20''''''25''-''''''Q''''''''''''1''''''''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2025-Q1</a:t>
            </a:fld>
            <a:endParaRPr lang="en-US" sz="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2CB1E-71DA-EA7F-EDFE-00145C8ACA2A}"/>
              </a:ext>
            </a:extLst>
          </p:cNvPr>
          <p:cNvSpPr/>
          <p:nvPr/>
        </p:nvSpPr>
        <p:spPr bwMode="gray">
          <a:xfrm>
            <a:off x="5687935" y="2159001"/>
            <a:ext cx="1433590" cy="6603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72" name="Rectangle 871">
            <a:extLst>
              <a:ext uri="{FF2B5EF4-FFF2-40B4-BE49-F238E27FC236}">
                <a16:creationId xmlns:a16="http://schemas.microsoft.com/office/drawing/2014/main" id="{06294728-1C20-4D43-9537-BC2C576401BC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5661025" y="2168525"/>
            <a:ext cx="1460500" cy="6604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16" name="Straight Connector 715">
            <a:extLst>
              <a:ext uri="{FF2B5EF4-FFF2-40B4-BE49-F238E27FC236}">
                <a16:creationId xmlns:a16="http://schemas.microsoft.com/office/drawing/2014/main" id="{4E672F57-489F-4904-AB06-E7A64BA10AC5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5726114" y="2290763"/>
            <a:ext cx="150813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E62F3460-9461-48E6-AF80-CCF22E285401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5726114" y="2493963"/>
            <a:ext cx="150813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8" name="Straight Connector 717">
            <a:extLst>
              <a:ext uri="{FF2B5EF4-FFF2-40B4-BE49-F238E27FC236}">
                <a16:creationId xmlns:a16="http://schemas.microsoft.com/office/drawing/2014/main" id="{3A049060-0F3C-4A4F-B470-2432C081761A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5726114" y="2697163"/>
            <a:ext cx="150813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9" name="Text Placeholder 10">
            <a:extLst>
              <a:ext uri="{FF2B5EF4-FFF2-40B4-BE49-F238E27FC236}">
                <a16:creationId xmlns:a16="http://schemas.microsoft.com/office/drawing/2014/main" id="{514F537D-E69A-4403-AC86-AA7FCACA6804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942013" y="2219325"/>
            <a:ext cx="1128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E7043F1-F373-4940-99B4-233096B790DA}" type="datetime'''''''Energ''''y'' ''an''''''''''d ''I''n''d''''u''stry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Energy and Industry</a:t>
            </a:fld>
            <a:endParaRPr lang="en-US" sz="1000" dirty="0"/>
          </a:p>
        </p:txBody>
      </p:sp>
      <p:sp>
        <p:nvSpPr>
          <p:cNvPr id="720" name="Text Placeholder 10">
            <a:extLst>
              <a:ext uri="{FF2B5EF4-FFF2-40B4-BE49-F238E27FC236}">
                <a16:creationId xmlns:a16="http://schemas.microsoft.com/office/drawing/2014/main" id="{EF4C8E2D-AF19-4FC8-8ABF-F382F21F38A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942013" y="2422525"/>
            <a:ext cx="800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CEEBA10-A51F-46B5-83B2-3F06CD9DBFC3}" type="datetime'''''''Man''''''u''''''fa''''''c''tu''''r''''i''n''''''g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Manufacturing</a:t>
            </a:fld>
            <a:endParaRPr lang="en-US" sz="1000" dirty="0"/>
          </a:p>
        </p:txBody>
      </p:sp>
      <p:sp>
        <p:nvSpPr>
          <p:cNvPr id="721" name="Text Placeholder 10">
            <a:extLst>
              <a:ext uri="{FF2B5EF4-FFF2-40B4-BE49-F238E27FC236}">
                <a16:creationId xmlns:a16="http://schemas.microsoft.com/office/drawing/2014/main" id="{0AE21714-205A-4683-ABE1-506CC109A634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942013" y="2625725"/>
            <a:ext cx="323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78AD37D-66C7-45F5-A515-A59B29E79D67}" type="datetime'''''R''''''''''''''''''''''''''et''''''''a''''i''''''l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Retail</a:t>
            </a:fld>
            <a:endParaRPr lang="en-US" sz="1000" dirty="0"/>
          </a:p>
        </p:txBody>
      </p:sp>
      <p:cxnSp>
        <p:nvCxnSpPr>
          <p:cNvPr id="791" name="Straight Connector 790">
            <a:extLst>
              <a:ext uri="{FF2B5EF4-FFF2-40B4-BE49-F238E27FC236}">
                <a16:creationId xmlns:a16="http://schemas.microsoft.com/office/drawing/2014/main" id="{00379B66-00BF-45CA-90BD-007C2C7F8986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676275" y="4151313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97E7112D-FEB7-42A2-977D-746354C78D39}"/>
              </a:ext>
            </a:extLst>
          </p:cNvPr>
          <p:cNvCxnSpPr/>
          <p:nvPr>
            <p:custDataLst>
              <p:tags r:id="rId43"/>
            </p:custDataLst>
          </p:nvPr>
        </p:nvCxnSpPr>
        <p:spPr bwMode="gray">
          <a:xfrm>
            <a:off x="676275" y="3930650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7" name="Straight Connector 886">
            <a:extLst>
              <a:ext uri="{FF2B5EF4-FFF2-40B4-BE49-F238E27FC236}">
                <a16:creationId xmlns:a16="http://schemas.microsoft.com/office/drawing/2014/main" id="{DB4CCEA4-4FA5-4E60-BDFE-4863F03828C1}"/>
              </a:ext>
            </a:extLst>
          </p:cNvPr>
          <p:cNvCxnSpPr/>
          <p:nvPr>
            <p:custDataLst>
              <p:tags r:id="rId44"/>
            </p:custDataLst>
          </p:nvPr>
        </p:nvCxnSpPr>
        <p:spPr bwMode="gray">
          <a:xfrm>
            <a:off x="676275" y="5032375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08F3295A-5DFF-46AD-82EF-548D2CEA25B0}"/>
              </a:ext>
            </a:extLst>
          </p:cNvPr>
          <p:cNvCxnSpPr/>
          <p:nvPr>
            <p:custDataLst>
              <p:tags r:id="rId45"/>
            </p:custDataLst>
          </p:nvPr>
        </p:nvCxnSpPr>
        <p:spPr bwMode="gray">
          <a:xfrm>
            <a:off x="676275" y="3270250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8BE97861-0A3F-4555-80B0-63716DB5B88E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676275" y="4811713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8" name="Straight Connector 897">
            <a:extLst>
              <a:ext uri="{FF2B5EF4-FFF2-40B4-BE49-F238E27FC236}">
                <a16:creationId xmlns:a16="http://schemas.microsoft.com/office/drawing/2014/main" id="{86E3C356-145D-4424-9390-2903E6327123}"/>
              </a:ext>
            </a:extLst>
          </p:cNvPr>
          <p:cNvCxnSpPr/>
          <p:nvPr>
            <p:custDataLst>
              <p:tags r:id="rId47"/>
            </p:custDataLst>
          </p:nvPr>
        </p:nvCxnSpPr>
        <p:spPr bwMode="gray">
          <a:xfrm>
            <a:off x="676275" y="2168525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0A015313-0C81-4D6B-ABD5-4AA1F8EF296E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676275" y="4592638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FCA88594-F09A-4DD4-8687-EF96181E44EF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676275" y="3711575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6DB8616C-CC89-49C0-BD77-19075D35155E}"/>
              </a:ext>
            </a:extLst>
          </p:cNvPr>
          <p:cNvCxnSpPr/>
          <p:nvPr>
            <p:custDataLst>
              <p:tags r:id="rId50"/>
            </p:custDataLst>
          </p:nvPr>
        </p:nvCxnSpPr>
        <p:spPr bwMode="gray">
          <a:xfrm>
            <a:off x="676275" y="4371975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DE09C424-2A6C-4DD4-871D-D54996B6DB6F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676275" y="2828925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5A55BDCD-4636-4EAB-A9F6-6FA73E836046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>
            <a:off x="676275" y="3490913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3" name="Straight Connector 792">
            <a:extLst>
              <a:ext uri="{FF2B5EF4-FFF2-40B4-BE49-F238E27FC236}">
                <a16:creationId xmlns:a16="http://schemas.microsoft.com/office/drawing/2014/main" id="{69771964-9E01-475E-9D11-350104383305}"/>
              </a:ext>
            </a:extLst>
          </p:cNvPr>
          <p:cNvCxnSpPr/>
          <p:nvPr>
            <p:custDataLst>
              <p:tags r:id="rId53"/>
            </p:custDataLst>
          </p:nvPr>
        </p:nvCxnSpPr>
        <p:spPr bwMode="gray">
          <a:xfrm>
            <a:off x="676275" y="3049588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6" name="Straight Connector 895">
            <a:extLst>
              <a:ext uri="{FF2B5EF4-FFF2-40B4-BE49-F238E27FC236}">
                <a16:creationId xmlns:a16="http://schemas.microsoft.com/office/drawing/2014/main" id="{09934731-BFE3-4CDB-8787-35B0B84AB1F3}"/>
              </a:ext>
            </a:extLst>
          </p:cNvPr>
          <p:cNvCxnSpPr/>
          <p:nvPr>
            <p:custDataLst>
              <p:tags r:id="rId54"/>
            </p:custDataLst>
          </p:nvPr>
        </p:nvCxnSpPr>
        <p:spPr bwMode="gray">
          <a:xfrm>
            <a:off x="676275" y="2609850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7" name="Straight Connector 896">
            <a:extLst>
              <a:ext uri="{FF2B5EF4-FFF2-40B4-BE49-F238E27FC236}">
                <a16:creationId xmlns:a16="http://schemas.microsoft.com/office/drawing/2014/main" id="{665DB69B-3263-4194-BECE-DDF0EF659E87}"/>
              </a:ext>
            </a:extLst>
          </p:cNvPr>
          <p:cNvCxnSpPr/>
          <p:nvPr>
            <p:custDataLst>
              <p:tags r:id="rId55"/>
            </p:custDataLst>
          </p:nvPr>
        </p:nvCxnSpPr>
        <p:spPr bwMode="gray">
          <a:xfrm>
            <a:off x="676275" y="2389188"/>
            <a:ext cx="40259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4" name="Chart 113"/>
          <p:cNvGraphicFramePr/>
          <p:nvPr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474418257"/>
              </p:ext>
            </p:extLst>
          </p:nvPr>
        </p:nvGraphicFramePr>
        <p:xfrm>
          <a:off x="593725" y="1943100"/>
          <a:ext cx="419100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4"/>
          </a:graphicData>
        </a:graphic>
      </p:graphicFrame>
      <p:sp>
        <p:nvSpPr>
          <p:cNvPr id="78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381000" y="40751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8907FFC-EDF6-4046-9F0E-B1AE1A7F42AE}" type="datetime'''''''1''''''''''''''''''''''''''''''''''''0''''''''''''0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000" dirty="0"/>
          </a:p>
        </p:txBody>
      </p:sp>
      <p:sp>
        <p:nvSpPr>
          <p:cNvPr id="87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450850" y="45164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DD68424-00D9-48E0-B1EB-DC24B5F32587}" type="datetime'''''''''6''''''''''0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000" dirty="0"/>
          </a:p>
        </p:txBody>
      </p:sp>
      <p:sp>
        <p:nvSpPr>
          <p:cNvPr id="87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381000" y="38544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2BCF550-8413-4F61-BB25-687309F2FBF5}" type="datetime'''''''1''''2''''''''''''''''''''''''''''''''0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</a:t>
            </a:fld>
            <a:endParaRPr lang="en-US" sz="1000" dirty="0"/>
          </a:p>
        </p:txBody>
      </p:sp>
      <p:sp>
        <p:nvSpPr>
          <p:cNvPr id="88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381000" y="363537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7D85E8C-3B0E-423D-9F60-52B50AA24A8D}" type="datetime'''''''''''''''''''''''''''''''''''''''''''''''1''''''4''0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140</a:t>
            </a:fld>
            <a:endParaRPr lang="en-US" sz="1000" dirty="0"/>
          </a:p>
        </p:txBody>
      </p:sp>
      <p:sp>
        <p:nvSpPr>
          <p:cNvPr id="88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381000" y="34147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C7719AD-1CD9-4ABC-A099-E63BB2C78B60}" type="datetime'1''''''''''6''''''''''0''''''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160</a:t>
            </a:fld>
            <a:endParaRPr lang="en-US" sz="1000" dirty="0"/>
          </a:p>
        </p:txBody>
      </p:sp>
      <p:sp>
        <p:nvSpPr>
          <p:cNvPr id="88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381000" y="31940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97A1935-5CE4-4B7E-864B-2ED4CA14D320}" type="datetime'''''''''''1''''''8''''0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180</a:t>
            </a:fld>
            <a:endParaRPr lang="en-US" sz="1000" dirty="0"/>
          </a:p>
        </p:txBody>
      </p:sp>
      <p:sp>
        <p:nvSpPr>
          <p:cNvPr id="78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381000" y="2973388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9E36D15-0862-47CB-A663-1859F7A7A928}" type="datetime'''''2''''''''''''''''''''''''''''''''''''0''0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000" dirty="0"/>
          </a:p>
        </p:txBody>
      </p:sp>
      <p:sp>
        <p:nvSpPr>
          <p:cNvPr id="88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381000" y="27527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33F02D1-4441-415E-AF1D-07288B622381}" type="datetime'''''''''''2''''''''''2''''''''''''''''''''0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220</a:t>
            </a:fld>
            <a:endParaRPr lang="en-US" sz="1000" dirty="0"/>
          </a:p>
        </p:txBody>
      </p:sp>
      <p:sp>
        <p:nvSpPr>
          <p:cNvPr id="77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520700" y="517683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06B585A-52D8-41B1-8A9A-E5EB06A96711}" type="datetime'''''0''''''''''''''''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000" dirty="0"/>
          </a:p>
        </p:txBody>
      </p:sp>
      <p:sp>
        <p:nvSpPr>
          <p:cNvPr id="87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450850" y="495617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4DCAB67-4E63-4C5E-A5DA-3445F0EBDC96}" type="datetime'''''2''''''''''''''''''''0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000" dirty="0"/>
          </a:p>
        </p:txBody>
      </p:sp>
      <p:sp>
        <p:nvSpPr>
          <p:cNvPr id="88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381000" y="2312988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A4F86B9-6B83-4A42-A67D-FAFD57D529F7}" type="datetime'''''''''''''2''''''''''''''''''''''''''''6''0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260</a:t>
            </a:fld>
            <a:endParaRPr lang="en-US" sz="1000" dirty="0"/>
          </a:p>
        </p:txBody>
      </p:sp>
      <p:sp>
        <p:nvSpPr>
          <p:cNvPr id="87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450850" y="473551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0D78B3B-4D8D-4958-B5FD-013BEE4E049B}" type="datetime'''''''''4''''''0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000" dirty="0"/>
          </a:p>
        </p:txBody>
      </p:sp>
      <p:sp>
        <p:nvSpPr>
          <p:cNvPr id="88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381000" y="20923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26D8E36-DBC4-4995-8221-7DCDF5FD3504}" type="datetime'2''''''''''''''''''''''''8''''''''''''''''''''0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280</a:t>
            </a:fld>
            <a:endParaRPr lang="en-US" sz="1000" dirty="0"/>
          </a:p>
        </p:txBody>
      </p:sp>
      <p:sp>
        <p:nvSpPr>
          <p:cNvPr id="88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381000" y="25336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36E6A24-1EBA-4FD4-82AD-5EA021FB31C9}" type="datetime'24''''''0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240</a:t>
            </a:fld>
            <a:endParaRPr lang="en-US" sz="1000" dirty="0"/>
          </a:p>
        </p:txBody>
      </p:sp>
      <p:sp>
        <p:nvSpPr>
          <p:cNvPr id="87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450850" y="429577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E92EF10-23D1-4D5E-BD64-92A26B8BA4C7}" type="datetime'''''''''''''''''80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000" dirty="0"/>
          </a:p>
        </p:txBody>
      </p:sp>
      <p:sp>
        <p:nvSpPr>
          <p:cNvPr id="72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1255713" y="530383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CFB38E-816C-4E3E-B6E8-A370F8687151}" type="datetime'''''''''''''''''''''''''''''''2''''''''''''''''01''''''''9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1200" dirty="0"/>
          </a:p>
        </p:txBody>
      </p:sp>
      <p:sp>
        <p:nvSpPr>
          <p:cNvPr id="72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1758950" y="530383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C805EF-2DA3-479E-B458-A40834154292}" type="datetime'''''''''''''''2''''''''''''0''''''2''0''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200" dirty="0"/>
          </a:p>
        </p:txBody>
      </p:sp>
      <p:sp>
        <p:nvSpPr>
          <p:cNvPr id="741" name="Text Placeholder 10">
            <a:extLst>
              <a:ext uri="{FF2B5EF4-FFF2-40B4-BE49-F238E27FC236}">
                <a16:creationId xmlns:a16="http://schemas.microsoft.com/office/drawing/2014/main" id="{BFE0C9D1-3BE2-4AB9-BDDD-70B908E68BD6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2262188" y="530383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07FC20-371E-4A31-8A57-B94AB3375194}" type="datetime'''''''''''''''''''2''0''''''''''''''21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US" sz="1200" dirty="0"/>
          </a:p>
        </p:txBody>
      </p:sp>
      <p:sp>
        <p:nvSpPr>
          <p:cNvPr id="742" name="Text Placeholder 10">
            <a:extLst>
              <a:ext uri="{FF2B5EF4-FFF2-40B4-BE49-F238E27FC236}">
                <a16:creationId xmlns:a16="http://schemas.microsoft.com/office/drawing/2014/main" id="{CF854A45-CE01-4757-A8E9-5862A3DA223F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2765425" y="530383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71DA00-6AB3-46B8-ABDE-77A0732D3439}" type="datetime'2''0''''''''''''''2''2''''''''''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US" sz="1200" dirty="0"/>
          </a:p>
        </p:txBody>
      </p:sp>
      <p:sp>
        <p:nvSpPr>
          <p:cNvPr id="743" name="Text Placeholder 10">
            <a:extLst>
              <a:ext uri="{FF2B5EF4-FFF2-40B4-BE49-F238E27FC236}">
                <a16:creationId xmlns:a16="http://schemas.microsoft.com/office/drawing/2014/main" id="{57CD2A29-C11F-46C6-8729-69FD6451DA96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3268663" y="530383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8CA889-5CE0-4441-A3BF-48CC3C435373}" type="datetime'''''''''2''''''''''''''''''''''''''''''''''''''02''3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US" sz="1200" dirty="0"/>
          </a:p>
        </p:txBody>
      </p:sp>
      <p:sp>
        <p:nvSpPr>
          <p:cNvPr id="72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752475" y="530383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35BDA8-98FC-4425-AF0F-0F5FE19FDFBD}" type="datetime'''2''''''''''''''''''0''''''''''1''''''''''8''''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200" dirty="0"/>
          </a:p>
        </p:txBody>
      </p:sp>
      <p:sp>
        <p:nvSpPr>
          <p:cNvPr id="745" name="Text Placeholder 10">
            <a:extLst>
              <a:ext uri="{FF2B5EF4-FFF2-40B4-BE49-F238E27FC236}">
                <a16:creationId xmlns:a16="http://schemas.microsoft.com/office/drawing/2014/main" id="{2809ED78-F0E5-48A8-B4B9-0AFC91F1A76B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4275138" y="5303839"/>
            <a:ext cx="34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9E9F96E-CDA5-41EC-93B7-31759492908C}" type="datetime'''''''''''2''''''''''02''''''5''''''''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br>
              <a:rPr lang="en-US" altLang="en-US" sz="1200" dirty="0"/>
            </a:br>
            <a:r>
              <a:rPr lang="en-US" altLang="en-US" sz="1200" dirty="0"/>
              <a:t>Q1</a:t>
            </a:r>
            <a:endParaRPr lang="en-US" sz="1200" dirty="0"/>
          </a:p>
        </p:txBody>
      </p:sp>
      <p:sp useBgFill="1">
        <p:nvSpPr>
          <p:cNvPr id="73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839788" y="4243388"/>
            <a:ext cx="174625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8F9FB6-12FA-425E-AA47-4F2DF59BA8A8}" type="datetime'''''''''7''''''''''5''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</a:t>
            </a:fld>
            <a:endParaRPr lang="en-US" sz="1000" dirty="0"/>
          </a:p>
        </p:txBody>
      </p:sp>
      <p:sp>
        <p:nvSpPr>
          <p:cNvPr id="73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1343025" y="4157663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8F19530-31C0-43F1-ACAF-4846E9C98B30}" type="datetime'''''''''''''''8''''''''''''''''''3''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</a:t>
            </a:fld>
            <a:endParaRPr lang="en-US" sz="1000" dirty="0"/>
          </a:p>
        </p:txBody>
      </p:sp>
      <p:sp useBgFill="1">
        <p:nvSpPr>
          <p:cNvPr id="73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1811338" y="3849688"/>
            <a:ext cx="244475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4BA946-7948-47FF-B8FE-EF4530E4475C}" type="datetime'1''''''''''1''''''''''''''''1''''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111</a:t>
            </a:fld>
            <a:endParaRPr lang="en-US" sz="1000" dirty="0"/>
          </a:p>
        </p:txBody>
      </p:sp>
      <p:sp>
        <p:nvSpPr>
          <p:cNvPr id="744" name="Text Placeholder 10">
            <a:extLst>
              <a:ext uri="{FF2B5EF4-FFF2-40B4-BE49-F238E27FC236}">
                <a16:creationId xmlns:a16="http://schemas.microsoft.com/office/drawing/2014/main" id="{CC740A74-935D-4E85-8C55-2390CB390C4F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3771900" y="530383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5CAB21-B5A7-4EA7-92A0-81211CEED675}" type="datetime'''''''''''''''2''0''''''''''''''2''''''''4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</a:t>
            </a:fld>
            <a:endParaRPr lang="en-US" sz="1200" dirty="0"/>
          </a:p>
        </p:txBody>
      </p:sp>
      <p:sp useBgFill="1">
        <p:nvSpPr>
          <p:cNvPr id="752" name="Text Placeholder 10">
            <a:extLst>
              <a:ext uri="{FF2B5EF4-FFF2-40B4-BE49-F238E27FC236}">
                <a16:creationId xmlns:a16="http://schemas.microsoft.com/office/drawing/2014/main" id="{6E8CC674-F082-47B1-848C-53348A86B33F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2817813" y="3173413"/>
            <a:ext cx="244475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A3EC2B-D40F-4C55-A569-CFB8B9B876C8}" type="datetime'''17''''''''''''''''''''''''3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173</a:t>
            </a:fld>
            <a:endParaRPr lang="en-US" sz="1000" dirty="0"/>
          </a:p>
        </p:txBody>
      </p:sp>
      <p:sp useBgFill="1">
        <p:nvSpPr>
          <p:cNvPr id="753" name="Text Placeholder 10">
            <a:extLst>
              <a:ext uri="{FF2B5EF4-FFF2-40B4-BE49-F238E27FC236}">
                <a16:creationId xmlns:a16="http://schemas.microsoft.com/office/drawing/2014/main" id="{4EE6DD21-31E4-40FB-817C-0481C8C8E330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3321050" y="2540000"/>
            <a:ext cx="244475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D7791F-E93F-44E2-AC8A-3A33E3726AB5}" type="datetime'''''''''''''''''''''''2''''''''''30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230</a:t>
            </a:fld>
            <a:endParaRPr lang="en-US" sz="1000" dirty="0"/>
          </a:p>
        </p:txBody>
      </p:sp>
      <p:sp useBgFill="1">
        <p:nvSpPr>
          <p:cNvPr id="754" name="Text Placeholder 10">
            <a:extLst>
              <a:ext uri="{FF2B5EF4-FFF2-40B4-BE49-F238E27FC236}">
                <a16:creationId xmlns:a16="http://schemas.microsoft.com/office/drawing/2014/main" id="{1490B83C-48E6-443F-898A-7896FA2C5738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3824288" y="2068513"/>
            <a:ext cx="244475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7DC1C34-8542-491A-A588-436F2F542BF9}" type="datetime'''''''''''''''''2''''7''''''''''''''''''''''3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273</a:t>
            </a:fld>
            <a:endParaRPr lang="en-US" sz="1000" dirty="0"/>
          </a:p>
        </p:txBody>
      </p:sp>
      <p:sp useBgFill="1">
        <p:nvSpPr>
          <p:cNvPr id="87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4362450" y="4333875"/>
            <a:ext cx="174625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9A4E2E-E355-4772-882F-A7892584E36A}" type="datetime'6''''''7''''''''''''''''''''''''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</a:t>
            </a:fld>
            <a:endParaRPr lang="en-US" sz="1000" dirty="0"/>
          </a:p>
        </p:txBody>
      </p:sp>
      <p:sp>
        <p:nvSpPr>
          <p:cNvPr id="751" name="Text Placeholder 10">
            <a:extLst>
              <a:ext uri="{FF2B5EF4-FFF2-40B4-BE49-F238E27FC236}">
                <a16:creationId xmlns:a16="http://schemas.microsoft.com/office/drawing/2014/main" id="{819F9248-B891-4FF7-84F7-16B919C06F0A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2314575" y="356711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D620183-2ECC-4003-8ECA-3BB4EB16C4E2}" type="datetime'''1''''''37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137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E7E01-66ED-5357-9FBD-CCF22AA20083}"/>
              </a:ext>
            </a:extLst>
          </p:cNvPr>
          <p:cNvSpPr/>
          <p:nvPr/>
        </p:nvSpPr>
        <p:spPr bwMode="gray">
          <a:xfrm>
            <a:off x="673101" y="2176530"/>
            <a:ext cx="511756" cy="8651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71" name="Rectangle 870">
            <a:extLst>
              <a:ext uri="{FF2B5EF4-FFF2-40B4-BE49-F238E27FC236}">
                <a16:creationId xmlns:a16="http://schemas.microsoft.com/office/drawing/2014/main" id="{473F9114-A6B4-4BF9-8C36-B37866918E6C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676275" y="2168525"/>
            <a:ext cx="500063" cy="8636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69" name="Rectangle 768">
            <a:extLst>
              <a:ext uri="{FF2B5EF4-FFF2-40B4-BE49-F238E27FC236}">
                <a16:creationId xmlns:a16="http://schemas.microsoft.com/office/drawing/2014/main" id="{E808308D-C2D9-483B-832B-89B5219BF397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727075" y="2224088"/>
            <a:ext cx="179388" cy="133350"/>
          </a:xfrm>
          <a:prstGeom prst="rect">
            <a:avLst/>
          </a:prstGeom>
          <a:solidFill>
            <a:srgbClr val="6F8DB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0" name="Rectangle 769">
            <a:extLst>
              <a:ext uri="{FF2B5EF4-FFF2-40B4-BE49-F238E27FC236}">
                <a16:creationId xmlns:a16="http://schemas.microsoft.com/office/drawing/2014/main" id="{1F9FCE23-5353-4E9C-9C09-4D6EAD61A069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727075" y="2427288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1" name="Rectangle 770">
            <a:extLst>
              <a:ext uri="{FF2B5EF4-FFF2-40B4-BE49-F238E27FC236}">
                <a16:creationId xmlns:a16="http://schemas.microsoft.com/office/drawing/2014/main" id="{C3F03DA7-B969-4712-A1C9-6B81AB7C97F9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727075" y="2630488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03736719-2317-4604-9CF1-5B2D5DAF21D7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727075" y="2833688"/>
            <a:ext cx="179388" cy="133350"/>
          </a:xfrm>
          <a:prstGeom prst="rect">
            <a:avLst/>
          </a:prstGeom>
          <a:solidFill>
            <a:srgbClr val="DFE5E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6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957263" y="2219325"/>
            <a:ext cx="168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084A413-2B03-4CE0-A1AC-181A69D44254}" type="datetime'''''''''''''''Q''''''''''''''''''''''''''''''''''1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Q1</a:t>
            </a:fld>
            <a:endParaRPr lang="en-US" sz="1000" dirty="0"/>
          </a:p>
        </p:txBody>
      </p:sp>
      <p:sp>
        <p:nvSpPr>
          <p:cNvPr id="76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957263" y="2422525"/>
            <a:ext cx="168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4175730-C382-4C52-BB88-C224CF1771E0}" type="datetime'''''''''''''Q2''''''''''''''''''''''''''''''''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Q2</a:t>
            </a:fld>
            <a:endParaRPr lang="en-US" sz="1000" dirty="0"/>
          </a:p>
        </p:txBody>
      </p:sp>
      <p:sp>
        <p:nvSpPr>
          <p:cNvPr id="76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957263" y="2625725"/>
            <a:ext cx="168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F552286-8CBF-4D8A-8AEA-6FCDDAEB9266}" type="datetime'''''''''''''''''''''''Q''''''''''''''''3''''''''''''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Q3</a:t>
            </a:fld>
            <a:endParaRPr lang="en-US" sz="1000" dirty="0"/>
          </a:p>
        </p:txBody>
      </p:sp>
      <p:sp>
        <p:nvSpPr>
          <p:cNvPr id="76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957263" y="2828925"/>
            <a:ext cx="168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A22736D-7846-421B-9873-2CA7B2F9FBB7}" type="datetime'''''''''Q''''''''''''4''''''''''''''''''''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Q4</a:t>
            </a:fld>
            <a:endParaRPr lang="en-US" sz="1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1273557-4F96-4960-BB83-66C860198B47}"/>
              </a:ext>
            </a:extLst>
          </p:cNvPr>
          <p:cNvSpPr/>
          <p:nvPr/>
        </p:nvSpPr>
        <p:spPr bwMode="gray">
          <a:xfrm>
            <a:off x="0" y="-3736"/>
            <a:ext cx="3037022" cy="3200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OBBBA</a:t>
            </a:r>
          </a:p>
        </p:txBody>
      </p:sp>
    </p:spTree>
    <p:extLst>
      <p:ext uri="{BB962C8B-B14F-4D97-AF65-F5344CB8AC3E}">
        <p14:creationId xmlns:p14="http://schemas.microsoft.com/office/powerpoint/2010/main" val="332786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FE805FD6-D872-45BD-99C3-15BAE0E344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3905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0" imgW="512" imgH="514" progId="TCLayout.ActiveDocument.1">
                  <p:embed/>
                </p:oleObj>
              </mc:Choice>
              <mc:Fallback>
                <p:oleObj name="think-cell Slide" r:id="rId120" imgW="512" imgH="514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805FD6-D872-45BD-99C3-15BAE0E344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" name="Rectangle 661">
            <a:extLst>
              <a:ext uri="{FF2B5EF4-FFF2-40B4-BE49-F238E27FC236}">
                <a16:creationId xmlns:a16="http://schemas.microsoft.com/office/drawing/2014/main" id="{93172896-F46B-428B-B348-B3B602E1CB2F}"/>
              </a:ext>
            </a:extLst>
          </p:cNvPr>
          <p:cNvSpPr/>
          <p:nvPr/>
        </p:nvSpPr>
        <p:spPr bwMode="gray">
          <a:xfrm>
            <a:off x="5661121" y="2267677"/>
            <a:ext cx="1788191" cy="14327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248D1C34-3D06-4FE4-81EF-6B0FD8D241B2}"/>
              </a:ext>
            </a:extLst>
          </p:cNvPr>
          <p:cNvSpPr/>
          <p:nvPr/>
        </p:nvSpPr>
        <p:spPr bwMode="gray">
          <a:xfrm>
            <a:off x="676275" y="2271713"/>
            <a:ext cx="1865313" cy="863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9DA28-4C2B-4EEB-A6D6-C82F8136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Solar and storage dominate total clean energy investment; batteries account for 93% of clean manufacturing investment</a:t>
            </a: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 bwMode="gray">
          <a:xfrm>
            <a:off x="5449888" y="5065713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5874B2C-8F45-4EBA-BBF5-BB0E2407C88B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5449888" y="3990975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4"/>
            </p:custDataLst>
          </p:nvPr>
        </p:nvCxnSpPr>
        <p:spPr bwMode="gray">
          <a:xfrm>
            <a:off x="5449888" y="5495925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5"/>
            </p:custDataLst>
          </p:nvPr>
        </p:nvCxnSpPr>
        <p:spPr bwMode="gray">
          <a:xfrm>
            <a:off x="5449888" y="2916238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51D919B9-0457-48DC-B383-79342705E810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5449888" y="5280025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 bwMode="gray">
          <a:xfrm>
            <a:off x="5449888" y="3776663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D0EDFDF8-ABC8-4A51-8428-9D9B3924FF97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5449888" y="4421188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4272920C-D676-4E47-BA16-EF298101BA13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5449888" y="2701925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F49CB1AC-DA59-40BE-B04C-8CF8755DC6E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5449888" y="4851400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FD833033-0CF9-43CF-BE57-2F9C23FCD7B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5449888" y="3560763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12"/>
            </p:custDataLst>
          </p:nvPr>
        </p:nvCxnSpPr>
        <p:spPr bwMode="gray">
          <a:xfrm>
            <a:off x="5449888" y="4635500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 bwMode="gray">
          <a:xfrm>
            <a:off x="5449888" y="2486025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4"/>
            </p:custDataLst>
          </p:nvPr>
        </p:nvCxnSpPr>
        <p:spPr bwMode="gray">
          <a:xfrm>
            <a:off x="5449888" y="3346450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93E77A05-E817-428F-89CB-2351F7152D9D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5449888" y="2271713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6"/>
            </p:custDataLst>
          </p:nvPr>
        </p:nvCxnSpPr>
        <p:spPr bwMode="gray">
          <a:xfrm>
            <a:off x="5449888" y="4205288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B3262B24-E7D3-4F59-A692-F91BB3147C8D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5449888" y="3132138"/>
            <a:ext cx="4330700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9" name="Chart 148"/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563462637"/>
              </p:ext>
            </p:extLst>
          </p:nvPr>
        </p:nvGraphicFramePr>
        <p:xfrm>
          <a:off x="5367338" y="2189163"/>
          <a:ext cx="4495800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2"/>
          </a:graphicData>
        </a:graphic>
      </p:graphicFrame>
      <p:sp>
        <p:nvSpPr>
          <p:cNvPr id="13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294313" y="5203825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1E35A3D-C9F5-4640-855E-1F9A0D41E920}" type="datetime'''''''''''''''2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000" dirty="0"/>
          </a:p>
        </p:txBody>
      </p:sp>
      <p:sp>
        <p:nvSpPr>
          <p:cNvPr id="13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294313" y="4989513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10F0CAE-12C7-4E43-88EF-B219CE6D9F6E}" type="datetime'''3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US" sz="1000" dirty="0"/>
          </a:p>
        </p:txBody>
      </p:sp>
      <p:sp>
        <p:nvSpPr>
          <p:cNvPr id="13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294313" y="4775200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E5D4E52-6940-402A-A296-E99F13B6CED0}" type="datetime'''''''''''''''''''''''''4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000" dirty="0"/>
          </a:p>
        </p:txBody>
      </p:sp>
      <p:sp>
        <p:nvSpPr>
          <p:cNvPr id="13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294313" y="4559300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95F759C-A277-4C78-AA09-F7A5AB97183E}" type="datetime'''''''''''5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000" dirty="0"/>
          </a:p>
        </p:txBody>
      </p:sp>
      <p:sp>
        <p:nvSpPr>
          <p:cNvPr id="13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294313" y="43449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6E3CCDD-BF53-4D2B-A39F-9534EBB343A4}" type="datetime'''''''''6''''''''''''''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1000" dirty="0"/>
          </a:p>
        </p:txBody>
      </p:sp>
      <p:sp>
        <p:nvSpPr>
          <p:cNvPr id="12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294313" y="563403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CD22AA1-97CC-414A-B8CA-4C469843990B}" type="datetime'''''''''''''''0''''''''''''''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000" dirty="0"/>
          </a:p>
        </p:txBody>
      </p:sp>
      <p:sp>
        <p:nvSpPr>
          <p:cNvPr id="13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294313" y="41290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88CC95A-742A-4D8F-BDC1-1E93CBDFABB0}" type="datetime'''''''7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sz="1000" dirty="0"/>
          </a:p>
        </p:txBody>
      </p:sp>
      <p:sp>
        <p:nvSpPr>
          <p:cNvPr id="13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294313" y="3914775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1E3FB0B-E490-4FD8-901C-94A5EB33FD6E}" type="datetime'''''8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sz="1000" dirty="0"/>
          </a:p>
        </p:txBody>
      </p:sp>
      <p:sp>
        <p:nvSpPr>
          <p:cNvPr id="13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294313" y="3700463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6713176-DA3C-4D7C-A86C-04EA8E5BFEF5}" type="datetime'''''''''''''''''''''9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sz="1000" dirty="0"/>
          </a:p>
        </p:txBody>
      </p:sp>
      <p:sp>
        <p:nvSpPr>
          <p:cNvPr id="13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224463" y="348456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00D8376-AB9A-4988-8302-7333DB640F44}" type="datetime'''''''''''''''''''''''''''''1''''''''''''''''''0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000" dirty="0"/>
          </a:p>
        </p:txBody>
      </p:sp>
      <p:sp>
        <p:nvSpPr>
          <p:cNvPr id="14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224463" y="327025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664F7FC-E85E-4EDB-B9D0-CFBB2AC5D99E}" type="datetime'''''''''''''''''''''''1''''''''1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sz="1000" dirty="0"/>
          </a:p>
        </p:txBody>
      </p:sp>
      <p:sp>
        <p:nvSpPr>
          <p:cNvPr id="14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224463" y="30559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F4ECBBF-5C9D-4509-BE38-3484496DA9AC}" type="datetime'1''''''''''''''''''''''''2''''''''''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sz="1000" dirty="0"/>
          </a:p>
        </p:txBody>
      </p:sp>
      <p:sp>
        <p:nvSpPr>
          <p:cNvPr id="14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224463" y="240982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FA2E2FD-2281-4E2E-839D-08A416F63C2A}" type="datetime'''''''''''1''''''5''''''''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sz="1000" dirty="0"/>
          </a:p>
        </p:txBody>
      </p:sp>
      <p:sp>
        <p:nvSpPr>
          <p:cNvPr id="14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5224463" y="262572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8A6031C-36F2-42C5-B766-E8CE24DF2D01}" type="datetime'''''1''''''''4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sz="1000" dirty="0"/>
          </a:p>
        </p:txBody>
      </p:sp>
      <p:sp>
        <p:nvSpPr>
          <p:cNvPr id="14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224463" y="219551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C9C6FF9-0975-4DF7-B616-CF51ADE0EB34}" type="datetime'''''''''''''''''1''''''6''''''''''''''''''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US" sz="1000" dirty="0"/>
          </a:p>
        </p:txBody>
      </p:sp>
      <p:sp>
        <p:nvSpPr>
          <p:cNvPr id="14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224463" y="28400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84973CD-2DB8-4A5C-A9BC-C54B1443AAF7}" type="datetime'''''''''''''''''''''''''''''''''''''''''''''1''''3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en-US" sz="1000" dirty="0"/>
          </a:p>
        </p:txBody>
      </p:sp>
      <p:sp>
        <p:nvSpPr>
          <p:cNvPr id="13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294313" y="5419725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521CBDF-F92D-48D5-A6AD-3B3C1EDC3A7D}" type="datetime'''''''''''''''''''''''''''''''''''''1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100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E310708-907E-4AF6-8BA4-F17AF3784468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74675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851E61-6C8E-4A19-8531-0E090BE93D0B}" type="datetime'''''''''''''''''2''01''''8''-''Q''3''''''''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2018-Q3</a:t>
            </a:fld>
            <a:endParaRPr lang="en-US" sz="800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16CD802-2BCC-479A-84AB-A22A60FAF96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03567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68907D-291C-438F-BAE8-F5F7BE4A136C}" type="datetime'''''''''''''''''2''''''''01''''9''-''''''''''''''''''''Q1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2019-Q1</a:t>
            </a:fld>
            <a:endParaRPr lang="en-US" sz="800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45782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8D04969-ED31-4ACA-9281-D5C6228C1EF3}" type="datetime'''''''20''18''''''''''''''-''''''''''Q''''''''''1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2018-Q1</a:t>
            </a:fld>
            <a:endParaRPr lang="en-US" sz="800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F546917-CFBD-4894-807B-E322C99021B4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6611938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28108C-BDA2-4281-8AFF-37880C409DE0}" type="datetime'''''''''''''2''''0''''''''''''2''''0''''''-Q1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2020-Q1</a:t>
            </a:fld>
            <a:endParaRPr lang="en-US" sz="800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9CAC969-B74A-40A3-969C-91793A63C7EA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6900863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F970015-1E7F-4A24-B4E6-0998F49FD4F6}" type="datetime'''2''''''''''''''''''''''0''''2''''0''''-''''''Q3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2020-Q3</a:t>
            </a:fld>
            <a:endParaRPr lang="en-US" sz="800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D62A517C-9FD3-4F66-B475-5AE132F7EE67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7189788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ED446B5-3191-4E4B-8C46-DB518E0CEA23}" type="datetime'''''''''''''''''''''''''2''''''''0''''''''21''''''''''-Q1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2021-Q1</a:t>
            </a:fld>
            <a:endParaRPr lang="en-US" sz="800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92CB991-43E1-47EE-90FA-4DCBD96AB519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478713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FB55113-582E-4545-84DD-D51446386ACC}" type="datetime'2''02''''''''''1''''''''''-Q''''''''''''''''''''''''''''3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2021-Q3</a:t>
            </a:fld>
            <a:endParaRPr lang="en-US" sz="800" dirty="0"/>
          </a:p>
        </p:txBody>
      </p:sp>
      <p:sp>
        <p:nvSpPr>
          <p:cNvPr id="438" name="Text Placeholder 10">
            <a:extLst>
              <a:ext uri="{FF2B5EF4-FFF2-40B4-BE49-F238E27FC236}">
                <a16:creationId xmlns:a16="http://schemas.microsoft.com/office/drawing/2014/main" id="{C3437251-58BC-4026-8507-0004FED3B2A9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767638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A7A951-EBB7-4CDE-95CE-49FDAC2EE1E5}" type="datetime'''''''20''2''''2-''''Q''''''''''''''''''''''1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2022-Q1</a:t>
            </a:fld>
            <a:endParaRPr lang="en-US" sz="80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03CA671-73C2-4523-B4C5-491B71AE156A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323013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5BA5D73-22C1-4C01-8104-E1B29F971419}" type="datetime'''''''20''''''''''''''''1''''''''''''''''9''''''-Q''''''''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2019-Q3</a:t>
            </a:fld>
            <a:endParaRPr lang="en-US" sz="800" dirty="0"/>
          </a:p>
        </p:txBody>
      </p:sp>
      <p:sp>
        <p:nvSpPr>
          <p:cNvPr id="440" name="Text Placeholder 10">
            <a:extLst>
              <a:ext uri="{FF2B5EF4-FFF2-40B4-BE49-F238E27FC236}">
                <a16:creationId xmlns:a16="http://schemas.microsoft.com/office/drawing/2014/main" id="{89B607B1-DFAD-4C8A-BF0D-D8E6A99CC4AA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8345488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5AAA5C8-5AFA-4B56-BA87-AA6415D65F3B}" type="datetime'''2''''''''02''''3''''-''''''''''Q''''''''''''''''''''''1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2023-Q1</a:t>
            </a:fld>
            <a:endParaRPr lang="en-US" sz="800" dirty="0"/>
          </a:p>
        </p:txBody>
      </p:sp>
      <p:sp>
        <p:nvSpPr>
          <p:cNvPr id="441" name="Text Placeholder 10">
            <a:extLst>
              <a:ext uri="{FF2B5EF4-FFF2-40B4-BE49-F238E27FC236}">
                <a16:creationId xmlns:a16="http://schemas.microsoft.com/office/drawing/2014/main" id="{158535CA-0FD9-4318-A1DB-0EEB84D8F3DD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863282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92DDA1-D5F9-4016-8382-E5DF68A38DD2}" type="datetime'202''3''''''''''''-''''Q''''''''''''''''''''''3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2023-Q3</a:t>
            </a:fld>
            <a:endParaRPr lang="en-US" sz="800" dirty="0"/>
          </a:p>
        </p:txBody>
      </p:sp>
      <p:sp>
        <p:nvSpPr>
          <p:cNvPr id="442" name="Text Placeholder 10">
            <a:extLst>
              <a:ext uri="{FF2B5EF4-FFF2-40B4-BE49-F238E27FC236}">
                <a16:creationId xmlns:a16="http://schemas.microsoft.com/office/drawing/2014/main" id="{5D2FE882-5244-4A62-8A5E-668FF3E32872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892175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5175F4-17A9-4AAA-80C3-3C8808716707}" type="datetime'''''''''''2''''''0''2''''''''''''4''-''''''''Q''1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2024-Q1</a:t>
            </a:fld>
            <a:endParaRPr lang="en-US" sz="800" dirty="0"/>
          </a:p>
        </p:txBody>
      </p:sp>
      <p:sp>
        <p:nvSpPr>
          <p:cNvPr id="443" name="Text Placeholder 10">
            <a:extLst>
              <a:ext uri="{FF2B5EF4-FFF2-40B4-BE49-F238E27FC236}">
                <a16:creationId xmlns:a16="http://schemas.microsoft.com/office/drawing/2014/main" id="{F845A4B5-0A75-4BE0-8AB7-F9BBE8087501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921067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614675-F9B1-4EE8-BFBB-BDFD260BF54C}" type="datetime'''''''''''''''''''2''''''0''2''''''''4''''''''-Q''3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2024-Q3</a:t>
            </a:fld>
            <a:endParaRPr lang="en-US" sz="800" dirty="0"/>
          </a:p>
        </p:txBody>
      </p:sp>
      <p:sp>
        <p:nvSpPr>
          <p:cNvPr id="444" name="Text Placeholder 10">
            <a:extLst>
              <a:ext uri="{FF2B5EF4-FFF2-40B4-BE49-F238E27FC236}">
                <a16:creationId xmlns:a16="http://schemas.microsoft.com/office/drawing/2014/main" id="{2787A166-9FAA-49F6-8FE7-8553E6698C2B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949960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58D201-47F0-418A-8F1C-2F8DFB84215D}" type="datetime'''''''20''''''2''''''''''5''''''''''''-''''Q''''''''''''1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2025-Q1</a:t>
            </a:fld>
            <a:endParaRPr lang="en-US" sz="800" dirty="0"/>
          </a:p>
        </p:txBody>
      </p:sp>
      <p:sp>
        <p:nvSpPr>
          <p:cNvPr id="439" name="Text Placeholder 10">
            <a:extLst>
              <a:ext uri="{FF2B5EF4-FFF2-40B4-BE49-F238E27FC236}">
                <a16:creationId xmlns:a16="http://schemas.microsoft.com/office/drawing/2014/main" id="{33C4127D-DDED-4BFE-9DD4-9AAA2EE913E2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8056563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D6F4B8-64CB-411B-965F-3B4B48CAB22A}" type="datetime'''''''''''''''''2''''''''''0''''2''''''2''''-''Q''''''''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2022-Q3</a:t>
            </a:fld>
            <a:endParaRPr lang="en-US" sz="800" dirty="0"/>
          </a:p>
        </p:txBody>
      </p: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AD5C7BCB-B5E8-4A9E-ACF3-169565A0B452}"/>
              </a:ext>
            </a:extLst>
          </p:cNvPr>
          <p:cNvGrpSpPr/>
          <p:nvPr/>
        </p:nvGrpSpPr>
        <p:grpSpPr>
          <a:xfrm>
            <a:off x="329197" y="1560504"/>
            <a:ext cx="4663440" cy="295877"/>
            <a:chOff x="329197" y="1560504"/>
            <a:chExt cx="5120641" cy="295877"/>
          </a:xfrm>
        </p:grpSpPr>
        <p:sp>
          <p:nvSpPr>
            <p:cNvPr id="499" name="btfpColumnHeaderBoxText763597">
              <a:extLst>
                <a:ext uri="{FF2B5EF4-FFF2-40B4-BE49-F238E27FC236}">
                  <a16:creationId xmlns:a16="http://schemas.microsoft.com/office/drawing/2014/main" id="{8CCBDFC4-0334-4B44-A8E4-64C5D910F732}"/>
                </a:ext>
              </a:extLst>
            </p:cNvPr>
            <p:cNvSpPr txBox="1"/>
            <p:nvPr/>
          </p:nvSpPr>
          <p:spPr bwMode="gray">
            <a:xfrm>
              <a:off x="329198" y="1560504"/>
              <a:ext cx="5120640" cy="288219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Clean energy 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nvestment by t</a:t>
              </a: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echnology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(Billion USD)</a:t>
              </a:r>
            </a:p>
          </p:txBody>
        </p:sp>
        <p:cxnSp>
          <p:nvCxnSpPr>
            <p:cNvPr id="500" name="btfpColumnHeaderBoxLine763597">
              <a:extLst>
                <a:ext uri="{FF2B5EF4-FFF2-40B4-BE49-F238E27FC236}">
                  <a16:creationId xmlns:a16="http://schemas.microsoft.com/office/drawing/2014/main" id="{BC30B763-C66B-4475-B62C-4764BD39E5B9}"/>
                </a:ext>
              </a:extLst>
            </p:cNvPr>
            <p:cNvCxnSpPr/>
            <p:nvPr/>
          </p:nvCxnSpPr>
          <p:spPr bwMode="gray">
            <a:xfrm flipV="1">
              <a:off x="329197" y="1848723"/>
              <a:ext cx="5120641" cy="7658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DE1DCA1D-C530-4B04-A44E-43634AA11632}"/>
              </a:ext>
            </a:extLst>
          </p:cNvPr>
          <p:cNvGrpSpPr/>
          <p:nvPr/>
        </p:nvGrpSpPr>
        <p:grpSpPr>
          <a:xfrm>
            <a:off x="5221447" y="1561018"/>
            <a:ext cx="4846319" cy="295363"/>
            <a:chOff x="87878" y="1561018"/>
            <a:chExt cx="5120640" cy="295363"/>
          </a:xfrm>
        </p:grpSpPr>
        <p:sp>
          <p:nvSpPr>
            <p:cNvPr id="567" name="btfpColumnHeaderBoxText763597">
              <a:extLst>
                <a:ext uri="{FF2B5EF4-FFF2-40B4-BE49-F238E27FC236}">
                  <a16:creationId xmlns:a16="http://schemas.microsoft.com/office/drawing/2014/main" id="{DF1E682C-4CEE-42C4-A9F3-760CC162B59D}"/>
                </a:ext>
              </a:extLst>
            </p:cNvPr>
            <p:cNvSpPr txBox="1"/>
            <p:nvPr/>
          </p:nvSpPr>
          <p:spPr bwMode="gray">
            <a:xfrm>
              <a:off x="87878" y="1561018"/>
              <a:ext cx="5120640" cy="288219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Manufacturing investment by technology (Billion USD)</a:t>
              </a:r>
            </a:p>
          </p:txBody>
        </p:sp>
        <p:cxnSp>
          <p:nvCxnSpPr>
            <p:cNvPr id="568" name="btfpColumnHeaderBoxLine763597">
              <a:extLst>
                <a:ext uri="{FF2B5EF4-FFF2-40B4-BE49-F238E27FC236}">
                  <a16:creationId xmlns:a16="http://schemas.microsoft.com/office/drawing/2014/main" id="{6142B499-6721-4238-A72F-A9B9D3C37C5B}"/>
                </a:ext>
              </a:extLst>
            </p:cNvPr>
            <p:cNvCxnSpPr/>
            <p:nvPr/>
          </p:nvCxnSpPr>
          <p:spPr bwMode="gray">
            <a:xfrm>
              <a:off x="104312" y="1856381"/>
              <a:ext cx="484632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E444AAC-37D8-1EB6-8F7C-D455695C8CBD}"/>
              </a:ext>
            </a:extLst>
          </p:cNvPr>
          <p:cNvSpPr/>
          <p:nvPr/>
        </p:nvSpPr>
        <p:spPr bwMode="gray">
          <a:xfrm>
            <a:off x="5457825" y="2294354"/>
            <a:ext cx="1646238" cy="14378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32730741-2CB0-4107-962F-079FA5A5D0B5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5449888" y="2271713"/>
            <a:ext cx="1654175" cy="14732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3FF0E0FC-3ABC-47CE-8200-40B31A409AC3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5500688" y="2327275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C9010E89-B0C3-4943-81BE-918E24B50481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5500688" y="2530475"/>
            <a:ext cx="179388" cy="13335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B74A5358-FACF-45B7-953D-3D9244F10EEE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5500688" y="2733675"/>
            <a:ext cx="179388" cy="1333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9D3F1279-AD12-40F3-BA3B-A0B824D60B03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5500688" y="2936875"/>
            <a:ext cx="179388" cy="13335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69F6C119-432C-486E-A67C-B2D5E9FD1BC7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5500688" y="3140075"/>
            <a:ext cx="179388" cy="1333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B50804D9-E11B-48A4-85DA-80512E121657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5500688" y="3343275"/>
            <a:ext cx="179388" cy="1333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7F644D7A-A618-470C-96B0-136CAE4328D7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5500688" y="3546475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1" name="Text Placeholder 10">
            <a:extLst>
              <a:ext uri="{FF2B5EF4-FFF2-40B4-BE49-F238E27FC236}">
                <a16:creationId xmlns:a16="http://schemas.microsoft.com/office/drawing/2014/main" id="{DD3F3226-A5B0-487A-8E82-33E5A34992C9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5730875" y="2322513"/>
            <a:ext cx="498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/>
              <a:t>Batteries</a:t>
            </a:r>
            <a:endParaRPr lang="en-US" dirty="0"/>
          </a:p>
        </p:txBody>
      </p:sp>
      <p:sp>
        <p:nvSpPr>
          <p:cNvPr id="673" name="Text Placeholder 10">
            <a:extLst>
              <a:ext uri="{FF2B5EF4-FFF2-40B4-BE49-F238E27FC236}">
                <a16:creationId xmlns:a16="http://schemas.microsoft.com/office/drawing/2014/main" id="{7025D04B-CE4A-49B2-A2B9-BF609C8BCB0E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5730875" y="2525713"/>
            <a:ext cx="9032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191B434-BD70-4019-AF85-3A864D1D0A04}" type="datetime'Cri''''ti''''''''c''al'' ''M''i''ne''r''''''''''''''''a''ls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Critical Minerals</a:t>
            </a:fld>
            <a:endParaRPr lang="en-US" sz="1000" dirty="0"/>
          </a:p>
        </p:txBody>
      </p:sp>
      <p:sp>
        <p:nvSpPr>
          <p:cNvPr id="670" name="Text Placeholder 10">
            <a:extLst>
              <a:ext uri="{FF2B5EF4-FFF2-40B4-BE49-F238E27FC236}">
                <a16:creationId xmlns:a16="http://schemas.microsoft.com/office/drawing/2014/main" id="{4307A6DF-14FE-402E-BC9D-86ACD6A4E0CC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5730875" y="2728913"/>
            <a:ext cx="725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0CB8162-75E6-45A3-ACD0-01AE15F9BC9A}" type="datetime'''''Ele''ct''''''ro''''l''''y''z''''''''''''''''e''r''''''''s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Electrolyzers</a:t>
            </a:fld>
            <a:endParaRPr lang="en-US" sz="1000" dirty="0"/>
          </a:p>
        </p:txBody>
      </p:sp>
      <p:sp>
        <p:nvSpPr>
          <p:cNvPr id="674" name="Text Placeholder 10">
            <a:extLst>
              <a:ext uri="{FF2B5EF4-FFF2-40B4-BE49-F238E27FC236}">
                <a16:creationId xmlns:a16="http://schemas.microsoft.com/office/drawing/2014/main" id="{CBDF706F-98F1-427B-BB3F-03C152AD6E57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5730875" y="2932113"/>
            <a:ext cx="8842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3D1F809-0BE6-498E-B3DA-3139D9E8CEF5}" type="datetime'''Fu''''e''''l E''''''''q''''u''''''i''''p''men''t''''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Fuel Equipment</a:t>
            </a:fld>
            <a:endParaRPr lang="en-US" sz="1000" dirty="0"/>
          </a:p>
        </p:txBody>
      </p:sp>
      <p:sp>
        <p:nvSpPr>
          <p:cNvPr id="675" name="Text Placeholder 10">
            <a:extLst>
              <a:ext uri="{FF2B5EF4-FFF2-40B4-BE49-F238E27FC236}">
                <a16:creationId xmlns:a16="http://schemas.microsoft.com/office/drawing/2014/main" id="{CD2FC4EE-8156-4707-A0D2-8BB3A3F9D199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5730875" y="3135313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5408F00-DA31-41F4-A3DF-3FD2B60D5E60}" type="datetime'''S''''''o''''''''''''''l''''''''''a''''''r''''''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</a:t>
            </a:fld>
            <a:endParaRPr lang="en-US" sz="1000" dirty="0"/>
          </a:p>
        </p:txBody>
      </p:sp>
      <p:sp>
        <p:nvSpPr>
          <p:cNvPr id="676" name="Text Placeholder 10">
            <a:extLst>
              <a:ext uri="{FF2B5EF4-FFF2-40B4-BE49-F238E27FC236}">
                <a16:creationId xmlns:a16="http://schemas.microsoft.com/office/drawing/2014/main" id="{BF197E26-614D-4D6A-B447-E748A30C95A9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5730875" y="3338513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C50FD52-FA60-42F4-85DC-895A307FB367}" type="datetime'''''''''''W''''''i''''''''''n''''''''''d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Wind</a:t>
            </a:fld>
            <a:endParaRPr lang="en-US" sz="1000" dirty="0"/>
          </a:p>
        </p:txBody>
      </p:sp>
      <p:sp>
        <p:nvSpPr>
          <p:cNvPr id="672" name="Text Placeholder 10">
            <a:extLst>
              <a:ext uri="{FF2B5EF4-FFF2-40B4-BE49-F238E27FC236}">
                <a16:creationId xmlns:a16="http://schemas.microsoft.com/office/drawing/2014/main" id="{44D0A3A4-FF26-4D45-8183-E508EE6ACF7E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5730875" y="3541713"/>
            <a:ext cx="13223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4F97EFD-5BC2-4A16-B277-4975B8BE585D}" type="datetime'''Zer''''o'' E''''mi''ss''ion ''''''V''eh''''i''cl''e''''s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Zero Emission Vehicles</a:t>
            </a:fld>
            <a:endParaRPr lang="en-US" sz="1000" dirty="0"/>
          </a:p>
        </p:txBody>
      </p:sp>
      <p:sp>
        <p:nvSpPr>
          <p:cNvPr id="681" name="btfpBulletedList413839">
            <a:extLst>
              <a:ext uri="{FF2B5EF4-FFF2-40B4-BE49-F238E27FC236}">
                <a16:creationId xmlns:a16="http://schemas.microsoft.com/office/drawing/2014/main" id="{46F06DAA-E2C3-4D72-8F0A-52CFF621BA8A}"/>
              </a:ext>
            </a:extLst>
          </p:cNvPr>
          <p:cNvSpPr txBox="1"/>
          <p:nvPr>
            <p:custDataLst>
              <p:tags r:id="rId66"/>
            </p:custDataLst>
          </p:nvPr>
        </p:nvSpPr>
        <p:spPr bwMode="gray">
          <a:xfrm>
            <a:off x="10150317" y="1554480"/>
            <a:ext cx="1787684" cy="4024179"/>
          </a:xfrm>
          <a:prstGeom prst="rect">
            <a:avLst/>
          </a:prstGeom>
          <a:solidFill>
            <a:srgbClr val="E3E8EE"/>
          </a:solidFill>
        </p:spPr>
        <p:txBody>
          <a:bodyPr vert="horz" wrap="square" lIns="137160" tIns="137160" rIns="274320" bIns="13716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Observations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tabLst/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~$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billion 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were</a:t>
            </a:r>
            <a:r>
              <a:rPr kumimoji="0" lang="en-US" sz="105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invested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clean energy production and industrial decarbonization in Q1 2025 in the U.S.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buClrTx/>
              <a:buSzTx/>
              <a:buFontTx/>
              <a:buChar char="–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Utility-scale solar and storage investment </a:t>
            </a:r>
            <a:r>
              <a:rPr lang="en-US" sz="850" dirty="0">
                <a:solidFill>
                  <a:srgbClr val="000000"/>
                </a:solidFill>
                <a:latin typeface="Arial"/>
              </a:rPr>
              <a:t>accounted 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$14.4 billion.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tabLst/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Batteries for electric vehicles (EV) 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continue to drive most investment into clean manufacturing, accounting for $13 billion (93%) of the total $14 billion in actual investment.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" name="btfpNotesBox962619">
            <a:extLst>
              <a:ext uri="{FF2B5EF4-FFF2-40B4-BE49-F238E27FC236}">
                <a16:creationId xmlns:a16="http://schemas.microsoft.com/office/drawing/2014/main" id="{B9C9BC21-9030-4FE6-9DB5-398E7C22A416}"/>
              </a:ext>
            </a:extLst>
          </p:cNvPr>
          <p:cNvSpPr txBox="1"/>
          <p:nvPr>
            <p:custDataLst>
              <p:tags r:id="rId67"/>
            </p:custDataLst>
          </p:nvPr>
        </p:nvSpPr>
        <p:spPr bwMode="gray">
          <a:xfrm>
            <a:off x="326570" y="6509518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Source: Rhodium Climate Deck, </a:t>
            </a:r>
            <a:r>
              <a:rPr lang="en-US" sz="800" dirty="0">
                <a:solidFill>
                  <a:srgbClr val="000000"/>
                </a:solidFill>
                <a:hlinkClick r:id="rId123"/>
              </a:rPr>
              <a:t>Clean Investment Monitor </a:t>
            </a:r>
            <a:r>
              <a:rPr lang="en-US" sz="800" dirty="0">
                <a:solidFill>
                  <a:srgbClr val="000000"/>
                </a:solidFill>
              </a:rPr>
              <a:t>(2025); CKI Analysis (2025).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Hyae Ryung Kim and </a:t>
            </a:r>
            <a:r>
              <a:rPr lang="en-US" sz="800" dirty="0">
                <a:hlinkClick r:id="rId124"/>
              </a:rPr>
              <a:t>Gernot Wagner.</a:t>
            </a:r>
            <a:r>
              <a:rPr lang="en-US" sz="800" dirty="0">
                <a:solidFill>
                  <a:srgbClr val="000000"/>
                </a:solidFill>
              </a:rPr>
              <a:t> </a:t>
            </a:r>
            <a:r>
              <a:rPr lang="en-US" sz="800" dirty="0">
                <a:hlinkClick r:id="rId125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/>
              <a:t>Casta</a:t>
            </a:r>
            <a:r>
              <a:rPr lang="it-IT" sz="800" dirty="0">
                <a:solidFill>
                  <a:srgbClr val="000000"/>
                </a:solidFill>
              </a:rPr>
              <a:t>ño </a:t>
            </a:r>
            <a:r>
              <a:rPr lang="it-IT" sz="800" i="1" dirty="0">
                <a:solidFill>
                  <a:srgbClr val="000000"/>
                </a:solidFill>
              </a:rPr>
              <a:t>et al,</a:t>
            </a:r>
            <a:r>
              <a:rPr lang="en-US" sz="800" dirty="0">
                <a:solidFill>
                  <a:srgbClr val="000000"/>
                </a:solidFill>
              </a:rPr>
              <a:t> “Climate Impact of One Big Beautiful Bill Act” (15 July 2025).</a:t>
            </a:r>
          </a:p>
        </p:txBody>
      </p: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34C24F8B-38C8-461C-9E61-67BE9D5F1ABA}"/>
              </a:ext>
            </a:extLst>
          </p:cNvPr>
          <p:cNvCxnSpPr/>
          <p:nvPr>
            <p:custDataLst>
              <p:tags r:id="rId68"/>
            </p:custDataLst>
          </p:nvPr>
        </p:nvCxnSpPr>
        <p:spPr bwMode="gray">
          <a:xfrm>
            <a:off x="549275" y="4146550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6A32DEF-EF7E-46CF-B04B-6A53BD11529A}"/>
              </a:ext>
            </a:extLst>
          </p:cNvPr>
          <p:cNvCxnSpPr/>
          <p:nvPr>
            <p:custDataLst>
              <p:tags r:id="rId69"/>
            </p:custDataLst>
          </p:nvPr>
        </p:nvCxnSpPr>
        <p:spPr bwMode="gray">
          <a:xfrm>
            <a:off x="549275" y="5397500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F89F17CA-AA9F-4B08-B191-448E89B43631}"/>
              </a:ext>
            </a:extLst>
          </p:cNvPr>
          <p:cNvCxnSpPr/>
          <p:nvPr>
            <p:custDataLst>
              <p:tags r:id="rId70"/>
            </p:custDataLst>
          </p:nvPr>
        </p:nvCxnSpPr>
        <p:spPr bwMode="gray">
          <a:xfrm>
            <a:off x="549275" y="2897188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2B0FB46F-FFDC-42E1-8E56-F711E70D9852}"/>
              </a:ext>
            </a:extLst>
          </p:cNvPr>
          <p:cNvCxnSpPr/>
          <p:nvPr>
            <p:custDataLst>
              <p:tags r:id="rId71"/>
            </p:custDataLst>
          </p:nvPr>
        </p:nvCxnSpPr>
        <p:spPr bwMode="gray">
          <a:xfrm>
            <a:off x="549275" y="5084763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83CB66F3-CEAF-428E-B95A-E2D3C7A1E274}"/>
              </a:ext>
            </a:extLst>
          </p:cNvPr>
          <p:cNvCxnSpPr/>
          <p:nvPr>
            <p:custDataLst>
              <p:tags r:id="rId72"/>
            </p:custDataLst>
          </p:nvPr>
        </p:nvCxnSpPr>
        <p:spPr bwMode="gray">
          <a:xfrm>
            <a:off x="549275" y="3835400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661C3141-80AB-4090-877E-9E159DBA1D2C}"/>
              </a:ext>
            </a:extLst>
          </p:cNvPr>
          <p:cNvCxnSpPr/>
          <p:nvPr>
            <p:custDataLst>
              <p:tags r:id="rId73"/>
            </p:custDataLst>
          </p:nvPr>
        </p:nvCxnSpPr>
        <p:spPr bwMode="gray">
          <a:xfrm>
            <a:off x="549275" y="4772025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194AE2FE-C94D-46EB-A31C-D86D2E71317C}"/>
              </a:ext>
            </a:extLst>
          </p:cNvPr>
          <p:cNvCxnSpPr/>
          <p:nvPr>
            <p:custDataLst>
              <p:tags r:id="rId74"/>
            </p:custDataLst>
          </p:nvPr>
        </p:nvCxnSpPr>
        <p:spPr bwMode="gray">
          <a:xfrm>
            <a:off x="549275" y="3209925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4634F17E-03B3-42FE-A75E-97A13BF3DF6C}"/>
              </a:ext>
            </a:extLst>
          </p:cNvPr>
          <p:cNvCxnSpPr/>
          <p:nvPr>
            <p:custDataLst>
              <p:tags r:id="rId75"/>
            </p:custDataLst>
          </p:nvPr>
        </p:nvCxnSpPr>
        <p:spPr bwMode="gray">
          <a:xfrm>
            <a:off x="549275" y="4459288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52920214-3B93-4430-99AE-19208EF3B555}"/>
              </a:ext>
            </a:extLst>
          </p:cNvPr>
          <p:cNvCxnSpPr/>
          <p:nvPr>
            <p:custDataLst>
              <p:tags r:id="rId76"/>
            </p:custDataLst>
          </p:nvPr>
        </p:nvCxnSpPr>
        <p:spPr bwMode="gray">
          <a:xfrm>
            <a:off x="549275" y="3522663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32934B06-1543-4CF0-B0C4-BB7EECC710BD}"/>
              </a:ext>
            </a:extLst>
          </p:cNvPr>
          <p:cNvCxnSpPr/>
          <p:nvPr>
            <p:custDataLst>
              <p:tags r:id="rId77"/>
            </p:custDataLst>
          </p:nvPr>
        </p:nvCxnSpPr>
        <p:spPr bwMode="gray">
          <a:xfrm>
            <a:off x="549275" y="2584450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68A4E1A9-CD08-4A94-A025-6CDAEB5A7ACB}"/>
              </a:ext>
            </a:extLst>
          </p:cNvPr>
          <p:cNvCxnSpPr/>
          <p:nvPr>
            <p:custDataLst>
              <p:tags r:id="rId78"/>
            </p:custDataLst>
          </p:nvPr>
        </p:nvCxnSpPr>
        <p:spPr bwMode="gray">
          <a:xfrm>
            <a:off x="549275" y="2271713"/>
            <a:ext cx="42386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1" name="Chart 150"/>
          <p:cNvGraphicFramePr/>
          <p:nvPr>
            <p:custDataLst>
              <p:tags r:id="rId79"/>
            </p:custDataLst>
            <p:extLst>
              <p:ext uri="{D42A27DB-BD31-4B8C-83A1-F6EECF244321}">
                <p14:modId xmlns:p14="http://schemas.microsoft.com/office/powerpoint/2010/main" val="1461697617"/>
              </p:ext>
            </p:extLst>
          </p:nvPr>
        </p:nvGraphicFramePr>
        <p:xfrm>
          <a:off x="466725" y="2189163"/>
          <a:ext cx="4403725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29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393700" y="4695825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D515B47-8EBB-499C-BBA7-E20892C05269}" type="datetime'''''''''''''6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1000" dirty="0"/>
          </a:p>
        </p:txBody>
      </p:sp>
      <p:sp>
        <p:nvSpPr>
          <p:cNvPr id="29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393700" y="43830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85D9A35-C2E9-4F78-A00A-532732093740}" type="datetime'''''''''''''''''''''''''''''''''8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sz="1000" dirty="0"/>
          </a:p>
        </p:txBody>
      </p:sp>
      <p:sp>
        <p:nvSpPr>
          <p:cNvPr id="29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323850" y="407035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B1CAC2C-3187-4DBE-95E8-F3DC2279C855}" type="datetime'10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000" dirty="0"/>
          </a:p>
        </p:txBody>
      </p:sp>
      <p:sp>
        <p:nvSpPr>
          <p:cNvPr id="29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323850" y="375920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DB6CC47-F8BD-4E62-B65F-B184DF1A36AC}" type="datetime'''''''''''''''''''''''''1''''''''''''''2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sz="1000" dirty="0"/>
          </a:p>
        </p:txBody>
      </p:sp>
      <p:sp>
        <p:nvSpPr>
          <p:cNvPr id="29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323850" y="344646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ED84F4E-2D6F-448C-8AE6-E7D2AA91475E}" type="datetime'''''''''''''''''1''''''''''''''''''''''''''''''4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sz="1000" dirty="0"/>
          </a:p>
        </p:txBody>
      </p:sp>
      <p:sp>
        <p:nvSpPr>
          <p:cNvPr id="29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323850" y="3133725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E7BBF35-E5E1-4B6B-923E-1E624C503303}" type="datetime'''''1''''''6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US" sz="1000" dirty="0"/>
          </a:p>
        </p:txBody>
      </p:sp>
      <p:sp>
        <p:nvSpPr>
          <p:cNvPr id="30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323850" y="282098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85275FA-184F-4159-B385-C367A81E91E3}" type="datetime'''''''''''''''''''1''''''''8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US" sz="1000" dirty="0"/>
          </a:p>
        </p:txBody>
      </p:sp>
      <p:sp>
        <p:nvSpPr>
          <p:cNvPr id="29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393700" y="563403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FC189F7-A373-447D-8B84-4BA4BA123C13}" type="datetime'''''''''''''''''''''''0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000" dirty="0"/>
          </a:p>
        </p:txBody>
      </p:sp>
      <p:sp>
        <p:nvSpPr>
          <p:cNvPr id="29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393700" y="5321300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02857B8-CF0D-4D33-AD18-BAA57CB0A86F}" type="datetime'''''''''''''''2''''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000" dirty="0"/>
          </a:p>
        </p:txBody>
      </p:sp>
      <p:sp>
        <p:nvSpPr>
          <p:cNvPr id="30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323850" y="219551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C60E55D-CBA4-4407-B92E-E9FA183BF2A3}" type="datetime'''''''2''''2''''''''''''''''''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US" sz="1000" dirty="0"/>
          </a:p>
        </p:txBody>
      </p:sp>
      <p:sp>
        <p:nvSpPr>
          <p:cNvPr id="29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393700" y="5008563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C38E0D2-618A-4E2F-9292-4F1E56DD0F07}" type="datetime'''''4''''''''''''''''''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000" dirty="0"/>
          </a:p>
        </p:txBody>
      </p:sp>
      <p:sp>
        <p:nvSpPr>
          <p:cNvPr id="30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323850" y="250825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0EB55C4-E618-4945-9487-3D7FCAE32C65}" type="datetime'''''''''''''''''''''''''''2''''''''''''0'">
              <a:rPr lang="en-US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000" dirty="0"/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83502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C81627-108C-4250-8E53-ED60D12E4317}" type="datetime'2''''0''''''''''''1''''''8''-Q''''''''''''''''3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2018-Q3</a:t>
            </a:fld>
            <a:endParaRPr lang="en-US" sz="800" dirty="0"/>
          </a:p>
        </p:txBody>
      </p:sp>
      <p:sp>
        <p:nvSpPr>
          <p:cNvPr id="8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111760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56DCDB-29F1-4B30-971A-B955178C429D}" type="datetime'''''''''''''2''0''''''''''''1''9-Q''''''''1''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2019-Q1</a:t>
            </a:fld>
            <a:endParaRPr lang="en-US" sz="800" dirty="0"/>
          </a:p>
        </p:txBody>
      </p:sp>
      <p:sp>
        <p:nvSpPr>
          <p:cNvPr id="99" name="Text Placeholder 10">
            <a:extLst>
              <a:ext uri="{FF2B5EF4-FFF2-40B4-BE49-F238E27FC236}">
                <a16:creationId xmlns:a16="http://schemas.microsoft.com/office/drawing/2014/main" id="{142C2371-1CCC-484D-B662-DD143A655435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140017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96FC3CC-706F-4260-9E4A-CEBBC8D4E56E}" type="datetime'''''''''2''''0''1''''''''''''''''''''''9''''''-''Q''''''''''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2019-Q3</a:t>
            </a:fld>
            <a:endParaRPr lang="en-US" sz="800" dirty="0"/>
          </a:p>
        </p:txBody>
      </p:sp>
      <p:sp>
        <p:nvSpPr>
          <p:cNvPr id="100" name="Text Placeholder 10">
            <a:extLst>
              <a:ext uri="{FF2B5EF4-FFF2-40B4-BE49-F238E27FC236}">
                <a16:creationId xmlns:a16="http://schemas.microsoft.com/office/drawing/2014/main" id="{48FE2753-B80A-4270-B8B7-D4815924C8E9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168275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BF11DB1-0071-40D1-B1F6-30827425D8E1}" type="datetime'''2''''0''''''''''''''2''0-''''''''Q''''''1''''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2020-Q1</a:t>
            </a:fld>
            <a:endParaRPr lang="en-US" sz="800" dirty="0"/>
          </a:p>
        </p:txBody>
      </p:sp>
      <p:sp>
        <p:nvSpPr>
          <p:cNvPr id="101" name="Text Placeholder 10">
            <a:extLst>
              <a:ext uri="{FF2B5EF4-FFF2-40B4-BE49-F238E27FC236}">
                <a16:creationId xmlns:a16="http://schemas.microsoft.com/office/drawing/2014/main" id="{0B7A2F18-EB32-4ECF-ADCC-DF619DBBCDC6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196532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370F823-F22F-497F-B64F-D3DB6DB49209}" type="datetime'''2''02''''''''''''''''0''-''''Q''''''''''''''''''''''''''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2020-Q3</a:t>
            </a:fld>
            <a:endParaRPr lang="en-US" sz="800" dirty="0"/>
          </a:p>
        </p:txBody>
      </p:sp>
      <p:sp>
        <p:nvSpPr>
          <p:cNvPr id="102" name="Text Placeholder 10">
            <a:extLst>
              <a:ext uri="{FF2B5EF4-FFF2-40B4-BE49-F238E27FC236}">
                <a16:creationId xmlns:a16="http://schemas.microsoft.com/office/drawing/2014/main" id="{DF973D24-9D85-44FD-8D69-4E0CECD1EB92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224790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01F71B-263F-425D-AB6E-1AEECB1C1153}" type="datetime'2''''''0''''''''''2''''''''''''''1''''-Q''''''''1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2021-Q1</a:t>
            </a:fld>
            <a:endParaRPr lang="en-US" sz="800" dirty="0"/>
          </a:p>
        </p:txBody>
      </p:sp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89DEF9A7-F16E-4477-9775-8AB164050A2E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253047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7555AE-4344-4C36-8DBB-53C6393A2EFB}" type="datetime'''''''2''''''''''''''''''0''''''''''21''''''-''''Q''3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2021-Q3</a:t>
            </a:fld>
            <a:endParaRPr lang="en-US" sz="800" dirty="0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E5163FF3-BB8E-4125-A5A2-4B898BC757FD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281305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B5EE15-1B71-48E5-9ED7-A0C1A57972CD}" type="datetime'''''''''''''2''''''''''02''2''''-Q''''''''1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2022-Q1</a:t>
            </a:fld>
            <a:endParaRPr lang="en-US" sz="800" dirty="0"/>
          </a:p>
        </p:txBody>
      </p: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23E6BC94-879F-40ED-9AF3-A1E9864FF147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309562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988D1A-239D-4EA3-9BE1-3BC2B8AB2079}" type="datetime'''''2''''''''''''''''''''''''''''0''''2''2''''''-''Q3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2022-Q3</a:t>
            </a:fld>
            <a:endParaRPr lang="en-US" sz="800" dirty="0"/>
          </a:p>
        </p:txBody>
      </p:sp>
      <p:sp>
        <p:nvSpPr>
          <p:cNvPr id="106" name="Text Placeholder 10">
            <a:extLst>
              <a:ext uri="{FF2B5EF4-FFF2-40B4-BE49-F238E27FC236}">
                <a16:creationId xmlns:a16="http://schemas.microsoft.com/office/drawing/2014/main" id="{D59F09D2-B96A-4D59-9BD1-8A14D079039D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337820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55A62D7-EABC-477D-BF1B-41C056F913D6}" type="datetime'2''''''''02''3''''-''''Q''''''''''''''1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2023-Q1</a:t>
            </a:fld>
            <a:endParaRPr lang="en-US" sz="800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1E6307A9-1E6F-4849-A281-EBD69AEF1D77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366077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FB2B1F-7A2A-4A4F-A9B6-7F3744245F9F}" type="datetime'''''''''''''''''''''''''20''2''''3-''''''''''''''Q''''''3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2023-Q3</a:t>
            </a:fld>
            <a:endParaRPr lang="en-US" sz="800" dirty="0"/>
          </a:p>
        </p:txBody>
      </p:sp>
      <p:sp>
        <p:nvSpPr>
          <p:cNvPr id="108" name="Text Placeholder 10">
            <a:extLst>
              <a:ext uri="{FF2B5EF4-FFF2-40B4-BE49-F238E27FC236}">
                <a16:creationId xmlns:a16="http://schemas.microsoft.com/office/drawing/2014/main" id="{DEDAF812-BC16-4013-8214-25958C064555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394335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FB4F54-4203-4A45-8C69-2432E598C989}" type="datetime'''''''''2''0''''2''''4''''''''-Q''''''''''''''''''''''''''''1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2024-Q1</a:t>
            </a:fld>
            <a:endParaRPr lang="en-US" sz="800" dirty="0"/>
          </a:p>
        </p:txBody>
      </p:sp>
      <p:sp>
        <p:nvSpPr>
          <p:cNvPr id="109" name="Text Placeholder 10">
            <a:extLst>
              <a:ext uri="{FF2B5EF4-FFF2-40B4-BE49-F238E27FC236}">
                <a16:creationId xmlns:a16="http://schemas.microsoft.com/office/drawing/2014/main" id="{F3F79BA6-4EF6-4D33-BE2B-B4BB04096771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4225925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64B76B-1797-4558-9AAB-525D70D5A499}" type="datetime'''''''''''2''''''''''''''''''''0''2''''4''-''Q3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2024-Q3</a:t>
            </a:fld>
            <a:endParaRPr lang="en-US" sz="800" dirty="0"/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89FAE41-E260-41D8-9F45-078A1E976446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450850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E2E322-ED22-428E-AD0F-EECA701A02A1}" type="datetime'''''''''''''''2''''''''''''02''5''''''''''''-''Q1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2025-Q1</a:t>
            </a:fld>
            <a:endParaRPr lang="en-US" sz="800" dirty="0"/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552450" y="5743575"/>
            <a:ext cx="274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BBF6966-B878-4760-A8F8-7738EEF5454B}" type="datetime'''''''''''''''''2018''''''''''''''''''''''''''-''Q1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2018-Q1</a:t>
            </a:fld>
            <a:endParaRPr lang="en-US" sz="8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E444AAC-37D8-1EB6-8F7C-D455695C8CBD}"/>
              </a:ext>
            </a:extLst>
          </p:cNvPr>
          <p:cNvSpPr/>
          <p:nvPr/>
        </p:nvSpPr>
        <p:spPr bwMode="gray">
          <a:xfrm>
            <a:off x="560389" y="2276073"/>
            <a:ext cx="762000" cy="103145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DC4A56B1-00B1-456A-930F-4CAEA4010FB5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49275" y="2271713"/>
            <a:ext cx="773113" cy="1066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204AFF65-2510-48D5-9849-CEC3CE7A1FE8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600074" y="2327275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E7E104AA-A5D1-4F20-A787-0076434ADB39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600074" y="2530475"/>
            <a:ext cx="179388" cy="133350"/>
          </a:xfrm>
          <a:prstGeom prst="rect">
            <a:avLst/>
          </a:prstGeom>
          <a:solidFill>
            <a:srgbClr val="4C6C9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A9BE3476-5690-415B-A7D9-10549A7BEA6C}"/>
              </a:ext>
            </a:extLst>
          </p:cNvPr>
          <p:cNvSpPr/>
          <p:nvPr>
            <p:custDataLst>
              <p:tags r:id="rId110"/>
            </p:custDataLst>
          </p:nvPr>
        </p:nvSpPr>
        <p:spPr bwMode="auto">
          <a:xfrm>
            <a:off x="600074" y="2733675"/>
            <a:ext cx="179388" cy="1333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D2442310-1B85-47E9-89FF-36F55DA282EF}"/>
              </a:ext>
            </a:extLst>
          </p:cNvPr>
          <p:cNvSpPr/>
          <p:nvPr>
            <p:custDataLst>
              <p:tags r:id="rId111"/>
            </p:custDataLst>
          </p:nvPr>
        </p:nvSpPr>
        <p:spPr bwMode="auto">
          <a:xfrm>
            <a:off x="600074" y="2936875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78F8679E-BA2E-4385-9202-38A2072B9745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600074" y="3140075"/>
            <a:ext cx="179388" cy="1333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6" name="Text Placeholder 10">
            <a:extLst>
              <a:ext uri="{FF2B5EF4-FFF2-40B4-BE49-F238E27FC236}">
                <a16:creationId xmlns:a16="http://schemas.microsoft.com/office/drawing/2014/main" id="{3DC6496E-CB64-4E87-9D3C-C054FF977C35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830263" y="2322513"/>
            <a:ext cx="3159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202DF1C-A798-4190-A3DF-278E93D8AEED}" type="datetime'O''''''t''''''''''''''''''''''''''h''''''''''e''r''''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Other</a:t>
            </a:fld>
            <a:endParaRPr lang="en-US" sz="1000" dirty="0"/>
          </a:p>
        </p:txBody>
      </p:sp>
      <p:sp>
        <p:nvSpPr>
          <p:cNvPr id="382" name="Text Placeholder 10">
            <a:extLst>
              <a:ext uri="{FF2B5EF4-FFF2-40B4-BE49-F238E27FC236}">
                <a16:creationId xmlns:a16="http://schemas.microsoft.com/office/drawing/2014/main" id="{92D1E9EB-23C4-4DC0-A31D-6750A7D885B4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830263" y="2525713"/>
            <a:ext cx="436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F2D7AD1-3172-48D7-A18B-072FE8A34A9C}" type="datetime'''N''''''''u''c''''''''''le''''a''r''''''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Nuclear</a:t>
            </a:fld>
            <a:endParaRPr lang="en-US" sz="1000" dirty="0"/>
          </a:p>
        </p:txBody>
      </p:sp>
      <p:sp>
        <p:nvSpPr>
          <p:cNvPr id="412" name="Text Placeholder 10">
            <a:extLst>
              <a:ext uri="{FF2B5EF4-FFF2-40B4-BE49-F238E27FC236}">
                <a16:creationId xmlns:a16="http://schemas.microsoft.com/office/drawing/2014/main" id="{0256932C-051C-4494-A15C-D40C0B5350DC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830263" y="2728913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32D996B-FFB2-438B-B593-6CF9F59C7825}" type="datetime'''''''''''''W''in''''''''''''''''''''d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Wind</a:t>
            </a:fld>
            <a:endParaRPr lang="en-US" sz="1000" dirty="0"/>
          </a:p>
        </p:txBody>
      </p:sp>
      <p:sp>
        <p:nvSpPr>
          <p:cNvPr id="408" name="Text Placeholder 10">
            <a:extLst>
              <a:ext uri="{FF2B5EF4-FFF2-40B4-BE49-F238E27FC236}">
                <a16:creationId xmlns:a16="http://schemas.microsoft.com/office/drawing/2014/main" id="{E8ECF6B8-AEA7-4692-9AAB-6FAEFF05F7C9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830263" y="2932113"/>
            <a:ext cx="441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4051DDF-5315-49B0-B723-ACF04EEDB829}" type="datetime'''''''''''''''''''''''''''Sto''''ra''''''''''g''e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Storage</a:t>
            </a:fld>
            <a:endParaRPr lang="en-US" sz="1000" dirty="0"/>
          </a:p>
        </p:txBody>
      </p:sp>
      <p:sp>
        <p:nvSpPr>
          <p:cNvPr id="370" name="Text Placeholder 10">
            <a:extLst>
              <a:ext uri="{FF2B5EF4-FFF2-40B4-BE49-F238E27FC236}">
                <a16:creationId xmlns:a16="http://schemas.microsoft.com/office/drawing/2014/main" id="{82D462DD-A524-4F6E-9CE4-F3FC23F060F2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830263" y="3135313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8BC48A9-7F95-4578-B366-32D8035A2C4A}" type="datetime'''''So''''la''''''''r''''''''''''''''''''''''''''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</a:t>
            </a:fld>
            <a:endParaRPr lang="en-US" sz="10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1273557-4F96-4960-BB83-66C860198B47}"/>
              </a:ext>
            </a:extLst>
          </p:cNvPr>
          <p:cNvSpPr/>
          <p:nvPr/>
        </p:nvSpPr>
        <p:spPr bwMode="gray">
          <a:xfrm>
            <a:off x="0" y="-3736"/>
            <a:ext cx="3037022" cy="3200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OBBBA</a:t>
            </a:r>
          </a:p>
        </p:txBody>
      </p:sp>
    </p:spTree>
    <p:extLst>
      <p:ext uri="{BB962C8B-B14F-4D97-AF65-F5344CB8AC3E}">
        <p14:creationId xmlns:p14="http://schemas.microsoft.com/office/powerpoint/2010/main" val="340455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AE05-56ED-863E-E32F-11B8B4141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6D3AA1-37BA-641E-F109-E3F5C1EBDC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1523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592" imgH="591" progId="TCLayout.ActiveDocument.1">
                  <p:embed/>
                </p:oleObj>
              </mc:Choice>
              <mc:Fallback>
                <p:oleObj name="think-cell Slide" r:id="rId30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6D3AA1-37BA-641E-F109-E3F5C1EBD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7AB18A6-FB83-1427-8EF8-FD3C81F2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Utility-scale solar and wind now cheaper than fossil fuels,</a:t>
            </a:r>
            <a:br>
              <a:rPr lang="en-US" dirty="0"/>
            </a:br>
            <a:r>
              <a:rPr lang="en-US" dirty="0"/>
              <a:t>battery storage costs not far behind and falling fast</a:t>
            </a:r>
          </a:p>
        </p:txBody>
      </p:sp>
      <p:grpSp>
        <p:nvGrpSpPr>
          <p:cNvPr id="255" name="btfpColumnHeaderBox399874">
            <a:extLst>
              <a:ext uri="{FF2B5EF4-FFF2-40B4-BE49-F238E27FC236}">
                <a16:creationId xmlns:a16="http://schemas.microsoft.com/office/drawing/2014/main" id="{88E0ED55-10FB-AA2D-193B-53ADB98C69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29185" y="1554480"/>
            <a:ext cx="8136635" cy="288219"/>
            <a:chOff x="8951913" y="1582174"/>
            <a:chExt cx="1782013" cy="288219"/>
          </a:xfrm>
        </p:grpSpPr>
        <p:sp>
          <p:nvSpPr>
            <p:cNvPr id="256" name="btfpColumnHeaderBoxText399874">
              <a:extLst>
                <a:ext uri="{FF2B5EF4-FFF2-40B4-BE49-F238E27FC236}">
                  <a16:creationId xmlns:a16="http://schemas.microsoft.com/office/drawing/2014/main" id="{0618E40A-CB50-636B-E1AB-7C562978EE4B}"/>
                </a:ext>
              </a:extLst>
            </p:cNvPr>
            <p:cNvSpPr txBox="1"/>
            <p:nvPr/>
          </p:nvSpPr>
          <p:spPr bwMode="gray">
            <a:xfrm>
              <a:off x="8951914" y="1582174"/>
              <a:ext cx="1782012" cy="288219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Levelized cost of electricity (LCOE) &amp; storage (LCOS) </a:t>
              </a: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($</a:t>
              </a: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USD/MWh)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57" name="btfpColumnHeaderBoxLine399874">
              <a:extLst>
                <a:ext uri="{FF2B5EF4-FFF2-40B4-BE49-F238E27FC236}">
                  <a16:creationId xmlns:a16="http://schemas.microsoft.com/office/drawing/2014/main" id="{2B191C5B-7B2F-2F32-8EEB-4930427925E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951913" y="1856232"/>
              <a:ext cx="1782013" cy="14161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8">
            <a:extLst>
              <a:ext uri="{FF2B5EF4-FFF2-40B4-BE49-F238E27FC236}">
                <a16:creationId xmlns:a16="http://schemas.microsoft.com/office/drawing/2014/main" id="{51508958-9597-902C-8F63-5C85B7153DC6}"/>
              </a:ext>
            </a:extLst>
          </p:cNvPr>
          <p:cNvSpPr txBox="1"/>
          <p:nvPr/>
        </p:nvSpPr>
        <p:spPr bwMode="gray">
          <a:xfrm>
            <a:off x="8968087" y="1550506"/>
            <a:ext cx="2889250" cy="3993401"/>
          </a:xfrm>
          <a:prstGeom prst="rect">
            <a:avLst/>
          </a:prstGeom>
          <a:solidFill>
            <a:srgbClr val="E3E8EE"/>
          </a:solidFill>
        </p:spPr>
        <p:txBody>
          <a:bodyPr wrap="square" lIns="146304" tIns="137160" rIns="274320" bIns="137160" rtlCol="0" anchor="t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Solar photovoltaic (PV) prices dropped by ~80% in the past decade, 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wind by ~70%, and lithium-ion battery costs by ~90%.</a:t>
            </a:r>
          </a:p>
          <a:p>
            <a:pPr marL="356235" marR="0" lvl="1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,Sans-Serif"/>
              <a:buChar char="−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PV price drop primarily driven by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improvements in module efficiency 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economies of scale.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6235" marR="0" lvl="1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,Sans-Serif"/>
              <a:buChar char="−"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Onshore wind </a:t>
            </a: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remained the cheapest for the longest,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 beaten by PV</a:t>
            </a: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56235" marR="0" lvl="1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,Sans-Serif"/>
              <a:buChar char="−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Lithium-ion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battery costs fell 20% in 2023 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alone.</a:t>
            </a:r>
          </a:p>
          <a:p>
            <a:pPr marL="171450" marR="0" lvl="0" indent="-17145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Gas combined cycle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 plants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cheaper than coal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more expensive than both solar and wind.</a:t>
            </a:r>
          </a:p>
          <a:p>
            <a:pPr marL="356235" marR="0" lvl="1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,Sans-Serif"/>
              <a:buChar char="−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Rapid scale-up of utility-scale batteries “killer app” to replace gas on grid.</a:t>
            </a:r>
          </a:p>
          <a:p>
            <a:pPr marL="356235" marR="0" lvl="1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,Sans-Serif"/>
              <a:buChar char="−"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Battery prices expected to continue falling 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to cell manufacturing overcapacity, economies of scale, and switch to lower-cost lithium-iron-phosphate (LFP) batteries.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684421A-116C-B701-816C-9CD6D02F1338}"/>
              </a:ext>
            </a:extLst>
          </p:cNvPr>
          <p:cNvSpPr txBox="1"/>
          <p:nvPr/>
        </p:nvSpPr>
        <p:spPr bwMode="gray">
          <a:xfrm>
            <a:off x="329186" y="6432768"/>
            <a:ext cx="877178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Lazard,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2"/>
              </a:rPr>
              <a:t>LCOE+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(2025);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Our World in Data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3"/>
              </a:rPr>
              <a:t>Our World in Data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(2024); Energy Institute,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4"/>
              </a:rPr>
              <a:t>Statistical Review of World Energy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(2024); BNEF,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5"/>
              </a:rPr>
              <a:t>Battery Price Survey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(2024); Kavlak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al.,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6"/>
              </a:rPr>
              <a:t>Evaluating the Causes of Cost 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36"/>
              </a:rPr>
              <a:t>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6"/>
              </a:rPr>
              <a:t>eduction in Photovoltaic 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36"/>
              </a:rPr>
              <a:t>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6"/>
              </a:rPr>
              <a:t>odules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(2018).</a:t>
            </a: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Credit: Hyae Ryung Kim, Xiaodan Zhu, and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7"/>
              </a:rPr>
              <a:t>Gernot Wagner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8"/>
              </a:rPr>
              <a:t>Share with attribution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Kim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9"/>
              </a:rPr>
              <a:t>Scaling Solar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(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10 July 2025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53E38E-6188-EDAA-3F30-B7344759F7C7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804863" y="5580063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893AAE-C588-E2E5-1332-EF5707A60CF7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804863" y="5194300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3FDF69-5597-DDBC-CE0C-AB9241F375A9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804863" y="4810125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A70580-3EF3-2C63-79A1-54B4476CE419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804863" y="4424363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AAC290-CB6C-4EDB-0903-228D9F2D0180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804863" y="4038600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BBD0CF-1CC8-1023-C5B2-5805D29B5D86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804863" y="3652838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A01181-D474-9446-8EC6-16D0CC96DB4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804863" y="3267075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89F5A4-ED8F-6A90-F4BE-6A0F4A5C049B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804863" y="2882900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5271AD-7972-264E-5A9D-12CDC765E560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804863" y="2497138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44C53C-0343-3035-6994-BFE418F56F42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804863" y="2111375"/>
            <a:ext cx="7551737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AB4C2CBB-47CA-4C01-A5B4-EB25A208080F}"/>
              </a:ext>
            </a:extLst>
          </p:cNvPr>
          <p:cNvGraphicFramePr/>
          <p:nvPr>
            <p:custDataLst>
              <p:tags r:id="rId14"/>
            </p:custDataLst>
          </p:nvPr>
        </p:nvGraphicFramePr>
        <p:xfrm>
          <a:off x="209550" y="1943100"/>
          <a:ext cx="8472488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627" name="Rectangle 626">
            <a:extLst>
              <a:ext uri="{FF2B5EF4-FFF2-40B4-BE49-F238E27FC236}">
                <a16:creationId xmlns:a16="http://schemas.microsoft.com/office/drawing/2014/main" id="{DE444AAC-37D8-1EB6-8F7C-D455695C8CBD}"/>
              </a:ext>
            </a:extLst>
          </p:cNvPr>
          <p:cNvSpPr/>
          <p:nvPr/>
        </p:nvSpPr>
        <p:spPr bwMode="gray">
          <a:xfrm>
            <a:off x="804862" y="2094738"/>
            <a:ext cx="1527175" cy="1277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EBE7E15-10E5-EAA6-92AF-779D87A663AA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804863" y="2111375"/>
            <a:ext cx="1527175" cy="12700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042B8388-91DB-80A1-BF59-7A8E478888DD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869950" y="2233613"/>
            <a:ext cx="150813" cy="0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A9A3459C-327D-CA6C-7CA2-405D47930371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869950" y="2436813"/>
            <a:ext cx="150813" cy="0"/>
          </a:xfrm>
          <a:prstGeom prst="line">
            <a:avLst/>
          </a:prstGeom>
          <a:ln w="28575" cap="rnd" cmpd="sng" algn="ctr">
            <a:solidFill>
              <a:srgbClr val="80808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DC51464-96DC-E87F-8F0F-6FE070B22C3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869950" y="2640013"/>
            <a:ext cx="150813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59BEEE23-B5E3-C421-932B-D34E7D30E94C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869950" y="2843213"/>
            <a:ext cx="150813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4A099041-6546-DC3D-FEDD-48058EB9FD42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869950" y="3046413"/>
            <a:ext cx="150813" cy="0"/>
          </a:xfrm>
          <a:prstGeom prst="line">
            <a:avLst/>
          </a:prstGeom>
          <a:ln w="28575" cap="rnd" cmpd="sng" algn="ctr">
            <a:solidFill>
              <a:srgbClr val="FDDB0D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03805C8F-ED57-84DB-3FA4-E19B25842F6A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869950" y="3249613"/>
            <a:ext cx="150813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9" name="Text Placeholder 10">
            <a:extLst>
              <a:ext uri="{FF2B5EF4-FFF2-40B4-BE49-F238E27FC236}">
                <a16:creationId xmlns:a16="http://schemas.microsoft.com/office/drawing/2014/main" id="{E0AA82D2-278A-7B73-2E41-690E7001C475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1085850" y="2162175"/>
            <a:ext cx="26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268F90E-D8AB-494F-9AD6-27024F8EDE9D}" type="datetime'''''''''''C''o''''''''''''''''''''''''''a''l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Coal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0" name="Text Placeholder 10">
            <a:extLst>
              <a:ext uri="{FF2B5EF4-FFF2-40B4-BE49-F238E27FC236}">
                <a16:creationId xmlns:a16="http://schemas.microsoft.com/office/drawing/2014/main" id="{44638022-46E9-9C3D-5298-22C024EE81B9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1085850" y="2365375"/>
            <a:ext cx="11953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7F4E873-A540-42FC-AE82-83EDFDC658EF}" type="datetime'''Gas C''''''''om''''bi''''''n''''''''''''e''d ''''C''y''cle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Gas Combined Cycle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6" name="Text Placeholder 10">
            <a:extLst>
              <a:ext uri="{FF2B5EF4-FFF2-40B4-BE49-F238E27FC236}">
                <a16:creationId xmlns:a16="http://schemas.microsoft.com/office/drawing/2014/main" id="{62AC73EB-A931-ABA5-87AD-3C82DA849B36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1085850" y="2568575"/>
            <a:ext cx="647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79FC132-8258-4B37-9681-F6968196565E}" type="datetime'U''''''''S'''' ''''''''''''''Nu''c''''''''le''''''''a''r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US Nuclear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7" name="Text Placeholder 10">
            <a:extLst>
              <a:ext uri="{FF2B5EF4-FFF2-40B4-BE49-F238E27FC236}">
                <a16:creationId xmlns:a16="http://schemas.microsoft.com/office/drawing/2014/main" id="{7DB9BFF3-3067-92DA-FEB4-7468E68D38A8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1085850" y="2771775"/>
            <a:ext cx="8080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F220407-193F-4C57-9426-9409BD0B8CC4}" type="datetime'''''''W''''i''''''''nd ''''O''''''''n''''sh''o''''r''''e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Wind Onshore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7" name="Text Placeholder 10">
            <a:extLst>
              <a:ext uri="{FF2B5EF4-FFF2-40B4-BE49-F238E27FC236}">
                <a16:creationId xmlns:a16="http://schemas.microsoft.com/office/drawing/2014/main" id="{6EEDAE01-C407-7736-BE41-6B005756317C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1085850" y="2974975"/>
            <a:ext cx="498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5F05CD4-6769-40B2-8199-48A9359C1ABC}" type="datetime'''''''''''''''''''''''S''o''''la''''r ''''PV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Solar PV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5" name="Text Placeholder 10">
            <a:extLst>
              <a:ext uri="{FF2B5EF4-FFF2-40B4-BE49-F238E27FC236}">
                <a16:creationId xmlns:a16="http://schemas.microsoft.com/office/drawing/2014/main" id="{9A3ECB9A-793E-2CF7-C388-32B0805C83F4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085850" y="3178175"/>
            <a:ext cx="5508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1EA23A7-B6A5-464D-B89C-E676E41F4460}" type="datetime'+ ''''''''''''''''S''''''t''o''''''''''r''ag''e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 Storage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" name="btfpCallout806132">
            <a:extLst>
              <a:ext uri="{FF2B5EF4-FFF2-40B4-BE49-F238E27FC236}">
                <a16:creationId xmlns:a16="http://schemas.microsoft.com/office/drawing/2014/main" id="{7F4F5A23-EF29-B601-985B-9D2F787865FF}"/>
              </a:ext>
            </a:extLst>
          </p:cNvPr>
          <p:cNvSpPr/>
          <p:nvPr/>
        </p:nvSpPr>
        <p:spPr bwMode="gray">
          <a:xfrm>
            <a:off x="2863850" y="3547206"/>
            <a:ext cx="1716881" cy="746125"/>
          </a:xfrm>
          <a:prstGeom prst="wedgeRectCallout">
            <a:avLst>
              <a:gd name="adj1" fmla="val 63062"/>
              <a:gd name="adj2" fmla="val 45733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Solar PV prices dropped ~90% in 12 years, ~99% in 40 years.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273557-4F96-4960-BB83-66C860198B47}"/>
              </a:ext>
            </a:extLst>
          </p:cNvPr>
          <p:cNvSpPr/>
          <p:nvPr/>
        </p:nvSpPr>
        <p:spPr bwMode="gray">
          <a:xfrm>
            <a:off x="0" y="-3736"/>
            <a:ext cx="3037022" cy="3200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Solar and Wind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74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007F05-16B7-1519-E9F7-E0F19C2FA5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8100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1" imgW="484" imgH="486" progId="TCLayout.ActiveDocument.1">
                  <p:embed/>
                </p:oleObj>
              </mc:Choice>
              <mc:Fallback>
                <p:oleObj name="think-cell Slide" r:id="rId81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007F05-16B7-1519-E9F7-E0F19C2FA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73B939C-5455-FFA8-0D08-6618F665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Bolstered by the IRA, US solar PV manufacturing capacity grew ~50% annually from 2020 to 2024, before repeal</a:t>
            </a:r>
          </a:p>
        </p:txBody>
      </p:sp>
      <p:cxnSp>
        <p:nvCxnSpPr>
          <p:cNvPr id="58" name="Straight Connector 57"/>
          <p:cNvCxnSpPr/>
          <p:nvPr>
            <p:custDataLst>
              <p:tags r:id="rId3"/>
            </p:custDataLst>
          </p:nvPr>
        </p:nvCxnSpPr>
        <p:spPr bwMode="gray">
          <a:xfrm>
            <a:off x="4862513" y="5546725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4"/>
            </p:custDataLst>
          </p:nvPr>
        </p:nvCxnSpPr>
        <p:spPr bwMode="gray">
          <a:xfrm>
            <a:off x="4862513" y="5245100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5"/>
            </p:custDataLst>
          </p:nvPr>
        </p:nvCxnSpPr>
        <p:spPr bwMode="gray">
          <a:xfrm>
            <a:off x="4862513" y="4945063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6"/>
            </p:custDataLst>
          </p:nvPr>
        </p:nvCxnSpPr>
        <p:spPr bwMode="gray">
          <a:xfrm>
            <a:off x="4862513" y="4643438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7"/>
            </p:custDataLst>
          </p:nvPr>
        </p:nvCxnSpPr>
        <p:spPr bwMode="gray">
          <a:xfrm>
            <a:off x="4862513" y="4343400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8"/>
            </p:custDataLst>
          </p:nvPr>
        </p:nvCxnSpPr>
        <p:spPr bwMode="gray">
          <a:xfrm>
            <a:off x="4862513" y="4041775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6" name="Straight Connector 895"/>
          <p:cNvCxnSpPr/>
          <p:nvPr>
            <p:custDataLst>
              <p:tags r:id="rId9"/>
            </p:custDataLst>
          </p:nvPr>
        </p:nvCxnSpPr>
        <p:spPr bwMode="gray">
          <a:xfrm>
            <a:off x="4862513" y="3741738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7" name="Straight Connector 896"/>
          <p:cNvCxnSpPr/>
          <p:nvPr>
            <p:custDataLst>
              <p:tags r:id="rId10"/>
            </p:custDataLst>
          </p:nvPr>
        </p:nvCxnSpPr>
        <p:spPr bwMode="gray">
          <a:xfrm>
            <a:off x="4862513" y="3440113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8" name="Straight Connector 897"/>
          <p:cNvCxnSpPr/>
          <p:nvPr>
            <p:custDataLst>
              <p:tags r:id="rId11"/>
            </p:custDataLst>
          </p:nvPr>
        </p:nvCxnSpPr>
        <p:spPr bwMode="gray">
          <a:xfrm>
            <a:off x="4862513" y="3140075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9" name="Straight Connector 898"/>
          <p:cNvCxnSpPr/>
          <p:nvPr>
            <p:custDataLst>
              <p:tags r:id="rId12"/>
            </p:custDataLst>
          </p:nvPr>
        </p:nvCxnSpPr>
        <p:spPr bwMode="gray">
          <a:xfrm>
            <a:off x="4862513" y="2838450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129AC9-110F-4898-FE00-AA11F3277832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4862513" y="2538413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E613A30-5CCF-E2FA-2BBA-1147352AA717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4862513" y="2236788"/>
            <a:ext cx="3109912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9425C63E-5E42-51E7-4FD0-C32ED0FEAC92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08559922"/>
              </p:ext>
            </p:extLst>
          </p:nvPr>
        </p:nvGraphicFramePr>
        <p:xfrm>
          <a:off x="4524375" y="2032000"/>
          <a:ext cx="3530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3"/>
          </a:graphicData>
        </a:graphic>
      </p:graphicFrame>
      <p:sp>
        <p:nvSpPr>
          <p:cNvPr id="11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053013" y="5880100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BB044E9-FC06-41FE-9A45-7CF0E460AC9D}" type="datetime'''2''''''''''''''''0''''2''''''''''''''''''''''''''''''0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Text Placeholder 10">
            <a:extLst>
              <a:ext uri="{FF2B5EF4-FFF2-40B4-BE49-F238E27FC236}">
                <a16:creationId xmlns:a16="http://schemas.microsoft.com/office/drawing/2014/main" id="{2813AF20-68B5-EA5D-F6C0-D517CA6BC75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675313" y="5880100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982DAA3-8FE7-4AA0-8338-348B33D629D8}" type="datetime'''2''''''0''''''''''2''''''''''''2''''''''''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Text Placeholder 10">
            <a:extLst>
              <a:ext uri="{FF2B5EF4-FFF2-40B4-BE49-F238E27FC236}">
                <a16:creationId xmlns:a16="http://schemas.microsoft.com/office/drawing/2014/main" id="{65CA4E37-0C6F-840E-918E-9074BAC8DF0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296025" y="5880100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70E76AE-B4ED-4430-9FCA-64D702F22148}" type="datetime'''''''''''20''''''''''2''''''''''''3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Text Placeholder 10">
            <a:extLst>
              <a:ext uri="{FF2B5EF4-FFF2-40B4-BE49-F238E27FC236}">
                <a16:creationId xmlns:a16="http://schemas.microsoft.com/office/drawing/2014/main" id="{5C18D334-0C58-8AA0-CD53-75D94B8C91F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918325" y="5880100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73C1FB4-9495-455B-A4C0-BD49A9D01150}" type="datetime'''''''''''''''''''''''''''''''2''''''''''''0''''''''2''''4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Text Placeholder 10">
            <a:extLst>
              <a:ext uri="{FF2B5EF4-FFF2-40B4-BE49-F238E27FC236}">
                <a16:creationId xmlns:a16="http://schemas.microsoft.com/office/drawing/2014/main" id="{01FB5C3F-CF1B-FFE9-8B7C-F74CAD8D16A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488238" y="5880100"/>
            <a:ext cx="3476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3BDD09-61B9-4A2E-8CF3-B7644B0FC62A}" type="datetime'''''''''''''''''''2''''''''''''''''''''''''''0''''''2''''5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</a:t>
            </a:fld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12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605463" y="4541838"/>
            <a:ext cx="1587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B66587A-46CE-41F3-88EB-E206DF101DB2}" type="datetime'1''''''''''''''9'''''''''''''''''''''''''''''''''''''''''">
              <a:rPr lang="en-US" altLang="en-US" sz="9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en-US" sz="900" dirty="0"/>
          </a:p>
        </p:txBody>
      </p:sp>
      <p:sp useBgFill="1">
        <p:nvSpPr>
          <p:cNvPr id="12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859463" y="5143500"/>
            <a:ext cx="952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9045435-732D-4C96-BD0D-ABFB775F2DD9}" type="datetime'''''''''''''''''''''''''''''''''''''''''9'''">
              <a:rPr lang="en-US" altLang="en-US" sz="9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sz="900" dirty="0"/>
          </a:p>
        </p:txBody>
      </p:sp>
      <p:sp useBgFill="1">
        <p:nvSpPr>
          <p:cNvPr id="12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226175" y="4541838"/>
            <a:ext cx="1587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53DA11-D275-451C-A0A9-B71688D245F8}" type="datetime'''''''''''''''''''''''''''''''19'''''''''''''''">
              <a:rPr lang="en-US" altLang="en-US" sz="9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en-US" sz="900" dirty="0"/>
          </a:p>
        </p:txBody>
      </p:sp>
      <p:sp useBgFill="1">
        <p:nvSpPr>
          <p:cNvPr id="12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470775" y="3398838"/>
            <a:ext cx="1587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3F9EC0-11BB-4107-B315-DA8B60A9B5D6}" type="datetime'''''''''''''''''''''''3''''''''''8'''''''">
              <a:rPr lang="en-US" altLang="en-US" sz="9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</a:t>
            </a:fld>
            <a:endParaRPr lang="en-US" sz="900" dirty="0"/>
          </a:p>
        </p:txBody>
      </p:sp>
      <p:grpSp>
        <p:nvGrpSpPr>
          <p:cNvPr id="218" name="btfpColumnHeaderBox763597">
            <a:extLst>
              <a:ext uri="{FF2B5EF4-FFF2-40B4-BE49-F238E27FC236}">
                <a16:creationId xmlns:a16="http://schemas.microsoft.com/office/drawing/2014/main" id="{42CAECC0-BD34-982B-9CCA-E6E91E6CE873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329187" y="1591281"/>
            <a:ext cx="3749041" cy="265100"/>
            <a:chOff x="9360369" y="1591281"/>
            <a:chExt cx="2595025" cy="265100"/>
          </a:xfrm>
        </p:grpSpPr>
        <p:sp>
          <p:nvSpPr>
            <p:cNvPr id="219" name="btfpColumnHeaderBoxText763597">
              <a:extLst>
                <a:ext uri="{FF2B5EF4-FFF2-40B4-BE49-F238E27FC236}">
                  <a16:creationId xmlns:a16="http://schemas.microsoft.com/office/drawing/2014/main" id="{22C3BF26-718E-0410-B201-D9A649D98904}"/>
                </a:ext>
              </a:extLst>
            </p:cNvPr>
            <p:cNvSpPr txBox="1"/>
            <p:nvPr/>
          </p:nvSpPr>
          <p:spPr bwMode="gray">
            <a:xfrm>
              <a:off x="9360371" y="1591281"/>
              <a:ext cx="2345694" cy="25744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Global solar PV panel production (GW)</a:t>
              </a:r>
            </a:p>
          </p:txBody>
        </p:sp>
        <p:cxnSp>
          <p:nvCxnSpPr>
            <p:cNvPr id="220" name="btfpColumnHeaderBoxLine763597">
              <a:extLst>
                <a:ext uri="{FF2B5EF4-FFF2-40B4-BE49-F238E27FC236}">
                  <a16:creationId xmlns:a16="http://schemas.microsoft.com/office/drawing/2014/main" id="{D3A8815E-AFE0-5602-75EC-BE499197053B}"/>
                </a:ext>
              </a:extLst>
            </p:cNvPr>
            <p:cNvCxnSpPr/>
            <p:nvPr/>
          </p:nvCxnSpPr>
          <p:spPr bwMode="gray">
            <a:xfrm>
              <a:off x="9360369" y="1856381"/>
              <a:ext cx="2595025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3" name="btfpNotesBox440432">
            <a:extLst>
              <a:ext uri="{FF2B5EF4-FFF2-40B4-BE49-F238E27FC236}">
                <a16:creationId xmlns:a16="http://schemas.microsoft.com/office/drawing/2014/main" id="{B8A5EEE2-420B-B2B9-E197-EC446A555FC4}"/>
              </a:ext>
            </a:extLst>
          </p:cNvPr>
          <p:cNvSpPr txBox="1"/>
          <p:nvPr>
            <p:custDataLst>
              <p:tags r:id="rId26"/>
            </p:custDataLst>
          </p:nvPr>
        </p:nvSpPr>
        <p:spPr bwMode="gray">
          <a:xfrm>
            <a:off x="329187" y="6300217"/>
            <a:ext cx="9144000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000000"/>
                </a:solidFill>
              </a:rPr>
              <a:t>Note: With the enactment of the 2025 “One Big Beautiful Bill” Act, clean electricity investment and production tax credits (48E and 47Y) will be phased out by 2027.</a:t>
            </a:r>
            <a:endParaRPr lang="en-US" sz="8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800" dirty="0">
                <a:solidFill>
                  <a:srgbClr val="000000"/>
                </a:solidFill>
              </a:rPr>
              <a:t>(1) US solar PV manufacturing &amp; installation capacity as of May 2025 (SEIA, 2025)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SEIA,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4"/>
              </a:rPr>
              <a:t>Solar Industry Research Data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(2025); </a:t>
            </a:r>
            <a:r>
              <a:rPr lang="en-US" sz="800" dirty="0">
                <a:solidFill>
                  <a:srgbClr val="000000"/>
                </a:solidFill>
              </a:rPr>
              <a:t>IEA PVPS, </a:t>
            </a:r>
            <a:r>
              <a:rPr lang="en-US" sz="800" dirty="0">
                <a:solidFill>
                  <a:srgbClr val="000000"/>
                </a:solidFill>
                <a:hlinkClick r:id="rId85"/>
              </a:rPr>
              <a:t>Trends in Photovoltaic Applications 2024</a:t>
            </a:r>
            <a:r>
              <a:rPr lang="en-US" sz="800" dirty="0">
                <a:solidFill>
                  <a:srgbClr val="000000"/>
                </a:solidFill>
              </a:rPr>
              <a:t> (2024)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IRENA,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86"/>
              </a:rPr>
              <a:t>Stats </a:t>
            </a:r>
            <a:r>
              <a:rPr lang="en-US" sz="800" dirty="0">
                <a:solidFill>
                  <a:srgbClr val="000000"/>
                </a:solidFill>
                <a:latin typeface="Arial"/>
                <a:hlinkClick r:id="rId86"/>
              </a:rPr>
              <a:t>Tool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(2025).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Credit: Yosafat Partogi, Heonjae Lee, Isabel Hoyos, Hyae Ryung Kim, and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7"/>
              </a:rPr>
              <a:t>Gernot Wagner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8"/>
              </a:rPr>
              <a:t>Share with attribution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Kim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9"/>
              </a:rPr>
              <a:t>Scaling Solar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(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7 July 2025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</p:txBody>
      </p:sp>
      <p:sp>
        <p:nvSpPr>
          <p:cNvPr id="474" name="btfpBulletedList413839">
            <a:extLst>
              <a:ext uri="{FF2B5EF4-FFF2-40B4-BE49-F238E27FC236}">
                <a16:creationId xmlns:a16="http://schemas.microsoft.com/office/drawing/2014/main" id="{1EC4AFE8-8FF0-F8E3-AA83-B63C0BA26B2A}"/>
              </a:ext>
            </a:extLst>
          </p:cNvPr>
          <p:cNvSpPr txBox="1"/>
          <p:nvPr>
            <p:custDataLst>
              <p:tags r:id="rId27"/>
            </p:custDataLst>
          </p:nvPr>
        </p:nvSpPr>
        <p:spPr bwMode="gray">
          <a:xfrm>
            <a:off x="8564562" y="1554480"/>
            <a:ext cx="3373438" cy="4839786"/>
          </a:xfrm>
          <a:prstGeom prst="rect">
            <a:avLst/>
          </a:prstGeom>
          <a:solidFill>
            <a:srgbClr val="E3E8EE"/>
          </a:solidFill>
        </p:spPr>
        <p:txBody>
          <a:bodyPr vert="horz" wrap="square" lIns="137160" tIns="137160" rIns="274320" bIns="13716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Observations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China still dominates the global market: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buClrTx/>
              <a:buSzTx/>
              <a:buFontTx/>
              <a:buChar char="–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of 2025, China’s manufacturing capacity exceeds 1,200 GW/year which accounts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80-90% of the global supply 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across key stages (polysilicon, wafers, cells, modules).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buClrTx/>
              <a:buSzTx/>
              <a:buFontTx/>
              <a:buChar char="–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China has aggressively increased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solar module production 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along with producing in countries in APAC region such as </a:t>
            </a: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Vietnam, Malaysia, and S. Korea.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buClrTx/>
              <a:buSzTx/>
              <a:buFontTx/>
              <a:buChar char="–"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China benefits from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economies of scale, vertically integrated supply chains and low productions costs.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 manufacturing capacity is growing rapidly: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buClrTx/>
              <a:buSzTx/>
              <a:buFontTx/>
              <a:buChar char="–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 module manufacturing capacity grew from ~7 GW in 2020 to over 56 GW as of May 2025.</a:t>
            </a:r>
          </a:p>
          <a:p>
            <a:pPr marL="355600" marR="0" lvl="1" indent="-177800" algn="l" defTabSz="711200" rtl="0" eaLnBrk="1" fontAlgn="auto" latinLnBrk="0" hangingPunct="1">
              <a:lnSpc>
                <a:spcPct val="100000"/>
              </a:lnSpc>
              <a:buClrTx/>
              <a:buSzTx/>
              <a:buFontTx/>
              <a:buChar char="–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IRA was a game changer 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unlocking billions in public and private investment.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China’s market faces headwinds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overcapacity and price crashes in 2024/2025 are pressuring Chinese manufacturers.</a:t>
            </a:r>
          </a:p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While the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 cannot match China’s scale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 country strategically built high-quality, incentivized and politically supported capacity from 2022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2025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starting to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itself as a strategic alternative supplier in the West to mitigate geopolitical and supply chain risks.</a:t>
            </a:r>
          </a:p>
        </p:txBody>
      </p:sp>
      <p:cxnSp>
        <p:nvCxnSpPr>
          <p:cNvPr id="34" name="Straight Connector 33"/>
          <p:cNvCxnSpPr/>
          <p:nvPr>
            <p:custDataLst>
              <p:tags r:id="rId28"/>
            </p:custDataLst>
          </p:nvPr>
        </p:nvCxnSpPr>
        <p:spPr bwMode="gray">
          <a:xfrm>
            <a:off x="676276" y="5561013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29"/>
            </p:custDataLst>
          </p:nvPr>
        </p:nvCxnSpPr>
        <p:spPr bwMode="gray">
          <a:xfrm>
            <a:off x="676276" y="5283200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30"/>
            </p:custDataLst>
          </p:nvPr>
        </p:nvCxnSpPr>
        <p:spPr bwMode="gray">
          <a:xfrm>
            <a:off x="676276" y="5006975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31"/>
            </p:custDataLst>
          </p:nvPr>
        </p:nvCxnSpPr>
        <p:spPr bwMode="gray">
          <a:xfrm>
            <a:off x="676276" y="4729163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32"/>
            </p:custDataLst>
          </p:nvPr>
        </p:nvCxnSpPr>
        <p:spPr bwMode="gray">
          <a:xfrm>
            <a:off x="676276" y="4452938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33"/>
            </p:custDataLst>
          </p:nvPr>
        </p:nvCxnSpPr>
        <p:spPr bwMode="gray">
          <a:xfrm>
            <a:off x="676276" y="4175125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34"/>
            </p:custDataLst>
          </p:nvPr>
        </p:nvCxnSpPr>
        <p:spPr bwMode="gray">
          <a:xfrm>
            <a:off x="676276" y="3898900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35"/>
            </p:custDataLst>
          </p:nvPr>
        </p:nvCxnSpPr>
        <p:spPr bwMode="gray">
          <a:xfrm>
            <a:off x="676276" y="3621088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36"/>
            </p:custDataLst>
          </p:nvPr>
        </p:nvCxnSpPr>
        <p:spPr bwMode="gray">
          <a:xfrm>
            <a:off x="676276" y="3344863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37"/>
            </p:custDataLst>
          </p:nvPr>
        </p:nvCxnSpPr>
        <p:spPr bwMode="gray">
          <a:xfrm>
            <a:off x="676276" y="3067050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38"/>
            </p:custDataLst>
          </p:nvPr>
        </p:nvCxnSpPr>
        <p:spPr bwMode="gray">
          <a:xfrm>
            <a:off x="676276" y="2790825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39"/>
            </p:custDataLst>
          </p:nvPr>
        </p:nvCxnSpPr>
        <p:spPr bwMode="gray">
          <a:xfrm>
            <a:off x="676276" y="2513013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40"/>
            </p:custDataLst>
          </p:nvPr>
        </p:nvCxnSpPr>
        <p:spPr bwMode="gray">
          <a:xfrm>
            <a:off x="676276" y="2236788"/>
            <a:ext cx="3336925" cy="0"/>
          </a:xfrm>
          <a:prstGeom prst="line">
            <a:avLst/>
          </a:prstGeom>
          <a:ln w="31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0" name="Chart 89"/>
          <p:cNvGraphicFramePr/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727455670"/>
              </p:ext>
            </p:extLst>
          </p:nvPr>
        </p:nvGraphicFramePr>
        <p:xfrm>
          <a:off x="274638" y="2095500"/>
          <a:ext cx="3821112" cy="388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0"/>
          </a:graphicData>
        </a:graphic>
      </p:graphicFrame>
      <p:sp>
        <p:nvSpPr>
          <p:cNvPr id="923" name="Text Placeholder 10">
            <a:extLst>
              <a:ext uri="{FF2B5EF4-FFF2-40B4-BE49-F238E27FC236}">
                <a16:creationId xmlns:a16="http://schemas.microsoft.com/office/drawing/2014/main" id="{F72114BA-9CE7-64FB-6DCA-3A9CDACFE0F4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63588" y="5870575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6EFD5B-3B8E-4699-9B97-DE6517B3B210}" type="datetime'20''''''''''''''1''''''''''''''''''''''6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800" dirty="0"/>
          </a:p>
        </p:txBody>
      </p:sp>
      <p:sp>
        <p:nvSpPr>
          <p:cNvPr id="924" name="Text Placeholder 10">
            <a:extLst>
              <a:ext uri="{FF2B5EF4-FFF2-40B4-BE49-F238E27FC236}">
                <a16:creationId xmlns:a16="http://schemas.microsoft.com/office/drawing/2014/main" id="{48F8FAFE-0C22-A069-0A30-AE445DC2085E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181100" y="5870575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B64A3B-1E2D-4C79-B5F8-EEBE356E4078}" type="datetime'''''''''''''''2''''0''1''''''''''''''''''''''''''''''7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800" dirty="0"/>
          </a:p>
        </p:txBody>
      </p:sp>
      <p:sp>
        <p:nvSpPr>
          <p:cNvPr id="925" name="Text Placeholder 10">
            <a:extLst>
              <a:ext uri="{FF2B5EF4-FFF2-40B4-BE49-F238E27FC236}">
                <a16:creationId xmlns:a16="http://schemas.microsoft.com/office/drawing/2014/main" id="{84BE88B2-4E05-5A22-49E3-9CF13B7D2108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598613" y="5870575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44B3EB-EDBB-4027-AC94-43BA22ABB52D}" type="datetime'''''''''''''''''''2''''''''''0''''''''''1''''''''''8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800" dirty="0"/>
          </a:p>
        </p:txBody>
      </p:sp>
      <p:sp>
        <p:nvSpPr>
          <p:cNvPr id="926" name="Text Placeholder 10">
            <a:extLst>
              <a:ext uri="{FF2B5EF4-FFF2-40B4-BE49-F238E27FC236}">
                <a16:creationId xmlns:a16="http://schemas.microsoft.com/office/drawing/2014/main" id="{BBF110E1-FDB5-910D-F8F5-2E1D04D744CC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2014538" y="5870575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1FD2C7-4284-43D5-A50A-C72F90A9150C}" type="datetime'''''''''''''''''''''''2''''0''''''''''''''''1''''''''''9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800" dirty="0"/>
          </a:p>
        </p:txBody>
      </p:sp>
      <p:sp>
        <p:nvSpPr>
          <p:cNvPr id="927" name="Text Placeholder 10">
            <a:extLst>
              <a:ext uri="{FF2B5EF4-FFF2-40B4-BE49-F238E27FC236}">
                <a16:creationId xmlns:a16="http://schemas.microsoft.com/office/drawing/2014/main" id="{1B58A24D-18FC-556E-555C-FF9289D8FE7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432050" y="5870575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6FFAB9-850C-4A83-897E-21C82397F976}" type="datetime'''''''''''2''''''''0''''''''2''''''''0''''''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800" dirty="0"/>
          </a:p>
        </p:txBody>
      </p:sp>
      <p:sp>
        <p:nvSpPr>
          <p:cNvPr id="928" name="Text Placeholder 10">
            <a:extLst>
              <a:ext uri="{FF2B5EF4-FFF2-40B4-BE49-F238E27FC236}">
                <a16:creationId xmlns:a16="http://schemas.microsoft.com/office/drawing/2014/main" id="{F6D52981-168E-17BC-D9C7-C7AD1370D6D6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2849563" y="5870575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CCBF9C-E12B-4402-B22C-589D9C149F31}" type="datetime'''''''2''''''''''''''''''''0''''''''''''2''1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US" sz="800" dirty="0"/>
          </a:p>
        </p:txBody>
      </p:sp>
      <p:sp>
        <p:nvSpPr>
          <p:cNvPr id="929" name="Text Placeholder 10">
            <a:extLst>
              <a:ext uri="{FF2B5EF4-FFF2-40B4-BE49-F238E27FC236}">
                <a16:creationId xmlns:a16="http://schemas.microsoft.com/office/drawing/2014/main" id="{2D8C8C07-3B26-FB4E-ED0A-E13A0687A14D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3267075" y="5870575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5D99B2-ECD8-43DC-A359-142CE9987E90}" type="datetime'''2''0''''''''''''''''''''''''''''''''''''''''22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US" sz="800" dirty="0"/>
          </a:p>
        </p:txBody>
      </p:sp>
      <p:sp>
        <p:nvSpPr>
          <p:cNvPr id="930" name="Text Placeholder 10">
            <a:extLst>
              <a:ext uri="{FF2B5EF4-FFF2-40B4-BE49-F238E27FC236}">
                <a16:creationId xmlns:a16="http://schemas.microsoft.com/office/drawing/2014/main" id="{F558F6F7-A6D4-BB86-7A50-CFE5E909F1DD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3683000" y="5870575"/>
            <a:ext cx="2413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498472-48D4-4819-83F6-C715DA232C6F}" type="datetime'''''''''''''20''''2''''''''''''''''''''3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US" sz="800" dirty="0"/>
          </a:p>
        </p:txBody>
      </p:sp>
      <p:sp>
        <p:nvSpPr>
          <p:cNvPr id="931" name="Text Placeholder 10">
            <a:extLst>
              <a:ext uri="{FF2B5EF4-FFF2-40B4-BE49-F238E27FC236}">
                <a16:creationId xmlns:a16="http://schemas.microsoft.com/office/drawing/2014/main" id="{656135FD-BD84-8792-1B2B-E4AF822512F9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812800" y="5326063"/>
            <a:ext cx="1428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4288" tIns="0" rIns="14288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12166E-BAE4-4DB6-8031-065F42F31F69}" type="datetime'6''''''''''''''6''''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</a:t>
            </a:fld>
            <a:endParaRPr lang="en-US" sz="800" dirty="0"/>
          </a:p>
        </p:txBody>
      </p:sp>
      <p:sp>
        <p:nvSpPr>
          <p:cNvPr id="932" name="Text Placeholder 10">
            <a:extLst>
              <a:ext uri="{FF2B5EF4-FFF2-40B4-BE49-F238E27FC236}">
                <a16:creationId xmlns:a16="http://schemas.microsoft.com/office/drawing/2014/main" id="{108BC0BE-9012-F05B-F459-A2601A4DB9A0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201738" y="5116513"/>
            <a:ext cx="2000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4288" tIns="0" rIns="14288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DA6A6F-0334-48BA-AD17-3C517C3FAF72}" type="datetime'''''''''''1''''''''''''''0''''''''''''''''''''''''3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</a:t>
            </a:fld>
            <a:endParaRPr lang="en-US" sz="800" dirty="0"/>
          </a:p>
        </p:txBody>
      </p:sp>
      <p:sp>
        <p:nvSpPr>
          <p:cNvPr id="933" name="Text Placeholder 10">
            <a:extLst>
              <a:ext uri="{FF2B5EF4-FFF2-40B4-BE49-F238E27FC236}">
                <a16:creationId xmlns:a16="http://schemas.microsoft.com/office/drawing/2014/main" id="{067AD9A1-D70A-6FD6-1D13-9F7C02E99EDC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1619250" y="5043488"/>
            <a:ext cx="2000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4288" tIns="0" rIns="14288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189DA91-F4B0-4C5A-B31D-8357C64D4DD0}" type="datetime'''''''''''1''''''''''1''''''''''''''''''''''7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117</a:t>
            </a:fld>
            <a:endParaRPr lang="en-US" sz="800" dirty="0"/>
          </a:p>
        </p:txBody>
      </p:sp>
      <p:sp useBgFill="1">
        <p:nvSpPr>
          <p:cNvPr id="934" name="Text Placeholder 10">
            <a:extLst>
              <a:ext uri="{FF2B5EF4-FFF2-40B4-BE49-F238E27FC236}">
                <a16:creationId xmlns:a16="http://schemas.microsoft.com/office/drawing/2014/main" id="{4E9A8412-6DB0-E4FE-CE76-CFD49D81D51E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2035175" y="4922838"/>
            <a:ext cx="20002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4288" tIns="0" rIns="14288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EC6FF6-31B9-4CC7-AA1F-63C14AB9C508}" type="datetime'''''''''''''''''''''''''''1''3''8'''">
              <a:rPr lang="en-US" altLang="en-US" sz="8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138</a:t>
            </a:fld>
            <a:endParaRPr lang="en-US" sz="800" dirty="0"/>
          </a:p>
        </p:txBody>
      </p:sp>
      <p:sp useBgFill="1">
        <p:nvSpPr>
          <p:cNvPr id="935" name="Text Placeholder 10">
            <a:extLst>
              <a:ext uri="{FF2B5EF4-FFF2-40B4-BE49-F238E27FC236}">
                <a16:creationId xmlns:a16="http://schemas.microsoft.com/office/drawing/2014/main" id="{3D3EBE81-B041-2717-F22C-1C3E76CF483C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2452688" y="4700588"/>
            <a:ext cx="20002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4288" tIns="0" rIns="14288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CE27DF-A6CF-4A14-8324-9486CC551B97}" type="datetime'''''''''''''''''''''''''''''17''''''''''''8'''''''">
              <a:rPr lang="en-US" altLang="en-US" sz="8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178</a:t>
            </a:fld>
            <a:endParaRPr lang="en-US" sz="800" dirty="0"/>
          </a:p>
        </p:txBody>
      </p:sp>
      <p:sp useBgFill="1">
        <p:nvSpPr>
          <p:cNvPr id="936" name="Text Placeholder 10">
            <a:extLst>
              <a:ext uri="{FF2B5EF4-FFF2-40B4-BE49-F238E27FC236}">
                <a16:creationId xmlns:a16="http://schemas.microsoft.com/office/drawing/2014/main" id="{3EEE6A28-70C9-D862-0E49-4BEAC891C1C0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2870200" y="4346575"/>
            <a:ext cx="20002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4288" tIns="0" rIns="14288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2D5392-6BC8-4EAD-B4F6-AFFEE97FDC4F}" type="datetime'''2''''''4''''''2'''''''''''">
              <a:rPr lang="en-US" altLang="en-US" sz="8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242</a:t>
            </a:fld>
            <a:endParaRPr lang="en-US" sz="800" dirty="0"/>
          </a:p>
        </p:txBody>
      </p:sp>
      <p:sp useBgFill="1">
        <p:nvSpPr>
          <p:cNvPr id="937" name="Text Placeholder 10">
            <a:extLst>
              <a:ext uri="{FF2B5EF4-FFF2-40B4-BE49-F238E27FC236}">
                <a16:creationId xmlns:a16="http://schemas.microsoft.com/office/drawing/2014/main" id="{23DED679-827D-01A4-FDDD-BE32F95666C2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287713" y="3590925"/>
            <a:ext cx="20002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4288" tIns="0" rIns="14288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90CCC8-F3A2-47A7-80AC-F990AFBE8A54}" type="datetime'''''''''''''''3''''''''''''''''''''''''7''9'''''''''''''''">
              <a:rPr lang="en-US" altLang="en-US" sz="8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379</a:t>
            </a:fld>
            <a:endParaRPr lang="en-US" sz="800" dirty="0"/>
          </a:p>
        </p:txBody>
      </p:sp>
      <p:sp>
        <p:nvSpPr>
          <p:cNvPr id="938" name="Text Placeholder 10">
            <a:extLst>
              <a:ext uri="{FF2B5EF4-FFF2-40B4-BE49-F238E27FC236}">
                <a16:creationId xmlns:a16="http://schemas.microsoft.com/office/drawing/2014/main" id="{AE277001-B370-AB16-B2E4-419CDD837518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3703638" y="2300288"/>
            <a:ext cx="2000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4288" tIns="0" rIns="14288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426B7F-B8CA-4C4C-ACFE-C8A337BE30FC}" type="datetime'''''''''''6''''''''''''''''''''12'''''''''''''">
              <a:rPr lang="en-US" altLang="en-US" sz="8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612</a:t>
            </a:fld>
            <a:endParaRPr lang="en-US" sz="800" dirty="0"/>
          </a:p>
        </p:txBody>
      </p:sp>
      <p:sp>
        <p:nvSpPr>
          <p:cNvPr id="903" name="Rectangle 902"/>
          <p:cNvSpPr/>
          <p:nvPr/>
        </p:nvSpPr>
        <p:spPr bwMode="gray">
          <a:xfrm>
            <a:off x="683618" y="2236788"/>
            <a:ext cx="1865312" cy="5508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01" name="Rectangle 900"/>
          <p:cNvSpPr/>
          <p:nvPr>
            <p:custDataLst>
              <p:tags r:id="rId58"/>
            </p:custDataLst>
          </p:nvPr>
        </p:nvSpPr>
        <p:spPr bwMode="auto">
          <a:xfrm>
            <a:off x="676275" y="2239963"/>
            <a:ext cx="1865313" cy="550863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39" name="Rectangle 938">
            <a:extLst>
              <a:ext uri="{FF2B5EF4-FFF2-40B4-BE49-F238E27FC236}">
                <a16:creationId xmlns:a16="http://schemas.microsoft.com/office/drawing/2014/main" id="{8EE28473-F952-C470-C530-0CDEFD021231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717550" y="2286000"/>
            <a:ext cx="142875" cy="106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40" name="Rectangle 939">
            <a:extLst>
              <a:ext uri="{FF2B5EF4-FFF2-40B4-BE49-F238E27FC236}">
                <a16:creationId xmlns:a16="http://schemas.microsoft.com/office/drawing/2014/main" id="{B3C53701-6282-0828-0AAB-095AC7ED8A19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717550" y="2459038"/>
            <a:ext cx="142875" cy="10636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41" name="Rectangle 940">
            <a:extLst>
              <a:ext uri="{FF2B5EF4-FFF2-40B4-BE49-F238E27FC236}">
                <a16:creationId xmlns:a16="http://schemas.microsoft.com/office/drawing/2014/main" id="{EA20C646-4E05-3D4B-0861-808D770CB948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717550" y="2632075"/>
            <a:ext cx="142875" cy="10636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42" name="Rectangle 941">
            <a:extLst>
              <a:ext uri="{FF2B5EF4-FFF2-40B4-BE49-F238E27FC236}">
                <a16:creationId xmlns:a16="http://schemas.microsoft.com/office/drawing/2014/main" id="{EB6302A5-DC62-6A12-8FA8-6EE19A936E83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1387475" y="2286000"/>
            <a:ext cx="142875" cy="10636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43" name="Rectangle 942">
            <a:extLst>
              <a:ext uri="{FF2B5EF4-FFF2-40B4-BE49-F238E27FC236}">
                <a16:creationId xmlns:a16="http://schemas.microsoft.com/office/drawing/2014/main" id="{C881593B-D6A9-C823-A0FD-EE98144699E7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1387475" y="2459038"/>
            <a:ext cx="142875" cy="1063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44" name="Rectangle 943">
            <a:extLst>
              <a:ext uri="{FF2B5EF4-FFF2-40B4-BE49-F238E27FC236}">
                <a16:creationId xmlns:a16="http://schemas.microsoft.com/office/drawing/2014/main" id="{05413DAE-97A2-E614-66FF-7DE94720D82E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1387475" y="2632075"/>
            <a:ext cx="142875" cy="106363"/>
          </a:xfrm>
          <a:prstGeom prst="rect">
            <a:avLst/>
          </a:prstGeom>
          <a:solidFill>
            <a:srgbClr val="4C6C9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45" name="Rectangle 944">
            <a:extLst>
              <a:ext uri="{FF2B5EF4-FFF2-40B4-BE49-F238E27FC236}">
                <a16:creationId xmlns:a16="http://schemas.microsoft.com/office/drawing/2014/main" id="{1D77766D-EECF-DFD6-6E4F-AEA16794F94A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2084388" y="2286000"/>
            <a:ext cx="142875" cy="106363"/>
          </a:xfrm>
          <a:prstGeom prst="rect">
            <a:avLst/>
          </a:prstGeom>
          <a:solidFill>
            <a:srgbClr val="DFE5E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46" name="Text Placeholder 10">
            <a:extLst>
              <a:ext uri="{FF2B5EF4-FFF2-40B4-BE49-F238E27FC236}">
                <a16:creationId xmlns:a16="http://schemas.microsoft.com/office/drawing/2014/main" id="{D71783FF-CB14-84EF-7879-931D63E995DA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911225" y="2281238"/>
            <a:ext cx="2667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EBA8485-6C18-49ED-80E5-5DE460490A39}" type="datetime'''C''''h''''''''''''i''''''''''''''n''''''''a'''''''">
              <a:rPr lang="en-US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China</a:t>
            </a:fld>
            <a:endParaRPr lang="en-US" sz="800" dirty="0"/>
          </a:p>
        </p:txBody>
      </p:sp>
      <p:sp>
        <p:nvSpPr>
          <p:cNvPr id="950" name="Text Placeholder 10">
            <a:extLst>
              <a:ext uri="{FF2B5EF4-FFF2-40B4-BE49-F238E27FC236}">
                <a16:creationId xmlns:a16="http://schemas.microsoft.com/office/drawing/2014/main" id="{F731C00A-CC20-9DEE-8334-A8292CD56E1A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911225" y="2454275"/>
            <a:ext cx="3746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AE61D40-358C-4E3E-B69D-70E62466A28D}" type="datetime'''V''i''etn''''''''a''''''''''''''m'''''''''''''''''''''''''''">
              <a:rPr lang="en-US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Vietnam</a:t>
            </a:fld>
            <a:endParaRPr lang="en-US" sz="800" dirty="0"/>
          </a:p>
        </p:txBody>
      </p:sp>
      <p:sp>
        <p:nvSpPr>
          <p:cNvPr id="951" name="Text Placeholder 10">
            <a:extLst>
              <a:ext uri="{FF2B5EF4-FFF2-40B4-BE49-F238E27FC236}">
                <a16:creationId xmlns:a16="http://schemas.microsoft.com/office/drawing/2014/main" id="{156BB943-4E8E-6A41-06E6-A5B29F4DADF7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911225" y="2627313"/>
            <a:ext cx="2476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3098ED7-B999-4E73-AED7-980C0E8D5277}" type="datetime'''R''''''''''O''''''''''''''''''''''''''W'''''''''''''''">
              <a:rPr lang="en-US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ROW</a:t>
            </a:fld>
            <a:endParaRPr lang="en-US" sz="800" dirty="0"/>
          </a:p>
        </p:txBody>
      </p:sp>
      <p:sp>
        <p:nvSpPr>
          <p:cNvPr id="952" name="Text Placeholder 10">
            <a:extLst>
              <a:ext uri="{FF2B5EF4-FFF2-40B4-BE49-F238E27FC236}">
                <a16:creationId xmlns:a16="http://schemas.microsoft.com/office/drawing/2014/main" id="{B740AF36-354D-12E6-8E41-4A0D6BB16253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1581150" y="2281238"/>
            <a:ext cx="4016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F84122E-D9CB-4688-9C06-A9A5D39619C4}" type="datetime'''''''M''''a''l''''ays''''''i''a'''''''''''''">
              <a:rPr lang="en-US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Malaysia</a:t>
            </a:fld>
            <a:endParaRPr lang="en-US" sz="800" dirty="0"/>
          </a:p>
        </p:txBody>
      </p:sp>
      <p:sp>
        <p:nvSpPr>
          <p:cNvPr id="953" name="Text Placeholder 10">
            <a:extLst>
              <a:ext uri="{FF2B5EF4-FFF2-40B4-BE49-F238E27FC236}">
                <a16:creationId xmlns:a16="http://schemas.microsoft.com/office/drawing/2014/main" id="{EE3D7910-E387-ADDB-2F9A-695C95ED3AEE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1581150" y="2454275"/>
            <a:ext cx="3984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F2EA79E-0D6E-4C15-9C09-BFF3E6B11DEC}" type="datetime'''''''''S''.'''''''''''''''''' K''''''''''''''''''or''''ea'">
              <a:rPr lang="en-US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S. Korea</a:t>
            </a:fld>
            <a:endParaRPr lang="en-US" sz="800" dirty="0"/>
          </a:p>
        </p:txBody>
      </p:sp>
      <p:sp>
        <p:nvSpPr>
          <p:cNvPr id="954" name="Text Placeholder 10">
            <a:extLst>
              <a:ext uri="{FF2B5EF4-FFF2-40B4-BE49-F238E27FC236}">
                <a16:creationId xmlns:a16="http://schemas.microsoft.com/office/drawing/2014/main" id="{65729BA2-1873-798D-1705-F81BA50F5413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1581150" y="2627313"/>
            <a:ext cx="2095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E1F1848-B16C-48F1-B691-DF13F3A89A9E}" type="datetime'''''''''''''''''''''''''US''''A'">
              <a:rPr lang="en-US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USA</a:t>
            </a:fld>
            <a:endParaRPr lang="en-US" sz="800" dirty="0"/>
          </a:p>
        </p:txBody>
      </p:sp>
      <p:sp>
        <p:nvSpPr>
          <p:cNvPr id="955" name="Text Placeholder 10">
            <a:extLst>
              <a:ext uri="{FF2B5EF4-FFF2-40B4-BE49-F238E27FC236}">
                <a16:creationId xmlns:a16="http://schemas.microsoft.com/office/drawing/2014/main" id="{A2149D87-F687-5739-6408-CABAF3D22355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2278063" y="2281238"/>
            <a:ext cx="2222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9C67146-3B82-42FF-8FCF-94EF3922ABE6}" type="datetime'''''In''''''''di''''a'''''''''''''''''''''''''''''''''''''">
              <a:rPr lang="en-US" altLang="en-US" sz="8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India</a:t>
            </a:fld>
            <a:endParaRPr lang="en-US" sz="800" dirty="0"/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90FF2689-3768-CE51-6BFF-0F495EA3F85A}"/>
              </a:ext>
            </a:extLst>
          </p:cNvPr>
          <p:cNvSpPr/>
          <p:nvPr/>
        </p:nvSpPr>
        <p:spPr bwMode="gray">
          <a:xfrm rot="16200000">
            <a:off x="2598740" y="3903660"/>
            <a:ext cx="3346451" cy="517529"/>
          </a:xfrm>
          <a:prstGeom prst="triangle">
            <a:avLst>
              <a:gd name="adj" fmla="val 97197"/>
            </a:avLst>
          </a:prstGeom>
          <a:solidFill>
            <a:srgbClr val="4C6C9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 bwMode="gray">
          <a:xfrm>
            <a:off x="4855663" y="2239963"/>
            <a:ext cx="1060950" cy="4127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02" name="Rectangle 901"/>
          <p:cNvSpPr/>
          <p:nvPr>
            <p:custDataLst>
              <p:tags r:id="rId73"/>
            </p:custDataLst>
          </p:nvPr>
        </p:nvSpPr>
        <p:spPr bwMode="auto">
          <a:xfrm>
            <a:off x="4856163" y="2236788"/>
            <a:ext cx="1027113" cy="415925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B0986C-D6FF-4FDD-88BD-EA87FC1295F6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4908550" y="2286000"/>
            <a:ext cx="160338" cy="120650"/>
          </a:xfrm>
          <a:prstGeom prst="rect">
            <a:avLst/>
          </a:prstGeom>
          <a:solidFill>
            <a:srgbClr val="9DB1C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F84A51-3FDE-4094-A3F1-D908D54C6BEB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>
            <a:off x="4908550" y="2473325"/>
            <a:ext cx="160338" cy="120650"/>
          </a:xfrm>
          <a:prstGeom prst="rect">
            <a:avLst/>
          </a:prstGeom>
          <a:solidFill>
            <a:srgbClr val="4C6C9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5119688" y="2282825"/>
            <a:ext cx="546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CFA096C-4D69-4612-8A83-A7510FAC0650}" type="datetime'''''I''''''''n''s''t''al''l''''''''''''a''''''''t''''''ion'''">
              <a:rPr lang="en-US" altLang="en-US" sz="9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Installation</a:t>
            </a:fld>
            <a:endParaRPr lang="en-US" sz="900" dirty="0"/>
          </a:p>
        </p:txBody>
      </p:sp>
      <p:sp>
        <p:nvSpPr>
          <p:cNvPr id="20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5119688" y="2470150"/>
            <a:ext cx="7239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070A175-B119-45F2-9E93-3308F37D1587}" type="datetime'Ma''''nu''''''''''''''f''''ac''''t''''''''''u''''''ri''''''ng'">
              <a:rPr lang="en-US" altLang="en-US" sz="9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Manufacturing</a:t>
            </a:fld>
            <a:endParaRPr lang="en-US" sz="900" dirty="0"/>
          </a:p>
        </p:txBody>
      </p:sp>
      <p:grpSp>
        <p:nvGrpSpPr>
          <p:cNvPr id="71" name="btfpColumnHeaderBox763597">
            <a:extLst>
              <a:ext uri="{FF2B5EF4-FFF2-40B4-BE49-F238E27FC236}">
                <a16:creationId xmlns:a16="http://schemas.microsoft.com/office/drawing/2014/main" id="{42CAECC0-BD34-982B-9CCA-E6E91E6CE873}"/>
              </a:ext>
            </a:extLst>
          </p:cNvPr>
          <p:cNvGrpSpPr/>
          <p:nvPr>
            <p:custDataLst>
              <p:tags r:id="rId78"/>
            </p:custDataLst>
          </p:nvPr>
        </p:nvGrpSpPr>
        <p:grpSpPr>
          <a:xfrm>
            <a:off x="4246746" y="1582470"/>
            <a:ext cx="3986527" cy="265100"/>
            <a:chOff x="9360370" y="1591281"/>
            <a:chExt cx="2477492" cy="265100"/>
          </a:xfrm>
        </p:grpSpPr>
        <p:sp>
          <p:nvSpPr>
            <p:cNvPr id="72" name="btfpColumnHeaderBoxText763597">
              <a:extLst>
                <a:ext uri="{FF2B5EF4-FFF2-40B4-BE49-F238E27FC236}">
                  <a16:creationId xmlns:a16="http://schemas.microsoft.com/office/drawing/2014/main" id="{22C3BF26-718E-0410-B201-D9A649D98904}"/>
                </a:ext>
              </a:extLst>
            </p:cNvPr>
            <p:cNvSpPr txBox="1"/>
            <p:nvPr/>
          </p:nvSpPr>
          <p:spPr bwMode="gray">
            <a:xfrm>
              <a:off x="9360370" y="1591281"/>
              <a:ext cx="2477492" cy="25744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 PV manufacturing &amp; installatio</a:t>
              </a:r>
              <a:r>
                <a:rPr lang="en-US" sz="1200" b="1" dirty="0">
                  <a:solidFill>
                    <a:srgbClr val="000000"/>
                  </a:solidFill>
                  <a:latin typeface="Arial"/>
                </a:rPr>
                <a:t>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capacity (GW)</a:t>
              </a:r>
            </a:p>
          </p:txBody>
        </p:sp>
        <p:cxnSp>
          <p:nvCxnSpPr>
            <p:cNvPr id="73" name="btfpColumnHeaderBoxLine763597">
              <a:extLst>
                <a:ext uri="{FF2B5EF4-FFF2-40B4-BE49-F238E27FC236}">
                  <a16:creationId xmlns:a16="http://schemas.microsoft.com/office/drawing/2014/main" id="{D3A8815E-AFE0-5602-75EC-BE499197053B}"/>
                </a:ext>
              </a:extLst>
            </p:cNvPr>
            <p:cNvCxnSpPr/>
            <p:nvPr/>
          </p:nvCxnSpPr>
          <p:spPr bwMode="gray">
            <a:xfrm>
              <a:off x="9360370" y="1856381"/>
              <a:ext cx="2477492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71273557-4F96-4960-BB83-66C860198B47}"/>
              </a:ext>
            </a:extLst>
          </p:cNvPr>
          <p:cNvSpPr/>
          <p:nvPr/>
        </p:nvSpPr>
        <p:spPr bwMode="gray">
          <a:xfrm>
            <a:off x="0" y="-3736"/>
            <a:ext cx="3037022" cy="3200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Solar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334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3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4&quot;&gt;&lt;elem m_fUsage=&quot;2.98532790000000058939E+00&quot;&gt;&lt;m_msothmcolidx val=&quot;0&quot;/&gt;&lt;m_rgb r=&quot;FF&quot; g=&quot;C0&quot; b=&quot;00&quot;/&gt;&lt;/elem&gt;&lt;elem m_fUsage=&quot;1.81000000000000005329E+00&quot;&gt;&lt;m_msothmcolidx val=&quot;0&quot;/&gt;&lt;m_rgb r=&quot;00&quot; g=&quot;B0&quot; b=&quot;50&quot;/&gt;&lt;/elem&gt;&lt;elem m_fUsage=&quot;9.00000000000000022204E-01&quot;&gt;&lt;m_msothmcolidx val=&quot;0&quot;/&gt;&lt;m_rgb r=&quot;14&quot; g=&quot;A4&quot; b=&quot;00&quot;/&gt;&lt;/elem&gt;&lt;elem m_fUsage=&quot;4.30467210000000155556E-01&quot;&gt;&lt;m_msothmcolidx val=&quot;0&quot;/&gt;&lt;m_rgb r=&quot;FF&quot; g=&quot;00&quot; b=&quot;00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8RISJKootPv2GlW3xdt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7z6S2lQPCws3agqnbhh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s_72BzDMOwPDeL5dyGF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2DqykfE5qcx4QnAxtjK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crlmuYaNq_Cjqf_ZOtX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cN95.YJ6YdaUPgSZbXa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7_9shRXQUI.C0U6aamk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Ui5TlcemVmlik5YVZUC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CBTakEVMLPAsOcxZXbb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gznOXdY6YS7VShwgs_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M4t76RhrjirCBos.fpG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kC_THRI7CW076r4ztFZ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WYDjD37v_ZExGEjVi47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nZiSTL1ztFUMSUot4rz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ha3bu.lIYmu6maCrNaL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TY4.3b6CQReHGw03aA7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Daf2fhK41b9JhXsIeA4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aNQjao0KiVl8FX4bbZr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d2jaeNgAZs9GJuOrBv8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9PHpiF_Tpwvudq2s2t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WdeKtmaX2n0fsO.xLJq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GYLvR9GKlt1Rmf5PHa9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R_8AyolZymdJ4qFQFqK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Ja0lbA8QluE.LJkEONK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O_J6qqFjbqgqvxEtmJQ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lUC.FP3vYUIH1QnzFQO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WUvsdUEKPX9K.YMTIup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rfK8VaRVa3ZjCDoap90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L5rn765QAPQz1unCycx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DzUsN9Nh8VPw_PlCKX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yVlHkqSz3QUnyY1QyY5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5LK96Owb7AZvTaz58hr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F_Gl1oXRcYHnmAWk2K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1CtNKB8ydCGR33Wwths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E_w3svUQxId4DRXRDug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0RvmU0tipG697.VyT8q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Ul00xiaAOZ7pZqV42NF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hnIYNuDyz_6ZVN2bLmH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WqSKJ.hRjwOeS04kJsd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Gk1lzeX4bC4nlbh62v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Bfick6qckOAMuz5fL3_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DvIBcQcuG3bLFEDIg3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ldRhWKkGsp7W47iofkY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5F0b1f4EXjUjKuYQHsM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Kb7Q_E6hJ.4ugRVLu7n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kUwiS_wAVXC9vEojVc0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0UE78FmH0Tid.7vfHM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iVI3Ja0vikoUf_Synqi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Erv38PxRvHR4JjWPRrE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bKrdKHOsBb0LehenPT.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J8QNX27B_ad5JOl2EjK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Fswa5G4ZNVPl2Li0uhj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6bDmMN5ITBG2RaFH_K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DhVh9PZVEzXiQmmPxVI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7T7MxOoAyB0IGSvY_Eu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dwcOtW1jYb4Xe9.KqFu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OylTpw6FeZsOpXpkx7S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BereedDa878gjgvM5Fb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dkkRnOmup1r3iqSBcW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DhGtonfISFyTaIS.Bb7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FCjz4yOj9gNjGJnIbh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8ClYPAnHkbcyeHsJXtl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tWBkacmvSQHRu6Udu6t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1ATb9tXI0wORBVXjFN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p_dmb0HjbiIJ9dYlFi3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ulIGVAnxdt.GhhStLXS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ZTfDr9bf4h.AoKr.0.3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qY0Fild50r_2IDg3Sjm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xQQqwg38cZgYgzpahS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Sv4xcwFf35BRCa.tuE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vpWqq613nN7KwrFEypK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Xnr2IO2.wxI9W.y4VXh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HUlioXpcHNjf8QbXM3s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RcI_wbBDapDzHtdclI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DbCKcq4mMFGxO9IdXUM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v6yukJ1qJ8njrVDt_tW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KB_d21meigzssda3vV7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8I2rSGNLraqnA5ZpDt9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KlbZ6eufy7gT701c0.X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0qqjWdyFAJh2dVsmp7z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slk5.A6sG7EAkVp0wfl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fXAeHvg0NjHt2P3BZ52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mBgBJ0TJpC.nbEMbeB7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5V3w_CY8wh3sKsG9Jz7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UKuT7cb..fhtmiseKNK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2qO2u_5pj5OgftUmSrQ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ITWz9_tyWmQU7Ztyujn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rEBHaOEfRgKmKnYWL5t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ys0LAGMpWDD5ALxy6G_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RUrgVghnPHSL0aZxJfv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XseD5G5DSwFAXGiEpGn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rDmsddE.Xw3s4Eduu.6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4xbVpAe5uPC1xE2y3Z9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uY_aaGt7gBt5dB3X4ZS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oOhWzgBiHyJiGuLlW2Q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qGhendnYL1AG3rNbfsC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7aadSmo_b7YVWS7bMLz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aokoQBG9XyvNIXHUVgU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iUUoYqurEunnWQ3y07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_YbeoaodQKs9nQZZ8AG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fmInKYd6dFDXaNg1lxl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4nRZ3WJZvvUGwpKY_yw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TqLKG3y3Stmg.apJqyW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JpuaApuTwr7KV9HoU74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wcDG.myG2P6lt4gRtHP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tFmfaRBZLVpMJfSRyHf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H9WrVmVLK6Qo4iBWfu4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Mf9mCQ8f3ykedfKede0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NuLpyUeFksavdgSgs2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k1O0GtYlUz6QjZ1Ev42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Ah8PfSWcxuvuqobfqMY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nomswGzRhKpWAAWNfxp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ZTxuLF7cbkEc4ayLbEC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b37O59eMhajlNXJ.rLL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ZvJLohPXq9kbMdxJVlg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18w9VS8Q8tlo5lacJFW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Ze3BbroB2ZGmZzcTeuz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5fMo5XyaW4mgPBB1bG2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QuTrOhOf3WrY7JZjqKQ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HVRQwZwfyF.ToUMaLn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ATpgV0HQupvYnOd2pib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TY2FVbENRdc7C19fzNQ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xgiheuWvnrOo9hxnU_w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i4Mcrw6Zivz2UJvg9mA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.DstbiRrFj2kPjuUdbp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c6brNUckCIu1XLZJem.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i1bPmaP0Mm35Uprp2_v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6mLmr6kSVB52zd2Kbby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3iD28fLDdheqv1IfY7o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vhT2JMoIMoJ.m5k5GbE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g7qEpOM72wAtew7MZv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35i2bSreEmvlO3Mtn6L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FjuAFfbJYAYXyrw3BVj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JgMrNtfCOwxCEFrwJw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xyL1lzL_eY7Q104.G0O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4lWp2OtJdIV3vLnv1NE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_dcxLVEqXw2vBnWHDtT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XccQRtpbl.WAFnGVKPW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Cp6MFiYpziJZf7gj8HV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f0SmQJvDpcvN2h4WAFB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Lk0wXll61QIUHz27yvC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zSc65neGEeOP0MNIJIw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ZW7s.dRSp8CcU11aW.0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YCst8jB6fP41ZbxKI44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TpXtm.k3F_nkwDERKE6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mXU3oT7zT1FB_5X6dr.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oibXJgkMKhSZaGIJUeH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VU9V8PLwqMjen0L6e7U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bWy57MGvyHluaj1GGyS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ZM77Y7yy6esVdyPS4Cc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kcPTlQ7U_cB3SAMOwYE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UrBdybAjZwajTUxYRuX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lF8_ETB3ksFYOwanlV2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cC_NJhmMkBZMnHoTy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EiRuyGxY.E_pjSnMUfS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er.Dm1B4P2WS5gFyIl5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v5xZDY17i_4q2_UIutl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.D5Kpx_lP7P88tYt6E6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UJy9zlRDBtFsJytD4MX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LZCvBwUX4GdaPDH.Il0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AQ4kb0baLpLirm_tKC9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ZI5rleB2he5JUojOxGh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W57HAPyEkAW.RpqAJ7K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5eeBuRBS4W_vlGEqfbd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9Wq6143659BU_0Re8bI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0xCzs9zvYqQbbYUlwTm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2LMc75tTV5G2V.ZEYcW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xVysGO9_aApcMrPVM6s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og10jPOk4jmQjFr2gk6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Tm1HOz_uMnurAf1s6IQ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IlliDl2JMIfqKs3Zt8y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jpTKuHh1xNV2QUZDoUk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GbuHt_5_rRoq6bTfPiQ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TJf6Sh.gdEy_cVd9CpY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jI05Q0I8FzfmPZ9_AeJ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fTbtvn0jZM5Epw.3zME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NYIhDBRimR7hFebLnnG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4omjWwxhn15grL4PYZe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9H7LXUF7XwQ18SKTmDw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g0MqAh8ewthytG9jo_n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8mJgnLEZgSKQy3zmFLu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FIlAcf0pvvMaBEfxPFW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lOmzeGYHohDtsQaBMmD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icMWxkF6Z9JL0PrCJo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fY8wtEO1lw0dkw2XaJj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3oi.oUiYW6lBC23hWtt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JEiSHxPhrAsDbAh5URh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8aJR3Bn8s2ZgecW.YEY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ih3Zxw45oNPN8T4QTU6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Kux9flkolDcKFboYlxt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0WXPcmY8Ms0hNtCdFeH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VqtYXvG4Wc4a4bR9bsc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Fq1DYW20IT6_VI5L8r8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aP6P2S4zx50YG3U0qSj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q8JZyUEkUxte8AqB7Qi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y9.mA4XAnimcZx9PaO9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zRs87_7ua2dtHXgnI2p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EKxZR_Y7fuRuerxJdHE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DeKdqFLpzou4HdCCad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1hN68xjWs5mREUkqcvL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aQlSIP8.71JPATYuPxE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3bS51B6thKX1Hl_do2W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KPUSQP5QDt1443Aw0O1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lED4OhXeF.X1hZs8GWs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fJXHlrg_X0.FU5YIsrW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g_JOwDjSq6wpapv4aV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SorV5RHl8m.g00tJBbn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QtKMThulKocmN5.mzFj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aM5jBxS3awHViadEEvK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om8HwFPV2BSubLS8Yzk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CruCcNpjTRaN1y9QgSH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yqQhfqzM0rKkQ85HRD3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vsp9NqQyXpWZ0fWlLCw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MMJbRkn9bppCDkk6GfY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qf_8lyHkvQYf4XvkxWI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N7aU7QouQEevKJxHmEC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7I70P5hXn.P7H2ySqFx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8NzZ8eDk_DdBMtQ0I55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5AViEFWF3O_OZReW3Kl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26A7.Iw44oTV0pYPY4P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bMEkQONBhH50az5ltkr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UF515zQCrtcMFVYMs.m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ADcpAnfwtsadidtGAsI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zmp.xtn5UH543VRqQd1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7tBFniXlA1IoVkoseA8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xpNSYfx6Iez1BPDAZrV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me0RnBLldsauc.U5zrm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eNX_iSW1HNtLYNW8IC1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oSo5LRalDroi8ztbm49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X7tOnU0.0rHLz.gOuqI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GYGItucT06PcVrz56E.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oGWu.56v0y1CQnvn24T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OsqdckJOfZs3uLorA.V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ux97g1ZeUZBfAtYbbvm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scomhGTKTkWIsvSCBb3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Z.KiK2_47wHGwiP_Ct2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KZVPPEFFTh7ZQU4wZ7j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Wtq34RqNDZ95Ljtj2xj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tuzyWp3zbqQGwuBO0Ss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qZFSdrtvQUma8WDTpb9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xWcqRmIzNNmiMUG18qX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yKtH8ljvsPzggLD24Xr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cF7FC2c89S19rEzmE7i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3yyG9IuLRwLws8aJy4y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Nq_ezQfTBmyvvlkXJb_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i_TohL_su_u.DdVUn.g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D6Zr6OguwcMbAoCz1Ui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u1bTVAVkA9t6TR6RVeq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Spt_J2S9EMyXxN3DYG.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tVqeDFv5ae5aHJQB2bw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VbWSW7HNhnmAQf7G2ML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1tMunPwVhjc2CvIm_bq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4R8letftfkqumwtzKtn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4cp9kNnS8A32tj8sq.N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XCUa3m2VQuPTD4tkc8h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YbKNNDAanF20Ns_2NWF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m4vWCdM2BXQqPyWea8x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zG69I_m2swFZHDy7NVH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CFLWvMoEKwaYlAyTRZ9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1oz39ju77hV8QAOqCmJ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hbEL08L9N_YklxcR4fp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N3RdQcwyqBX9U2HL3J0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ypfcKzbbfWtTJ8aP7_7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4e.CufhdtEAdgAwVS5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HSyOmJ5N7XGoernesms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ttUu8GE_eLj.JfHV.ed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DPDH7zB1HDtdGnGVoIy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UVTOgnz1OXqWZLGB.9M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m58IPoVvbLTuOcMgGUm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_.B49kCFMWRMCMiPDR5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Zsm_7J3YpRlbK9vOFLw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dxCJfXTHKaMvqqzllvv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ANH6Gfr5HRKlFG1i_x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GjKPY0dXcAqa1UQCYd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DvrtyOrxTGCbqgk2t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No2X1s5TScSHfvtUXWa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7lHm7vy6jrZDjeXIMpI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U8mHOe2z.x1DmVtvRSO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ssWXXXFr4WSPsCa1hrC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3wcPH9Sf91Yrp6IgMvv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hCEBBsYnlKKctx_NtcM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5H3ekPT_jMsBrrPG01m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rJ5DEBfhqJ7g0S9dMQ_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IYJiz7EMIKZee8cgbTR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acqhiEkHeMGC7GrrWAF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WtkY2UZnN6Z_k404NLg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UyS4_oEtb0lanCLQpan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Sx3oL0F6ruLNe5rF_Aq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Yr14LjzVwFtfT2VBmOB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SoVJDAhtIwHd4DTUinS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qQt1nalf3H70uFuFErx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HO6079C.HfsT4TntI0g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yL.7hAMA8T61RrUJJRt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7eH5L2dE6IBoON5B4a4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QibX.o0N4eB7ZwlpAJN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Wm6dUkuSRNkB5MMjGGu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NGjFabkhBOEoIldcwRO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9oBtMi85eJy6b5UlAjX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4AhuUoTM9JRMcptwfU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fhrxrayOyGOym1s.KiL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wMOh2T7lF4Jeqvp4HS0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Lp4Sufp6A00XU_O6yQD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mw25_d4KYronQgz.eTX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5__q9W5Gr4dQxphhK4q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2YLVUK7zboBrrSiWiC6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irjM8tZIFTMIj.7AXiC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J44JabNba0rNqC0YLnK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QRoFgg_CnGz0v6RLM_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w4EpYPf583pLu0u0ooU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Cr8kGJG7W85z9Z5Sgbu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bULTGYm4iEyTekIL3qR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Rh4r11hTmJCBbCL_RFL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pIq2DeBT3T24XJctsMR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YisRAUZqgA5wAp7aII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8Qo1zwW5UiJjm4bFkTg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gxHVtKaaJLAhqggesA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6I47HCxELglFja5C4Z5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lvrIYuPfvk.Na2cKCy1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Adi20YTGjVLQlriFgZ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KfsFc5Unp.SY9PxGdg2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edIZjsHyT5Hnrezz3.S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hIaIJ0nDIzS0ZaIf1V.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8iel3N38tLVDv6jB_yR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CrZMctojc7PNfZhPFvU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GxwenRH4Yb1XcOdCRnn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UFpBmq1piIyghle2kai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Md.A_Y6ZecUXiv4zcFj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t_FMSfn7VYJRJZN_MQ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N3GtreN.9.81j2Mf2eo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Xsk.TQkYTWogphJ2xO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1zvhB3UwdhjAJluFMHz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4KuKInGZEJqvSdIGfR2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lzADvz.W5_qiYdFl6KE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MpoSfNqgs8y7TJqYAuQ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AR3zPwElpS.3XrHyHV4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re8h1ATpXeqAEXhw.Lw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x6nFca7_1F_NHnibAF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SuZucT6moOw67wmFtK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DLwQxtXtcC_6CDfROxh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EdSpjtvTV3x19TeVtEf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krEd78.3mwSokWC9lf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EMJlA0HM5GIe04XhDtd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h6VahUmGZ1tUvv.4o7.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Ge3mdQwkw_BhGdINdWI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mJ2EGCbJAb8A_zIqE7X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BSFlvk4EC1yabX1ohVi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f2rG8lSeQu0SpgBz8Nw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ay_PRC1UUKKJDaPGM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swS6CO.jbmLKoiMoGtZ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UKrqCNncHWcJBSRJBRj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MZPwDacL9eoROLK54St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WKPl_Zxa29lowPGHpWO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wY2MaIOReZGPvPrSUZB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xKY_xOK88hIYMZijYEg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b14vxKKFKh9dZNT3Go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_wGrqW1DWWwhOeyn6_2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GGIYKXOTx8qenltJCoI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sGwWwVZ0.HE8_4T_3AX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RCNEkAqDaDBsjNUpkm5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ksQ2t9xZiyERbwWSM9i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uHpSMmpmDXvi.J4t6rZ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Iw_9fydn8Mu1ny1m_tw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gh2h04y6d_LGCOAchX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SDhWqYUFtwKgmBP.6zO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1_I6Q.SrtHxFQ7ZD9K4g"/>
</p:tagLst>
</file>

<file path=ppt/theme/theme1.xml><?xml version="1.0" encoding="utf-8"?>
<a:theme xmlns:a="http://schemas.openxmlformats.org/drawingml/2006/main" name="CKI Titles and Dividers">
  <a:themeElements>
    <a:clrScheme name="CKI Colors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009BDB"/>
      </a:accent1>
      <a:accent2>
        <a:srgbClr val="002230"/>
      </a:accent2>
      <a:accent3>
        <a:srgbClr val="805BC9"/>
      </a:accent3>
      <a:accent4>
        <a:srgbClr val="A73DA7"/>
      </a:accent4>
      <a:accent5>
        <a:srgbClr val="D0227C"/>
      </a:accent5>
      <a:accent6>
        <a:srgbClr val="34A398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solidFill>
          <a:srgbClr val="E3E8EE"/>
        </a:solidFill>
      </a:spPr>
      <a:bodyPr wrap="square" lIns="137160" tIns="137160" rIns="274320" bIns="137160" rtlCol="0">
        <a:spAutoFit/>
      </a:bodyPr>
      <a:lstStyle>
        <a:defPPr marL="0" indent="0" algn="l">
          <a:spcBef>
            <a:spcPts val="600"/>
          </a:spcBef>
          <a:spcAft>
            <a:spcPts val="600"/>
          </a:spcAft>
          <a:buNone/>
          <a:defRPr sz="125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129C6958-5246-3146-8B47-CD9A1CED7E54}" vid="{8183B7D9-9D4C-1046-85F4-157D30906B62}"/>
    </a:ext>
  </a:extLst>
</a:theme>
</file>

<file path=ppt/theme/theme2.xml><?xml version="1.0" encoding="utf-8"?>
<a:theme xmlns:a="http://schemas.openxmlformats.org/drawingml/2006/main" name="CKI Content Slides">
  <a:themeElements>
    <a:clrScheme name="CKI Colors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009BDB"/>
      </a:accent1>
      <a:accent2>
        <a:srgbClr val="002230"/>
      </a:accent2>
      <a:accent3>
        <a:srgbClr val="805BC9"/>
      </a:accent3>
      <a:accent4>
        <a:srgbClr val="A73DA7"/>
      </a:accent4>
      <a:accent5>
        <a:srgbClr val="D0227C"/>
      </a:accent5>
      <a:accent6>
        <a:srgbClr val="34A398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solidFill>
          <a:srgbClr val="E3E8EE"/>
        </a:solidFill>
      </a:spPr>
      <a:bodyPr wrap="square" lIns="137160" tIns="137160" rIns="274320" bIns="137160" rtlCol="0">
        <a:spAutoFit/>
      </a:bodyPr>
      <a:lstStyle>
        <a:defPPr marL="0" indent="0" algn="l">
          <a:spcBef>
            <a:spcPts val="600"/>
          </a:spcBef>
          <a:spcAft>
            <a:spcPts val="600"/>
          </a:spcAft>
          <a:buNone/>
          <a:defRPr sz="125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129C6958-5246-3146-8B47-CD9A1CED7E54}" vid="{3C7FDD96-678F-8645-B1BA-7524460806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CKI Slide Master Template (2)</Template>
  <TotalTime>244</TotalTime>
  <Words>2232</Words>
  <Application>Microsoft Office PowerPoint</Application>
  <PresentationFormat>Widescreen</PresentationFormat>
  <Paragraphs>364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Arial,Sans-Serif</vt:lpstr>
      <vt:lpstr>Calibri</vt:lpstr>
      <vt:lpstr>CKI Titles and Dividers</vt:lpstr>
      <vt:lpstr>CKI Content Slides</vt:lpstr>
      <vt:lpstr>think-cell Slide</vt:lpstr>
      <vt:lpstr>Climate Impact of One Big Beautiful Bill Act (OBBBA)</vt:lpstr>
      <vt:lpstr>One Big Beautiful Bill Act phases out incentives for solar &amp; wind, biggest impacts on EV adoption and US manufacturing</vt:lpstr>
      <vt:lpstr>IRA mobilized $42B from 2022 to 2024; projected to add ~50% (~160 GW) of solar capacity by 2033, before Trump repeal</vt:lpstr>
      <vt:lpstr>US clean investment totaled ~$67 billion in Q1 2025 with retail accounting for ~50% of total</vt:lpstr>
      <vt:lpstr>Solar and storage dominate total clean energy investment; batteries account for 93% of clean manufacturing investment</vt:lpstr>
      <vt:lpstr>Utility-scale solar and wind now cheaper than fossil fuels, battery storage costs not far behind and falling fast</vt:lpstr>
      <vt:lpstr>Bolstered by the IRA, US solar PV manufacturing capacity grew ~50% annually from 2020 to 2024, before repeal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Jisu Kim</dc:creator>
  <cp:lastModifiedBy>Gernot Wagner</cp:lastModifiedBy>
  <cp:revision>45</cp:revision>
  <dcterms:created xsi:type="dcterms:W3CDTF">2024-08-21T18:06:09Z</dcterms:created>
  <dcterms:modified xsi:type="dcterms:W3CDTF">2025-07-16T22:31:10Z</dcterms:modified>
</cp:coreProperties>
</file>