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b" ContentType="application/vnd.ms-excel.sheet.binary.macroEnabled.12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heme/theme3.xml" ContentType="application/vnd.openxmlformats-officedocument.them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notesSlides/notesSlide2.xml" ContentType="application/vnd.openxmlformats-officedocument.presentationml.notesSlide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9" r:id="rId1"/>
    <p:sldMasterId id="2147483907" r:id="rId2"/>
  </p:sldMasterIdLst>
  <p:notesMasterIdLst>
    <p:notesMasterId r:id="rId7"/>
  </p:notesMasterIdLst>
  <p:sldIdLst>
    <p:sldId id="1330" r:id="rId3"/>
    <p:sldId id="1376" r:id="rId4"/>
    <p:sldId id="1383" r:id="rId5"/>
    <p:sldId id="1384" r:id="rId6"/>
  </p:sldIdLst>
  <p:sldSz cx="12192000" cy="6858000"/>
  <p:notesSz cx="6858000" cy="9144000"/>
  <p:custDataLst>
    <p:tags r:id="rId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limate Scenarios" id="{B20F60CF-B33B-4ABA-88B9-72104EE1F842}">
          <p14:sldIdLst>
            <p14:sldId id="1330"/>
            <p14:sldId id="1376"/>
            <p14:sldId id="1383"/>
            <p14:sldId id="1384"/>
          </p14:sldIdLst>
        </p14:section>
      </p14:sectionLst>
    </p:ext>
    <p:ext uri="{EFAFB233-063F-42B5-8137-9DF3F51BA10A}">
      <p15:sldGuideLst xmlns:p15="http://schemas.microsoft.com/office/powerpoint/2012/main">
        <p15:guide id="2" pos="3720" userDrawn="1">
          <p15:clr>
            <a:srgbClr val="A4A3A4"/>
          </p15:clr>
        </p15:guide>
        <p15:guide id="3" orient="horz" pos="2736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9751D02-0994-A8E2-080A-7638CC740EDA}" name="Jenicek, Petr" initials="JP" userId="Jenicek, Petr" providerId="None"/>
  <p188:author id="{0075010A-C945-AD21-3E5D-022A6FF92A1F}" name="Monica Sambataro" initials="MS" userId="1dbdc88c86a000e4" providerId="Windows Live"/>
  <p188:author id="{1E9C9F17-05C8-2077-67BE-77161B493794}" name="Isabel Hoyos" initials="IH" userId="R5eVIiNu+G3RtUhixS3Ma/YW1PnaDPM4b2qCIjSgG/c=" providerId="None"/>
  <p188:author id="{0A58541E-2313-5106-8489-5EF4AE11323D}" name="sdl2148" initials="s" userId="S::sdl2148@adcu.columbia.edu::64a244a2-4e99-4579-9fce-fcac1a94b468" providerId="AD"/>
  <p188:author id="{9186431F-25B3-8E38-2A7B-0BB1E8132E52}" name="David Trey Foye" initials="DTF" userId="19dcb38d808bbeda" providerId="Windows Live"/>
  <p188:author id="{4E83F72A-A820-85D8-7C91-77B82FFB551F}" name="gvf2104" initials="g" userId="S::gvf2104@adcu.columbia.edu::276671a7-d317-4bde-8747-a53bd0e4839c" providerId="AD"/>
  <p188:author id="{D3CECC4B-249E-F3CF-3EE4-B49AC7878613}" name="Gernot Wagner" initials="GW" userId="33ee3ac88b4c2f16" providerId="Windows Live"/>
  <p188:author id="{9B00A34D-9A06-6EA1-351E-562F378D4D90}" name="Christian Sandjaja" initials="CS" userId="NnLAveImLf3gji+00Nu/4KFwi5W0vlRRulwZFpuj7zE=" providerId="None"/>
  <p188:author id="{E5D01957-5663-F8D4-01BC-9E5ABB11FE1A}" name="Shaurir Ramanujan" initials="SR" userId="74c4c31d4ad27b6e" providerId="Windows Live"/>
  <p188:author id="{B5FB0362-B61E-5A4B-4E29-675E7DA9B7A3}" name="Hyae Ryung" initials="HR" userId="S::hk2901@adcu.columbia.edu::98652124-d7bd-4e60-8447-ffbea6868795" providerId="AD"/>
  <p188:author id="{DA08E164-47B4-8915-C061-ED7A80B0BDC5}" name="Zhu, Xiaodan" initials="" userId="S::xz3239@gsb.columbia.edu::0163e47c-7593-4d01-91d2-f63452ae02f4" providerId="AD"/>
  <p188:author id="{F3D2A17B-AC1D-D888-1A35-811199230ADF}" name="Grace Frascati" initials="GF" userId="xUEwnWBQ0FD6z5gCSNdxYbNwcwMTXvDE0Db53yHAyZc=" providerId="None"/>
  <p188:author id="{705F0D85-8BB9-32CF-1BBF-9A91217B36C3}" name="Wagner, Gernot" initials="GW" userId="S::gw2245@gsb.columbia.edu::85791fa1-7c7a-445e-be8a-2777572de9b0" providerId="AD"/>
  <p188:author id="{86B4C19C-160B-F78B-7AA8-A423C66F06E8}" name="Yosafat Partogi" initials="YP" userId="2UYqYZ56fklBJ4iH7LP0xxfaBr253Dh0SL/VfbXUXFc=" providerId="None"/>
  <p188:author id="{593175A1-CE45-CB77-4EB2-F96F7E364AE9}" name="Zach Thurston" initials="ZT" userId="f6b220278e694a29" providerId="Windows Live"/>
  <p188:author id="{4887FEAB-150E-D3B5-15C8-9BFEC57DE75B}" name="Anika Behrndt" initials="AB" userId="63115d26c91df001" providerId="Windows Live"/>
  <p188:author id="{5AAB53AC-9282-FA46-3DD4-43E2BECBFB43}" name="Shaurir Ramanujan" initials="SR" userId="EMlWTjLrkEIfhqfrDfZQt2fkQMhyAUYKD0eXLHB54WQ=" providerId="None"/>
  <p188:author id="{260E17BE-8489-DFBC-F3BA-5BF5CDA04887}" name="Guest User" initials="GU" userId="S::urn:spo:anon#0bb27a3b92dbac135b583136ac2d46cf87cb37465767b2ab6ffb5febc1a0f7bc::" providerId="AD"/>
  <p188:author id="{5A034CE6-0512-3647-39BA-554856A9C3D1}" name="Helen Kim" initials="HK" userId="n1H8ZmGiKeGHwzxt24x1V8SczUGaTjzTyag75aCzgnE=" providerId="None"/>
  <p188:author id="{D09B54EA-E258-DB6A-918F-0A4BDB598CC6}" name="Partogi, Yosafat" initials="PY" userId="Partogi, Yosafat" providerId="None"/>
  <p188:author id="{A9B005EB-5525-8653-86DB-7FF7BDA9024F}" name="Gernot Wagner" initials="GW" userId="OVbcNIsJqkepRvkUnLynhQ7QrcHjvSyJJ8O9qHeWIMM=" providerId="None"/>
  <p188:author id="{92999BF9-A2A9-4106-3B12-0C5C339E12FD}" name="Anika Behrndt" initials="AB" userId="dW39pbrbAW4fTZ8OKEJGeyk0YJhXP0JQ5ezS8DHhUEM=" providerId="None"/>
  <p188:author id="{07F7A6FC-EB22-2604-9D93-F443DE4F611E}" name="bpl2124" initials="" userId="S::bpl2124@adcu.columbia.edu::e53defb5-cf60-4d10-a1cb-6591f4ab449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6041"/>
    <a:srgbClr val="009BDB"/>
    <a:srgbClr val="F7C100"/>
    <a:srgbClr val="FF9004"/>
    <a:srgbClr val="F2F2F2"/>
    <a:srgbClr val="E6DEF4"/>
    <a:srgbClr val="B39DDF"/>
    <a:srgbClr val="805BC9"/>
    <a:srgbClr val="D1F2FF"/>
    <a:srgbClr val="8CD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73AF166-C0BA-4C36-968B-D943A90F8800}" v="25" dt="2026-02-20T21:21:56.54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512" y="52"/>
      </p:cViewPr>
      <p:guideLst>
        <p:guide pos="3720"/>
        <p:guide orient="horz" pos="273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13" Type="http://schemas.microsoft.com/office/2015/10/relationships/revisionInfo" Target="revisionInfo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Relationship Id="rId14" Type="http://schemas.microsoft.com/office/2018/10/relationships/authors" Target="author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.xlsb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1.xlsb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2.xlsb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3.xlsb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4.xlsb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5.xlsb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9010367577756835E-2"/>
          <c:y val="3.1007751937984496E-2"/>
          <c:w val="0.90197926484448632"/>
          <c:h val="0.93798449612403101"/>
        </c:manualLayout>
      </c:layout>
      <c:barChart>
        <c:barDir val="col"/>
        <c:grouping val="stacked"/>
        <c:varyColors val="0"/>
        <c:ser>
          <c:idx val="0"/>
          <c:order val="0"/>
          <c:spPr>
            <a:noFill/>
            <a:ln>
              <a:noFill/>
            </a:ln>
          </c:spPr>
          <c:invertIfNegative val="0"/>
          <c:val>
            <c:numRef>
              <c:f>Sheet1!$A$1:$I$1</c:f>
              <c:numCache>
                <c:formatCode>General</c:formatCode>
                <c:ptCount val="9"/>
                <c:pt idx="0">
                  <c:v>0.85</c:v>
                </c:pt>
                <c:pt idx="1">
                  <c:v>0.92500000000000004</c:v>
                </c:pt>
                <c:pt idx="2">
                  <c:v>1</c:v>
                </c:pt>
                <c:pt idx="3">
                  <c:v>1.1000000000000001</c:v>
                </c:pt>
                <c:pt idx="4">
                  <c:v>1.365</c:v>
                </c:pt>
                <c:pt idx="5">
                  <c:v>1.4</c:v>
                </c:pt>
                <c:pt idx="6">
                  <c:v>1.7</c:v>
                </c:pt>
                <c:pt idx="7">
                  <c:v>1.75</c:v>
                </c:pt>
                <c:pt idx="8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FB6-44C8-8806-47E25D784E4D}"/>
            </c:ext>
          </c:extLst>
        </c:ser>
        <c:ser>
          <c:idx val="1"/>
          <c:order val="1"/>
          <c:spPr>
            <a:solidFill>
              <a:srgbClr val="F7C100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EFB6-44C8-8806-47E25D784E4D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2-EFB6-44C8-8806-47E25D784E4D}"/>
              </c:ext>
            </c:extLst>
          </c:dPt>
          <c:dPt>
            <c:idx val="2"/>
            <c:invertIfNegative val="0"/>
            <c:bubble3D val="0"/>
            <c:spPr>
              <a:solidFill>
                <a:srgbClr val="3DC0A7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EFB6-44C8-8806-47E25D784E4D}"/>
              </c:ext>
            </c:extLst>
          </c:dPt>
          <c:dPt>
            <c:idx val="3"/>
            <c:invertIfNegative val="0"/>
            <c:bubble3D val="0"/>
            <c:spPr>
              <a:solidFill>
                <a:srgbClr val="AAD16E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4-EFB6-44C8-8806-47E25D784E4D}"/>
              </c:ext>
            </c:extLst>
          </c:dPt>
          <c:dPt>
            <c:idx val="4"/>
            <c:invertIfNegative val="0"/>
            <c:bubble3D val="0"/>
            <c:spPr>
              <a:solidFill>
                <a:srgbClr val="FFE54F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5-EFB6-44C8-8806-47E25D784E4D}"/>
              </c:ext>
            </c:extLst>
          </c:dPt>
          <c:dPt>
            <c:idx val="6"/>
            <c:invertIfNegative val="0"/>
            <c:bubble3D val="0"/>
            <c:spPr>
              <a:solidFill>
                <a:srgbClr val="FF9004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6-EFB6-44C8-8806-47E25D784E4D}"/>
              </c:ext>
            </c:extLst>
          </c:dPt>
          <c:dPt>
            <c:idx val="7"/>
            <c:invertIfNegative val="0"/>
            <c:bubble3D val="0"/>
            <c:spPr>
              <a:solidFill>
                <a:srgbClr val="EA6041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7-EFB6-44C8-8806-47E25D784E4D}"/>
              </c:ext>
            </c:extLst>
          </c:dPt>
          <c:dPt>
            <c:idx val="8"/>
            <c:invertIfNegative val="0"/>
            <c:bubble3D val="0"/>
            <c:spPr>
              <a:solidFill>
                <a:srgbClr val="C30C3E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8-EFB6-44C8-8806-47E25D784E4D}"/>
              </c:ext>
            </c:extLst>
          </c:dPt>
          <c:val>
            <c:numRef>
              <c:f>Sheet1!$A$2:$I$2</c:f>
              <c:numCache>
                <c:formatCode>General</c:formatCode>
                <c:ptCount val="9"/>
                <c:pt idx="0">
                  <c:v>1.1999999999999997</c:v>
                </c:pt>
                <c:pt idx="1">
                  <c:v>1.2499999999999998</c:v>
                </c:pt>
                <c:pt idx="2">
                  <c:v>1.2999999999999998</c:v>
                </c:pt>
                <c:pt idx="3">
                  <c:v>1.4</c:v>
                </c:pt>
                <c:pt idx="4">
                  <c:v>1.7299999999999998</c:v>
                </c:pt>
                <c:pt idx="5">
                  <c:v>1.6999999999999997</c:v>
                </c:pt>
                <c:pt idx="6">
                  <c:v>1.8999999999999997</c:v>
                </c:pt>
                <c:pt idx="7">
                  <c:v>2.1</c:v>
                </c:pt>
                <c:pt idx="8">
                  <c:v>1.7999999999999998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EFB6-44C8-8806-47E25D784E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1899248400"/>
        <c:axId val="1"/>
      </c:barChart>
      <c:lineChart>
        <c:grouping val="standard"/>
        <c:varyColors val="0"/>
        <c:ser>
          <c:idx val="2"/>
          <c:order val="2"/>
          <c:spPr>
            <a:ln>
              <a:noFill/>
            </a:ln>
          </c:spPr>
          <c:marker>
            <c:symbol val="none"/>
          </c:marker>
          <c:dPt>
            <c:idx val="0"/>
            <c:marker>
              <c:symbol val="circle"/>
              <c:size val="5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A-EFB6-44C8-8806-47E25D784E4D}"/>
              </c:ext>
            </c:extLst>
          </c:dPt>
          <c:dPt>
            <c:idx val="1"/>
            <c:marker>
              <c:symbol val="circle"/>
              <c:size val="5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B-EFB6-44C8-8806-47E25D784E4D}"/>
              </c:ext>
            </c:extLst>
          </c:dPt>
          <c:dPt>
            <c:idx val="2"/>
            <c:marker>
              <c:symbol val="circle"/>
              <c:size val="5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C-EFB6-44C8-8806-47E25D784E4D}"/>
              </c:ext>
            </c:extLst>
          </c:dPt>
          <c:dPt>
            <c:idx val="3"/>
            <c:marker>
              <c:symbol val="circle"/>
              <c:size val="5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D-EFB6-44C8-8806-47E25D784E4D}"/>
              </c:ext>
            </c:extLst>
          </c:dPt>
          <c:dPt>
            <c:idx val="4"/>
            <c:marker>
              <c:symbol val="circle"/>
              <c:size val="5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E-EFB6-44C8-8806-47E25D784E4D}"/>
              </c:ext>
            </c:extLst>
          </c:dPt>
          <c:dPt>
            <c:idx val="5"/>
            <c:marker>
              <c:symbol val="circle"/>
              <c:size val="5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F-EFB6-44C8-8806-47E25D784E4D}"/>
              </c:ext>
            </c:extLst>
          </c:dPt>
          <c:dPt>
            <c:idx val="6"/>
            <c:marker>
              <c:symbol val="circle"/>
              <c:size val="5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0-EFB6-44C8-8806-47E25D784E4D}"/>
              </c:ext>
            </c:extLst>
          </c:dPt>
          <c:dPt>
            <c:idx val="7"/>
            <c:marker>
              <c:symbol val="circle"/>
              <c:size val="5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1-EFB6-44C8-8806-47E25D784E4D}"/>
              </c:ext>
            </c:extLst>
          </c:dPt>
          <c:dPt>
            <c:idx val="8"/>
            <c:marker>
              <c:symbol val="circle"/>
              <c:size val="5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2-EFB6-44C8-8806-47E25D784E4D}"/>
              </c:ext>
            </c:extLst>
          </c:dPt>
          <c:val>
            <c:numRef>
              <c:f>Sheet1!$A$3:$I$3</c:f>
              <c:numCache>
                <c:formatCode>General</c:formatCode>
                <c:ptCount val="9"/>
                <c:pt idx="0">
                  <c:v>1.45</c:v>
                </c:pt>
                <c:pt idx="1">
                  <c:v>1.5499999999999998</c:v>
                </c:pt>
                <c:pt idx="2">
                  <c:v>1.65</c:v>
                </c:pt>
                <c:pt idx="3">
                  <c:v>1.8</c:v>
                </c:pt>
                <c:pt idx="4">
                  <c:v>2.23</c:v>
                </c:pt>
                <c:pt idx="5">
                  <c:v>2.25</c:v>
                </c:pt>
                <c:pt idx="6">
                  <c:v>2.65</c:v>
                </c:pt>
                <c:pt idx="7">
                  <c:v>2.8</c:v>
                </c:pt>
                <c:pt idx="8">
                  <c:v>3.6999999999999997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3-EFB6-44C8-8806-47E25D784E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99248400"/>
        <c:axId val="1"/>
      </c:lineChart>
      <c:catAx>
        <c:axId val="1899248400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2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5"/>
          <c:min val="0.5"/>
        </c:scaling>
        <c:delete val="0"/>
        <c:axPos val="r"/>
        <c:majorGridlines>
          <c:spPr>
            <a:ln w="3175" cmpd="sng" algn="ctr">
              <a:solidFill>
                <a:schemeClr val="tx2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txPr>
          <a:bodyPr wrap="none"/>
          <a:lstStyle/>
          <a:p>
            <a:pPr>
              <a:defRPr sz="1000" kern="1200"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99248400"/>
        <c:crosses val="max"/>
        <c:crossBetween val="between"/>
        <c:majorUnit val="0.5"/>
      </c:valAx>
    </c:plotArea>
    <c:plotVisOnly val="0"/>
    <c:dispBlanksAs val="gap"/>
    <c:showDLblsOverMax val="1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706787963610917"/>
          <c:y val="6.3263041065482792E-2"/>
          <c:w val="0.87473757872638214"/>
          <c:h val="0.87291897891231962"/>
        </c:manualLayout>
      </c:layout>
      <c:scatterChart>
        <c:scatterStyle val="lineMarker"/>
        <c:varyColors val="0"/>
        <c:ser>
          <c:idx val="0"/>
          <c:order val="0"/>
          <c:spPr>
            <a:ln w="28575" cmpd="sng" algn="ctr">
              <a:solidFill>
                <a:schemeClr val="bg2"/>
              </a:solidFill>
              <a:prstDash val="solid"/>
            </a:ln>
          </c:spPr>
          <c:marker>
            <c:symbol val="none"/>
          </c:marker>
          <c:xVal>
            <c:numRef>
              <c:f>Sheet1!$A$1:$Q$1</c:f>
              <c:numCache>
                <c:formatCode>General</c:formatCode>
                <c:ptCount val="17"/>
                <c:pt idx="0">
                  <c:v>1990</c:v>
                </c:pt>
                <c:pt idx="1">
                  <c:v>1995</c:v>
                </c:pt>
                <c:pt idx="2">
                  <c:v>2000</c:v>
                </c:pt>
                <c:pt idx="3">
                  <c:v>2005</c:v>
                </c:pt>
                <c:pt idx="4">
                  <c:v>2015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2030</c:v>
                </c:pt>
                <c:pt idx="11">
                  <c:v>2035</c:v>
                </c:pt>
                <c:pt idx="12">
                  <c:v>2040</c:v>
                </c:pt>
                <c:pt idx="13">
                  <c:v>2050</c:v>
                </c:pt>
                <c:pt idx="14">
                  <c:v>2060</c:v>
                </c:pt>
                <c:pt idx="15">
                  <c:v>2080</c:v>
                </c:pt>
                <c:pt idx="16">
                  <c:v>2100</c:v>
                </c:pt>
              </c:numCache>
            </c:numRef>
          </c:xVal>
          <c:yVal>
            <c:numRef>
              <c:f>Sheet1!$A$2:$Q$2</c:f>
              <c:numCache>
                <c:formatCode>General</c:formatCode>
                <c:ptCount val="17"/>
                <c:pt idx="0">
                  <c:v>21.1</c:v>
                </c:pt>
                <c:pt idx="1">
                  <c:v>22.2</c:v>
                </c:pt>
                <c:pt idx="2">
                  <c:v>24.6</c:v>
                </c:pt>
                <c:pt idx="3">
                  <c:v>28.7</c:v>
                </c:pt>
                <c:pt idx="4">
                  <c:v>34.700000000000003</c:v>
                </c:pt>
                <c:pt idx="5">
                  <c:v>34.5</c:v>
                </c:pt>
                <c:pt idx="6">
                  <c:v>36.4</c:v>
                </c:pt>
                <c:pt idx="7">
                  <c:v>36.799999999999997</c:v>
                </c:pt>
                <c:pt idx="8">
                  <c:v>37.299999999999997</c:v>
                </c:pt>
                <c:pt idx="9">
                  <c:v>37.799999999999997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3CC0-4577-A69E-2565665FF808}"/>
            </c:ext>
          </c:extLst>
        </c:ser>
        <c:ser>
          <c:idx val="1"/>
          <c:order val="1"/>
          <c:spPr>
            <a:ln w="12700" cmpd="sng" algn="ctr">
              <a:solidFill>
                <a:srgbClr val="3DC0A7"/>
              </a:solidFill>
              <a:prstDash val="lgDash"/>
            </a:ln>
          </c:spPr>
          <c:marker>
            <c:symbol val="none"/>
          </c:marker>
          <c:xVal>
            <c:numRef>
              <c:f>Sheet1!$A$1:$Q$1</c:f>
              <c:numCache>
                <c:formatCode>General</c:formatCode>
                <c:ptCount val="17"/>
                <c:pt idx="0">
                  <c:v>1990</c:v>
                </c:pt>
                <c:pt idx="1">
                  <c:v>1995</c:v>
                </c:pt>
                <c:pt idx="2">
                  <c:v>2000</c:v>
                </c:pt>
                <c:pt idx="3">
                  <c:v>2005</c:v>
                </c:pt>
                <c:pt idx="4">
                  <c:v>2015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2030</c:v>
                </c:pt>
                <c:pt idx="11">
                  <c:v>2035</c:v>
                </c:pt>
                <c:pt idx="12">
                  <c:v>2040</c:v>
                </c:pt>
                <c:pt idx="13">
                  <c:v>2050</c:v>
                </c:pt>
                <c:pt idx="14">
                  <c:v>2060</c:v>
                </c:pt>
                <c:pt idx="15">
                  <c:v>2080</c:v>
                </c:pt>
                <c:pt idx="16">
                  <c:v>2100</c:v>
                </c:pt>
              </c:numCache>
            </c:numRef>
          </c:xVal>
          <c:yVal>
            <c:numRef>
              <c:f>Sheet1!$A$3:$Q$3</c:f>
              <c:numCache>
                <c:formatCode>General</c:formatCode>
                <c:ptCount val="17"/>
                <c:pt idx="9">
                  <c:v>37.799999999999997</c:v>
                </c:pt>
                <c:pt idx="10">
                  <c:v>35.489999999999995</c:v>
                </c:pt>
                <c:pt idx="11">
                  <c:v>33.564999999999998</c:v>
                </c:pt>
                <c:pt idx="12">
                  <c:v>31.64</c:v>
                </c:pt>
                <c:pt idx="13">
                  <c:v>24.05</c:v>
                </c:pt>
                <c:pt idx="14">
                  <c:v>9.8699999999999992</c:v>
                </c:pt>
                <c:pt idx="15">
                  <c:v>-3.04</c:v>
                </c:pt>
                <c:pt idx="16">
                  <c:v>-8.35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3CC0-4577-A69E-2565665FF808}"/>
            </c:ext>
          </c:extLst>
        </c:ser>
        <c:ser>
          <c:idx val="2"/>
          <c:order val="2"/>
          <c:spPr>
            <a:ln w="28575" cmpd="sng" algn="ctr">
              <a:solidFill>
                <a:srgbClr val="EA6041"/>
              </a:solidFill>
              <a:prstDash val="solid"/>
            </a:ln>
          </c:spPr>
          <c:marker>
            <c:symbol val="none"/>
          </c:marker>
          <c:xVal>
            <c:numRef>
              <c:f>Sheet1!$A$1:$Q$1</c:f>
              <c:numCache>
                <c:formatCode>General</c:formatCode>
                <c:ptCount val="17"/>
                <c:pt idx="0">
                  <c:v>1990</c:v>
                </c:pt>
                <c:pt idx="1">
                  <c:v>1995</c:v>
                </c:pt>
                <c:pt idx="2">
                  <c:v>2000</c:v>
                </c:pt>
                <c:pt idx="3">
                  <c:v>2005</c:v>
                </c:pt>
                <c:pt idx="4">
                  <c:v>2015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2030</c:v>
                </c:pt>
                <c:pt idx="11">
                  <c:v>2035</c:v>
                </c:pt>
                <c:pt idx="12">
                  <c:v>2040</c:v>
                </c:pt>
                <c:pt idx="13">
                  <c:v>2050</c:v>
                </c:pt>
                <c:pt idx="14">
                  <c:v>2060</c:v>
                </c:pt>
                <c:pt idx="15">
                  <c:v>2080</c:v>
                </c:pt>
                <c:pt idx="16">
                  <c:v>2100</c:v>
                </c:pt>
              </c:numCache>
            </c:numRef>
          </c:xVal>
          <c:yVal>
            <c:numRef>
              <c:f>Sheet1!$A$4:$Q$4</c:f>
              <c:numCache>
                <c:formatCode>General</c:formatCode>
                <c:ptCount val="17"/>
                <c:pt idx="9">
                  <c:v>37.799999999999997</c:v>
                </c:pt>
                <c:pt idx="10">
                  <c:v>40.25</c:v>
                </c:pt>
                <c:pt idx="11">
                  <c:v>40.879999999999995</c:v>
                </c:pt>
                <c:pt idx="12">
                  <c:v>41.51</c:v>
                </c:pt>
                <c:pt idx="13">
                  <c:v>39.74</c:v>
                </c:pt>
                <c:pt idx="14">
                  <c:v>36.71</c:v>
                </c:pt>
                <c:pt idx="15">
                  <c:v>23.54</c:v>
                </c:pt>
                <c:pt idx="16">
                  <c:v>7.85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3CC0-4577-A69E-2565665FF808}"/>
            </c:ext>
          </c:extLst>
        </c:ser>
        <c:ser>
          <c:idx val="3"/>
          <c:order val="3"/>
          <c:spPr>
            <a:ln w="9525" cmpd="sng" algn="ctr">
              <a:solidFill>
                <a:srgbClr val="C30C3E"/>
              </a:solidFill>
              <a:prstDash val="lgDash"/>
            </a:ln>
          </c:spPr>
          <c:marker>
            <c:symbol val="none"/>
          </c:marker>
          <c:xVal>
            <c:numRef>
              <c:f>Sheet1!$A$1:$Q$1</c:f>
              <c:numCache>
                <c:formatCode>General</c:formatCode>
                <c:ptCount val="17"/>
                <c:pt idx="0">
                  <c:v>1990</c:v>
                </c:pt>
                <c:pt idx="1">
                  <c:v>1995</c:v>
                </c:pt>
                <c:pt idx="2">
                  <c:v>2000</c:v>
                </c:pt>
                <c:pt idx="3">
                  <c:v>2005</c:v>
                </c:pt>
                <c:pt idx="4">
                  <c:v>2015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2030</c:v>
                </c:pt>
                <c:pt idx="11">
                  <c:v>2035</c:v>
                </c:pt>
                <c:pt idx="12">
                  <c:v>2040</c:v>
                </c:pt>
                <c:pt idx="13">
                  <c:v>2050</c:v>
                </c:pt>
                <c:pt idx="14">
                  <c:v>2060</c:v>
                </c:pt>
                <c:pt idx="15">
                  <c:v>2080</c:v>
                </c:pt>
                <c:pt idx="16">
                  <c:v>2100</c:v>
                </c:pt>
              </c:numCache>
            </c:numRef>
          </c:xVal>
          <c:yVal>
            <c:numRef>
              <c:f>Sheet1!$A$5:$Q$5</c:f>
              <c:numCache>
                <c:formatCode>General</c:formatCode>
                <c:ptCount val="17"/>
                <c:pt idx="9">
                  <c:v>37.799999999999997</c:v>
                </c:pt>
                <c:pt idx="10">
                  <c:v>42.375</c:v>
                </c:pt>
                <c:pt idx="11">
                  <c:v>46.1875</c:v>
                </c:pt>
                <c:pt idx="12">
                  <c:v>50</c:v>
                </c:pt>
                <c:pt idx="13">
                  <c:v>65.12</c:v>
                </c:pt>
                <c:pt idx="14">
                  <c:v>70.36</c:v>
                </c:pt>
                <c:pt idx="15">
                  <c:v>76.25</c:v>
                </c:pt>
                <c:pt idx="16">
                  <c:v>84.79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3CC0-4577-A69E-2565665FF808}"/>
            </c:ext>
          </c:extLst>
        </c:ser>
        <c:ser>
          <c:idx val="4"/>
          <c:order val="4"/>
          <c:spPr>
            <a:ln w="12700" cmpd="sng" algn="ctr">
              <a:solidFill>
                <a:schemeClr val="accent1"/>
              </a:solidFill>
              <a:prstDash val="lgDash"/>
            </a:ln>
          </c:spPr>
          <c:marker>
            <c:symbol val="none"/>
          </c:marker>
          <c:xVal>
            <c:numRef>
              <c:f>Sheet1!$A$1:$Q$1</c:f>
              <c:numCache>
                <c:formatCode>General</c:formatCode>
                <c:ptCount val="17"/>
                <c:pt idx="0">
                  <c:v>1990</c:v>
                </c:pt>
                <c:pt idx="1">
                  <c:v>1995</c:v>
                </c:pt>
                <c:pt idx="2">
                  <c:v>2000</c:v>
                </c:pt>
                <c:pt idx="3">
                  <c:v>2005</c:v>
                </c:pt>
                <c:pt idx="4">
                  <c:v>2015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2030</c:v>
                </c:pt>
                <c:pt idx="11">
                  <c:v>2035</c:v>
                </c:pt>
                <c:pt idx="12">
                  <c:v>2040</c:v>
                </c:pt>
                <c:pt idx="13">
                  <c:v>2050</c:v>
                </c:pt>
                <c:pt idx="14">
                  <c:v>2060</c:v>
                </c:pt>
                <c:pt idx="15">
                  <c:v>2080</c:v>
                </c:pt>
                <c:pt idx="16">
                  <c:v>2100</c:v>
                </c:pt>
              </c:numCache>
            </c:numRef>
          </c:xVal>
          <c:yVal>
            <c:numRef>
              <c:f>Sheet1!$A$6:$Q$6</c:f>
              <c:numCache>
                <c:formatCode>General</c:formatCode>
                <c:ptCount val="17"/>
                <c:pt idx="9">
                  <c:v>37.799999999999997</c:v>
                </c:pt>
                <c:pt idx="10">
                  <c:v>25.111999999999998</c:v>
                </c:pt>
                <c:pt idx="11">
                  <c:v>13.484999999999999</c:v>
                </c:pt>
                <c:pt idx="12">
                  <c:v>6.2210000000000001</c:v>
                </c:pt>
                <c:pt idx="13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3CC0-4577-A69E-2565665FF808}"/>
            </c:ext>
          </c:extLst>
        </c:ser>
        <c:ser>
          <c:idx val="5"/>
          <c:order val="5"/>
          <c:spPr>
            <a:ln w="12700" cmpd="sng" algn="ctr">
              <a:solidFill>
                <a:srgbClr val="F7C100"/>
              </a:solidFill>
              <a:prstDash val="lgDash"/>
            </a:ln>
          </c:spPr>
          <c:marker>
            <c:symbol val="none"/>
          </c:marker>
          <c:xVal>
            <c:numRef>
              <c:f>Sheet1!$A$1:$Q$1</c:f>
              <c:numCache>
                <c:formatCode>General</c:formatCode>
                <c:ptCount val="17"/>
                <c:pt idx="0">
                  <c:v>1990</c:v>
                </c:pt>
                <c:pt idx="1">
                  <c:v>1995</c:v>
                </c:pt>
                <c:pt idx="2">
                  <c:v>2000</c:v>
                </c:pt>
                <c:pt idx="3">
                  <c:v>2005</c:v>
                </c:pt>
                <c:pt idx="4">
                  <c:v>2015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2030</c:v>
                </c:pt>
                <c:pt idx="11">
                  <c:v>2035</c:v>
                </c:pt>
                <c:pt idx="12">
                  <c:v>2040</c:v>
                </c:pt>
                <c:pt idx="13">
                  <c:v>2050</c:v>
                </c:pt>
                <c:pt idx="14">
                  <c:v>2060</c:v>
                </c:pt>
                <c:pt idx="15">
                  <c:v>2080</c:v>
                </c:pt>
                <c:pt idx="16">
                  <c:v>2100</c:v>
                </c:pt>
              </c:numCache>
            </c:numRef>
          </c:xVal>
          <c:yVal>
            <c:numRef>
              <c:f>Sheet1!$A$7:$Q$7</c:f>
              <c:numCache>
                <c:formatCode>General</c:formatCode>
                <c:ptCount val="17"/>
                <c:pt idx="9">
                  <c:v>37.799999999999997</c:v>
                </c:pt>
                <c:pt idx="10">
                  <c:v>32.055999999999997</c:v>
                </c:pt>
                <c:pt idx="11">
                  <c:v>24.678000000000001</c:v>
                </c:pt>
                <c:pt idx="12">
                  <c:v>18.82</c:v>
                </c:pt>
                <c:pt idx="13">
                  <c:v>11.711</c:v>
                </c:pt>
                <c:pt idx="14">
                  <c:v>8.8172399889954942</c:v>
                </c:pt>
                <c:pt idx="15">
                  <c:v>6.6385211359867862</c:v>
                </c:pt>
                <c:pt idx="16">
                  <c:v>4.9981584858692241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3CC0-4577-A69E-2565665FF808}"/>
            </c:ext>
          </c:extLst>
        </c:ser>
        <c:ser>
          <c:idx val="6"/>
          <c:order val="6"/>
          <c:spPr>
            <a:ln w="12700" cmpd="sng" algn="ctr">
              <a:solidFill>
                <a:srgbClr val="FF9004"/>
              </a:solidFill>
              <a:prstDash val="lgDash"/>
            </a:ln>
          </c:spPr>
          <c:marker>
            <c:symbol val="none"/>
          </c:marker>
          <c:xVal>
            <c:numRef>
              <c:f>Sheet1!$A$1:$Q$1</c:f>
              <c:numCache>
                <c:formatCode>General</c:formatCode>
                <c:ptCount val="17"/>
                <c:pt idx="0">
                  <c:v>1990</c:v>
                </c:pt>
                <c:pt idx="1">
                  <c:v>1995</c:v>
                </c:pt>
                <c:pt idx="2">
                  <c:v>2000</c:v>
                </c:pt>
                <c:pt idx="3">
                  <c:v>2005</c:v>
                </c:pt>
                <c:pt idx="4">
                  <c:v>2015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2030</c:v>
                </c:pt>
                <c:pt idx="11">
                  <c:v>2035</c:v>
                </c:pt>
                <c:pt idx="12">
                  <c:v>2040</c:v>
                </c:pt>
                <c:pt idx="13">
                  <c:v>2050</c:v>
                </c:pt>
                <c:pt idx="14">
                  <c:v>2060</c:v>
                </c:pt>
                <c:pt idx="15">
                  <c:v>2080</c:v>
                </c:pt>
                <c:pt idx="16">
                  <c:v>2100</c:v>
                </c:pt>
              </c:numCache>
            </c:numRef>
          </c:xVal>
          <c:yVal>
            <c:numRef>
              <c:f>Sheet1!$A$8:$Q$8</c:f>
              <c:numCache>
                <c:formatCode>General</c:formatCode>
                <c:ptCount val="17"/>
                <c:pt idx="9">
                  <c:v>37.799999999999997</c:v>
                </c:pt>
                <c:pt idx="10">
                  <c:v>36.17</c:v>
                </c:pt>
                <c:pt idx="11">
                  <c:v>33.284999999999997</c:v>
                </c:pt>
                <c:pt idx="12">
                  <c:v>31.184999999999999</c:v>
                </c:pt>
                <c:pt idx="13">
                  <c:v>28.635999999999999</c:v>
                </c:pt>
                <c:pt idx="14">
                  <c:v>26.790854021637365</c:v>
                </c:pt>
                <c:pt idx="15">
                  <c:v>25.064599078386752</c:v>
                </c:pt>
                <c:pt idx="16">
                  <c:v>23.449574487355985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3CC0-4577-A69E-2565665FF808}"/>
            </c:ext>
          </c:extLst>
        </c:ser>
        <c:ser>
          <c:idx val="7"/>
          <c:order val="7"/>
          <c:spPr>
            <a:ln w="38100" cmpd="sng" algn="ctr">
              <a:solidFill>
                <a:srgbClr val="FFE54F"/>
              </a:solidFill>
              <a:prstDash val="solid"/>
            </a:ln>
          </c:spPr>
          <c:marker>
            <c:symbol val="none"/>
          </c:marker>
          <c:xVal>
            <c:numRef>
              <c:f>Sheet1!$A$1:$Q$1</c:f>
              <c:numCache>
                <c:formatCode>General</c:formatCode>
                <c:ptCount val="17"/>
                <c:pt idx="0">
                  <c:v>1990</c:v>
                </c:pt>
                <c:pt idx="1">
                  <c:v>1995</c:v>
                </c:pt>
                <c:pt idx="2">
                  <c:v>2000</c:v>
                </c:pt>
                <c:pt idx="3">
                  <c:v>2005</c:v>
                </c:pt>
                <c:pt idx="4">
                  <c:v>2015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2030</c:v>
                </c:pt>
                <c:pt idx="11">
                  <c:v>2035</c:v>
                </c:pt>
                <c:pt idx="12">
                  <c:v>2040</c:v>
                </c:pt>
                <c:pt idx="13">
                  <c:v>2050</c:v>
                </c:pt>
                <c:pt idx="14">
                  <c:v>2060</c:v>
                </c:pt>
                <c:pt idx="15">
                  <c:v>2080</c:v>
                </c:pt>
                <c:pt idx="16">
                  <c:v>2100</c:v>
                </c:pt>
              </c:numCache>
            </c:numRef>
          </c:xVal>
          <c:yVal>
            <c:numRef>
              <c:f>Sheet1!$A$9:$Q$9</c:f>
              <c:numCache>
                <c:formatCode>General</c:formatCode>
                <c:ptCount val="17"/>
                <c:pt idx="9">
                  <c:v>37.799999999999997</c:v>
                </c:pt>
                <c:pt idx="10">
                  <c:v>41.96</c:v>
                </c:pt>
                <c:pt idx="11">
                  <c:v>39.18</c:v>
                </c:pt>
                <c:pt idx="12">
                  <c:v>36.090000000000003</c:v>
                </c:pt>
                <c:pt idx="13">
                  <c:v>27.65</c:v>
                </c:pt>
                <c:pt idx="14">
                  <c:v>20.13</c:v>
                </c:pt>
                <c:pt idx="15">
                  <c:v>11.69</c:v>
                </c:pt>
                <c:pt idx="16">
                  <c:v>6.54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3CC0-4577-A69E-2565665FF808}"/>
            </c:ext>
          </c:extLst>
        </c:ser>
        <c:ser>
          <c:idx val="8"/>
          <c:order val="8"/>
          <c:spPr>
            <a:ln w="9525" cmpd="sng" algn="ctr">
              <a:solidFill>
                <a:schemeClr val="accent6"/>
              </a:solidFill>
              <a:prstDash val="lgDash"/>
            </a:ln>
          </c:spPr>
          <c:marker>
            <c:symbol val="none"/>
          </c:marker>
          <c:xVal>
            <c:numRef>
              <c:f>Sheet1!$A$1:$Q$1</c:f>
              <c:numCache>
                <c:formatCode>General</c:formatCode>
                <c:ptCount val="17"/>
                <c:pt idx="0">
                  <c:v>1990</c:v>
                </c:pt>
                <c:pt idx="1">
                  <c:v>1995</c:v>
                </c:pt>
                <c:pt idx="2">
                  <c:v>2000</c:v>
                </c:pt>
                <c:pt idx="3">
                  <c:v>2005</c:v>
                </c:pt>
                <c:pt idx="4">
                  <c:v>2015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2030</c:v>
                </c:pt>
                <c:pt idx="11">
                  <c:v>2035</c:v>
                </c:pt>
                <c:pt idx="12">
                  <c:v>2040</c:v>
                </c:pt>
                <c:pt idx="13">
                  <c:v>2050</c:v>
                </c:pt>
                <c:pt idx="14">
                  <c:v>2060</c:v>
                </c:pt>
                <c:pt idx="15">
                  <c:v>2080</c:v>
                </c:pt>
                <c:pt idx="16">
                  <c:v>2100</c:v>
                </c:pt>
              </c:numCache>
            </c:numRef>
          </c:xVal>
          <c:yVal>
            <c:numRef>
              <c:f>Sheet1!$A$10:$Q$10</c:f>
              <c:numCache>
                <c:formatCode>General</c:formatCode>
                <c:ptCount val="17"/>
                <c:pt idx="9">
                  <c:v>37.799999999999997</c:v>
                </c:pt>
                <c:pt idx="10">
                  <c:v>35.090000000000003</c:v>
                </c:pt>
                <c:pt idx="11">
                  <c:v>26.51</c:v>
                </c:pt>
                <c:pt idx="12">
                  <c:v>18.38</c:v>
                </c:pt>
                <c:pt idx="13">
                  <c:v>0</c:v>
                </c:pt>
                <c:pt idx="14">
                  <c:v>-7.47</c:v>
                </c:pt>
                <c:pt idx="15">
                  <c:v>-12.1</c:v>
                </c:pt>
                <c:pt idx="16">
                  <c:v>-14.26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8-3CC0-4577-A69E-2565665FF808}"/>
            </c:ext>
          </c:extLst>
        </c:ser>
        <c:ser>
          <c:idx val="9"/>
          <c:order val="9"/>
          <c:spPr>
            <a:ln w="9525" cmpd="sng" algn="ctr">
              <a:solidFill>
                <a:srgbClr val="AAD16E"/>
              </a:solidFill>
              <a:prstDash val="lgDash"/>
            </a:ln>
          </c:spPr>
          <c:marker>
            <c:symbol val="none"/>
          </c:marker>
          <c:xVal>
            <c:numRef>
              <c:f>Sheet1!$A$1:$Q$1</c:f>
              <c:numCache>
                <c:formatCode>General</c:formatCode>
                <c:ptCount val="17"/>
                <c:pt idx="0">
                  <c:v>1990</c:v>
                </c:pt>
                <c:pt idx="1">
                  <c:v>1995</c:v>
                </c:pt>
                <c:pt idx="2">
                  <c:v>2000</c:v>
                </c:pt>
                <c:pt idx="3">
                  <c:v>2005</c:v>
                </c:pt>
                <c:pt idx="4">
                  <c:v>2015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2030</c:v>
                </c:pt>
                <c:pt idx="11">
                  <c:v>2035</c:v>
                </c:pt>
                <c:pt idx="12">
                  <c:v>2040</c:v>
                </c:pt>
                <c:pt idx="13">
                  <c:v>2050</c:v>
                </c:pt>
                <c:pt idx="14">
                  <c:v>2060</c:v>
                </c:pt>
                <c:pt idx="15">
                  <c:v>2080</c:v>
                </c:pt>
                <c:pt idx="16">
                  <c:v>2100</c:v>
                </c:pt>
              </c:numCache>
            </c:numRef>
          </c:xVal>
          <c:yVal>
            <c:numRef>
              <c:f>Sheet1!$A$11:$Q$11</c:f>
              <c:numCache>
                <c:formatCode>General</c:formatCode>
                <c:ptCount val="17"/>
                <c:pt idx="9">
                  <c:v>37.799999999999997</c:v>
                </c:pt>
                <c:pt idx="10">
                  <c:v>40.93</c:v>
                </c:pt>
                <c:pt idx="11">
                  <c:v>38.15</c:v>
                </c:pt>
                <c:pt idx="12">
                  <c:v>33.93</c:v>
                </c:pt>
                <c:pt idx="13">
                  <c:v>23.32</c:v>
                </c:pt>
                <c:pt idx="14">
                  <c:v>11.68</c:v>
                </c:pt>
                <c:pt idx="15">
                  <c:v>0.56000000000000005</c:v>
                </c:pt>
                <c:pt idx="16">
                  <c:v>-6.44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9-3CC0-4577-A69E-2565665FF8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"/>
        <c:axId val="5"/>
      </c:scatterChart>
      <c:valAx>
        <c:axId val="4"/>
        <c:scaling>
          <c:orientation val="minMax"/>
          <c:max val="2100"/>
          <c:min val="1990"/>
        </c:scaling>
        <c:delete val="0"/>
        <c:axPos val="b"/>
        <c:majorGridlines>
          <c:spPr>
            <a:ln>
              <a:noFill/>
            </a:ln>
          </c:spPr>
        </c:majorGridlines>
        <c:numFmt formatCode="General" sourceLinked="1"/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5"/>
        <c:crossesAt val="0"/>
        <c:crossBetween val="midCat"/>
      </c:valAx>
      <c:valAx>
        <c:axId val="5"/>
        <c:scaling>
          <c:orientation val="minMax"/>
          <c:max val="90"/>
          <c:min val="-15"/>
        </c:scaling>
        <c:delete val="0"/>
        <c:axPos val="l"/>
        <c:majorGridlines>
          <c:spPr>
            <a:ln w="12700" cmpd="sng" algn="ctr">
              <a:solidFill>
                <a:schemeClr val="tx2"/>
              </a:solidFill>
              <a:prstDash val="solid"/>
            </a:ln>
          </c:spPr>
        </c:majorGridlines>
        <c:numFmt formatCode="#,##0;&quot;-&quot;#,##0" sourceLinked="0"/>
        <c:majorTickMark val="out"/>
        <c:minorTickMark val="none"/>
        <c:tickLblPos val="nextTo"/>
        <c:spPr>
          <a:ln w="9525" cmpd="sng" algn="ctr">
            <a:solidFill>
              <a:schemeClr val="tx1"/>
            </a:solidFill>
            <a:prstDash val="solid"/>
          </a:ln>
        </c:spPr>
        <c:txPr>
          <a:bodyPr wrap="none"/>
          <a:lstStyle/>
          <a:p>
            <a:pPr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pPr>
            <a:endParaRPr lang="en-US"/>
          </a:p>
        </c:txPr>
        <c:crossAx val="4"/>
        <c:crosses val="min"/>
        <c:crossBetween val="midCat"/>
        <c:majorUnit val="15"/>
      </c:valAx>
    </c:plotArea>
    <c:plotVisOnly val="0"/>
    <c:dispBlanksAs val="gap"/>
    <c:showDLblsOverMax val="1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65076660988075"/>
          <c:y val="7.6467420570813141E-2"/>
          <c:w val="0.83134582623509368"/>
          <c:h val="0.84706515885837375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rgbClr val="C0C0C0"/>
            </a:solidFill>
            <a:ln>
              <a:noFill/>
            </a:ln>
          </c:spPr>
          <c:invertIfNegative val="0"/>
          <c:dPt>
            <c:idx val="13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0-3AF5-4C90-ABE3-A29930695B73}"/>
              </c:ext>
            </c:extLst>
          </c:dPt>
          <c:dPt>
            <c:idx val="15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3AF5-4C90-ABE3-A29930695B73}"/>
              </c:ext>
            </c:extLst>
          </c:dPt>
          <c:dLbls>
            <c:dLbl>
              <c:idx val="11"/>
              <c:layout>
                <c:manualLayout>
                  <c:x val="0"/>
                  <c:y val="-0.15616585891222401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3AF5-4C90-ABE3-A29930695B7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Sheet1!$A$1:$P$1</c:f>
              <c:numCache>
                <c:formatCode>General</c:formatCode>
                <c:ptCount val="16"/>
                <c:pt idx="0">
                  <c:v>341</c:v>
                </c:pt>
                <c:pt idx="1">
                  <c:v>383</c:v>
                </c:pt>
                <c:pt idx="2">
                  <c:v>426</c:v>
                </c:pt>
                <c:pt idx="3">
                  <c:v>456</c:v>
                </c:pt>
                <c:pt idx="4">
                  <c:v>518</c:v>
                </c:pt>
                <c:pt idx="5">
                  <c:v>576</c:v>
                </c:pt>
                <c:pt idx="6">
                  <c:v>929</c:v>
                </c:pt>
                <c:pt idx="7">
                  <c:v>1177</c:v>
                </c:pt>
                <c:pt idx="8">
                  <c:v>1517</c:v>
                </c:pt>
                <c:pt idx="9">
                  <c:v>1881</c:v>
                </c:pt>
                <c:pt idx="10">
                  <c:v>2083</c:v>
                </c:pt>
                <c:pt idx="11">
                  <c:v>2300</c:v>
                </c:pt>
                <c:pt idx="13">
                  <c:v>5575</c:v>
                </c:pt>
                <c:pt idx="15">
                  <c:v>7756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AF5-4C90-ABE3-A29930695B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1855363072"/>
        <c:axId val="1"/>
      </c:barChart>
      <c:catAx>
        <c:axId val="1855363072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8000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#,##0;&quot;-&quot;#,##0" sourceLinked="0"/>
        <c:majorTickMark val="out"/>
        <c:minorTickMark val="none"/>
        <c:tickLblPos val="nextTo"/>
        <c:spPr>
          <a:ln w="9525" cmpd="sng" algn="ctr">
            <a:solidFill>
              <a:schemeClr val="tx1"/>
            </a:solidFill>
            <a:prstDash val="solid"/>
          </a:ln>
        </c:spPr>
        <c:txPr>
          <a:bodyPr wrap="none"/>
          <a:lstStyle/>
          <a:p>
            <a:pPr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55363072"/>
        <c:crosses val="min"/>
        <c:crossBetween val="between"/>
        <c:majorUnit val="1000"/>
      </c:valAx>
    </c:plotArea>
    <c:plotVisOnly val="0"/>
    <c:dispBlanksAs val="gap"/>
    <c:showDLblsOverMax val="1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4679639297579496E-2"/>
          <c:y val="2.8792912513842746E-2"/>
          <c:w val="0.95064072140484102"/>
          <c:h val="0.9424141749723145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</c:spPr>
          <c:invertIfNegative val="0"/>
          <c:val>
            <c:numRef>
              <c:f>Sheet1!$A$1:$K$1</c:f>
              <c:numCache>
                <c:formatCode>General</c:formatCode>
                <c:ptCount val="11"/>
                <c:pt idx="0">
                  <c:v>173.5</c:v>
                </c:pt>
                <c:pt idx="1">
                  <c:v>187.7</c:v>
                </c:pt>
                <c:pt idx="2">
                  <c:v>207.7</c:v>
                </c:pt>
                <c:pt idx="3">
                  <c:v>221.3</c:v>
                </c:pt>
                <c:pt idx="4">
                  <c:v>247.5</c:v>
                </c:pt>
                <c:pt idx="5">
                  <c:v>247.1</c:v>
                </c:pt>
                <c:pt idx="6">
                  <c:v>240.2</c:v>
                </c:pt>
                <c:pt idx="7">
                  <c:v>326.39999999999998</c:v>
                </c:pt>
                <c:pt idx="8">
                  <c:v>438.7</c:v>
                </c:pt>
                <c:pt idx="9">
                  <c:v>462.1</c:v>
                </c:pt>
                <c:pt idx="10">
                  <c:v>458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26A-42B7-9922-BD29E4A1BF05}"/>
            </c:ext>
          </c:extLst>
        </c:ser>
        <c:ser>
          <c:idx val="1"/>
          <c:order val="1"/>
          <c:spPr>
            <a:solidFill>
              <a:schemeClr val="accent5"/>
            </a:solidFill>
            <a:ln>
              <a:noFill/>
            </a:ln>
          </c:spPr>
          <c:invertIfNegative val="0"/>
          <c:val>
            <c:numRef>
              <c:f>Sheet1!$A$2:$K$2</c:f>
              <c:numCache>
                <c:formatCode>General</c:formatCode>
                <c:ptCount val="11"/>
                <c:pt idx="0">
                  <c:v>153</c:v>
                </c:pt>
                <c:pt idx="1">
                  <c:v>161.69999999999999</c:v>
                </c:pt>
                <c:pt idx="2">
                  <c:v>155.09999999999997</c:v>
                </c:pt>
                <c:pt idx="3">
                  <c:v>151.60000000000002</c:v>
                </c:pt>
                <c:pt idx="4">
                  <c:v>134.10000000000002</c:v>
                </c:pt>
                <c:pt idx="5">
                  <c:v>125.79999999999998</c:v>
                </c:pt>
                <c:pt idx="6">
                  <c:v>125.69999999999999</c:v>
                </c:pt>
                <c:pt idx="7">
                  <c:v>139</c:v>
                </c:pt>
                <c:pt idx="8">
                  <c:v>144.59999999999997</c:v>
                </c:pt>
                <c:pt idx="9">
                  <c:v>169.69999999999993</c:v>
                </c:pt>
                <c:pt idx="10">
                  <c:v>179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26A-42B7-9922-BD29E4A1BF05}"/>
            </c:ext>
          </c:extLst>
        </c:ser>
        <c:ser>
          <c:idx val="2"/>
          <c:order val="2"/>
          <c:spPr>
            <a:solidFill>
              <a:schemeClr val="tx2"/>
            </a:solidFill>
            <a:ln>
              <a:noFill/>
            </a:ln>
          </c:spPr>
          <c:invertIfNegative val="0"/>
          <c:val>
            <c:numRef>
              <c:f>Sheet1!$A$3:$K$3</c:f>
              <c:numCache>
                <c:formatCode>General</c:formatCode>
                <c:ptCount val="11"/>
                <c:pt idx="0">
                  <c:v>57.077200000000005</c:v>
                </c:pt>
                <c:pt idx="1">
                  <c:v>74.292419999999993</c:v>
                </c:pt>
                <c:pt idx="2">
                  <c:v>80.460440000000006</c:v>
                </c:pt>
                <c:pt idx="3">
                  <c:v>69.32117999999997</c:v>
                </c:pt>
                <c:pt idx="4">
                  <c:v>53.486859999999979</c:v>
                </c:pt>
                <c:pt idx="5">
                  <c:v>57.997799999999984</c:v>
                </c:pt>
                <c:pt idx="6">
                  <c:v>80.460440000000006</c:v>
                </c:pt>
                <c:pt idx="7">
                  <c:v>111.66877999999997</c:v>
                </c:pt>
                <c:pt idx="8">
                  <c:v>104.67222000000004</c:v>
                </c:pt>
                <c:pt idx="9">
                  <c:v>103.29132000000004</c:v>
                </c:pt>
                <c:pt idx="10">
                  <c:v>119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26A-42B7-9922-BD29E4A1BF05}"/>
            </c:ext>
          </c:extLst>
        </c:ser>
        <c:ser>
          <c:idx val="3"/>
          <c:order val="3"/>
          <c:spPr>
            <a:solidFill>
              <a:schemeClr val="accent6"/>
            </a:solidFill>
            <a:ln>
              <a:noFill/>
            </a:ln>
          </c:spPr>
          <c:invertIfNegative val="0"/>
          <c:val>
            <c:numRef>
              <c:f>Sheet1!$A$4:$K$4</c:f>
              <c:numCache>
                <c:formatCode>General</c:formatCode>
                <c:ptCount val="11"/>
                <c:pt idx="0">
                  <c:v>20.899999999999977</c:v>
                </c:pt>
                <c:pt idx="1">
                  <c:v>20.199999999999989</c:v>
                </c:pt>
                <c:pt idx="2">
                  <c:v>17.399999999999977</c:v>
                </c:pt>
                <c:pt idx="3">
                  <c:v>16.699999999999989</c:v>
                </c:pt>
                <c:pt idx="4">
                  <c:v>17.100000000000023</c:v>
                </c:pt>
                <c:pt idx="5">
                  <c:v>17.800000000000011</c:v>
                </c:pt>
                <c:pt idx="6">
                  <c:v>20.300000000000011</c:v>
                </c:pt>
                <c:pt idx="7">
                  <c:v>22.399999999999977</c:v>
                </c:pt>
                <c:pt idx="8">
                  <c:v>26.899999999999977</c:v>
                </c:pt>
                <c:pt idx="9">
                  <c:v>32.399999999999977</c:v>
                </c:pt>
                <c:pt idx="10">
                  <c:v>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26A-42B7-9922-BD29E4A1BF05}"/>
            </c:ext>
          </c:extLst>
        </c:ser>
        <c:ser>
          <c:idx val="4"/>
          <c:order val="4"/>
          <c:spPr>
            <a:solidFill>
              <a:srgbClr val="364D6E"/>
            </a:solidFill>
            <a:ln>
              <a:noFill/>
            </a:ln>
          </c:spPr>
          <c:invertIfNegative val="0"/>
          <c:val>
            <c:numRef>
              <c:f>Sheet1!$A$5:$K$5</c:f>
              <c:numCache>
                <c:formatCode>General</c:formatCode>
                <c:ptCount val="11"/>
                <c:pt idx="0">
                  <c:v>4.9227999999999952</c:v>
                </c:pt>
                <c:pt idx="1">
                  <c:v>6.4075799999999958</c:v>
                </c:pt>
                <c:pt idx="2">
                  <c:v>6.9395599999999718</c:v>
                </c:pt>
                <c:pt idx="3">
                  <c:v>5.9788199999999847</c:v>
                </c:pt>
                <c:pt idx="4">
                  <c:v>4.6131399999999871</c:v>
                </c:pt>
                <c:pt idx="5">
                  <c:v>5.0022000000000162</c:v>
                </c:pt>
                <c:pt idx="6">
                  <c:v>6.9395600000000286</c:v>
                </c:pt>
                <c:pt idx="7">
                  <c:v>9.6312199999999848</c:v>
                </c:pt>
                <c:pt idx="8">
                  <c:v>9.027780000000007</c:v>
                </c:pt>
                <c:pt idx="9">
                  <c:v>8.9086800000000039</c:v>
                </c:pt>
                <c:pt idx="10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26A-42B7-9922-BD29E4A1BF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1156991519"/>
        <c:axId val="1"/>
      </c:barChart>
      <c:catAx>
        <c:axId val="1156991519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900"/>
          <c:min val="0"/>
        </c:scaling>
        <c:delete val="0"/>
        <c:axPos val="r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one"/>
        <c:spPr>
          <a:ln w="9525" cmpd="sng" algn="ctr">
            <a:solidFill>
              <a:srgbClr val="FFFFFF"/>
            </a:solidFill>
            <a:prstDash val="solid"/>
          </a:ln>
        </c:spPr>
        <c:txPr>
          <a:bodyPr wrap="none"/>
          <a:lstStyle/>
          <a:p>
            <a:pPr>
              <a:defRPr sz="1000" kern="1200"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6991519"/>
        <c:crosses val="max"/>
        <c:crossBetween val="between"/>
        <c:majorUnit val="100"/>
      </c:valAx>
    </c:plotArea>
    <c:plotVisOnly val="0"/>
    <c:dispBlanksAs val="gap"/>
    <c:showDLblsOverMax val="1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8602860286028604E-2"/>
          <c:y val="2.8792912513842746E-2"/>
          <c:w val="0.94279427942794281"/>
          <c:h val="0.9424141749723145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</c:spPr>
          <c:invertIfNegative val="0"/>
          <c:val>
            <c:numRef>
              <c:f>Sheet1!$A$1:$K$1</c:f>
              <c:numCache>
                <c:formatCode>General</c:formatCode>
                <c:ptCount val="11"/>
                <c:pt idx="0">
                  <c:v>66.3</c:v>
                </c:pt>
                <c:pt idx="1">
                  <c:v>64.2</c:v>
                </c:pt>
                <c:pt idx="2">
                  <c:v>52.4</c:v>
                </c:pt>
                <c:pt idx="3">
                  <c:v>58.4</c:v>
                </c:pt>
                <c:pt idx="4">
                  <c:v>65.400000000000006</c:v>
                </c:pt>
                <c:pt idx="5">
                  <c:v>68.2</c:v>
                </c:pt>
                <c:pt idx="6">
                  <c:v>70.599999999999994</c:v>
                </c:pt>
                <c:pt idx="7">
                  <c:v>79.8</c:v>
                </c:pt>
                <c:pt idx="8">
                  <c:v>96.1</c:v>
                </c:pt>
                <c:pt idx="9">
                  <c:v>107.4</c:v>
                </c:pt>
                <c:pt idx="10">
                  <c:v>116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9EB-4707-B452-DC0EA1134495}"/>
            </c:ext>
          </c:extLst>
        </c:ser>
        <c:ser>
          <c:idx val="1"/>
          <c:order val="1"/>
          <c:spPr>
            <a:solidFill>
              <a:schemeClr val="accent5"/>
            </a:solidFill>
            <a:ln>
              <a:noFill/>
            </a:ln>
          </c:spPr>
          <c:invertIfNegative val="0"/>
          <c:val>
            <c:numRef>
              <c:f>Sheet1!$A$2:$K$2</c:f>
              <c:numCache>
                <c:formatCode>General</c:formatCode>
                <c:ptCount val="11"/>
                <c:pt idx="0">
                  <c:v>69.399999999999991</c:v>
                </c:pt>
                <c:pt idx="1">
                  <c:v>70.999999999999986</c:v>
                </c:pt>
                <c:pt idx="2">
                  <c:v>72.899999999999977</c:v>
                </c:pt>
                <c:pt idx="3">
                  <c:v>73.5</c:v>
                </c:pt>
                <c:pt idx="4">
                  <c:v>76.5</c:v>
                </c:pt>
                <c:pt idx="5">
                  <c:v>82.8</c:v>
                </c:pt>
                <c:pt idx="6">
                  <c:v>92.6</c:v>
                </c:pt>
                <c:pt idx="7">
                  <c:v>102.09999999999998</c:v>
                </c:pt>
                <c:pt idx="8">
                  <c:v>116.4</c:v>
                </c:pt>
                <c:pt idx="9">
                  <c:v>130.5</c:v>
                </c:pt>
                <c:pt idx="10">
                  <c:v>141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9EB-4707-B452-DC0EA1134495}"/>
            </c:ext>
          </c:extLst>
        </c:ser>
        <c:ser>
          <c:idx val="2"/>
          <c:order val="2"/>
          <c:spPr>
            <a:solidFill>
              <a:srgbClr val="D6D7D9"/>
            </a:solidFill>
            <a:ln>
              <a:noFill/>
            </a:ln>
          </c:spPr>
          <c:invertIfNegative val="0"/>
          <c:val>
            <c:numRef>
              <c:f>Sheet1!$A$3:$K$3</c:f>
              <c:numCache>
                <c:formatCode>General</c:formatCode>
                <c:ptCount val="11"/>
                <c:pt idx="0">
                  <c:v>22.462639999999993</c:v>
                </c:pt>
                <c:pt idx="1">
                  <c:v>25.408559999999994</c:v>
                </c:pt>
                <c:pt idx="2">
                  <c:v>30.93216000000001</c:v>
                </c:pt>
                <c:pt idx="3">
                  <c:v>31.576580000000007</c:v>
                </c:pt>
                <c:pt idx="4">
                  <c:v>35.995460000000008</c:v>
                </c:pt>
                <c:pt idx="5">
                  <c:v>36.547820000000002</c:v>
                </c:pt>
                <c:pt idx="6">
                  <c:v>40.598459999999989</c:v>
                </c:pt>
                <c:pt idx="7">
                  <c:v>42.992019999999997</c:v>
                </c:pt>
                <c:pt idx="8">
                  <c:v>55.420119999999997</c:v>
                </c:pt>
                <c:pt idx="9">
                  <c:v>59.194580000000002</c:v>
                </c:pt>
                <c:pt idx="10">
                  <c:v>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9EB-4707-B452-DC0EA1134495}"/>
            </c:ext>
          </c:extLst>
        </c:ser>
        <c:ser>
          <c:idx val="3"/>
          <c:order val="3"/>
          <c:spPr>
            <a:solidFill>
              <a:schemeClr val="accent6"/>
            </a:solidFill>
            <a:ln>
              <a:noFill/>
            </a:ln>
          </c:spPr>
          <c:invertIfNegative val="0"/>
          <c:val>
            <c:numRef>
              <c:f>Sheet1!$A$4:$K$4</c:f>
              <c:numCache>
                <c:formatCode>General</c:formatCode>
                <c:ptCount val="11"/>
                <c:pt idx="0">
                  <c:v>13.199999999999989</c:v>
                </c:pt>
                <c:pt idx="1">
                  <c:v>12</c:v>
                </c:pt>
                <c:pt idx="2">
                  <c:v>10.800000000000011</c:v>
                </c:pt>
                <c:pt idx="3">
                  <c:v>9.4000000000000057</c:v>
                </c:pt>
                <c:pt idx="4">
                  <c:v>7</c:v>
                </c:pt>
                <c:pt idx="5">
                  <c:v>4.4000000000000057</c:v>
                </c:pt>
                <c:pt idx="6">
                  <c:v>5.0999999999999943</c:v>
                </c:pt>
                <c:pt idx="7">
                  <c:v>8.1999999999999886</c:v>
                </c:pt>
                <c:pt idx="8">
                  <c:v>10.699999999999989</c:v>
                </c:pt>
                <c:pt idx="9">
                  <c:v>12</c:v>
                </c:pt>
                <c:pt idx="10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9EB-4707-B452-DC0EA1134495}"/>
            </c:ext>
          </c:extLst>
        </c:ser>
        <c:ser>
          <c:idx val="4"/>
          <c:order val="4"/>
          <c:spPr>
            <a:solidFill>
              <a:srgbClr val="364D6E"/>
            </a:solidFill>
            <a:ln>
              <a:noFill/>
            </a:ln>
          </c:spPr>
          <c:invertIfNegative val="0"/>
          <c:val>
            <c:numRef>
              <c:f>Sheet1!$A$5:$K$5</c:f>
              <c:numCache>
                <c:formatCode>General</c:formatCode>
                <c:ptCount val="11"/>
                <c:pt idx="0">
                  <c:v>1.9373600000000124</c:v>
                </c:pt>
                <c:pt idx="1">
                  <c:v>2.1914400000000001</c:v>
                </c:pt>
                <c:pt idx="2">
                  <c:v>2.6678400000000124</c:v>
                </c:pt>
                <c:pt idx="3">
                  <c:v>2.7234200000000044</c:v>
                </c:pt>
                <c:pt idx="4">
                  <c:v>3.1045399999999859</c:v>
                </c:pt>
                <c:pt idx="5">
                  <c:v>3.1521800000000155</c:v>
                </c:pt>
                <c:pt idx="6">
                  <c:v>3.5015400000000056</c:v>
                </c:pt>
                <c:pt idx="7">
                  <c:v>3.7079799999999921</c:v>
                </c:pt>
                <c:pt idx="8">
                  <c:v>4.7798799999999915</c:v>
                </c:pt>
                <c:pt idx="9">
                  <c:v>5.105419999999981</c:v>
                </c:pt>
                <c:pt idx="10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9EB-4707-B452-DC0EA11344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1585248240"/>
        <c:axId val="1"/>
      </c:barChart>
      <c:catAx>
        <c:axId val="1585248240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900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none"/>
        <c:minorTickMark val="none"/>
        <c:tickLblPos val="none"/>
        <c:spPr>
          <a:ln>
            <a:noFill/>
          </a:ln>
        </c:spPr>
        <c:crossAx val="1585248240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8611309949892626E-2"/>
          <c:y val="7.2970195272353544E-2"/>
          <c:w val="0.96277738010021474"/>
          <c:h val="0.85405960945529291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"/>
                  <c:y val="-5.1387461459403907E-4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C5CC-424C-9FE4-CAEF4C00C16F}"/>
                </c:ext>
              </c:extLst>
            </c:dLbl>
            <c:dLbl>
              <c:idx val="1"/>
              <c:layout>
                <c:manualLayout>
                  <c:x val="0"/>
                  <c:y val="-5.1387461459403907E-4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C5CC-424C-9FE4-CAEF4C00C16F}"/>
                </c:ext>
              </c:extLst>
            </c:dLbl>
            <c:dLbl>
              <c:idx val="2"/>
              <c:layout>
                <c:manualLayout>
                  <c:x val="0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C5CC-424C-9FE4-CAEF4C00C16F}"/>
                </c:ext>
              </c:extLst>
            </c:dLbl>
            <c:dLbl>
              <c:idx val="3"/>
              <c:layout>
                <c:manualLayout>
                  <c:x val="0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C5CC-424C-9FE4-CAEF4C00C16F}"/>
                </c:ext>
              </c:extLst>
            </c:dLbl>
            <c:dLbl>
              <c:idx val="4"/>
              <c:layout>
                <c:manualLayout>
                  <c:x val="0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4-C5CC-424C-9FE4-CAEF4C00C16F}"/>
                </c:ext>
              </c:extLst>
            </c:dLbl>
            <c:dLbl>
              <c:idx val="5"/>
              <c:layout>
                <c:manualLayout>
                  <c:x val="0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5-C5CC-424C-9FE4-CAEF4C00C16F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Sheet1!$A$1:$F$1</c:f>
              <c:numCache>
                <c:formatCode>General</c:formatCode>
                <c:ptCount val="6"/>
                <c:pt idx="0">
                  <c:v>382</c:v>
                </c:pt>
                <c:pt idx="1">
                  <c:v>463</c:v>
                </c:pt>
                <c:pt idx="2">
                  <c:v>568</c:v>
                </c:pt>
                <c:pt idx="3">
                  <c:v>675</c:v>
                </c:pt>
                <c:pt idx="4">
                  <c:v>728</c:v>
                </c:pt>
                <c:pt idx="5">
                  <c:v>690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5CC-424C-9FE4-CAEF4C00C16F}"/>
            </c:ext>
          </c:extLst>
        </c:ser>
        <c:ser>
          <c:idx val="1"/>
          <c:order val="1"/>
          <c:spPr>
            <a:solidFill>
              <a:schemeClr val="accent5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7-C5CC-424C-9FE4-CAEF4C00C16F}"/>
                </c:ext>
              </c:extLst>
            </c:dLbl>
            <c:dLbl>
              <c:idx val="1"/>
              <c:layout>
                <c:manualLayout>
                  <c:x val="0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8-C5CC-424C-9FE4-CAEF4C00C16F}"/>
                </c:ext>
              </c:extLst>
            </c:dLbl>
            <c:dLbl>
              <c:idx val="2"/>
              <c:layout>
                <c:manualLayout>
                  <c:x val="0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9-C5CC-424C-9FE4-CAEF4C00C16F}"/>
                </c:ext>
              </c:extLst>
            </c:dLbl>
            <c:dLbl>
              <c:idx val="3"/>
              <c:layout>
                <c:manualLayout>
                  <c:x val="0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A-C5CC-424C-9FE4-CAEF4C00C16F}"/>
                </c:ext>
              </c:extLst>
            </c:dLbl>
            <c:dLbl>
              <c:idx val="4"/>
              <c:layout>
                <c:manualLayout>
                  <c:x val="0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B-C5CC-424C-9FE4-CAEF4C00C16F}"/>
                </c:ext>
              </c:extLst>
            </c:dLbl>
            <c:dLbl>
              <c:idx val="5"/>
              <c:layout>
                <c:manualLayout>
                  <c:x val="0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C-C5CC-424C-9FE4-CAEF4C00C16F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Sheet1!$A$2:$F$2</c:f>
              <c:numCache>
                <c:formatCode>General</c:formatCode>
                <c:ptCount val="6"/>
                <c:pt idx="0">
                  <c:v>273</c:v>
                </c:pt>
                <c:pt idx="1">
                  <c:v>280</c:v>
                </c:pt>
                <c:pt idx="2">
                  <c:v>327</c:v>
                </c:pt>
                <c:pt idx="3">
                  <c:v>392</c:v>
                </c:pt>
                <c:pt idx="4">
                  <c:v>448</c:v>
                </c:pt>
                <c:pt idx="5">
                  <c:v>561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C5CC-424C-9FE4-CAEF4C00C16F}"/>
            </c:ext>
          </c:extLst>
        </c:ser>
        <c:ser>
          <c:idx val="2"/>
          <c:order val="2"/>
          <c:spPr>
            <a:solidFill>
              <a:schemeClr val="tx2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"/>
                  <c:y val="-5.1387461459403907E-4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E-C5CC-424C-9FE4-CAEF4C00C16F}"/>
                </c:ext>
              </c:extLst>
            </c:dLbl>
            <c:dLbl>
              <c:idx val="1"/>
              <c:layout>
                <c:manualLayout>
                  <c:x val="0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F-C5CC-424C-9FE4-CAEF4C00C16F}"/>
                </c:ext>
              </c:extLst>
            </c:dLbl>
            <c:dLbl>
              <c:idx val="2"/>
              <c:layout>
                <c:manualLayout>
                  <c:x val="0"/>
                  <c:y val="-5.1387461459403907E-4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0-C5CC-424C-9FE4-CAEF4C00C16F}"/>
                </c:ext>
              </c:extLst>
            </c:dLbl>
            <c:dLbl>
              <c:idx val="3"/>
              <c:layout>
                <c:manualLayout>
                  <c:x val="0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1-C5CC-424C-9FE4-CAEF4C00C16F}"/>
                </c:ext>
              </c:extLst>
            </c:dLbl>
            <c:dLbl>
              <c:idx val="4"/>
              <c:layout>
                <c:manualLayout>
                  <c:x val="0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2-C5CC-424C-9FE4-CAEF4C00C16F}"/>
                </c:ext>
              </c:extLst>
            </c:dLbl>
            <c:dLbl>
              <c:idx val="5"/>
              <c:layout>
                <c:manualLayout>
                  <c:x val="0"/>
                  <c:y val="-5.1387461459403907E-4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3-C5CC-424C-9FE4-CAEF4C00C16F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Sheet1!$A$3:$F$3</c:f>
              <c:numCache>
                <c:formatCode>General</c:formatCode>
                <c:ptCount val="6"/>
                <c:pt idx="0">
                  <c:v>215</c:v>
                </c:pt>
                <c:pt idx="1">
                  <c:v>369</c:v>
                </c:pt>
                <c:pt idx="2">
                  <c:v>550</c:v>
                </c:pt>
                <c:pt idx="3">
                  <c:v>711</c:v>
                </c:pt>
                <c:pt idx="4">
                  <c:v>834</c:v>
                </c:pt>
                <c:pt idx="5">
                  <c:v>978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C5CC-424C-9FE4-CAEF4C00C16F}"/>
            </c:ext>
          </c:extLst>
        </c:ser>
        <c:ser>
          <c:idx val="3"/>
          <c:order val="3"/>
          <c:spPr>
            <a:solidFill>
              <a:schemeClr val="accent6"/>
            </a:solidFill>
            <a:ln>
              <a:noFill/>
            </a:ln>
          </c:spPr>
          <c:invertIfNegative val="0"/>
          <c:val>
            <c:numRef>
              <c:f>Sheet1!$A$4:$F$4</c:f>
              <c:numCache>
                <c:formatCode>General</c:formatCode>
                <c:ptCount val="6"/>
                <c:pt idx="0">
                  <c:v>30</c:v>
                </c:pt>
                <c:pt idx="1">
                  <c:v>32</c:v>
                </c:pt>
                <c:pt idx="2">
                  <c:v>35</c:v>
                </c:pt>
                <c:pt idx="3">
                  <c:v>34</c:v>
                </c:pt>
                <c:pt idx="4">
                  <c:v>34</c:v>
                </c:pt>
                <c:pt idx="5">
                  <c:v>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C5CC-424C-9FE4-CAEF4C00C16F}"/>
            </c:ext>
          </c:extLst>
        </c:ser>
        <c:ser>
          <c:idx val="4"/>
          <c:order val="4"/>
          <c:spPr>
            <a:solidFill>
              <a:srgbClr val="364D6E"/>
            </a:solidFill>
            <a:ln>
              <a:noFill/>
            </a:ln>
          </c:spPr>
          <c:invertIfNegative val="0"/>
          <c:val>
            <c:numRef>
              <c:f>Sheet1!$A$5:$F$5</c:f>
              <c:numCache>
                <c:formatCode>General</c:formatCode>
                <c:ptCount val="6"/>
                <c:pt idx="0">
                  <c:v>29</c:v>
                </c:pt>
                <c:pt idx="1">
                  <c:v>33</c:v>
                </c:pt>
                <c:pt idx="2">
                  <c:v>37</c:v>
                </c:pt>
                <c:pt idx="3">
                  <c:v>69</c:v>
                </c:pt>
                <c:pt idx="4">
                  <c:v>39</c:v>
                </c:pt>
                <c:pt idx="5">
                  <c:v>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C5CC-424C-9FE4-CAEF4C00C1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875251023"/>
        <c:axId val="1"/>
      </c:barChart>
      <c:catAx>
        <c:axId val="875251023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2311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none"/>
        <c:minorTickMark val="none"/>
        <c:tickLblPos val="none"/>
        <c:spPr>
          <a:ln>
            <a:noFill/>
          </a:ln>
        </c:spPr>
        <c:crossAx val="875251023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E05374-F0A1-41EC-9E07-A6D0D2AEDA1D}" type="datetimeFigureOut">
              <a:rPr lang="en-US" smtClean="0"/>
              <a:t>2/20/2026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2026DD-9B05-49FD-8387-C9B0870D6C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0537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95DE1E-6E8F-FD5A-16C8-C77DF60FE6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B0B00E0-65CE-EBE6-8710-84823EAD7F6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8E1E469-6DD7-D89B-495A-B2641C4379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13D7EA-14FA-4D28-72CB-EF3702BCD5A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2026DD-9B05-49FD-8387-C9B0870D6C7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5784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2026DD-9B05-49FD-8387-C9B0870D6C7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924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5.xml"/><Relationship Id="rId6" Type="http://schemas.openxmlformats.org/officeDocument/2006/relationships/hyperlink" Target="https://business.columbia.edu/insights/climate/cki" TargetMode="External"/><Relationship Id="rId5" Type="http://schemas.openxmlformats.org/officeDocument/2006/relationships/hyperlink" Target="https://business.columbia.edu/faculty/people/gernot-wagner" TargetMode="External"/><Relationship Id="rId4" Type="http://schemas.openxmlformats.org/officeDocument/2006/relationships/image" Target="../media/image8.e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6.xml"/><Relationship Id="rId6" Type="http://schemas.openxmlformats.org/officeDocument/2006/relationships/hyperlink" Target="https://business.columbia.edu/insights/climate/cki" TargetMode="External"/><Relationship Id="rId5" Type="http://schemas.openxmlformats.org/officeDocument/2006/relationships/hyperlink" Target="https://business.columbia.edu/faculty/people/gernot-wagner" TargetMode="External"/><Relationship Id="rId4" Type="http://schemas.openxmlformats.org/officeDocument/2006/relationships/image" Target="../media/image8.em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7.xml"/><Relationship Id="rId6" Type="http://schemas.openxmlformats.org/officeDocument/2006/relationships/hyperlink" Target="https://business.columbia.edu/insights/climate/cki" TargetMode="External"/><Relationship Id="rId5" Type="http://schemas.openxmlformats.org/officeDocument/2006/relationships/hyperlink" Target="https://business.columbia.edu/faculty/people/gernot-wagner" TargetMode="External"/><Relationship Id="rId4" Type="http://schemas.openxmlformats.org/officeDocument/2006/relationships/image" Target="../media/image8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8.xml"/><Relationship Id="rId6" Type="http://schemas.openxmlformats.org/officeDocument/2006/relationships/hyperlink" Target="https://business.columbia.edu/insights/climate/cki" TargetMode="External"/><Relationship Id="rId5" Type="http://schemas.openxmlformats.org/officeDocument/2006/relationships/hyperlink" Target="https://business.columbia.edu/faculty/people/gernot-wagner" TargetMode="External"/><Relationship Id="rId4" Type="http://schemas.openxmlformats.org/officeDocument/2006/relationships/image" Target="../media/image8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9.xml"/><Relationship Id="rId6" Type="http://schemas.openxmlformats.org/officeDocument/2006/relationships/hyperlink" Target="https://business.columbia.edu/insights/climate/cki" TargetMode="External"/><Relationship Id="rId5" Type="http://schemas.openxmlformats.org/officeDocument/2006/relationships/hyperlink" Target="https://business.columbia.edu/faculty/people/gernot-wagner" TargetMode="External"/><Relationship Id="rId4" Type="http://schemas.openxmlformats.org/officeDocument/2006/relationships/image" Target="../media/image8.em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0.xml"/><Relationship Id="rId6" Type="http://schemas.openxmlformats.org/officeDocument/2006/relationships/hyperlink" Target="https://business.columbia.edu/insights/climate/cki" TargetMode="External"/><Relationship Id="rId5" Type="http://schemas.openxmlformats.org/officeDocument/2006/relationships/hyperlink" Target="https://business.columbia.edu/faculty/people/gernot-wagner" TargetMode="External"/><Relationship Id="rId4" Type="http://schemas.openxmlformats.org/officeDocument/2006/relationships/image" Target="../media/image8.emf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1.xml"/><Relationship Id="rId6" Type="http://schemas.openxmlformats.org/officeDocument/2006/relationships/hyperlink" Target="https://business.columbia.edu/insights/climate/cki" TargetMode="External"/><Relationship Id="rId5" Type="http://schemas.openxmlformats.org/officeDocument/2006/relationships/hyperlink" Target="https://business.columbia.edu/faculty/people/gernot-wagner" TargetMode="External"/><Relationship Id="rId4" Type="http://schemas.openxmlformats.org/officeDocument/2006/relationships/image" Target="../media/image8.emf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2.xml"/><Relationship Id="rId6" Type="http://schemas.openxmlformats.org/officeDocument/2006/relationships/hyperlink" Target="https://business.columbia.edu/insights/climate/cki" TargetMode="External"/><Relationship Id="rId5" Type="http://schemas.openxmlformats.org/officeDocument/2006/relationships/hyperlink" Target="https://business.columbia.edu/faculty/people/gernot-wagner" TargetMode="External"/><Relationship Id="rId4" Type="http://schemas.openxmlformats.org/officeDocument/2006/relationships/image" Target="../media/image8.emf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3.xml"/><Relationship Id="rId6" Type="http://schemas.openxmlformats.org/officeDocument/2006/relationships/hyperlink" Target="https://business.columbia.edu/insights/climate/cki" TargetMode="External"/><Relationship Id="rId5" Type="http://schemas.openxmlformats.org/officeDocument/2006/relationships/hyperlink" Target="https://business.columbia.edu/faculty/people/gernot-wagner" TargetMode="External"/><Relationship Id="rId4" Type="http://schemas.openxmlformats.org/officeDocument/2006/relationships/image" Target="../media/image8.emf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4.xml"/><Relationship Id="rId6" Type="http://schemas.openxmlformats.org/officeDocument/2006/relationships/hyperlink" Target="https://business.columbia.edu/insights/climate/cki" TargetMode="External"/><Relationship Id="rId5" Type="http://schemas.openxmlformats.org/officeDocument/2006/relationships/hyperlink" Target="https://business.columbia.edu/faculty/people/gernot-wagner" TargetMode="External"/><Relationship Id="rId4" Type="http://schemas.openxmlformats.org/officeDocument/2006/relationships/image" Target="../media/image8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5" Type="http://schemas.openxmlformats.org/officeDocument/2006/relationships/image" Target="../media/image3.png"/><Relationship Id="rId4" Type="http://schemas.openxmlformats.org/officeDocument/2006/relationships/image" Target="../media/image4.emf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5.xml"/><Relationship Id="rId6" Type="http://schemas.openxmlformats.org/officeDocument/2006/relationships/hyperlink" Target="https://business.columbia.edu/insights/climate/cki" TargetMode="External"/><Relationship Id="rId5" Type="http://schemas.openxmlformats.org/officeDocument/2006/relationships/hyperlink" Target="https://business.columbia.edu/faculty/people/gernot-wagner" TargetMode="External"/><Relationship Id="rId4" Type="http://schemas.openxmlformats.org/officeDocument/2006/relationships/image" Target="../media/image8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5" Type="http://schemas.openxmlformats.org/officeDocument/2006/relationships/image" Target="../media/image3.png"/><Relationship Id="rId4" Type="http://schemas.openxmlformats.org/officeDocument/2006/relationships/image" Target="../media/image4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7" Type="http://schemas.openxmlformats.org/officeDocument/2006/relationships/hyperlink" Target="https://business.columbia.edu/insights/climate/cki" TargetMode="External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Relationship Id="rId6" Type="http://schemas.openxmlformats.org/officeDocument/2006/relationships/hyperlink" Target="https://business.columbia.edu/faculty/people/gernot-wagner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8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7" Type="http://schemas.openxmlformats.org/officeDocument/2006/relationships/hyperlink" Target="https://business.columbia.edu/insights/climate/cki" TargetMode="External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Relationship Id="rId6" Type="http://schemas.openxmlformats.org/officeDocument/2006/relationships/hyperlink" Target="https://business.columbia.edu/faculty/people/gernot-wagner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8.emf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hyperlink" Target="mailto:af3487@columbia.edu" TargetMode="External"/><Relationship Id="rId3" Type="http://schemas.openxmlformats.org/officeDocument/2006/relationships/oleObject" Target="../embeddings/oleObject8.bin"/><Relationship Id="rId7" Type="http://schemas.openxmlformats.org/officeDocument/2006/relationships/hyperlink" Target="https://business.columbia.edu/insights/climate/cki" TargetMode="External"/><Relationship Id="rId12" Type="http://schemas.openxmlformats.org/officeDocument/2006/relationships/hyperlink" Target="mailto:ih2428@columbia.edu" TargetMode="External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Relationship Id="rId6" Type="http://schemas.openxmlformats.org/officeDocument/2006/relationships/hyperlink" Target="https://business.columbia.edu/faculty/people/gernot-wagner" TargetMode="External"/><Relationship Id="rId11" Type="http://schemas.openxmlformats.org/officeDocument/2006/relationships/image" Target="../media/image12.png"/><Relationship Id="rId5" Type="http://schemas.openxmlformats.org/officeDocument/2006/relationships/image" Target="../media/image7.png"/><Relationship Id="rId15" Type="http://schemas.openxmlformats.org/officeDocument/2006/relationships/hyperlink" Target="mailto:gwagner@columbia.edu" TargetMode="External"/><Relationship Id="rId10" Type="http://schemas.openxmlformats.org/officeDocument/2006/relationships/image" Target="../media/image11.jpeg"/><Relationship Id="rId4" Type="http://schemas.openxmlformats.org/officeDocument/2006/relationships/image" Target="../media/image8.emf"/><Relationship Id="rId9" Type="http://schemas.openxmlformats.org/officeDocument/2006/relationships/image" Target="../media/image10.png"/><Relationship Id="rId14" Type="http://schemas.openxmlformats.org/officeDocument/2006/relationships/hyperlink" Target="mailto:pm3346@columbia.edu" TargetMode="Externa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3.xml"/><Relationship Id="rId6" Type="http://schemas.openxmlformats.org/officeDocument/2006/relationships/hyperlink" Target="https://business.columbia.edu/insights/climate/cki" TargetMode="External"/><Relationship Id="rId5" Type="http://schemas.openxmlformats.org/officeDocument/2006/relationships/hyperlink" Target="https://business.columbia.edu/faculty/people/gernot-wagner" TargetMode="External"/><Relationship Id="rId4" Type="http://schemas.openxmlformats.org/officeDocument/2006/relationships/image" Target="../media/image13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4.xml"/><Relationship Id="rId6" Type="http://schemas.openxmlformats.org/officeDocument/2006/relationships/hyperlink" Target="https://business.columbia.edu/insights/climate/cki" TargetMode="External"/><Relationship Id="rId5" Type="http://schemas.openxmlformats.org/officeDocument/2006/relationships/hyperlink" Target="https://business.columbia.edu/faculty/people/gernot-wagner" TargetMode="External"/><Relationship Id="rId4" Type="http://schemas.openxmlformats.org/officeDocument/2006/relationships/image" Target="../media/image8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">
    <p:bg>
      <p:bgPr>
        <a:solidFill>
          <a:srgbClr val="009B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15BEEFE8-08DB-4323-1C3F-1B2713BA00FD}"/>
              </a:ext>
            </a:extLst>
          </p:cNvPr>
          <p:cNvGraphicFramePr>
            <a:graphicFrameLocks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90282459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15BEEFE8-08DB-4323-1C3F-1B2713BA00F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272" y="342685"/>
            <a:ext cx="2850036" cy="47738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B7FC975-48D4-E344-AA0E-6BF906D04B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0951" y="3302241"/>
            <a:ext cx="6432630" cy="1605426"/>
          </a:xfrm>
          <a:prstGeom prst="rect">
            <a:avLst/>
          </a:prstGeom>
        </p:spPr>
        <p:txBody>
          <a:bodyPr vert="horz" lIns="0" tIns="91440" rIns="0" bIns="0" anchor="t" anchorCtr="0">
            <a:noAutofit/>
          </a:bodyPr>
          <a:lstStyle>
            <a:lvl1pPr>
              <a:lnSpc>
                <a:spcPts val="3600"/>
              </a:lnSpc>
              <a:defRPr sz="4800">
                <a:solidFill>
                  <a:srgbClr val="F1F4F7"/>
                </a:solidFill>
              </a:defRPr>
            </a:lvl1pPr>
          </a:lstStyle>
          <a:p>
            <a:r>
              <a:rPr lang="en-US" dirty="0"/>
              <a:t>Deck Title 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5822FE9-D507-C840-A53B-A87F0DAB04F1}"/>
              </a:ext>
            </a:extLst>
          </p:cNvPr>
          <p:cNvCxnSpPr/>
          <p:nvPr userDrawn="1"/>
        </p:nvCxnSpPr>
        <p:spPr>
          <a:xfrm>
            <a:off x="0" y="3277363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3040F0-F99F-E542-942E-C6B8AD8A753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80951" y="5184774"/>
            <a:ext cx="6432630" cy="1330541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ts val="2400"/>
              </a:lnSpc>
              <a:buNone/>
              <a:defRPr sz="2000" b="1" i="0">
                <a:solidFill>
                  <a:srgbClr val="F1F4F7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Authors in form of “Lead author et al.”</a:t>
            </a:r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B1A05A3F-1493-B94B-8610-C082B2A031E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280951" y="493776"/>
            <a:ext cx="2699675" cy="477345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>
              <a:buNone/>
              <a:defRPr sz="1800" b="1" i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9" name="Rectangle 8"/>
          <p:cNvSpPr/>
          <p:nvPr userDrawn="1"/>
        </p:nvSpPr>
        <p:spPr bwMode="gray">
          <a:xfrm>
            <a:off x="6972300" y="6590007"/>
            <a:ext cx="2819400" cy="240711"/>
          </a:xfrm>
          <a:prstGeom prst="rect">
            <a:avLst/>
          </a:prstGeom>
          <a:solidFill>
            <a:srgbClr val="009BDB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BA2289A3-013E-4D53-1C0B-46D992933E0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80951" y="1046371"/>
            <a:ext cx="6580849" cy="647164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>
              <a:buNone/>
              <a:defRPr sz="1400" b="1" i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Originally Published: </a:t>
            </a:r>
            <a:r>
              <a:rPr lang="en-US" i="1" dirty="0"/>
              <a:t>Insert date of originally published deck</a:t>
            </a:r>
            <a:endParaRPr lang="en-US" dirty="0"/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6FFBB5DA-1299-663D-F35D-52A8B19F248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91451" y="5868151"/>
            <a:ext cx="4703063" cy="647164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>
              <a:buNone/>
              <a:defRPr sz="1400" b="1" i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sz="1400" dirty="0">
                <a:latin typeface="Arial"/>
                <a:cs typeface="Arial"/>
              </a:rPr>
              <a:t>Cite as:</a:t>
            </a:r>
            <a:r>
              <a:rPr lang="en-US" sz="1400" i="1" dirty="0">
                <a:latin typeface="Arial"/>
                <a:cs typeface="Arial"/>
              </a:rPr>
              <a:t> Lead author et al</a:t>
            </a:r>
            <a:r>
              <a:rPr lang="en-US" sz="1400" dirty="0">
                <a:latin typeface="Arial"/>
                <a:cs typeface="Arial"/>
              </a:rPr>
              <a:t>. ”Deck Title," Columbia Business School Climate Knowledge Initiative (Date).</a:t>
            </a:r>
            <a:endParaRPr lang="en-US" sz="1400" b="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720173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08">
          <p15:clr>
            <a:srgbClr val="CCCCCC"/>
          </p15:clr>
        </p15:guide>
        <p15:guide id="2" pos="7472">
          <p15:clr>
            <a:srgbClr val="CCCCCC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B43B131C-746B-39C7-7312-75C7B13BBCEF}"/>
              </a:ext>
            </a:extLst>
          </p:cNvPr>
          <p:cNvGraphicFramePr>
            <a:graphicFrameLocks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15706324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43B131C-746B-39C7-7312-75C7B13BBCE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98225C8-4915-8CC0-16E1-F4360ABECE6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34963" y="1549400"/>
            <a:ext cx="11522075" cy="4546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224D32E-A984-55C4-82E1-CC1C751DA3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963" y="513568"/>
            <a:ext cx="11522076" cy="754846"/>
          </a:xfrm>
          <a:prstGeom prst="rect">
            <a:avLst/>
          </a:prstGeom>
        </p:spPr>
        <p:txBody>
          <a:bodyPr vert="horz" wrap="square" tIns="0" rIns="91440" bIns="0" anchor="t">
            <a:noAutofit/>
          </a:bodyPr>
          <a:lstStyle>
            <a:lvl1pPr>
              <a:spcBef>
                <a:spcPts val="0"/>
              </a:spcBef>
              <a:defRPr sz="2800" baseline="0"/>
            </a:lvl1pPr>
          </a:lstStyle>
          <a:p>
            <a:r>
              <a:rPr lang="en-US" dirty="0"/>
              <a:t>Slide title: key message in 1-2 lines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280FCD16-E095-44F9-ED74-4697D5240F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4962" y="6344432"/>
            <a:ext cx="9147241" cy="21670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 dirty="0">
                <a:solidFill>
                  <a:srgbClr val="000000"/>
                </a:solidFill>
              </a:rPr>
              <a:t>Sources: Source title [with link] (Source name, year); Source title [with link] (Source name, year).</a:t>
            </a:r>
          </a:p>
          <a:p>
            <a:r>
              <a:rPr lang="en-US" dirty="0">
                <a:solidFill>
                  <a:srgbClr val="000000"/>
                </a:solidFill>
              </a:rPr>
              <a:t>Credit: Names, and </a:t>
            </a:r>
            <a:r>
              <a:rPr lang="en-US" u="sng" dirty="0">
                <a:hlinkClick r:id="rId5"/>
              </a:rPr>
              <a:t>Gernot Wagner</a:t>
            </a:r>
            <a:r>
              <a:rPr lang="en-US" dirty="0"/>
              <a:t>. </a:t>
            </a:r>
            <a:r>
              <a:rPr lang="en-US" dirty="0">
                <a:solidFill>
                  <a:schemeClr val="tx1"/>
                </a:solidFill>
              </a:rPr>
              <a:t>Share with </a:t>
            </a:r>
            <a:r>
              <a:rPr lang="en-US" u="sng" dirty="0">
                <a:solidFill>
                  <a:schemeClr val="tx1"/>
                </a:solidFill>
                <a:hlinkClick r:id="rId6"/>
              </a:rPr>
              <a:t>attribution</a:t>
            </a:r>
            <a:r>
              <a:rPr lang="en-US" dirty="0">
                <a:solidFill>
                  <a:schemeClr val="tx1"/>
                </a:solidFill>
              </a:rPr>
              <a:t>: Name of lead author </a:t>
            </a:r>
            <a:r>
              <a:rPr lang="en-US" i="1" dirty="0">
                <a:solidFill>
                  <a:schemeClr val="tx1"/>
                </a:solidFill>
              </a:rPr>
              <a:t>et al.</a:t>
            </a:r>
            <a:r>
              <a:rPr lang="en-US" dirty="0">
                <a:solidFill>
                  <a:schemeClr val="tx1"/>
                </a:solidFill>
              </a:rPr>
              <a:t>, “</a:t>
            </a:r>
            <a:r>
              <a:rPr lang="en-US" u="sng" dirty="0">
                <a:solidFill>
                  <a:schemeClr val="tx1"/>
                </a:solidFill>
              </a:rPr>
              <a:t>Title of the deck [linked to website]</a:t>
            </a:r>
            <a:r>
              <a:rPr lang="en-US" dirty="0">
                <a:solidFill>
                  <a:schemeClr val="tx1"/>
                </a:solidFill>
              </a:rPr>
              <a:t>” (Day Month [spelled out] Year).​</a:t>
            </a:r>
          </a:p>
        </p:txBody>
      </p:sp>
    </p:spTree>
    <p:extLst>
      <p:ext uri="{BB962C8B-B14F-4D97-AF65-F5344CB8AC3E}">
        <p14:creationId xmlns:p14="http://schemas.microsoft.com/office/powerpoint/2010/main" val="276481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45A0740-5308-CBF0-81F8-92FACC0E5F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9184" y="1498005"/>
            <a:ext cx="8705088" cy="548640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600" b="1"/>
            </a:lvl1pPr>
            <a:lvl2pPr>
              <a:buNone/>
              <a:defRPr sz="1600" b="1"/>
            </a:lvl2pPr>
            <a:lvl3pPr>
              <a:buNone/>
              <a:defRPr sz="16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dirty="0"/>
              <a:t>Subtitle (1 line preferred, 2 lines if necessary)</a:t>
            </a:r>
          </a:p>
        </p:txBody>
      </p:sp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B43B131C-746B-39C7-7312-75C7B13BBCEF}"/>
              </a:ext>
            </a:extLst>
          </p:cNvPr>
          <p:cNvGraphicFramePr>
            <a:graphicFrameLocks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15706324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43B131C-746B-39C7-7312-75C7B13BBCE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itle 1">
            <a:extLst>
              <a:ext uri="{FF2B5EF4-FFF2-40B4-BE49-F238E27FC236}">
                <a16:creationId xmlns:a16="http://schemas.microsoft.com/office/drawing/2014/main" id="{1C78BD8F-C645-A2A2-1872-C72128CDC9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963" y="513568"/>
            <a:ext cx="11522076" cy="754846"/>
          </a:xfrm>
          <a:prstGeom prst="rect">
            <a:avLst/>
          </a:prstGeom>
        </p:spPr>
        <p:txBody>
          <a:bodyPr vert="horz" wrap="square" tIns="0" rIns="91440" bIns="0" anchor="t">
            <a:noAutofit/>
          </a:bodyPr>
          <a:lstStyle>
            <a:lvl1pPr>
              <a:spcBef>
                <a:spcPts val="0"/>
              </a:spcBef>
              <a:defRPr sz="2800" baseline="0"/>
            </a:lvl1pPr>
          </a:lstStyle>
          <a:p>
            <a:r>
              <a:rPr lang="en-US" dirty="0"/>
              <a:t>Slide title: key message in 1-2 lines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98225C8-4915-8CC0-16E1-F4360ABECE6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34963" y="2195551"/>
            <a:ext cx="11522075" cy="3900449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4" name="btfpColumnHeaderBoxLine984923">
            <a:extLst>
              <a:ext uri="{FF2B5EF4-FFF2-40B4-BE49-F238E27FC236}">
                <a16:creationId xmlns:a16="http://schemas.microsoft.com/office/drawing/2014/main" id="{E72DFAE3-4892-5F57-4AB8-649E2B0A9BE4}"/>
              </a:ext>
            </a:extLst>
          </p:cNvPr>
          <p:cNvCxnSpPr>
            <a:cxnSpLocks/>
          </p:cNvCxnSpPr>
          <p:nvPr userDrawn="1"/>
        </p:nvCxnSpPr>
        <p:spPr bwMode="gray">
          <a:xfrm flipV="1">
            <a:off x="323332" y="2046377"/>
            <a:ext cx="8705088" cy="268"/>
          </a:xfrm>
          <a:prstGeom prst="line">
            <a:avLst/>
          </a:prstGeom>
          <a:ln w="9525" cap="flat">
            <a:solidFill>
              <a:srgbClr val="000000"/>
            </a:solidFill>
            <a:miter lim="800000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D5CF8F52-E9D4-90AB-9F09-6D9707D6F6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4962" y="6344432"/>
            <a:ext cx="9147241" cy="21670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 dirty="0">
                <a:solidFill>
                  <a:srgbClr val="000000"/>
                </a:solidFill>
              </a:rPr>
              <a:t>Sources: Source title [with link] (Source name, year); Source title [with link] (Source name, year).</a:t>
            </a:r>
          </a:p>
          <a:p>
            <a:r>
              <a:rPr lang="en-US" dirty="0">
                <a:solidFill>
                  <a:srgbClr val="000000"/>
                </a:solidFill>
              </a:rPr>
              <a:t>Credit: Names, and </a:t>
            </a:r>
            <a:r>
              <a:rPr lang="en-US" u="sng" dirty="0">
                <a:hlinkClick r:id="rId5"/>
              </a:rPr>
              <a:t>Gernot Wagner</a:t>
            </a:r>
            <a:r>
              <a:rPr lang="en-US" dirty="0"/>
              <a:t>. </a:t>
            </a:r>
            <a:r>
              <a:rPr lang="en-US" dirty="0">
                <a:solidFill>
                  <a:schemeClr val="tx1"/>
                </a:solidFill>
              </a:rPr>
              <a:t>Share with </a:t>
            </a:r>
            <a:r>
              <a:rPr lang="en-US" u="sng" dirty="0">
                <a:solidFill>
                  <a:schemeClr val="tx1"/>
                </a:solidFill>
                <a:hlinkClick r:id="rId6"/>
              </a:rPr>
              <a:t>attribution</a:t>
            </a:r>
            <a:r>
              <a:rPr lang="en-US" dirty="0">
                <a:solidFill>
                  <a:schemeClr val="tx1"/>
                </a:solidFill>
              </a:rPr>
              <a:t>: Name of lead author </a:t>
            </a:r>
            <a:r>
              <a:rPr lang="en-US" i="1" dirty="0">
                <a:solidFill>
                  <a:schemeClr val="tx1"/>
                </a:solidFill>
              </a:rPr>
              <a:t>et al.</a:t>
            </a:r>
            <a:r>
              <a:rPr lang="en-US" dirty="0">
                <a:solidFill>
                  <a:schemeClr val="tx1"/>
                </a:solidFill>
              </a:rPr>
              <a:t>, “</a:t>
            </a:r>
            <a:r>
              <a:rPr lang="en-US" u="sng" dirty="0">
                <a:solidFill>
                  <a:schemeClr val="tx1"/>
                </a:solidFill>
              </a:rPr>
              <a:t>Title of the deck [linked to website]</a:t>
            </a:r>
            <a:r>
              <a:rPr lang="en-US" dirty="0">
                <a:solidFill>
                  <a:schemeClr val="tx1"/>
                </a:solidFill>
              </a:rPr>
              <a:t>” (Day Month [spelled out] Year).​</a:t>
            </a:r>
          </a:p>
        </p:txBody>
      </p:sp>
    </p:spTree>
    <p:extLst>
      <p:ext uri="{BB962C8B-B14F-4D97-AF65-F5344CB8AC3E}">
        <p14:creationId xmlns:p14="http://schemas.microsoft.com/office/powerpoint/2010/main" val="3281993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observation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B43B131C-746B-39C7-7312-75C7B13BBCEF}"/>
              </a:ext>
            </a:extLst>
          </p:cNvPr>
          <p:cNvGraphicFramePr>
            <a:graphicFrameLocks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15706324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43B131C-746B-39C7-7312-75C7B13BBCE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ontent Placeholder 7">
            <a:extLst>
              <a:ext uri="{FF2B5EF4-FFF2-40B4-BE49-F238E27FC236}">
                <a16:creationId xmlns:a16="http://schemas.microsoft.com/office/drawing/2014/main" id="{AE98D010-549A-A025-29B5-49A6F329B63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34963" y="1549400"/>
            <a:ext cx="8707437" cy="454660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B3271FAA-0686-C771-4C7B-680159526E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308592" y="1549400"/>
            <a:ext cx="2551176" cy="4546600"/>
          </a:xfrm>
          <a:prstGeom prst="rect">
            <a:avLst/>
          </a:prstGeom>
          <a:solidFill>
            <a:srgbClr val="E4E8EF"/>
          </a:solidFill>
        </p:spPr>
        <p:txBody>
          <a:bodyPr lIns="137160" tIns="137160" rIns="274320" bIns="137160">
            <a:noAutofit/>
          </a:bodyPr>
          <a:lstStyle>
            <a:lvl1pPr>
              <a:spcBef>
                <a:spcPts val="0"/>
              </a:spcBef>
              <a:defRPr sz="1250"/>
            </a:lvl1pPr>
            <a:lvl2pPr>
              <a:spcBef>
                <a:spcPts val="0"/>
              </a:spcBef>
              <a:defRPr sz="850"/>
            </a:lvl2pPr>
            <a:lvl3pPr>
              <a:spcBef>
                <a:spcPts val="0"/>
              </a:spcBef>
              <a:defRPr sz="850"/>
            </a:lvl3pPr>
            <a:lvl4pPr>
              <a:spcBef>
                <a:spcPts val="0"/>
              </a:spcBef>
              <a:defRPr sz="850"/>
            </a:lvl4pPr>
            <a:lvl5pPr>
              <a:spcBef>
                <a:spcPts val="0"/>
              </a:spcBef>
              <a:defRPr sz="8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EFBAF13-868F-823F-B62A-D77B0C5CA1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963" y="513568"/>
            <a:ext cx="11522076" cy="754846"/>
          </a:xfrm>
          <a:prstGeom prst="rect">
            <a:avLst/>
          </a:prstGeom>
        </p:spPr>
        <p:txBody>
          <a:bodyPr vert="horz" wrap="square" tIns="0" rIns="91440" bIns="0" anchor="t">
            <a:noAutofit/>
          </a:bodyPr>
          <a:lstStyle>
            <a:lvl1pPr>
              <a:spcBef>
                <a:spcPts val="0"/>
              </a:spcBef>
              <a:defRPr sz="2800" baseline="0"/>
            </a:lvl1pPr>
          </a:lstStyle>
          <a:p>
            <a:r>
              <a:rPr lang="en-US" dirty="0"/>
              <a:t>Slide title: key message in 1-2 lines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632ABF13-B84D-B6C8-EE75-A4EACBD400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4962" y="6344432"/>
            <a:ext cx="9147241" cy="21670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 dirty="0">
                <a:solidFill>
                  <a:srgbClr val="000000"/>
                </a:solidFill>
              </a:rPr>
              <a:t>Sources: Source title [with link] (Source name, year); Source title [with link] (Source name, year).</a:t>
            </a:r>
          </a:p>
          <a:p>
            <a:r>
              <a:rPr lang="en-US" dirty="0">
                <a:solidFill>
                  <a:srgbClr val="000000"/>
                </a:solidFill>
              </a:rPr>
              <a:t>Credit: Names, and </a:t>
            </a:r>
            <a:r>
              <a:rPr lang="en-US" u="sng" dirty="0">
                <a:hlinkClick r:id="rId5"/>
              </a:rPr>
              <a:t>Gernot Wagner</a:t>
            </a:r>
            <a:r>
              <a:rPr lang="en-US" dirty="0"/>
              <a:t>. </a:t>
            </a:r>
            <a:r>
              <a:rPr lang="en-US" dirty="0">
                <a:solidFill>
                  <a:schemeClr val="tx1"/>
                </a:solidFill>
              </a:rPr>
              <a:t>Share with </a:t>
            </a:r>
            <a:r>
              <a:rPr lang="en-US" u="sng" dirty="0">
                <a:solidFill>
                  <a:schemeClr val="tx1"/>
                </a:solidFill>
                <a:hlinkClick r:id="rId6"/>
              </a:rPr>
              <a:t>attribution</a:t>
            </a:r>
            <a:r>
              <a:rPr lang="en-US" dirty="0">
                <a:solidFill>
                  <a:schemeClr val="tx1"/>
                </a:solidFill>
              </a:rPr>
              <a:t>: Name of lead author </a:t>
            </a:r>
            <a:r>
              <a:rPr lang="en-US" i="1" dirty="0">
                <a:solidFill>
                  <a:schemeClr val="tx1"/>
                </a:solidFill>
              </a:rPr>
              <a:t>et al.</a:t>
            </a:r>
            <a:r>
              <a:rPr lang="en-US" dirty="0">
                <a:solidFill>
                  <a:schemeClr val="tx1"/>
                </a:solidFill>
              </a:rPr>
              <a:t>, “</a:t>
            </a:r>
            <a:r>
              <a:rPr lang="en-US" u="sng" dirty="0">
                <a:solidFill>
                  <a:schemeClr val="tx1"/>
                </a:solidFill>
              </a:rPr>
              <a:t>Title of the deck [linked to website]</a:t>
            </a:r>
            <a:r>
              <a:rPr lang="en-US" dirty="0">
                <a:solidFill>
                  <a:schemeClr val="tx1"/>
                </a:solidFill>
              </a:rPr>
              <a:t>” (Day Month [spelled out] Year).​</a:t>
            </a:r>
          </a:p>
        </p:txBody>
      </p:sp>
    </p:spTree>
    <p:extLst>
      <p:ext uri="{BB962C8B-B14F-4D97-AF65-F5344CB8AC3E}">
        <p14:creationId xmlns:p14="http://schemas.microsoft.com/office/powerpoint/2010/main" val="27738275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 + observation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B43B131C-746B-39C7-7312-75C7B13BBCEF}"/>
              </a:ext>
            </a:extLst>
          </p:cNvPr>
          <p:cNvGraphicFramePr>
            <a:graphicFrameLocks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15706324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43B131C-746B-39C7-7312-75C7B13BBCE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BB0C580-AC9F-ECD5-99CE-AEC9A368329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308592" y="1549400"/>
            <a:ext cx="2551176" cy="4546600"/>
          </a:xfrm>
          <a:prstGeom prst="rect">
            <a:avLst/>
          </a:prstGeom>
          <a:solidFill>
            <a:srgbClr val="E4E8EF"/>
          </a:solidFill>
        </p:spPr>
        <p:txBody>
          <a:bodyPr lIns="137160" tIns="137160" rIns="274320" bIns="137160">
            <a:noAutofit/>
          </a:bodyPr>
          <a:lstStyle>
            <a:lvl1pPr>
              <a:defRPr sz="1250"/>
            </a:lvl1pPr>
            <a:lvl2pPr>
              <a:defRPr sz="850"/>
            </a:lvl2pPr>
            <a:lvl3pPr>
              <a:defRPr sz="850"/>
            </a:lvl3pPr>
            <a:lvl4pPr>
              <a:defRPr sz="850"/>
            </a:lvl4pPr>
            <a:lvl5pPr>
              <a:defRPr sz="8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FF6FD58-FC49-7EB0-3AEE-3FEA7DD44A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963" y="513568"/>
            <a:ext cx="11522076" cy="754846"/>
          </a:xfrm>
          <a:prstGeom prst="rect">
            <a:avLst/>
          </a:prstGeom>
        </p:spPr>
        <p:txBody>
          <a:bodyPr vert="horz" wrap="square" tIns="0" rIns="91440" bIns="0" anchor="t">
            <a:noAutofit/>
          </a:bodyPr>
          <a:lstStyle>
            <a:lvl1pPr>
              <a:spcBef>
                <a:spcPts val="0"/>
              </a:spcBef>
              <a:defRPr sz="2800" baseline="0"/>
            </a:lvl1pPr>
          </a:lstStyle>
          <a:p>
            <a:r>
              <a:rPr lang="en-US" dirty="0"/>
              <a:t>Slide title: key message in 1-2 lines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958387B-91EE-08AB-952A-D9B8293F4C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4962" y="6344432"/>
            <a:ext cx="9147241" cy="21670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 dirty="0">
                <a:solidFill>
                  <a:srgbClr val="000000"/>
                </a:solidFill>
              </a:rPr>
              <a:t>Sources: Source title [with link] (Source name, year); Source title [with link] (Source name, year).</a:t>
            </a:r>
          </a:p>
          <a:p>
            <a:r>
              <a:rPr lang="en-US" dirty="0">
                <a:solidFill>
                  <a:srgbClr val="000000"/>
                </a:solidFill>
              </a:rPr>
              <a:t>Credit: Names, and </a:t>
            </a:r>
            <a:r>
              <a:rPr lang="en-US" u="sng" dirty="0">
                <a:hlinkClick r:id="rId5"/>
              </a:rPr>
              <a:t>Gernot Wagner</a:t>
            </a:r>
            <a:r>
              <a:rPr lang="en-US" dirty="0"/>
              <a:t>. </a:t>
            </a:r>
            <a:r>
              <a:rPr lang="en-US" dirty="0">
                <a:solidFill>
                  <a:schemeClr val="tx1"/>
                </a:solidFill>
              </a:rPr>
              <a:t>Share with </a:t>
            </a:r>
            <a:r>
              <a:rPr lang="en-US" u="sng" dirty="0">
                <a:solidFill>
                  <a:schemeClr val="tx1"/>
                </a:solidFill>
                <a:hlinkClick r:id="rId6"/>
              </a:rPr>
              <a:t>attribution</a:t>
            </a:r>
            <a:r>
              <a:rPr lang="en-US" dirty="0">
                <a:solidFill>
                  <a:schemeClr val="tx1"/>
                </a:solidFill>
              </a:rPr>
              <a:t>: Name of lead author </a:t>
            </a:r>
            <a:r>
              <a:rPr lang="en-US" i="1" dirty="0">
                <a:solidFill>
                  <a:schemeClr val="tx1"/>
                </a:solidFill>
              </a:rPr>
              <a:t>et al.</a:t>
            </a:r>
            <a:r>
              <a:rPr lang="en-US" dirty="0">
                <a:solidFill>
                  <a:schemeClr val="tx1"/>
                </a:solidFill>
              </a:rPr>
              <a:t>, “</a:t>
            </a:r>
            <a:r>
              <a:rPr lang="en-US" u="sng" dirty="0">
                <a:solidFill>
                  <a:schemeClr val="tx1"/>
                </a:solidFill>
              </a:rPr>
              <a:t>Title of the deck [linked to website]</a:t>
            </a:r>
            <a:r>
              <a:rPr lang="en-US" dirty="0">
                <a:solidFill>
                  <a:schemeClr val="tx1"/>
                </a:solidFill>
              </a:rPr>
              <a:t>” (Day Month [spelled out] Year).​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F68152B3-A76C-656C-D2A8-3EDB6FD9FA9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9184" y="1498005"/>
            <a:ext cx="8705088" cy="548640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600" b="1"/>
            </a:lvl1pPr>
            <a:lvl2pPr>
              <a:buNone/>
              <a:defRPr sz="1600" b="1"/>
            </a:lvl2pPr>
            <a:lvl3pPr>
              <a:buNone/>
              <a:defRPr sz="16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dirty="0"/>
              <a:t>Subtitle (1 line preferred, 2 lines if necessary)</a:t>
            </a:r>
          </a:p>
        </p:txBody>
      </p:sp>
      <p:cxnSp>
        <p:nvCxnSpPr>
          <p:cNvPr id="15" name="btfpColumnHeaderBoxLine984923">
            <a:extLst>
              <a:ext uri="{FF2B5EF4-FFF2-40B4-BE49-F238E27FC236}">
                <a16:creationId xmlns:a16="http://schemas.microsoft.com/office/drawing/2014/main" id="{BC58DB62-0D37-3013-F7F2-3C333396ABC5}"/>
              </a:ext>
            </a:extLst>
          </p:cNvPr>
          <p:cNvCxnSpPr>
            <a:cxnSpLocks/>
          </p:cNvCxnSpPr>
          <p:nvPr userDrawn="1"/>
        </p:nvCxnSpPr>
        <p:spPr bwMode="gray">
          <a:xfrm flipV="1">
            <a:off x="323332" y="2046377"/>
            <a:ext cx="8705088" cy="268"/>
          </a:xfrm>
          <a:prstGeom prst="line">
            <a:avLst/>
          </a:prstGeom>
          <a:ln w="9525" cap="flat">
            <a:solidFill>
              <a:srgbClr val="000000"/>
            </a:solidFill>
            <a:miter lim="800000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7">
            <a:extLst>
              <a:ext uri="{FF2B5EF4-FFF2-40B4-BE49-F238E27FC236}">
                <a16:creationId xmlns:a16="http://schemas.microsoft.com/office/drawing/2014/main" id="{7EA99EA0-90F1-5D82-C56B-2EBDE2D41DE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34963" y="2195551"/>
            <a:ext cx="8707437" cy="3900449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63369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 + three graphs + observation box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B43B131C-746B-39C7-7312-75C7B13BBCEF}"/>
              </a:ext>
            </a:extLst>
          </p:cNvPr>
          <p:cNvGraphicFramePr>
            <a:graphicFrameLocks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15706324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43B131C-746B-39C7-7312-75C7B13BBCE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3DB436DE-44C6-3373-1E4E-2049E92BC53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23332" y="2195551"/>
            <a:ext cx="4172467" cy="389776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7">
            <a:extLst>
              <a:ext uri="{FF2B5EF4-FFF2-40B4-BE49-F238E27FC236}">
                <a16:creationId xmlns:a16="http://schemas.microsoft.com/office/drawing/2014/main" id="{25239D60-50FE-4A30-C6B8-FE10B4E81680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815962" y="2195551"/>
            <a:ext cx="4172467" cy="389776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60FB955-EE9C-6621-EAC9-55D90C6C70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963" y="513568"/>
            <a:ext cx="11522076" cy="754846"/>
          </a:xfrm>
          <a:prstGeom prst="rect">
            <a:avLst/>
          </a:prstGeom>
        </p:spPr>
        <p:txBody>
          <a:bodyPr vert="horz" wrap="square" tIns="0" rIns="91440" bIns="0" anchor="t">
            <a:noAutofit/>
          </a:bodyPr>
          <a:lstStyle>
            <a:lvl1pPr>
              <a:spcBef>
                <a:spcPts val="0"/>
              </a:spcBef>
              <a:defRPr sz="2800" baseline="0"/>
            </a:lvl1pPr>
          </a:lstStyle>
          <a:p>
            <a:r>
              <a:rPr lang="en-US" dirty="0"/>
              <a:t>Slide title: key message in 1-2 lines</a:t>
            </a: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ECF87FD3-FC5B-1DDD-9FB2-38F871EE2E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4962" y="6344432"/>
            <a:ext cx="9147241" cy="21670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 dirty="0">
                <a:solidFill>
                  <a:srgbClr val="000000"/>
                </a:solidFill>
              </a:rPr>
              <a:t>Sources: Source title [with link] (Source name, year); Source title [with link] (Source name, year).</a:t>
            </a:r>
          </a:p>
          <a:p>
            <a:r>
              <a:rPr lang="en-US" dirty="0">
                <a:solidFill>
                  <a:srgbClr val="000000"/>
                </a:solidFill>
              </a:rPr>
              <a:t>Credit: Names, and </a:t>
            </a:r>
            <a:r>
              <a:rPr lang="en-US" u="sng" dirty="0">
                <a:hlinkClick r:id="rId5"/>
              </a:rPr>
              <a:t>Gernot Wagner</a:t>
            </a:r>
            <a:r>
              <a:rPr lang="en-US" dirty="0"/>
              <a:t>. </a:t>
            </a:r>
            <a:r>
              <a:rPr lang="en-US" dirty="0">
                <a:solidFill>
                  <a:schemeClr val="tx1"/>
                </a:solidFill>
              </a:rPr>
              <a:t>Share with </a:t>
            </a:r>
            <a:r>
              <a:rPr lang="en-US" u="sng" dirty="0">
                <a:solidFill>
                  <a:schemeClr val="tx1"/>
                </a:solidFill>
                <a:hlinkClick r:id="rId6"/>
              </a:rPr>
              <a:t>attribution</a:t>
            </a:r>
            <a:r>
              <a:rPr lang="en-US" dirty="0">
                <a:solidFill>
                  <a:schemeClr val="tx1"/>
                </a:solidFill>
              </a:rPr>
              <a:t>: Name of lead author </a:t>
            </a:r>
            <a:r>
              <a:rPr lang="en-US" i="1" dirty="0">
                <a:solidFill>
                  <a:schemeClr val="tx1"/>
                </a:solidFill>
              </a:rPr>
              <a:t>et al.</a:t>
            </a:r>
            <a:r>
              <a:rPr lang="en-US" dirty="0">
                <a:solidFill>
                  <a:schemeClr val="tx1"/>
                </a:solidFill>
              </a:rPr>
              <a:t>, “</a:t>
            </a:r>
            <a:r>
              <a:rPr lang="en-US" u="sng" dirty="0">
                <a:solidFill>
                  <a:schemeClr val="tx1"/>
                </a:solidFill>
              </a:rPr>
              <a:t>Title of the deck [linked to website]</a:t>
            </a:r>
            <a:r>
              <a:rPr lang="en-US" dirty="0">
                <a:solidFill>
                  <a:schemeClr val="tx1"/>
                </a:solidFill>
              </a:rPr>
              <a:t>” (Day Month [spelled out] Year).​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52873BC6-DC55-7609-4EB2-5EB33516EC9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9183" y="1498005"/>
            <a:ext cx="4172467" cy="548640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600" b="1"/>
            </a:lvl1pPr>
            <a:lvl2pPr>
              <a:buNone/>
              <a:defRPr sz="1600" b="1"/>
            </a:lvl2pPr>
            <a:lvl3pPr>
              <a:buNone/>
              <a:defRPr sz="16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dirty="0"/>
              <a:t>Subtitle (1 line preferred, 2 lines if necessary)</a:t>
            </a:r>
          </a:p>
        </p:txBody>
      </p:sp>
      <p:cxnSp>
        <p:nvCxnSpPr>
          <p:cNvPr id="19" name="btfpColumnHeaderBoxLine984923">
            <a:extLst>
              <a:ext uri="{FF2B5EF4-FFF2-40B4-BE49-F238E27FC236}">
                <a16:creationId xmlns:a16="http://schemas.microsoft.com/office/drawing/2014/main" id="{7739A47F-AF1A-3FB5-50F0-7DDCA0CB28B1}"/>
              </a:ext>
            </a:extLst>
          </p:cNvPr>
          <p:cNvCxnSpPr>
            <a:cxnSpLocks/>
          </p:cNvCxnSpPr>
          <p:nvPr userDrawn="1"/>
        </p:nvCxnSpPr>
        <p:spPr bwMode="gray">
          <a:xfrm flipV="1">
            <a:off x="323332" y="2046243"/>
            <a:ext cx="4172467" cy="402"/>
          </a:xfrm>
          <a:prstGeom prst="line">
            <a:avLst/>
          </a:prstGeom>
          <a:ln w="9525" cap="flat">
            <a:solidFill>
              <a:srgbClr val="000000"/>
            </a:solidFill>
            <a:miter lim="800000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1B043F75-ADAD-E3F4-AC3B-0934B1377C0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818888" y="1498005"/>
            <a:ext cx="4172467" cy="548640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600" b="1"/>
            </a:lvl1pPr>
            <a:lvl2pPr>
              <a:buNone/>
              <a:defRPr sz="1600" b="1"/>
            </a:lvl2pPr>
            <a:lvl3pPr>
              <a:buNone/>
              <a:defRPr sz="16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dirty="0"/>
              <a:t>Subtitle (1 line preferred, 2 lines if necessary)</a:t>
            </a:r>
          </a:p>
        </p:txBody>
      </p:sp>
      <p:cxnSp>
        <p:nvCxnSpPr>
          <p:cNvPr id="23" name="btfpColumnHeaderBoxLine984923">
            <a:extLst>
              <a:ext uri="{FF2B5EF4-FFF2-40B4-BE49-F238E27FC236}">
                <a16:creationId xmlns:a16="http://schemas.microsoft.com/office/drawing/2014/main" id="{EBA42865-E9BF-9021-F00F-FEDE0073E8FE}"/>
              </a:ext>
            </a:extLst>
          </p:cNvPr>
          <p:cNvCxnSpPr>
            <a:cxnSpLocks/>
          </p:cNvCxnSpPr>
          <p:nvPr userDrawn="1"/>
        </p:nvCxnSpPr>
        <p:spPr bwMode="gray">
          <a:xfrm flipV="1">
            <a:off x="4815962" y="2046243"/>
            <a:ext cx="4172467" cy="402"/>
          </a:xfrm>
          <a:prstGeom prst="line">
            <a:avLst/>
          </a:prstGeom>
          <a:ln w="9525" cap="flat">
            <a:solidFill>
              <a:srgbClr val="000000"/>
            </a:solidFill>
            <a:miter lim="800000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84E519E3-5A3C-AE16-2EA0-D7C52ADA84B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308592" y="1549400"/>
            <a:ext cx="2551176" cy="4546600"/>
          </a:xfrm>
          <a:prstGeom prst="rect">
            <a:avLst/>
          </a:prstGeom>
          <a:solidFill>
            <a:srgbClr val="E4E8EF"/>
          </a:solidFill>
        </p:spPr>
        <p:txBody>
          <a:bodyPr lIns="137160" tIns="137160" rIns="274320" bIns="137160">
            <a:noAutofit/>
          </a:bodyPr>
          <a:lstStyle>
            <a:lvl1pPr>
              <a:defRPr sz="1250"/>
            </a:lvl1pPr>
            <a:lvl2pPr>
              <a:defRPr sz="850"/>
            </a:lvl2pPr>
            <a:lvl3pPr>
              <a:defRPr sz="850"/>
            </a:lvl3pPr>
            <a:lvl4pPr>
              <a:defRPr sz="850"/>
            </a:lvl4pPr>
            <a:lvl5pPr>
              <a:defRPr sz="8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290318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 + two graphs + observation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B43B131C-746B-39C7-7312-75C7B13BBCEF}"/>
              </a:ext>
            </a:extLst>
          </p:cNvPr>
          <p:cNvGraphicFramePr>
            <a:graphicFrameLocks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15706324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43B131C-746B-39C7-7312-75C7B13BBCE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3DB436DE-44C6-3373-1E4E-2049E92BC53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34963" y="2195551"/>
            <a:ext cx="5659437" cy="318864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216EE3A2-4F02-E93C-91EF-02A57A2B463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0199" y="5498912"/>
            <a:ext cx="11526837" cy="698655"/>
          </a:xfrm>
          <a:prstGeom prst="rect">
            <a:avLst/>
          </a:prstGeom>
          <a:solidFill>
            <a:srgbClr val="E4E8EF"/>
          </a:solidFill>
        </p:spPr>
        <p:txBody>
          <a:bodyPr lIns="137160" tIns="137160" rIns="274320" bIns="137160">
            <a:noAutofit/>
          </a:bodyPr>
          <a:lstStyle>
            <a:lvl1pPr>
              <a:defRPr sz="1050"/>
            </a:lvl1pPr>
            <a:lvl2pPr>
              <a:defRPr sz="850"/>
            </a:lvl2pPr>
            <a:lvl3pPr>
              <a:defRPr sz="850"/>
            </a:lvl3pPr>
            <a:lvl4pPr>
              <a:defRPr sz="850"/>
            </a:lvl4pPr>
            <a:lvl5pPr>
              <a:defRPr sz="8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7">
            <a:extLst>
              <a:ext uri="{FF2B5EF4-FFF2-40B4-BE49-F238E27FC236}">
                <a16:creationId xmlns:a16="http://schemas.microsoft.com/office/drawing/2014/main" id="{15EF536B-BA5E-E2BD-5DC0-2D1FC45CE2A8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197600" y="2195551"/>
            <a:ext cx="5659437" cy="318864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7B89370-0262-673C-4390-4D6F6ECB84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963" y="513568"/>
            <a:ext cx="11522076" cy="754846"/>
          </a:xfrm>
          <a:prstGeom prst="rect">
            <a:avLst/>
          </a:prstGeom>
        </p:spPr>
        <p:txBody>
          <a:bodyPr vert="horz" wrap="square" tIns="0" rIns="91440" bIns="0" anchor="t">
            <a:noAutofit/>
          </a:bodyPr>
          <a:lstStyle>
            <a:lvl1pPr>
              <a:spcBef>
                <a:spcPts val="0"/>
              </a:spcBef>
              <a:defRPr sz="2800" baseline="0"/>
            </a:lvl1pPr>
          </a:lstStyle>
          <a:p>
            <a:r>
              <a:rPr lang="en-US" dirty="0"/>
              <a:t>Slide title: key message in 1-2 lines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9F895AC-DA10-B557-FEC7-3A2279464D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4962" y="6344432"/>
            <a:ext cx="9147241" cy="21670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 dirty="0">
                <a:solidFill>
                  <a:srgbClr val="000000"/>
                </a:solidFill>
              </a:rPr>
              <a:t>Sources: Source title [with link] (Source name, year); Source title [with link] (Source name, year).</a:t>
            </a:r>
          </a:p>
          <a:p>
            <a:r>
              <a:rPr lang="en-US" dirty="0">
                <a:solidFill>
                  <a:srgbClr val="000000"/>
                </a:solidFill>
              </a:rPr>
              <a:t>Credit: Names, and </a:t>
            </a:r>
            <a:r>
              <a:rPr lang="en-US" u="sng" dirty="0">
                <a:hlinkClick r:id="rId5"/>
              </a:rPr>
              <a:t>Gernot Wagner</a:t>
            </a:r>
            <a:r>
              <a:rPr lang="en-US" dirty="0"/>
              <a:t>. </a:t>
            </a:r>
            <a:r>
              <a:rPr lang="en-US" dirty="0">
                <a:solidFill>
                  <a:schemeClr val="tx1"/>
                </a:solidFill>
              </a:rPr>
              <a:t>Share with </a:t>
            </a:r>
            <a:r>
              <a:rPr lang="en-US" u="sng" dirty="0">
                <a:solidFill>
                  <a:schemeClr val="tx1"/>
                </a:solidFill>
                <a:hlinkClick r:id="rId6"/>
              </a:rPr>
              <a:t>attribution</a:t>
            </a:r>
            <a:r>
              <a:rPr lang="en-US" dirty="0">
                <a:solidFill>
                  <a:schemeClr val="tx1"/>
                </a:solidFill>
              </a:rPr>
              <a:t>: Name of lead author </a:t>
            </a:r>
            <a:r>
              <a:rPr lang="en-US" i="1" dirty="0">
                <a:solidFill>
                  <a:schemeClr val="tx1"/>
                </a:solidFill>
              </a:rPr>
              <a:t>et al.</a:t>
            </a:r>
            <a:r>
              <a:rPr lang="en-US" dirty="0">
                <a:solidFill>
                  <a:schemeClr val="tx1"/>
                </a:solidFill>
              </a:rPr>
              <a:t>, “</a:t>
            </a:r>
            <a:r>
              <a:rPr lang="en-US" u="sng" dirty="0">
                <a:solidFill>
                  <a:schemeClr val="tx1"/>
                </a:solidFill>
              </a:rPr>
              <a:t>Title of the deck [linked to website]</a:t>
            </a:r>
            <a:r>
              <a:rPr lang="en-US" dirty="0">
                <a:solidFill>
                  <a:schemeClr val="tx1"/>
                </a:solidFill>
              </a:rPr>
              <a:t>” (Day Month [spelled out] Year).​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136C0F39-69D0-8082-884C-B96604981F8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9184" y="1498005"/>
            <a:ext cx="5660136" cy="548640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600" b="1"/>
            </a:lvl1pPr>
            <a:lvl2pPr>
              <a:buNone/>
              <a:defRPr sz="1600" b="1"/>
            </a:lvl2pPr>
            <a:lvl3pPr>
              <a:buNone/>
              <a:defRPr sz="16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dirty="0"/>
              <a:t>Subtitle (1 line preferred, 2 lines if necessary)</a:t>
            </a:r>
          </a:p>
        </p:txBody>
      </p:sp>
      <p:cxnSp>
        <p:nvCxnSpPr>
          <p:cNvPr id="14" name="btfpColumnHeaderBoxLine984923">
            <a:extLst>
              <a:ext uri="{FF2B5EF4-FFF2-40B4-BE49-F238E27FC236}">
                <a16:creationId xmlns:a16="http://schemas.microsoft.com/office/drawing/2014/main" id="{B4A14286-A8E6-6C25-EA20-6C2C4DF0A514}"/>
              </a:ext>
            </a:extLst>
          </p:cNvPr>
          <p:cNvCxnSpPr>
            <a:cxnSpLocks/>
          </p:cNvCxnSpPr>
          <p:nvPr userDrawn="1"/>
        </p:nvCxnSpPr>
        <p:spPr bwMode="gray">
          <a:xfrm flipV="1">
            <a:off x="323332" y="2046377"/>
            <a:ext cx="5660136" cy="268"/>
          </a:xfrm>
          <a:prstGeom prst="line">
            <a:avLst/>
          </a:prstGeom>
          <a:ln w="9525" cap="flat">
            <a:solidFill>
              <a:srgbClr val="000000"/>
            </a:solidFill>
            <a:miter lim="800000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88D35EC9-D7E8-0768-C34D-1B9BD269279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97600" y="1498005"/>
            <a:ext cx="5660136" cy="548640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600" b="1"/>
            </a:lvl1pPr>
            <a:lvl2pPr>
              <a:buNone/>
              <a:defRPr sz="1600" b="1"/>
            </a:lvl2pPr>
            <a:lvl3pPr>
              <a:buNone/>
              <a:defRPr sz="16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dirty="0"/>
              <a:t>Subtitle (1 line preferred, 2 lines if necessary)</a:t>
            </a:r>
          </a:p>
        </p:txBody>
      </p:sp>
      <p:cxnSp>
        <p:nvCxnSpPr>
          <p:cNvPr id="18" name="btfpColumnHeaderBoxLine984923">
            <a:extLst>
              <a:ext uri="{FF2B5EF4-FFF2-40B4-BE49-F238E27FC236}">
                <a16:creationId xmlns:a16="http://schemas.microsoft.com/office/drawing/2014/main" id="{DA240AAE-F7E0-B45E-27F6-B687731CB1B0}"/>
              </a:ext>
            </a:extLst>
          </p:cNvPr>
          <p:cNvCxnSpPr>
            <a:cxnSpLocks/>
          </p:cNvCxnSpPr>
          <p:nvPr userDrawn="1"/>
        </p:nvCxnSpPr>
        <p:spPr bwMode="gray">
          <a:xfrm flipV="1">
            <a:off x="6197600" y="2046377"/>
            <a:ext cx="5660136" cy="268"/>
          </a:xfrm>
          <a:prstGeom prst="line">
            <a:avLst/>
          </a:prstGeom>
          <a:ln w="9525" cap="flat">
            <a:solidFill>
              <a:srgbClr val="000000"/>
            </a:solidFill>
            <a:miter lim="800000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32481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 + two graphs (irregular) + observation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B43B131C-746B-39C7-7312-75C7B13BBCEF}"/>
              </a:ext>
            </a:extLst>
          </p:cNvPr>
          <p:cNvGraphicFramePr>
            <a:graphicFrameLocks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15706324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43B131C-746B-39C7-7312-75C7B13BBCE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3DB436DE-44C6-3373-1E4E-2049E92BC53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23332" y="2195551"/>
            <a:ext cx="7595651" cy="318864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216EE3A2-4F02-E93C-91EF-02A57A2B463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0199" y="5498912"/>
            <a:ext cx="11526837" cy="698655"/>
          </a:xfrm>
          <a:prstGeom prst="rect">
            <a:avLst/>
          </a:prstGeom>
          <a:solidFill>
            <a:srgbClr val="E4E8EF"/>
          </a:solidFill>
        </p:spPr>
        <p:txBody>
          <a:bodyPr lIns="137160" tIns="137160" rIns="274320" bIns="137160">
            <a:noAutofit/>
          </a:bodyPr>
          <a:lstStyle>
            <a:lvl1pPr>
              <a:spcBef>
                <a:spcPts val="0"/>
              </a:spcBef>
              <a:defRPr sz="1050"/>
            </a:lvl1pPr>
            <a:lvl2pPr>
              <a:spcBef>
                <a:spcPts val="0"/>
              </a:spcBef>
              <a:defRPr sz="850"/>
            </a:lvl2pPr>
            <a:lvl3pPr>
              <a:spcBef>
                <a:spcPts val="0"/>
              </a:spcBef>
              <a:defRPr sz="850"/>
            </a:lvl3pPr>
            <a:lvl4pPr>
              <a:spcBef>
                <a:spcPts val="0"/>
              </a:spcBef>
              <a:defRPr sz="850"/>
            </a:lvl4pPr>
            <a:lvl5pPr>
              <a:spcBef>
                <a:spcPts val="0"/>
              </a:spcBef>
              <a:defRPr sz="8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7">
            <a:extLst>
              <a:ext uri="{FF2B5EF4-FFF2-40B4-BE49-F238E27FC236}">
                <a16:creationId xmlns:a16="http://schemas.microsoft.com/office/drawing/2014/main" id="{15EF536B-BA5E-E2BD-5DC0-2D1FC45CE2A8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199436" y="2195551"/>
            <a:ext cx="3657600" cy="318864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60FB955-EE9C-6621-EAC9-55D90C6C70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963" y="513568"/>
            <a:ext cx="11522076" cy="754846"/>
          </a:xfrm>
          <a:prstGeom prst="rect">
            <a:avLst/>
          </a:prstGeom>
        </p:spPr>
        <p:txBody>
          <a:bodyPr vert="horz" wrap="square" tIns="0" rIns="91440" bIns="0" anchor="t">
            <a:noAutofit/>
          </a:bodyPr>
          <a:lstStyle>
            <a:lvl1pPr>
              <a:spcBef>
                <a:spcPts val="0"/>
              </a:spcBef>
              <a:defRPr sz="2800" baseline="0"/>
            </a:lvl1pPr>
          </a:lstStyle>
          <a:p>
            <a:r>
              <a:rPr lang="en-US" dirty="0"/>
              <a:t>Slide title: key message in 1-2 lines</a:t>
            </a: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ECF87FD3-FC5B-1DDD-9FB2-38F871EE2E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4962" y="6344432"/>
            <a:ext cx="9147241" cy="21670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 dirty="0">
                <a:solidFill>
                  <a:srgbClr val="000000"/>
                </a:solidFill>
              </a:rPr>
              <a:t>Sources: Source title [with link] (Source name, year); Source title [with link] (Source name, year).</a:t>
            </a:r>
          </a:p>
          <a:p>
            <a:r>
              <a:rPr lang="en-US" dirty="0">
                <a:solidFill>
                  <a:srgbClr val="000000"/>
                </a:solidFill>
              </a:rPr>
              <a:t>Credit: Names, and </a:t>
            </a:r>
            <a:r>
              <a:rPr lang="en-US" u="sng" dirty="0">
                <a:hlinkClick r:id="rId5"/>
              </a:rPr>
              <a:t>Gernot Wagner</a:t>
            </a:r>
            <a:r>
              <a:rPr lang="en-US" dirty="0"/>
              <a:t>. </a:t>
            </a:r>
            <a:r>
              <a:rPr lang="en-US" dirty="0">
                <a:solidFill>
                  <a:schemeClr val="tx1"/>
                </a:solidFill>
              </a:rPr>
              <a:t>Share with </a:t>
            </a:r>
            <a:r>
              <a:rPr lang="en-US" u="sng" dirty="0">
                <a:solidFill>
                  <a:schemeClr val="tx1"/>
                </a:solidFill>
                <a:hlinkClick r:id="rId6"/>
              </a:rPr>
              <a:t>attribution</a:t>
            </a:r>
            <a:r>
              <a:rPr lang="en-US" dirty="0">
                <a:solidFill>
                  <a:schemeClr val="tx1"/>
                </a:solidFill>
              </a:rPr>
              <a:t>: Name of lead author </a:t>
            </a:r>
            <a:r>
              <a:rPr lang="en-US" i="1" dirty="0">
                <a:solidFill>
                  <a:schemeClr val="tx1"/>
                </a:solidFill>
              </a:rPr>
              <a:t>et al.</a:t>
            </a:r>
            <a:r>
              <a:rPr lang="en-US" dirty="0">
                <a:solidFill>
                  <a:schemeClr val="tx1"/>
                </a:solidFill>
              </a:rPr>
              <a:t>, “</a:t>
            </a:r>
            <a:r>
              <a:rPr lang="en-US" u="sng" dirty="0">
                <a:solidFill>
                  <a:schemeClr val="tx1"/>
                </a:solidFill>
              </a:rPr>
              <a:t>Title of the deck [linked to website]</a:t>
            </a:r>
            <a:r>
              <a:rPr lang="en-US" dirty="0">
                <a:solidFill>
                  <a:schemeClr val="tx1"/>
                </a:solidFill>
              </a:rPr>
              <a:t>” (Day Month [spelled out] Year).​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52873BC6-DC55-7609-4EB2-5EB33516EC9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9183" y="1498005"/>
            <a:ext cx="7589799" cy="548640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600" b="1"/>
            </a:lvl1pPr>
            <a:lvl2pPr>
              <a:buNone/>
              <a:defRPr sz="1600" b="1"/>
            </a:lvl2pPr>
            <a:lvl3pPr>
              <a:buNone/>
              <a:defRPr sz="16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dirty="0"/>
              <a:t>Subtitle (1 line preferred, 2 lines if necessary)</a:t>
            </a:r>
          </a:p>
        </p:txBody>
      </p:sp>
      <p:cxnSp>
        <p:nvCxnSpPr>
          <p:cNvPr id="19" name="btfpColumnHeaderBoxLine984923">
            <a:extLst>
              <a:ext uri="{FF2B5EF4-FFF2-40B4-BE49-F238E27FC236}">
                <a16:creationId xmlns:a16="http://schemas.microsoft.com/office/drawing/2014/main" id="{7739A47F-AF1A-3FB5-50F0-7DDCA0CB28B1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323332" y="2046645"/>
            <a:ext cx="7595652" cy="0"/>
          </a:xfrm>
          <a:prstGeom prst="line">
            <a:avLst/>
          </a:prstGeom>
          <a:ln w="9525" cap="flat">
            <a:solidFill>
              <a:srgbClr val="000000"/>
            </a:solidFill>
            <a:miter lim="800000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8F1A2756-D84F-147B-D478-53700C7415D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199436" y="1498005"/>
            <a:ext cx="3657600" cy="548640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600" b="1"/>
            </a:lvl1pPr>
            <a:lvl2pPr>
              <a:buNone/>
              <a:defRPr sz="1600" b="1"/>
            </a:lvl2pPr>
            <a:lvl3pPr>
              <a:buNone/>
              <a:defRPr sz="16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dirty="0"/>
              <a:t>Subtitle (1 line preferred, 2 lines if necessary)</a:t>
            </a:r>
          </a:p>
        </p:txBody>
      </p:sp>
      <p:cxnSp>
        <p:nvCxnSpPr>
          <p:cNvPr id="21" name="btfpColumnHeaderBoxLine984923">
            <a:extLst>
              <a:ext uri="{FF2B5EF4-FFF2-40B4-BE49-F238E27FC236}">
                <a16:creationId xmlns:a16="http://schemas.microsoft.com/office/drawing/2014/main" id="{36C47CE2-4205-71BE-9E78-12F39711319E}"/>
              </a:ext>
            </a:extLst>
          </p:cNvPr>
          <p:cNvCxnSpPr>
            <a:cxnSpLocks/>
          </p:cNvCxnSpPr>
          <p:nvPr userDrawn="1"/>
        </p:nvCxnSpPr>
        <p:spPr bwMode="gray">
          <a:xfrm flipV="1">
            <a:off x="8199436" y="2046377"/>
            <a:ext cx="3657600" cy="268"/>
          </a:xfrm>
          <a:prstGeom prst="line">
            <a:avLst/>
          </a:prstGeom>
          <a:ln w="9525" cap="flat">
            <a:solidFill>
              <a:srgbClr val="000000"/>
            </a:solidFill>
            <a:miter lim="800000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6628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 + three graphs + observation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B43B131C-746B-39C7-7312-75C7B13BBCEF}"/>
              </a:ext>
            </a:extLst>
          </p:cNvPr>
          <p:cNvGraphicFramePr>
            <a:graphicFrameLocks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15706324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43B131C-746B-39C7-7312-75C7B13BBCE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3DB436DE-44C6-3373-1E4E-2049E92BC53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23333" y="2195551"/>
            <a:ext cx="3657600" cy="318864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216EE3A2-4F02-E93C-91EF-02A57A2B463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0199" y="5498912"/>
            <a:ext cx="11526837" cy="698655"/>
          </a:xfrm>
          <a:prstGeom prst="rect">
            <a:avLst/>
          </a:prstGeom>
          <a:solidFill>
            <a:srgbClr val="E4E8EF"/>
          </a:solidFill>
        </p:spPr>
        <p:txBody>
          <a:bodyPr lIns="137160" tIns="137160" rIns="274320" bIns="137160">
            <a:noAutofit/>
          </a:bodyPr>
          <a:lstStyle>
            <a:lvl1pPr>
              <a:spcBef>
                <a:spcPts val="0"/>
              </a:spcBef>
              <a:defRPr sz="1050"/>
            </a:lvl1pPr>
            <a:lvl2pPr>
              <a:spcBef>
                <a:spcPts val="0"/>
              </a:spcBef>
              <a:defRPr sz="850"/>
            </a:lvl2pPr>
            <a:lvl3pPr>
              <a:spcBef>
                <a:spcPts val="0"/>
              </a:spcBef>
              <a:defRPr sz="850"/>
            </a:lvl3pPr>
            <a:lvl4pPr>
              <a:spcBef>
                <a:spcPts val="0"/>
              </a:spcBef>
              <a:defRPr sz="850"/>
            </a:lvl4pPr>
            <a:lvl5pPr>
              <a:spcBef>
                <a:spcPts val="0"/>
              </a:spcBef>
              <a:defRPr sz="8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7">
            <a:extLst>
              <a:ext uri="{FF2B5EF4-FFF2-40B4-BE49-F238E27FC236}">
                <a16:creationId xmlns:a16="http://schemas.microsoft.com/office/drawing/2014/main" id="{15EF536B-BA5E-E2BD-5DC0-2D1FC45CE2A8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199436" y="2195551"/>
            <a:ext cx="3657600" cy="318864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7">
            <a:extLst>
              <a:ext uri="{FF2B5EF4-FFF2-40B4-BE49-F238E27FC236}">
                <a16:creationId xmlns:a16="http://schemas.microsoft.com/office/drawing/2014/main" id="{25239D60-50FE-4A30-C6B8-FE10B4E81680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261384" y="2195551"/>
            <a:ext cx="3657600" cy="318864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60FB955-EE9C-6621-EAC9-55D90C6C70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963" y="513568"/>
            <a:ext cx="11522076" cy="754846"/>
          </a:xfrm>
          <a:prstGeom prst="rect">
            <a:avLst/>
          </a:prstGeom>
        </p:spPr>
        <p:txBody>
          <a:bodyPr vert="horz" wrap="square" tIns="0" rIns="91440" bIns="0" anchor="t">
            <a:noAutofit/>
          </a:bodyPr>
          <a:lstStyle>
            <a:lvl1pPr>
              <a:spcBef>
                <a:spcPts val="0"/>
              </a:spcBef>
              <a:defRPr sz="2800" baseline="0"/>
            </a:lvl1pPr>
          </a:lstStyle>
          <a:p>
            <a:r>
              <a:rPr lang="en-US" dirty="0"/>
              <a:t>Slide title: key message in 1-2 lines</a:t>
            </a: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ECF87FD3-FC5B-1DDD-9FB2-38F871EE2E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4962" y="6344432"/>
            <a:ext cx="9147241" cy="21670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 dirty="0">
                <a:solidFill>
                  <a:srgbClr val="000000"/>
                </a:solidFill>
              </a:rPr>
              <a:t>Sources: Source title [with link] (Source name, year); Source title [with link] (Source name, year).</a:t>
            </a:r>
          </a:p>
          <a:p>
            <a:r>
              <a:rPr lang="en-US" dirty="0">
                <a:solidFill>
                  <a:srgbClr val="000000"/>
                </a:solidFill>
              </a:rPr>
              <a:t>Credit: Names, and </a:t>
            </a:r>
            <a:r>
              <a:rPr lang="en-US" u="sng" dirty="0">
                <a:hlinkClick r:id="rId5"/>
              </a:rPr>
              <a:t>Gernot Wagner</a:t>
            </a:r>
            <a:r>
              <a:rPr lang="en-US" dirty="0"/>
              <a:t>. </a:t>
            </a:r>
            <a:r>
              <a:rPr lang="en-US" dirty="0">
                <a:solidFill>
                  <a:schemeClr val="tx1"/>
                </a:solidFill>
              </a:rPr>
              <a:t>Share with </a:t>
            </a:r>
            <a:r>
              <a:rPr lang="en-US" u="sng" dirty="0">
                <a:solidFill>
                  <a:schemeClr val="tx1"/>
                </a:solidFill>
                <a:hlinkClick r:id="rId6"/>
              </a:rPr>
              <a:t>attribution</a:t>
            </a:r>
            <a:r>
              <a:rPr lang="en-US" dirty="0">
                <a:solidFill>
                  <a:schemeClr val="tx1"/>
                </a:solidFill>
              </a:rPr>
              <a:t>: Name of lead author </a:t>
            </a:r>
            <a:r>
              <a:rPr lang="en-US" i="1" dirty="0">
                <a:solidFill>
                  <a:schemeClr val="tx1"/>
                </a:solidFill>
              </a:rPr>
              <a:t>et al.</a:t>
            </a:r>
            <a:r>
              <a:rPr lang="en-US" dirty="0">
                <a:solidFill>
                  <a:schemeClr val="tx1"/>
                </a:solidFill>
              </a:rPr>
              <a:t>, “</a:t>
            </a:r>
            <a:r>
              <a:rPr lang="en-US" u="sng" dirty="0">
                <a:solidFill>
                  <a:schemeClr val="tx1"/>
                </a:solidFill>
              </a:rPr>
              <a:t>Title of the deck [linked to website]</a:t>
            </a:r>
            <a:r>
              <a:rPr lang="en-US" dirty="0">
                <a:solidFill>
                  <a:schemeClr val="tx1"/>
                </a:solidFill>
              </a:rPr>
              <a:t>” (Day Month [spelled out] Year).​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52873BC6-DC55-7609-4EB2-5EB33516EC9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9184" y="1498005"/>
            <a:ext cx="3657600" cy="548640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600" b="1"/>
            </a:lvl1pPr>
            <a:lvl2pPr>
              <a:buNone/>
              <a:defRPr sz="1600" b="1"/>
            </a:lvl2pPr>
            <a:lvl3pPr>
              <a:buNone/>
              <a:defRPr sz="16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dirty="0"/>
              <a:t>Subtitle (1 line preferred, 2 lines if necessary)</a:t>
            </a:r>
          </a:p>
        </p:txBody>
      </p:sp>
      <p:cxnSp>
        <p:nvCxnSpPr>
          <p:cNvPr id="19" name="btfpColumnHeaderBoxLine984923">
            <a:extLst>
              <a:ext uri="{FF2B5EF4-FFF2-40B4-BE49-F238E27FC236}">
                <a16:creationId xmlns:a16="http://schemas.microsoft.com/office/drawing/2014/main" id="{7739A47F-AF1A-3FB5-50F0-7DDCA0CB28B1}"/>
              </a:ext>
            </a:extLst>
          </p:cNvPr>
          <p:cNvCxnSpPr>
            <a:cxnSpLocks/>
          </p:cNvCxnSpPr>
          <p:nvPr userDrawn="1"/>
        </p:nvCxnSpPr>
        <p:spPr bwMode="gray">
          <a:xfrm flipV="1">
            <a:off x="323332" y="2046377"/>
            <a:ext cx="3657600" cy="268"/>
          </a:xfrm>
          <a:prstGeom prst="line">
            <a:avLst/>
          </a:prstGeom>
          <a:ln w="9525" cap="flat">
            <a:solidFill>
              <a:srgbClr val="000000"/>
            </a:solidFill>
            <a:miter lim="800000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8F1A2756-D84F-147B-D478-53700C7415D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199436" y="1498005"/>
            <a:ext cx="3657600" cy="548640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600" b="1"/>
            </a:lvl1pPr>
            <a:lvl2pPr>
              <a:buNone/>
              <a:defRPr sz="1600" b="1"/>
            </a:lvl2pPr>
            <a:lvl3pPr>
              <a:buNone/>
              <a:defRPr sz="16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dirty="0"/>
              <a:t>Subtitle (1 line preferred, 2 lines if necessary)</a:t>
            </a:r>
          </a:p>
        </p:txBody>
      </p:sp>
      <p:cxnSp>
        <p:nvCxnSpPr>
          <p:cNvPr id="21" name="btfpColumnHeaderBoxLine984923">
            <a:extLst>
              <a:ext uri="{FF2B5EF4-FFF2-40B4-BE49-F238E27FC236}">
                <a16:creationId xmlns:a16="http://schemas.microsoft.com/office/drawing/2014/main" id="{36C47CE2-4205-71BE-9E78-12F39711319E}"/>
              </a:ext>
            </a:extLst>
          </p:cNvPr>
          <p:cNvCxnSpPr>
            <a:cxnSpLocks/>
          </p:cNvCxnSpPr>
          <p:nvPr userDrawn="1"/>
        </p:nvCxnSpPr>
        <p:spPr bwMode="gray">
          <a:xfrm flipV="1">
            <a:off x="8199436" y="2046377"/>
            <a:ext cx="3657600" cy="268"/>
          </a:xfrm>
          <a:prstGeom prst="line">
            <a:avLst/>
          </a:prstGeom>
          <a:ln w="9525" cap="flat">
            <a:solidFill>
              <a:srgbClr val="000000"/>
            </a:solidFill>
            <a:miter lim="800000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1B043F75-ADAD-E3F4-AC3B-0934B1377C0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261384" y="1498005"/>
            <a:ext cx="3657600" cy="548640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600" b="1"/>
            </a:lvl1pPr>
            <a:lvl2pPr>
              <a:buNone/>
              <a:defRPr sz="1600" b="1"/>
            </a:lvl2pPr>
            <a:lvl3pPr>
              <a:buNone/>
              <a:defRPr sz="16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dirty="0"/>
              <a:t>Subtitle (1 line preferred, 2 lines if necessary)</a:t>
            </a:r>
          </a:p>
        </p:txBody>
      </p:sp>
      <p:cxnSp>
        <p:nvCxnSpPr>
          <p:cNvPr id="23" name="btfpColumnHeaderBoxLine984923">
            <a:extLst>
              <a:ext uri="{FF2B5EF4-FFF2-40B4-BE49-F238E27FC236}">
                <a16:creationId xmlns:a16="http://schemas.microsoft.com/office/drawing/2014/main" id="{EBA42865-E9BF-9021-F00F-FEDE0073E8FE}"/>
              </a:ext>
            </a:extLst>
          </p:cNvPr>
          <p:cNvCxnSpPr>
            <a:cxnSpLocks/>
          </p:cNvCxnSpPr>
          <p:nvPr userDrawn="1"/>
        </p:nvCxnSpPr>
        <p:spPr bwMode="gray">
          <a:xfrm flipV="1">
            <a:off x="4261384" y="2046377"/>
            <a:ext cx="3657600" cy="268"/>
          </a:xfrm>
          <a:prstGeom prst="line">
            <a:avLst/>
          </a:prstGeom>
          <a:ln w="9525" cap="flat">
            <a:solidFill>
              <a:srgbClr val="000000"/>
            </a:solidFill>
            <a:miter lim="800000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78051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l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B43B131C-746B-39C7-7312-75C7B13BBCEF}"/>
              </a:ext>
            </a:extLst>
          </p:cNvPr>
          <p:cNvGraphicFramePr>
            <a:graphicFrameLocks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15706324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43B131C-746B-39C7-7312-75C7B13BBCE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0FE3CE2-F5EA-5AAC-D0C3-977F6C440E2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0"/>
            <a:ext cx="3886200" cy="3200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algn="ctr">
              <a:buNone/>
              <a:defRPr sz="1600" b="1"/>
            </a:lvl1pPr>
            <a:lvl2pPr marL="0" algn="ctr">
              <a:buNone/>
              <a:defRPr sz="1600" b="1"/>
            </a:lvl2pPr>
            <a:lvl3pPr marL="0" algn="ctr">
              <a:buNone/>
              <a:defRPr sz="1600" b="1"/>
            </a:lvl3pPr>
            <a:lvl4pPr marL="0" algn="ctr">
              <a:buNone/>
              <a:defRPr sz="1600" b="1"/>
            </a:lvl4pPr>
            <a:lvl5pPr marL="0" algn="ctr">
              <a:buNone/>
              <a:defRPr sz="1600" b="1"/>
            </a:lvl5pPr>
          </a:lstStyle>
          <a:p>
            <a:pPr lvl="1"/>
            <a:r>
              <a:rPr lang="en-US" dirty="0"/>
              <a:t>Case study: [Title]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945D548-844D-AF2E-E504-2AD04B308E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963" y="513568"/>
            <a:ext cx="11522076" cy="754846"/>
          </a:xfrm>
          <a:prstGeom prst="rect">
            <a:avLst/>
          </a:prstGeom>
        </p:spPr>
        <p:txBody>
          <a:bodyPr vert="horz" wrap="square" tIns="0" rIns="91440" bIns="0" anchor="t">
            <a:noAutofit/>
          </a:bodyPr>
          <a:lstStyle>
            <a:lvl1pPr>
              <a:spcBef>
                <a:spcPts val="0"/>
              </a:spcBef>
              <a:defRPr sz="2800" baseline="0"/>
            </a:lvl1pPr>
          </a:lstStyle>
          <a:p>
            <a:r>
              <a:rPr lang="en-US" dirty="0"/>
              <a:t>Slide title: key message in 1-2 lines</a:t>
            </a:r>
          </a:p>
        </p:txBody>
      </p:sp>
      <p:sp>
        <p:nvSpPr>
          <p:cNvPr id="11" name="Content Placeholder 7">
            <a:extLst>
              <a:ext uri="{FF2B5EF4-FFF2-40B4-BE49-F238E27FC236}">
                <a16:creationId xmlns:a16="http://schemas.microsoft.com/office/drawing/2014/main" id="{1A8FF605-FCA8-C618-E525-9FB2DAC5FBE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34963" y="1549400"/>
            <a:ext cx="11522075" cy="4546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323827EC-3F8A-3555-30A8-C7F9A0ABB5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4962" y="6344432"/>
            <a:ext cx="9147241" cy="21670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 dirty="0">
                <a:solidFill>
                  <a:srgbClr val="000000"/>
                </a:solidFill>
              </a:rPr>
              <a:t>Sources: Source title [with link] (Source name, year); Source title [with link] (Source name, year).</a:t>
            </a:r>
          </a:p>
          <a:p>
            <a:r>
              <a:rPr lang="en-US" dirty="0">
                <a:solidFill>
                  <a:srgbClr val="000000"/>
                </a:solidFill>
              </a:rPr>
              <a:t>Credit: Names, and </a:t>
            </a:r>
            <a:r>
              <a:rPr lang="en-US" u="sng" dirty="0">
                <a:hlinkClick r:id="rId5"/>
              </a:rPr>
              <a:t>Gernot Wagner</a:t>
            </a:r>
            <a:r>
              <a:rPr lang="en-US" dirty="0"/>
              <a:t>. </a:t>
            </a:r>
            <a:r>
              <a:rPr lang="en-US" dirty="0">
                <a:solidFill>
                  <a:schemeClr val="tx1"/>
                </a:solidFill>
              </a:rPr>
              <a:t>Share with </a:t>
            </a:r>
            <a:r>
              <a:rPr lang="en-US" u="sng" dirty="0">
                <a:solidFill>
                  <a:schemeClr val="tx1"/>
                </a:solidFill>
                <a:hlinkClick r:id="rId6"/>
              </a:rPr>
              <a:t>attribution</a:t>
            </a:r>
            <a:r>
              <a:rPr lang="en-US" dirty="0">
                <a:solidFill>
                  <a:schemeClr val="tx1"/>
                </a:solidFill>
              </a:rPr>
              <a:t>: Name of lead author </a:t>
            </a:r>
            <a:r>
              <a:rPr lang="en-US" i="1" dirty="0">
                <a:solidFill>
                  <a:schemeClr val="tx1"/>
                </a:solidFill>
              </a:rPr>
              <a:t>et al.</a:t>
            </a:r>
            <a:r>
              <a:rPr lang="en-US" dirty="0">
                <a:solidFill>
                  <a:schemeClr val="tx1"/>
                </a:solidFill>
              </a:rPr>
              <a:t>, “</a:t>
            </a:r>
            <a:r>
              <a:rPr lang="en-US" u="sng" dirty="0">
                <a:solidFill>
                  <a:schemeClr val="tx1"/>
                </a:solidFill>
              </a:rPr>
              <a:t>Title of the deck [linked to website]</a:t>
            </a:r>
            <a:r>
              <a:rPr lang="en-US" dirty="0">
                <a:solidFill>
                  <a:schemeClr val="tx1"/>
                </a:solidFill>
              </a:rPr>
              <a:t>” (Day Month [spelled out] Year).​</a:t>
            </a:r>
          </a:p>
        </p:txBody>
      </p:sp>
    </p:spTree>
    <p:extLst>
      <p:ext uri="{BB962C8B-B14F-4D97-AF65-F5344CB8AC3E}">
        <p14:creationId xmlns:p14="http://schemas.microsoft.com/office/powerpoint/2010/main" val="1686519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tegorization l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B43B131C-746B-39C7-7312-75C7B13BBCEF}"/>
              </a:ext>
            </a:extLst>
          </p:cNvPr>
          <p:cNvGraphicFramePr>
            <a:graphicFrameLocks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15706324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43B131C-746B-39C7-7312-75C7B13BBCE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6DFBE172-0623-1731-5367-7D1F9B8DBC0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0"/>
            <a:ext cx="3886200" cy="320040"/>
          </a:xfrm>
          <a:prstGeom prst="rect">
            <a:avLst/>
          </a:prstGeom>
          <a:solidFill>
            <a:schemeClr val="accent6"/>
          </a:solidFill>
        </p:spPr>
        <p:txBody>
          <a:bodyPr anchor="ctr"/>
          <a:lstStyle>
            <a:lvl1pPr marL="0" algn="ctr">
              <a:buNone/>
              <a:defRPr sz="1600" b="1"/>
            </a:lvl1pPr>
            <a:lvl2pPr marL="0" algn="ctr">
              <a:buNone/>
              <a:defRPr sz="1600" b="1">
                <a:solidFill>
                  <a:schemeClr val="bg1"/>
                </a:solidFill>
              </a:defRPr>
            </a:lvl2pPr>
            <a:lvl3pPr marL="0" algn="ctr">
              <a:buNone/>
              <a:defRPr sz="1600" b="1"/>
            </a:lvl3pPr>
            <a:lvl4pPr marL="0" algn="ctr">
              <a:buNone/>
              <a:defRPr sz="1600" b="1"/>
            </a:lvl4pPr>
            <a:lvl5pPr marL="0" algn="ctr">
              <a:buNone/>
              <a:defRPr sz="1600" b="1"/>
            </a:lvl5pPr>
          </a:lstStyle>
          <a:p>
            <a:pPr lvl="1"/>
            <a:r>
              <a:rPr lang="en-US" dirty="0"/>
              <a:t>Categorization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2B1C33E-CE88-B7EB-F37D-FDFC37E87F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963" y="513568"/>
            <a:ext cx="11522076" cy="754846"/>
          </a:xfrm>
          <a:prstGeom prst="rect">
            <a:avLst/>
          </a:prstGeom>
        </p:spPr>
        <p:txBody>
          <a:bodyPr vert="horz" wrap="square" tIns="0" rIns="91440" bIns="0" anchor="t">
            <a:noAutofit/>
          </a:bodyPr>
          <a:lstStyle>
            <a:lvl1pPr>
              <a:spcBef>
                <a:spcPts val="0"/>
              </a:spcBef>
              <a:defRPr sz="2800" baseline="0"/>
            </a:lvl1pPr>
          </a:lstStyle>
          <a:p>
            <a:r>
              <a:rPr lang="en-US" dirty="0"/>
              <a:t>Slide title: key message in 1-2 lines</a:t>
            </a:r>
          </a:p>
        </p:txBody>
      </p:sp>
      <p:sp>
        <p:nvSpPr>
          <p:cNvPr id="7" name="Content Placeholder 7">
            <a:extLst>
              <a:ext uri="{FF2B5EF4-FFF2-40B4-BE49-F238E27FC236}">
                <a16:creationId xmlns:a16="http://schemas.microsoft.com/office/drawing/2014/main" id="{B9F17211-F61F-9B5F-C555-8C53CDF2D3E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34963" y="1549400"/>
            <a:ext cx="11522075" cy="4546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633926D0-42C6-B9FE-790A-4FB9F3B8A5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4962" y="6344432"/>
            <a:ext cx="9147241" cy="21670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 dirty="0">
                <a:solidFill>
                  <a:srgbClr val="000000"/>
                </a:solidFill>
              </a:rPr>
              <a:t>Sources: Source title [with link] (Source name, year); Source title [with link] (Source name, year).</a:t>
            </a:r>
          </a:p>
          <a:p>
            <a:r>
              <a:rPr lang="en-US" dirty="0">
                <a:solidFill>
                  <a:srgbClr val="000000"/>
                </a:solidFill>
              </a:rPr>
              <a:t>Credit: Names, and </a:t>
            </a:r>
            <a:r>
              <a:rPr lang="en-US" u="sng" dirty="0">
                <a:hlinkClick r:id="rId5"/>
              </a:rPr>
              <a:t>Gernot Wagner</a:t>
            </a:r>
            <a:r>
              <a:rPr lang="en-US" dirty="0"/>
              <a:t>. </a:t>
            </a:r>
            <a:r>
              <a:rPr lang="en-US" dirty="0">
                <a:solidFill>
                  <a:schemeClr val="tx1"/>
                </a:solidFill>
              </a:rPr>
              <a:t>Share with </a:t>
            </a:r>
            <a:r>
              <a:rPr lang="en-US" u="sng" dirty="0">
                <a:solidFill>
                  <a:schemeClr val="tx1"/>
                </a:solidFill>
                <a:hlinkClick r:id="rId6"/>
              </a:rPr>
              <a:t>attribution</a:t>
            </a:r>
            <a:r>
              <a:rPr lang="en-US" dirty="0">
                <a:solidFill>
                  <a:schemeClr val="tx1"/>
                </a:solidFill>
              </a:rPr>
              <a:t>: Name of lead author </a:t>
            </a:r>
            <a:r>
              <a:rPr lang="en-US" i="1" dirty="0">
                <a:solidFill>
                  <a:schemeClr val="tx1"/>
                </a:solidFill>
              </a:rPr>
              <a:t>et al.</a:t>
            </a:r>
            <a:r>
              <a:rPr lang="en-US" dirty="0">
                <a:solidFill>
                  <a:schemeClr val="tx1"/>
                </a:solidFill>
              </a:rPr>
              <a:t>, “</a:t>
            </a:r>
            <a:r>
              <a:rPr lang="en-US" u="sng" dirty="0">
                <a:solidFill>
                  <a:schemeClr val="tx1"/>
                </a:solidFill>
              </a:rPr>
              <a:t>Title of the deck [linked to website]</a:t>
            </a:r>
            <a:r>
              <a:rPr lang="en-US" dirty="0">
                <a:solidFill>
                  <a:schemeClr val="tx1"/>
                </a:solidFill>
              </a:rPr>
              <a:t>” (Day Month [spelled out] Year).​</a:t>
            </a:r>
          </a:p>
        </p:txBody>
      </p:sp>
    </p:spTree>
    <p:extLst>
      <p:ext uri="{BB962C8B-B14F-4D97-AF65-F5344CB8AC3E}">
        <p14:creationId xmlns:p14="http://schemas.microsoft.com/office/powerpoint/2010/main" val="1007175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s">
    <p:bg>
      <p:bgPr>
        <a:solidFill>
          <a:srgbClr val="009B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B33C4170-CB53-6C4B-961F-E3486FD41555}"/>
              </a:ext>
            </a:extLst>
          </p:cNvPr>
          <p:cNvGraphicFramePr>
            <a:graphicFrameLocks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06640878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33C4170-CB53-6C4B-961F-E3486FD415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1210A01E-DF31-B94D-94BE-4ECDF48E0C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3362700"/>
            <a:ext cx="10515600" cy="2436792"/>
          </a:xfrm>
          <a:prstGeom prst="rect">
            <a:avLst/>
          </a:prstGeom>
        </p:spPr>
        <p:txBody>
          <a:bodyPr vert="horz" lIns="0" bIns="0" anchor="b">
            <a:no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title slide:</a:t>
            </a:r>
            <a:br>
              <a:rPr lang="en-US" dirty="0"/>
            </a:br>
            <a:r>
              <a:rPr lang="en-US" dirty="0"/>
              <a:t>Use a representative photo for the background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272" y="342685"/>
            <a:ext cx="2850036" cy="477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702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08">
          <p15:clr>
            <a:srgbClr val="CCCCCC"/>
          </p15:clr>
        </p15:guide>
        <p15:guide id="2" pos="7472">
          <p15:clr>
            <a:srgbClr val="CCCCCC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tegorization + deep dive l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B43B131C-746B-39C7-7312-75C7B13BBCEF}"/>
              </a:ext>
            </a:extLst>
          </p:cNvPr>
          <p:cNvGraphicFramePr>
            <a:graphicFrameLocks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536433048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43B131C-746B-39C7-7312-75C7B13BBCE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Oval 8">
            <a:extLst>
              <a:ext uri="{FF2B5EF4-FFF2-40B4-BE49-F238E27FC236}">
                <a16:creationId xmlns:a16="http://schemas.microsoft.com/office/drawing/2014/main" id="{B6A2BC62-EE2B-093C-9005-0521D19B9612}"/>
              </a:ext>
            </a:extLst>
          </p:cNvPr>
          <p:cNvSpPr/>
          <p:nvPr userDrawn="1"/>
        </p:nvSpPr>
        <p:spPr bwMode="gray">
          <a:xfrm>
            <a:off x="54864" y="552234"/>
            <a:ext cx="274320" cy="274320"/>
          </a:xfrm>
          <a:prstGeom prst="ellipse">
            <a:avLst/>
          </a:prstGeom>
          <a:solidFill>
            <a:schemeClr val="accent6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E13B7D00-51B3-15AC-93A3-D0ECB74B4F0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0"/>
            <a:ext cx="3886200" cy="320040"/>
          </a:xfrm>
          <a:prstGeom prst="rect">
            <a:avLst/>
          </a:prstGeom>
          <a:solidFill>
            <a:schemeClr val="accent6"/>
          </a:solidFill>
        </p:spPr>
        <p:txBody>
          <a:bodyPr anchor="ctr"/>
          <a:lstStyle>
            <a:lvl1pPr marL="0" algn="ctr">
              <a:buNone/>
              <a:defRPr sz="1600" b="1"/>
            </a:lvl1pPr>
            <a:lvl2pPr marL="0" algn="ctr">
              <a:buNone/>
              <a:defRPr sz="1600" b="1">
                <a:solidFill>
                  <a:schemeClr val="bg1"/>
                </a:solidFill>
              </a:defRPr>
            </a:lvl2pPr>
            <a:lvl3pPr marL="0" algn="ctr">
              <a:buNone/>
              <a:defRPr sz="1600" b="1"/>
            </a:lvl3pPr>
            <a:lvl4pPr marL="0" algn="ctr">
              <a:buNone/>
              <a:defRPr sz="1600" b="1"/>
            </a:lvl4pPr>
            <a:lvl5pPr marL="0" algn="ctr">
              <a:buNone/>
              <a:defRPr sz="1600" b="1"/>
            </a:lvl5pPr>
          </a:lstStyle>
          <a:p>
            <a:pPr lvl="1"/>
            <a:r>
              <a:rPr lang="en-US" dirty="0"/>
              <a:t>Categorization + Deep Dive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8633F30-8062-8C93-AF78-0F6592B36BF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864" y="552234"/>
            <a:ext cx="274320" cy="274320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 sz="1200" b="1">
                <a:solidFill>
                  <a:schemeClr val="bg1"/>
                </a:solidFill>
              </a:defRPr>
            </a:lvl1pPr>
            <a:lvl2pPr>
              <a:buNone/>
              <a:defRPr sz="1200" b="1"/>
            </a:lvl2pPr>
            <a:lvl3pPr>
              <a:buNone/>
              <a:defRPr sz="120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/>
            <a:r>
              <a:rPr lang="en-US" dirty="0"/>
              <a:t>A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A5DA9AF-2E21-26EA-3767-A3E69A3972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963" y="513568"/>
            <a:ext cx="11522076" cy="754846"/>
          </a:xfrm>
          <a:prstGeom prst="rect">
            <a:avLst/>
          </a:prstGeom>
        </p:spPr>
        <p:txBody>
          <a:bodyPr vert="horz" wrap="square" tIns="0" rIns="91440" bIns="0" anchor="t">
            <a:noAutofit/>
          </a:bodyPr>
          <a:lstStyle>
            <a:lvl1pPr>
              <a:spcBef>
                <a:spcPts val="0"/>
              </a:spcBef>
              <a:defRPr sz="2800" baseline="0"/>
            </a:lvl1pPr>
          </a:lstStyle>
          <a:p>
            <a:r>
              <a:rPr lang="en-US" dirty="0"/>
              <a:t>Slide title: key message in 1-2 lines</a:t>
            </a:r>
          </a:p>
        </p:txBody>
      </p:sp>
      <p:sp>
        <p:nvSpPr>
          <p:cNvPr id="15" name="Content Placeholder 7">
            <a:extLst>
              <a:ext uri="{FF2B5EF4-FFF2-40B4-BE49-F238E27FC236}">
                <a16:creationId xmlns:a16="http://schemas.microsoft.com/office/drawing/2014/main" id="{DEFE85CD-E31A-5D43-0B84-9BE5C90FF1E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34963" y="1549400"/>
            <a:ext cx="11522075" cy="4546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1B6516F5-4F27-D74B-7043-01C6914946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4962" y="6344432"/>
            <a:ext cx="9147241" cy="21670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 dirty="0">
                <a:solidFill>
                  <a:srgbClr val="000000"/>
                </a:solidFill>
              </a:rPr>
              <a:t>Sources: Source title [with link] (Source name, year); Source title [with link] (Source name, year).</a:t>
            </a:r>
          </a:p>
          <a:p>
            <a:r>
              <a:rPr lang="en-US" dirty="0">
                <a:solidFill>
                  <a:srgbClr val="000000"/>
                </a:solidFill>
              </a:rPr>
              <a:t>Credit: Names, and </a:t>
            </a:r>
            <a:r>
              <a:rPr lang="en-US" u="sng" dirty="0">
                <a:hlinkClick r:id="rId5"/>
              </a:rPr>
              <a:t>Gernot Wagner</a:t>
            </a:r>
            <a:r>
              <a:rPr lang="en-US" dirty="0"/>
              <a:t>. </a:t>
            </a:r>
            <a:r>
              <a:rPr lang="en-US" dirty="0">
                <a:solidFill>
                  <a:schemeClr val="tx1"/>
                </a:solidFill>
              </a:rPr>
              <a:t>Share with </a:t>
            </a:r>
            <a:r>
              <a:rPr lang="en-US" u="sng" dirty="0">
                <a:solidFill>
                  <a:schemeClr val="tx1"/>
                </a:solidFill>
                <a:hlinkClick r:id="rId6"/>
              </a:rPr>
              <a:t>attribution</a:t>
            </a:r>
            <a:r>
              <a:rPr lang="en-US" dirty="0">
                <a:solidFill>
                  <a:schemeClr val="tx1"/>
                </a:solidFill>
              </a:rPr>
              <a:t>: Name of lead author </a:t>
            </a:r>
            <a:r>
              <a:rPr lang="en-US" i="1" dirty="0">
                <a:solidFill>
                  <a:schemeClr val="tx1"/>
                </a:solidFill>
              </a:rPr>
              <a:t>et al.</a:t>
            </a:r>
            <a:r>
              <a:rPr lang="en-US" dirty="0">
                <a:solidFill>
                  <a:schemeClr val="tx1"/>
                </a:solidFill>
              </a:rPr>
              <a:t>, “</a:t>
            </a:r>
            <a:r>
              <a:rPr lang="en-US" u="sng" dirty="0">
                <a:solidFill>
                  <a:schemeClr val="tx1"/>
                </a:solidFill>
              </a:rPr>
              <a:t>Title of the deck [linked to website]</a:t>
            </a:r>
            <a:r>
              <a:rPr lang="en-US" dirty="0">
                <a:solidFill>
                  <a:schemeClr val="tx1"/>
                </a:solidFill>
              </a:rPr>
              <a:t>” (Day Month [spelled out] Year).​</a:t>
            </a:r>
          </a:p>
        </p:txBody>
      </p:sp>
    </p:spTree>
    <p:extLst>
      <p:ext uri="{BB962C8B-B14F-4D97-AF65-F5344CB8AC3E}">
        <p14:creationId xmlns:p14="http://schemas.microsoft.com/office/powerpoint/2010/main" val="674357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Talking Poi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73B67B3B-0E9A-5C17-0EEA-5D0883E7FB35}"/>
              </a:ext>
            </a:extLst>
          </p:cNvPr>
          <p:cNvGraphicFramePr>
            <a:graphicFrameLocks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46285007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73B67B3B-0E9A-5C17-0EEA-5D0883E7FB3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7B920ED7-C5A1-2544-9572-F2AF41CB5A8C}"/>
              </a:ext>
            </a:extLst>
          </p:cNvPr>
          <p:cNvSpPr/>
          <p:nvPr userDrawn="1"/>
        </p:nvSpPr>
        <p:spPr>
          <a:xfrm>
            <a:off x="0" y="0"/>
            <a:ext cx="12192000" cy="6145823"/>
          </a:xfrm>
          <a:prstGeom prst="rect">
            <a:avLst/>
          </a:prstGeom>
          <a:solidFill>
            <a:srgbClr val="F1F4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4B70EEE-40E6-C540-A277-FA92F80A0C99}"/>
              </a:ext>
            </a:extLst>
          </p:cNvPr>
          <p:cNvCxnSpPr/>
          <p:nvPr userDrawn="1"/>
        </p:nvCxnSpPr>
        <p:spPr>
          <a:xfrm>
            <a:off x="0" y="6142367"/>
            <a:ext cx="12192000" cy="0"/>
          </a:xfrm>
          <a:prstGeom prst="line">
            <a:avLst/>
          </a:prstGeom>
          <a:ln>
            <a:solidFill>
              <a:srgbClr val="181A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9DE8D747-B65F-8E49-AC3E-DDF6EDC1E52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554655" y="214005"/>
            <a:ext cx="3429000" cy="3429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1E98BC0-8AD9-CE70-E7E5-85E56971ABB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9473" y="6392206"/>
            <a:ext cx="2302327" cy="385640"/>
          </a:xfrm>
          <a:prstGeom prst="rect">
            <a:avLst/>
          </a:prstGeom>
        </p:spPr>
      </p:pic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AB0FB424-AEAA-0694-F370-78FFA842F81D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34964" y="1549400"/>
            <a:ext cx="8219692" cy="45466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en-US" dirty="0"/>
              <a:t>Single talking points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8707BE8-B042-8868-9EE1-7EF563E1D3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963" y="513568"/>
            <a:ext cx="8219692" cy="754846"/>
          </a:xfrm>
          <a:prstGeom prst="rect">
            <a:avLst/>
          </a:prstGeom>
        </p:spPr>
        <p:txBody>
          <a:bodyPr vert="horz" wrap="square" tIns="0" rIns="91440" bIns="0" anchor="t">
            <a:noAutofit/>
          </a:bodyPr>
          <a:lstStyle>
            <a:lvl1pPr>
              <a:spcBef>
                <a:spcPts val="0"/>
              </a:spcBef>
              <a:defRPr sz="2800" baseline="0"/>
            </a:lvl1pPr>
          </a:lstStyle>
          <a:p>
            <a:r>
              <a:rPr lang="en-US" dirty="0"/>
              <a:t>Slide title: key message in 1-2 lines</a:t>
            </a:r>
          </a:p>
        </p:txBody>
      </p:sp>
    </p:spTree>
    <p:extLst>
      <p:ext uri="{BB962C8B-B14F-4D97-AF65-F5344CB8AC3E}">
        <p14:creationId xmlns:p14="http://schemas.microsoft.com/office/powerpoint/2010/main" val="115062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ppendix">
    <p:bg>
      <p:bgPr>
        <a:solidFill>
          <a:srgbClr val="6870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B33C4170-CB53-6C4B-961F-E3486FD41555}"/>
              </a:ext>
            </a:extLst>
          </p:cNvPr>
          <p:cNvGraphicFramePr>
            <a:graphicFrameLocks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29033267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33C4170-CB53-6C4B-961F-E3486FD415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FCAC3596-1183-E1C5-279E-EF9E70AF08E9}"/>
              </a:ext>
            </a:extLst>
          </p:cNvPr>
          <p:cNvSpPr>
            <a:spLocks noGrp="1"/>
          </p:cNvSpPr>
          <p:nvPr>
            <p:ph type="title" idx="4294967295" hasCustomPrompt="1"/>
          </p:nvPr>
        </p:nvSpPr>
        <p:spPr>
          <a:xfrm>
            <a:off x="682625" y="5278438"/>
            <a:ext cx="9421813" cy="106521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>
              <a:defRPr sz="4800"/>
            </a:lvl1pPr>
          </a:lstStyle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Appendix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6459B82-446C-127A-714D-2EFB0B9A060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272" y="342685"/>
            <a:ext cx="2850036" cy="477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3675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08">
          <p15:clr>
            <a:srgbClr val="CCCCCC"/>
          </p15:clr>
        </p15:guide>
        <p15:guide id="2" pos="7472">
          <p15:clr>
            <a:srgbClr val="CCCCCC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KI Team Slide - Current Fell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B43B131C-746B-39C7-7312-75C7B13BBCEF}"/>
              </a:ext>
            </a:extLst>
          </p:cNvPr>
          <p:cNvGraphicFramePr>
            <a:graphicFrameLocks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02185575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43B131C-746B-39C7-7312-75C7B13BBCE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41F8AE6-581A-30AA-AA06-08B8AED4B07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29184" y="1914531"/>
            <a:ext cx="914400" cy="914400"/>
          </a:xfrm>
          <a:prstGeom prst="ellipse">
            <a:avLst/>
          </a:prstGeom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13629702-4080-C823-995E-94BE1E14C3D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29184" y="3045360"/>
            <a:ext cx="914400" cy="914400"/>
          </a:xfrm>
          <a:prstGeom prst="ellipse">
            <a:avLst/>
          </a:prstGeom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8C9F17B6-05FB-252B-76B9-BECC4960DE4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29184" y="4176189"/>
            <a:ext cx="914400" cy="914400"/>
          </a:xfrm>
          <a:prstGeom prst="ellipse">
            <a:avLst/>
          </a:prstGeom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Picture Placeholder 6">
            <a:extLst>
              <a:ext uri="{FF2B5EF4-FFF2-40B4-BE49-F238E27FC236}">
                <a16:creationId xmlns:a16="http://schemas.microsoft.com/office/drawing/2014/main" id="{8BF6829A-3EC4-7C5F-C708-B35AE8BA613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29184" y="5307018"/>
            <a:ext cx="914400" cy="914400"/>
          </a:xfrm>
          <a:prstGeom prst="ellipse">
            <a:avLst/>
          </a:prstGeom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35C15EAF-8CDC-4BD1-E87B-37294408901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50982" y="1914531"/>
            <a:ext cx="3886200" cy="9144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>
              <a:spcBef>
                <a:spcPts val="0"/>
              </a:spcBef>
              <a:buNone/>
              <a:defRPr sz="1200" b="0"/>
            </a:lvl1pPr>
            <a:lvl2pPr>
              <a:buNone/>
              <a:defRPr sz="1200"/>
            </a:lvl2pPr>
            <a:lvl3pPr>
              <a:buNone/>
              <a:defRPr sz="1200"/>
            </a:lvl3pPr>
            <a:lvl4pPr>
              <a:buNone/>
              <a:defRPr sz="1200"/>
            </a:lvl4pPr>
            <a:lvl5pPr>
              <a:buNone/>
              <a:defRPr sz="1200"/>
            </a:lvl5pPr>
          </a:lstStyle>
          <a:p>
            <a:pPr lvl="0"/>
            <a:r>
              <a:rPr lang="en-US" b="0" dirty="0"/>
              <a:t>Insert </a:t>
            </a:r>
            <a:r>
              <a:rPr lang="en-US" b="1" dirty="0"/>
              <a:t>name</a:t>
            </a:r>
            <a:r>
              <a:rPr lang="en-US" b="0" dirty="0"/>
              <a:t> (bold text), </a:t>
            </a:r>
            <a:r>
              <a:rPr lang="en-US" dirty="0"/>
              <a:t>CKI position (Team Lead or Fellow), email address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348C59F6-BB56-32BD-73C9-FC3B431672A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9473" y="6392206"/>
            <a:ext cx="2302327" cy="385640"/>
          </a:xfrm>
          <a:prstGeom prst="rect">
            <a:avLst/>
          </a:prstGeom>
        </p:spPr>
      </p:pic>
      <p:sp>
        <p:nvSpPr>
          <p:cNvPr id="36" name="Footer Placeholder 4">
            <a:extLst>
              <a:ext uri="{FF2B5EF4-FFF2-40B4-BE49-F238E27FC236}">
                <a16:creationId xmlns:a16="http://schemas.microsoft.com/office/drawing/2014/main" id="{A5AC5E75-B51E-67FA-A7BD-C91C8AEBE9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4962" y="6344432"/>
            <a:ext cx="9147241" cy="21670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 dirty="0">
                <a:solidFill>
                  <a:srgbClr val="000000"/>
                </a:solidFill>
              </a:rPr>
              <a:t>Sources: Source title [with link] (Source name, year); Source title [with link] (Source name, year).</a:t>
            </a:r>
          </a:p>
          <a:p>
            <a:r>
              <a:rPr lang="en-US" dirty="0">
                <a:solidFill>
                  <a:srgbClr val="000000"/>
                </a:solidFill>
              </a:rPr>
              <a:t>Credit: Names, and </a:t>
            </a:r>
            <a:r>
              <a:rPr lang="en-US" u="sng" dirty="0">
                <a:hlinkClick r:id="rId6"/>
              </a:rPr>
              <a:t>Gernot Wagner</a:t>
            </a:r>
            <a:r>
              <a:rPr lang="en-US" dirty="0"/>
              <a:t>. </a:t>
            </a:r>
            <a:r>
              <a:rPr lang="en-US" dirty="0">
                <a:solidFill>
                  <a:schemeClr val="tx1"/>
                </a:solidFill>
              </a:rPr>
              <a:t>Share with </a:t>
            </a:r>
            <a:r>
              <a:rPr lang="en-US" u="sng" dirty="0">
                <a:solidFill>
                  <a:schemeClr val="tx1"/>
                </a:solidFill>
                <a:hlinkClick r:id="rId7"/>
              </a:rPr>
              <a:t>attribution</a:t>
            </a:r>
            <a:r>
              <a:rPr lang="en-US" dirty="0">
                <a:solidFill>
                  <a:schemeClr val="tx1"/>
                </a:solidFill>
              </a:rPr>
              <a:t>: Name of lead author </a:t>
            </a:r>
            <a:r>
              <a:rPr lang="en-US" i="1" dirty="0">
                <a:solidFill>
                  <a:schemeClr val="tx1"/>
                </a:solidFill>
              </a:rPr>
              <a:t>et al.</a:t>
            </a:r>
            <a:r>
              <a:rPr lang="en-US" dirty="0">
                <a:solidFill>
                  <a:schemeClr val="tx1"/>
                </a:solidFill>
              </a:rPr>
              <a:t>, “</a:t>
            </a:r>
            <a:r>
              <a:rPr lang="en-US" u="sng" dirty="0">
                <a:solidFill>
                  <a:schemeClr val="tx1"/>
                </a:solidFill>
              </a:rPr>
              <a:t>Title of the deck [linked to website]</a:t>
            </a:r>
            <a:r>
              <a:rPr lang="en-US" dirty="0">
                <a:solidFill>
                  <a:schemeClr val="tx1"/>
                </a:solidFill>
              </a:rPr>
              <a:t>” (Day Month [spelled out] Year).​</a:t>
            </a:r>
          </a:p>
        </p:txBody>
      </p:sp>
      <p:sp>
        <p:nvSpPr>
          <p:cNvPr id="37" name="Text Placeholder 13">
            <a:extLst>
              <a:ext uri="{FF2B5EF4-FFF2-40B4-BE49-F238E27FC236}">
                <a16:creationId xmlns:a16="http://schemas.microsoft.com/office/drawing/2014/main" id="{DCC3303C-D010-D5E3-ABE5-C8752D95FE1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50982" y="3045360"/>
            <a:ext cx="3886200" cy="9144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>
              <a:spcBef>
                <a:spcPts val="0"/>
              </a:spcBef>
              <a:buNone/>
              <a:defRPr sz="1200" b="0"/>
            </a:lvl1pPr>
            <a:lvl2pPr>
              <a:buNone/>
              <a:defRPr sz="1200"/>
            </a:lvl2pPr>
            <a:lvl3pPr>
              <a:buNone/>
              <a:defRPr sz="1200"/>
            </a:lvl3pPr>
            <a:lvl4pPr>
              <a:buNone/>
              <a:defRPr sz="1200"/>
            </a:lvl4pPr>
            <a:lvl5pPr>
              <a:buNone/>
              <a:defRPr sz="1200"/>
            </a:lvl5pPr>
          </a:lstStyle>
          <a:p>
            <a:pPr lvl="0"/>
            <a:r>
              <a:rPr lang="en-US" b="0" dirty="0"/>
              <a:t>Insert </a:t>
            </a:r>
            <a:r>
              <a:rPr lang="en-US" b="1" dirty="0"/>
              <a:t>name</a:t>
            </a:r>
            <a:r>
              <a:rPr lang="en-US" b="0" dirty="0"/>
              <a:t> (bold text), </a:t>
            </a:r>
            <a:r>
              <a:rPr lang="en-US" dirty="0"/>
              <a:t>CKI position (Team Lead or Fellow), email address</a:t>
            </a:r>
          </a:p>
        </p:txBody>
      </p:sp>
      <p:sp>
        <p:nvSpPr>
          <p:cNvPr id="38" name="Text Placeholder 13">
            <a:extLst>
              <a:ext uri="{FF2B5EF4-FFF2-40B4-BE49-F238E27FC236}">
                <a16:creationId xmlns:a16="http://schemas.microsoft.com/office/drawing/2014/main" id="{5827FC00-26DE-AE5B-3CD8-50528793268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50982" y="4176189"/>
            <a:ext cx="3886200" cy="9144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>
              <a:spcBef>
                <a:spcPts val="0"/>
              </a:spcBef>
              <a:buNone/>
              <a:defRPr sz="1200" b="0"/>
            </a:lvl1pPr>
            <a:lvl2pPr>
              <a:buNone/>
              <a:defRPr sz="1200"/>
            </a:lvl2pPr>
            <a:lvl3pPr>
              <a:buNone/>
              <a:defRPr sz="1200"/>
            </a:lvl3pPr>
            <a:lvl4pPr>
              <a:buNone/>
              <a:defRPr sz="1200"/>
            </a:lvl4pPr>
            <a:lvl5pPr>
              <a:buNone/>
              <a:defRPr sz="1200"/>
            </a:lvl5pPr>
          </a:lstStyle>
          <a:p>
            <a:pPr lvl="0"/>
            <a:r>
              <a:rPr lang="en-US" b="0" dirty="0"/>
              <a:t>Insert </a:t>
            </a:r>
            <a:r>
              <a:rPr lang="en-US" b="1" dirty="0"/>
              <a:t>name</a:t>
            </a:r>
            <a:r>
              <a:rPr lang="en-US" b="0" dirty="0"/>
              <a:t> (bold text), </a:t>
            </a:r>
            <a:r>
              <a:rPr lang="en-US" dirty="0"/>
              <a:t>CKI position (Team Lead or Fellow), email address</a:t>
            </a:r>
          </a:p>
        </p:txBody>
      </p:sp>
      <p:sp>
        <p:nvSpPr>
          <p:cNvPr id="39" name="Text Placeholder 13">
            <a:extLst>
              <a:ext uri="{FF2B5EF4-FFF2-40B4-BE49-F238E27FC236}">
                <a16:creationId xmlns:a16="http://schemas.microsoft.com/office/drawing/2014/main" id="{3EAAED9A-2960-962F-5668-41C3B4F6B32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50982" y="5307018"/>
            <a:ext cx="3886200" cy="9144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>
              <a:spcBef>
                <a:spcPts val="0"/>
              </a:spcBef>
              <a:buNone/>
              <a:defRPr sz="1200" b="0"/>
            </a:lvl1pPr>
            <a:lvl2pPr>
              <a:buNone/>
              <a:defRPr sz="1200"/>
            </a:lvl2pPr>
            <a:lvl3pPr>
              <a:buNone/>
              <a:defRPr sz="1200"/>
            </a:lvl3pPr>
            <a:lvl4pPr>
              <a:buNone/>
              <a:defRPr sz="1200"/>
            </a:lvl4pPr>
            <a:lvl5pPr>
              <a:buNone/>
              <a:defRPr sz="1200"/>
            </a:lvl5pPr>
          </a:lstStyle>
          <a:p>
            <a:pPr lvl="0"/>
            <a:r>
              <a:rPr lang="en-US" b="0" dirty="0"/>
              <a:t>Insert </a:t>
            </a:r>
            <a:r>
              <a:rPr lang="en-US" b="1" dirty="0"/>
              <a:t>name</a:t>
            </a:r>
            <a:r>
              <a:rPr lang="en-US" b="0" dirty="0"/>
              <a:t> (bold text), </a:t>
            </a:r>
            <a:r>
              <a:rPr lang="en-US" dirty="0"/>
              <a:t>CKI position (Team Lead or Fellow), email address</a:t>
            </a:r>
          </a:p>
        </p:txBody>
      </p:sp>
      <p:sp>
        <p:nvSpPr>
          <p:cNvPr id="40" name="Picture Placeholder 6">
            <a:extLst>
              <a:ext uri="{FF2B5EF4-FFF2-40B4-BE49-F238E27FC236}">
                <a16:creationId xmlns:a16="http://schemas.microsoft.com/office/drawing/2014/main" id="{24B64638-7721-4951-FB7F-701E7B120C2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208567" y="1914531"/>
            <a:ext cx="914400" cy="914400"/>
          </a:xfrm>
          <a:prstGeom prst="ellipse">
            <a:avLst/>
          </a:prstGeom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41" name="Text Placeholder 13">
            <a:extLst>
              <a:ext uri="{FF2B5EF4-FFF2-40B4-BE49-F238E27FC236}">
                <a16:creationId xmlns:a16="http://schemas.microsoft.com/office/drawing/2014/main" id="{32E612F5-971B-1A26-6514-82480D99735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443127" y="1914531"/>
            <a:ext cx="3886200" cy="9144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>
              <a:spcBef>
                <a:spcPts val="0"/>
              </a:spcBef>
              <a:buNone/>
              <a:defRPr sz="1200" b="0"/>
            </a:lvl1pPr>
            <a:lvl2pPr>
              <a:buNone/>
              <a:defRPr sz="1200"/>
            </a:lvl2pPr>
            <a:lvl3pPr>
              <a:buNone/>
              <a:defRPr sz="1200"/>
            </a:lvl3pPr>
            <a:lvl4pPr>
              <a:buNone/>
              <a:defRPr sz="1200"/>
            </a:lvl4pPr>
            <a:lvl5pPr>
              <a:buNone/>
              <a:defRPr sz="1200"/>
            </a:lvl5pPr>
          </a:lstStyle>
          <a:p>
            <a:pPr lvl="0"/>
            <a:r>
              <a:rPr lang="en-US" b="0" dirty="0"/>
              <a:t>Insert </a:t>
            </a:r>
            <a:r>
              <a:rPr lang="en-US" b="1" dirty="0"/>
              <a:t>name</a:t>
            </a:r>
            <a:r>
              <a:rPr lang="en-US" b="0" dirty="0"/>
              <a:t> (bold text), </a:t>
            </a:r>
            <a:r>
              <a:rPr lang="en-US" dirty="0"/>
              <a:t>CKI position (Team Lead or Fellow), email address</a:t>
            </a:r>
          </a:p>
        </p:txBody>
      </p:sp>
      <p:sp>
        <p:nvSpPr>
          <p:cNvPr id="42" name="Picture Placeholder 6">
            <a:extLst>
              <a:ext uri="{FF2B5EF4-FFF2-40B4-BE49-F238E27FC236}">
                <a16:creationId xmlns:a16="http://schemas.microsoft.com/office/drawing/2014/main" id="{B9F1A9D9-3D2C-BED8-00AB-668724DAA84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08567" y="3045360"/>
            <a:ext cx="914400" cy="914400"/>
          </a:xfrm>
          <a:prstGeom prst="ellipse">
            <a:avLst/>
          </a:prstGeom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43" name="Text Placeholder 13">
            <a:extLst>
              <a:ext uri="{FF2B5EF4-FFF2-40B4-BE49-F238E27FC236}">
                <a16:creationId xmlns:a16="http://schemas.microsoft.com/office/drawing/2014/main" id="{E4EAB22A-A509-F748-704D-B66D4BA1B81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443127" y="3045360"/>
            <a:ext cx="3886200" cy="9144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>
              <a:spcBef>
                <a:spcPts val="0"/>
              </a:spcBef>
              <a:buNone/>
              <a:defRPr sz="1200" b="0"/>
            </a:lvl1pPr>
            <a:lvl2pPr>
              <a:buNone/>
              <a:defRPr sz="1200"/>
            </a:lvl2pPr>
            <a:lvl3pPr>
              <a:buNone/>
              <a:defRPr sz="1200"/>
            </a:lvl3pPr>
            <a:lvl4pPr>
              <a:buNone/>
              <a:defRPr sz="1200"/>
            </a:lvl4pPr>
            <a:lvl5pPr>
              <a:buNone/>
              <a:defRPr sz="1200"/>
            </a:lvl5pPr>
          </a:lstStyle>
          <a:p>
            <a:pPr lvl="0"/>
            <a:r>
              <a:rPr lang="en-US" b="0" dirty="0"/>
              <a:t>Insert </a:t>
            </a:r>
            <a:r>
              <a:rPr lang="en-US" b="1" dirty="0"/>
              <a:t>name</a:t>
            </a:r>
            <a:r>
              <a:rPr lang="en-US" b="0" dirty="0"/>
              <a:t> (bold text), </a:t>
            </a:r>
            <a:r>
              <a:rPr lang="en-US" dirty="0"/>
              <a:t>CKI position (Team Lead or Fellow), email address</a:t>
            </a:r>
          </a:p>
        </p:txBody>
      </p:sp>
      <p:sp>
        <p:nvSpPr>
          <p:cNvPr id="44" name="Picture Placeholder 6">
            <a:extLst>
              <a:ext uri="{FF2B5EF4-FFF2-40B4-BE49-F238E27FC236}">
                <a16:creationId xmlns:a16="http://schemas.microsoft.com/office/drawing/2014/main" id="{E4725DF5-F34E-BBF2-D98C-8A20EF294F6D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208567" y="4176189"/>
            <a:ext cx="914400" cy="914400"/>
          </a:xfrm>
          <a:prstGeom prst="ellipse">
            <a:avLst/>
          </a:prstGeom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45" name="Text Placeholder 13">
            <a:extLst>
              <a:ext uri="{FF2B5EF4-FFF2-40B4-BE49-F238E27FC236}">
                <a16:creationId xmlns:a16="http://schemas.microsoft.com/office/drawing/2014/main" id="{63A7841B-F2C6-630C-8DA3-BACF3BE942F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443127" y="4176189"/>
            <a:ext cx="3886200" cy="9144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>
              <a:spcBef>
                <a:spcPts val="0"/>
              </a:spcBef>
              <a:buNone/>
              <a:defRPr sz="1200" b="0"/>
            </a:lvl1pPr>
            <a:lvl2pPr>
              <a:buNone/>
              <a:defRPr sz="1200"/>
            </a:lvl2pPr>
            <a:lvl3pPr>
              <a:buNone/>
              <a:defRPr sz="1200"/>
            </a:lvl3pPr>
            <a:lvl4pPr>
              <a:buNone/>
              <a:defRPr sz="1200"/>
            </a:lvl4pPr>
            <a:lvl5pPr>
              <a:buNone/>
              <a:defRPr sz="1200"/>
            </a:lvl5pPr>
          </a:lstStyle>
          <a:p>
            <a:pPr lvl="0"/>
            <a:r>
              <a:rPr lang="en-US" b="0" dirty="0"/>
              <a:t>Insert </a:t>
            </a:r>
            <a:r>
              <a:rPr lang="en-US" b="1" dirty="0"/>
              <a:t>name</a:t>
            </a:r>
            <a:r>
              <a:rPr lang="en-US" b="0" dirty="0"/>
              <a:t> (bold text), </a:t>
            </a:r>
            <a:r>
              <a:rPr lang="en-US" dirty="0"/>
              <a:t>CKI position (Team Lead or Fellow), email address</a:t>
            </a:r>
          </a:p>
        </p:txBody>
      </p:sp>
      <p:sp>
        <p:nvSpPr>
          <p:cNvPr id="46" name="Picture Placeholder 6">
            <a:extLst>
              <a:ext uri="{FF2B5EF4-FFF2-40B4-BE49-F238E27FC236}">
                <a16:creationId xmlns:a16="http://schemas.microsoft.com/office/drawing/2014/main" id="{37370BA6-E711-59AC-8C29-F68BC1C5A20B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208567" y="5307018"/>
            <a:ext cx="914400" cy="914400"/>
          </a:xfrm>
          <a:prstGeom prst="ellipse">
            <a:avLst/>
          </a:prstGeom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47" name="Text Placeholder 13">
            <a:extLst>
              <a:ext uri="{FF2B5EF4-FFF2-40B4-BE49-F238E27FC236}">
                <a16:creationId xmlns:a16="http://schemas.microsoft.com/office/drawing/2014/main" id="{304AF62E-5A7B-9AA0-EC7D-CFE5263161C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443127" y="5307018"/>
            <a:ext cx="3886200" cy="9144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>
              <a:spcBef>
                <a:spcPts val="0"/>
              </a:spcBef>
              <a:buNone/>
              <a:defRPr sz="1200" b="0"/>
            </a:lvl1pPr>
            <a:lvl2pPr>
              <a:buNone/>
              <a:defRPr sz="1200"/>
            </a:lvl2pPr>
            <a:lvl3pPr>
              <a:buNone/>
              <a:defRPr sz="1200"/>
            </a:lvl3pPr>
            <a:lvl4pPr>
              <a:buNone/>
              <a:defRPr sz="1200"/>
            </a:lvl4pPr>
            <a:lvl5pPr>
              <a:buNone/>
              <a:defRPr sz="1200"/>
            </a:lvl5pPr>
          </a:lstStyle>
          <a:p>
            <a:pPr lvl="0"/>
            <a:r>
              <a:rPr lang="en-US" b="0" dirty="0"/>
              <a:t>Insert </a:t>
            </a:r>
            <a:r>
              <a:rPr lang="en-US" b="1" dirty="0"/>
              <a:t>name</a:t>
            </a:r>
            <a:r>
              <a:rPr lang="en-US" b="0" dirty="0"/>
              <a:t> (bold text), </a:t>
            </a:r>
            <a:r>
              <a:rPr lang="en-US" dirty="0"/>
              <a:t>CKI position (Team Lead or Fellow), email address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BAE2D7-047A-C286-763B-337220080C8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34963" y="509462"/>
            <a:ext cx="11522076" cy="758952"/>
          </a:xfrm>
        </p:spPr>
        <p:txBody>
          <a:bodyPr/>
          <a:lstStyle>
            <a:lvl1pPr marL="0">
              <a:spcBef>
                <a:spcPts val="0"/>
              </a:spcBef>
              <a:buNone/>
              <a:defRPr sz="2800" b="1"/>
            </a:lvl1pPr>
          </a:lstStyle>
          <a:p>
            <a:pPr lvl="0"/>
            <a:r>
              <a:rPr lang="en-US" dirty="0"/>
              <a:t>CKI Team Slide – Current Fellows</a:t>
            </a:r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CD1ADA3E-18B2-8797-481C-C7E1B015EB2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29184" y="1391428"/>
            <a:ext cx="5660136" cy="340886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600" b="1"/>
            </a:lvl1pPr>
            <a:lvl2pPr>
              <a:buNone/>
              <a:defRPr sz="1600" b="1"/>
            </a:lvl2pPr>
            <a:lvl3pPr>
              <a:buNone/>
              <a:defRPr sz="16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dirty="0"/>
              <a:t>Current Fellows</a:t>
            </a:r>
          </a:p>
        </p:txBody>
      </p:sp>
      <p:cxnSp>
        <p:nvCxnSpPr>
          <p:cNvPr id="3" name="btfpColumnHeaderBoxLine984923">
            <a:extLst>
              <a:ext uri="{FF2B5EF4-FFF2-40B4-BE49-F238E27FC236}">
                <a16:creationId xmlns:a16="http://schemas.microsoft.com/office/drawing/2014/main" id="{80D2438C-A653-3790-887F-A380597A30D9}"/>
              </a:ext>
            </a:extLst>
          </p:cNvPr>
          <p:cNvCxnSpPr>
            <a:cxnSpLocks/>
          </p:cNvCxnSpPr>
          <p:nvPr userDrawn="1"/>
        </p:nvCxnSpPr>
        <p:spPr bwMode="gray">
          <a:xfrm flipV="1">
            <a:off x="323332" y="1732046"/>
            <a:ext cx="5660136" cy="268"/>
          </a:xfrm>
          <a:prstGeom prst="line">
            <a:avLst/>
          </a:prstGeom>
          <a:ln w="9525" cap="flat">
            <a:solidFill>
              <a:srgbClr val="000000"/>
            </a:solidFill>
            <a:miter lim="800000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4924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KI Team Slide - Alum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B43B131C-746B-39C7-7312-75C7B13BBCEF}"/>
              </a:ext>
            </a:extLst>
          </p:cNvPr>
          <p:cNvGraphicFramePr>
            <a:graphicFrameLocks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02185575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43B131C-746B-39C7-7312-75C7B13BBCE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41F8AE6-581A-30AA-AA06-08B8AED4B07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29184" y="1914531"/>
            <a:ext cx="914400" cy="914400"/>
          </a:xfrm>
          <a:prstGeom prst="ellipse">
            <a:avLst/>
          </a:prstGeom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13629702-4080-C823-995E-94BE1E14C3D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29184" y="3045360"/>
            <a:ext cx="914400" cy="914400"/>
          </a:xfrm>
          <a:prstGeom prst="ellipse">
            <a:avLst/>
          </a:prstGeom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8C9F17B6-05FB-252B-76B9-BECC4960DE4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29184" y="4176189"/>
            <a:ext cx="914400" cy="914400"/>
          </a:xfrm>
          <a:prstGeom prst="ellipse">
            <a:avLst/>
          </a:prstGeom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Picture Placeholder 6">
            <a:extLst>
              <a:ext uri="{FF2B5EF4-FFF2-40B4-BE49-F238E27FC236}">
                <a16:creationId xmlns:a16="http://schemas.microsoft.com/office/drawing/2014/main" id="{8BF6829A-3EC4-7C5F-C708-B35AE8BA613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29184" y="5307018"/>
            <a:ext cx="914400" cy="914400"/>
          </a:xfrm>
          <a:prstGeom prst="ellipse">
            <a:avLst/>
          </a:prstGeom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35C15EAF-8CDC-4BD1-E87B-37294408901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50982" y="1914531"/>
            <a:ext cx="3886200" cy="9144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>
              <a:spcBef>
                <a:spcPts val="0"/>
              </a:spcBef>
              <a:buNone/>
              <a:defRPr sz="1200" b="0"/>
            </a:lvl1pPr>
            <a:lvl2pPr>
              <a:buNone/>
              <a:defRPr sz="1200"/>
            </a:lvl2pPr>
            <a:lvl3pPr>
              <a:buNone/>
              <a:defRPr sz="1200"/>
            </a:lvl3pPr>
            <a:lvl4pPr>
              <a:buNone/>
              <a:defRPr sz="1200"/>
            </a:lvl4pPr>
            <a:lvl5pPr>
              <a:buNone/>
              <a:defRPr sz="1200"/>
            </a:lvl5pPr>
          </a:lstStyle>
          <a:p>
            <a:pPr lvl="0"/>
            <a:r>
              <a:rPr lang="en-US" b="0" dirty="0"/>
              <a:t>Insert </a:t>
            </a:r>
            <a:r>
              <a:rPr lang="en-US" b="1" dirty="0"/>
              <a:t>name</a:t>
            </a:r>
            <a:r>
              <a:rPr lang="en-US" b="0" dirty="0"/>
              <a:t> (bold text), </a:t>
            </a:r>
            <a:r>
              <a:rPr lang="en-US" dirty="0"/>
              <a:t>CKI position (Team Lead or Fellow), email address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348C59F6-BB56-32BD-73C9-FC3B431672A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9473" y="6392206"/>
            <a:ext cx="2302327" cy="385640"/>
          </a:xfrm>
          <a:prstGeom prst="rect">
            <a:avLst/>
          </a:prstGeom>
        </p:spPr>
      </p:pic>
      <p:sp>
        <p:nvSpPr>
          <p:cNvPr id="36" name="Footer Placeholder 4">
            <a:extLst>
              <a:ext uri="{FF2B5EF4-FFF2-40B4-BE49-F238E27FC236}">
                <a16:creationId xmlns:a16="http://schemas.microsoft.com/office/drawing/2014/main" id="{A5AC5E75-B51E-67FA-A7BD-C91C8AEBE9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4962" y="6344432"/>
            <a:ext cx="9147241" cy="21670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 dirty="0">
                <a:solidFill>
                  <a:srgbClr val="000000"/>
                </a:solidFill>
              </a:rPr>
              <a:t>Sources: Source title [with link] (Source name, year); Source title [with link] (Source name, year).</a:t>
            </a:r>
          </a:p>
          <a:p>
            <a:r>
              <a:rPr lang="en-US" dirty="0">
                <a:solidFill>
                  <a:srgbClr val="000000"/>
                </a:solidFill>
              </a:rPr>
              <a:t>Credit: Names, and </a:t>
            </a:r>
            <a:r>
              <a:rPr lang="en-US" u="sng" dirty="0">
                <a:hlinkClick r:id="rId6"/>
              </a:rPr>
              <a:t>Gernot Wagner</a:t>
            </a:r>
            <a:r>
              <a:rPr lang="en-US" dirty="0"/>
              <a:t>. </a:t>
            </a:r>
            <a:r>
              <a:rPr lang="en-US" dirty="0">
                <a:solidFill>
                  <a:schemeClr val="tx1"/>
                </a:solidFill>
              </a:rPr>
              <a:t>Share with </a:t>
            </a:r>
            <a:r>
              <a:rPr lang="en-US" u="sng" dirty="0">
                <a:solidFill>
                  <a:schemeClr val="tx1"/>
                </a:solidFill>
                <a:hlinkClick r:id="rId7"/>
              </a:rPr>
              <a:t>attribution</a:t>
            </a:r>
            <a:r>
              <a:rPr lang="en-US" dirty="0">
                <a:solidFill>
                  <a:schemeClr val="tx1"/>
                </a:solidFill>
              </a:rPr>
              <a:t>: Name of lead author </a:t>
            </a:r>
            <a:r>
              <a:rPr lang="en-US" i="1" dirty="0">
                <a:solidFill>
                  <a:schemeClr val="tx1"/>
                </a:solidFill>
              </a:rPr>
              <a:t>et al.</a:t>
            </a:r>
            <a:r>
              <a:rPr lang="en-US" dirty="0">
                <a:solidFill>
                  <a:schemeClr val="tx1"/>
                </a:solidFill>
              </a:rPr>
              <a:t>, “</a:t>
            </a:r>
            <a:r>
              <a:rPr lang="en-US" u="sng" dirty="0">
                <a:solidFill>
                  <a:schemeClr val="tx1"/>
                </a:solidFill>
              </a:rPr>
              <a:t>Title of the deck [linked to website]</a:t>
            </a:r>
            <a:r>
              <a:rPr lang="en-US" dirty="0">
                <a:solidFill>
                  <a:schemeClr val="tx1"/>
                </a:solidFill>
              </a:rPr>
              <a:t>” (Day Month [spelled out] Year).​</a:t>
            </a:r>
          </a:p>
        </p:txBody>
      </p:sp>
      <p:sp>
        <p:nvSpPr>
          <p:cNvPr id="37" name="Text Placeholder 13">
            <a:extLst>
              <a:ext uri="{FF2B5EF4-FFF2-40B4-BE49-F238E27FC236}">
                <a16:creationId xmlns:a16="http://schemas.microsoft.com/office/drawing/2014/main" id="{DCC3303C-D010-D5E3-ABE5-C8752D95FE1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50982" y="3045360"/>
            <a:ext cx="3886200" cy="9144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>
              <a:spcBef>
                <a:spcPts val="0"/>
              </a:spcBef>
              <a:buNone/>
              <a:defRPr sz="1200" b="0"/>
            </a:lvl1pPr>
            <a:lvl2pPr>
              <a:buNone/>
              <a:defRPr sz="1200"/>
            </a:lvl2pPr>
            <a:lvl3pPr>
              <a:buNone/>
              <a:defRPr sz="1200"/>
            </a:lvl3pPr>
            <a:lvl4pPr>
              <a:buNone/>
              <a:defRPr sz="1200"/>
            </a:lvl4pPr>
            <a:lvl5pPr>
              <a:buNone/>
              <a:defRPr sz="1200"/>
            </a:lvl5pPr>
          </a:lstStyle>
          <a:p>
            <a:pPr lvl="0"/>
            <a:r>
              <a:rPr lang="en-US" b="0" dirty="0"/>
              <a:t>Insert </a:t>
            </a:r>
            <a:r>
              <a:rPr lang="en-US" b="1" dirty="0"/>
              <a:t>name</a:t>
            </a:r>
            <a:r>
              <a:rPr lang="en-US" b="0" dirty="0"/>
              <a:t> (bold text), </a:t>
            </a:r>
            <a:r>
              <a:rPr lang="en-US" dirty="0"/>
              <a:t>CKI position (Team Lead or Fellow), email address</a:t>
            </a:r>
          </a:p>
        </p:txBody>
      </p:sp>
      <p:sp>
        <p:nvSpPr>
          <p:cNvPr id="38" name="Text Placeholder 13">
            <a:extLst>
              <a:ext uri="{FF2B5EF4-FFF2-40B4-BE49-F238E27FC236}">
                <a16:creationId xmlns:a16="http://schemas.microsoft.com/office/drawing/2014/main" id="{5827FC00-26DE-AE5B-3CD8-50528793268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50982" y="4176189"/>
            <a:ext cx="3886200" cy="9144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>
              <a:spcBef>
                <a:spcPts val="0"/>
              </a:spcBef>
              <a:buNone/>
              <a:defRPr sz="1200" b="0"/>
            </a:lvl1pPr>
            <a:lvl2pPr>
              <a:buNone/>
              <a:defRPr sz="1200"/>
            </a:lvl2pPr>
            <a:lvl3pPr>
              <a:buNone/>
              <a:defRPr sz="1200"/>
            </a:lvl3pPr>
            <a:lvl4pPr>
              <a:buNone/>
              <a:defRPr sz="1200"/>
            </a:lvl4pPr>
            <a:lvl5pPr>
              <a:buNone/>
              <a:defRPr sz="1200"/>
            </a:lvl5pPr>
          </a:lstStyle>
          <a:p>
            <a:pPr lvl="0"/>
            <a:r>
              <a:rPr lang="en-US" b="0" dirty="0"/>
              <a:t>Insert </a:t>
            </a:r>
            <a:r>
              <a:rPr lang="en-US" b="1" dirty="0"/>
              <a:t>name</a:t>
            </a:r>
            <a:r>
              <a:rPr lang="en-US" b="0" dirty="0"/>
              <a:t> (bold text), </a:t>
            </a:r>
            <a:r>
              <a:rPr lang="en-US" dirty="0"/>
              <a:t>CKI position (Team Lead or Fellow), email address</a:t>
            </a:r>
          </a:p>
        </p:txBody>
      </p:sp>
      <p:sp>
        <p:nvSpPr>
          <p:cNvPr id="39" name="Text Placeholder 13">
            <a:extLst>
              <a:ext uri="{FF2B5EF4-FFF2-40B4-BE49-F238E27FC236}">
                <a16:creationId xmlns:a16="http://schemas.microsoft.com/office/drawing/2014/main" id="{3EAAED9A-2960-962F-5668-41C3B4F6B32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50982" y="5307018"/>
            <a:ext cx="3886200" cy="9144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>
              <a:spcBef>
                <a:spcPts val="0"/>
              </a:spcBef>
              <a:buNone/>
              <a:defRPr sz="1200" b="0"/>
            </a:lvl1pPr>
            <a:lvl2pPr>
              <a:buNone/>
              <a:defRPr sz="1200"/>
            </a:lvl2pPr>
            <a:lvl3pPr>
              <a:buNone/>
              <a:defRPr sz="1200"/>
            </a:lvl3pPr>
            <a:lvl4pPr>
              <a:buNone/>
              <a:defRPr sz="1200"/>
            </a:lvl4pPr>
            <a:lvl5pPr>
              <a:buNone/>
              <a:defRPr sz="1200"/>
            </a:lvl5pPr>
          </a:lstStyle>
          <a:p>
            <a:pPr lvl="0"/>
            <a:r>
              <a:rPr lang="en-US" b="0" dirty="0"/>
              <a:t>Insert </a:t>
            </a:r>
            <a:r>
              <a:rPr lang="en-US" b="1" dirty="0"/>
              <a:t>name</a:t>
            </a:r>
            <a:r>
              <a:rPr lang="en-US" b="0" dirty="0"/>
              <a:t> (bold text), </a:t>
            </a:r>
            <a:r>
              <a:rPr lang="en-US" dirty="0"/>
              <a:t>CKI position (Team Lead or Fellow), email address</a:t>
            </a:r>
          </a:p>
        </p:txBody>
      </p:sp>
      <p:sp>
        <p:nvSpPr>
          <p:cNvPr id="40" name="Picture Placeholder 6">
            <a:extLst>
              <a:ext uri="{FF2B5EF4-FFF2-40B4-BE49-F238E27FC236}">
                <a16:creationId xmlns:a16="http://schemas.microsoft.com/office/drawing/2014/main" id="{24B64638-7721-4951-FB7F-701E7B120C2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208567" y="1914531"/>
            <a:ext cx="914400" cy="914400"/>
          </a:xfrm>
          <a:prstGeom prst="ellipse">
            <a:avLst/>
          </a:prstGeom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41" name="Text Placeholder 13">
            <a:extLst>
              <a:ext uri="{FF2B5EF4-FFF2-40B4-BE49-F238E27FC236}">
                <a16:creationId xmlns:a16="http://schemas.microsoft.com/office/drawing/2014/main" id="{32E612F5-971B-1A26-6514-82480D99735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443127" y="1914531"/>
            <a:ext cx="3886200" cy="9144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>
              <a:spcBef>
                <a:spcPts val="0"/>
              </a:spcBef>
              <a:buNone/>
              <a:defRPr sz="1200" b="0"/>
            </a:lvl1pPr>
            <a:lvl2pPr>
              <a:buNone/>
              <a:defRPr sz="1200"/>
            </a:lvl2pPr>
            <a:lvl3pPr>
              <a:buNone/>
              <a:defRPr sz="1200"/>
            </a:lvl3pPr>
            <a:lvl4pPr>
              <a:buNone/>
              <a:defRPr sz="1200"/>
            </a:lvl4pPr>
            <a:lvl5pPr>
              <a:buNone/>
              <a:defRPr sz="1200"/>
            </a:lvl5pPr>
          </a:lstStyle>
          <a:p>
            <a:pPr lvl="0"/>
            <a:r>
              <a:rPr lang="en-US" b="0" dirty="0"/>
              <a:t>Insert </a:t>
            </a:r>
            <a:r>
              <a:rPr lang="en-US" b="1" dirty="0"/>
              <a:t>name</a:t>
            </a:r>
            <a:r>
              <a:rPr lang="en-US" b="0" dirty="0"/>
              <a:t> (bold text), </a:t>
            </a:r>
            <a:r>
              <a:rPr lang="en-US" dirty="0"/>
              <a:t>CKI position (Team Lead or Fellow), email address</a:t>
            </a:r>
          </a:p>
        </p:txBody>
      </p:sp>
      <p:sp>
        <p:nvSpPr>
          <p:cNvPr id="42" name="Picture Placeholder 6">
            <a:extLst>
              <a:ext uri="{FF2B5EF4-FFF2-40B4-BE49-F238E27FC236}">
                <a16:creationId xmlns:a16="http://schemas.microsoft.com/office/drawing/2014/main" id="{B9F1A9D9-3D2C-BED8-00AB-668724DAA84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08567" y="3045360"/>
            <a:ext cx="914400" cy="914400"/>
          </a:xfrm>
          <a:prstGeom prst="ellipse">
            <a:avLst/>
          </a:prstGeom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43" name="Text Placeholder 13">
            <a:extLst>
              <a:ext uri="{FF2B5EF4-FFF2-40B4-BE49-F238E27FC236}">
                <a16:creationId xmlns:a16="http://schemas.microsoft.com/office/drawing/2014/main" id="{E4EAB22A-A509-F748-704D-B66D4BA1B81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443127" y="3045360"/>
            <a:ext cx="3886200" cy="9144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>
              <a:spcBef>
                <a:spcPts val="0"/>
              </a:spcBef>
              <a:buNone/>
              <a:defRPr sz="1200" b="0"/>
            </a:lvl1pPr>
            <a:lvl2pPr>
              <a:buNone/>
              <a:defRPr sz="1200"/>
            </a:lvl2pPr>
            <a:lvl3pPr>
              <a:buNone/>
              <a:defRPr sz="1200"/>
            </a:lvl3pPr>
            <a:lvl4pPr>
              <a:buNone/>
              <a:defRPr sz="1200"/>
            </a:lvl4pPr>
            <a:lvl5pPr>
              <a:buNone/>
              <a:defRPr sz="1200"/>
            </a:lvl5pPr>
          </a:lstStyle>
          <a:p>
            <a:pPr lvl="0"/>
            <a:r>
              <a:rPr lang="en-US" b="0" dirty="0"/>
              <a:t>Insert </a:t>
            </a:r>
            <a:r>
              <a:rPr lang="en-US" b="1" dirty="0"/>
              <a:t>name</a:t>
            </a:r>
            <a:r>
              <a:rPr lang="en-US" b="0" dirty="0"/>
              <a:t> (bold text), </a:t>
            </a:r>
            <a:r>
              <a:rPr lang="en-US" dirty="0"/>
              <a:t>CKI position (Team Lead or Fellow), email address</a:t>
            </a:r>
          </a:p>
        </p:txBody>
      </p:sp>
      <p:sp>
        <p:nvSpPr>
          <p:cNvPr id="44" name="Picture Placeholder 6">
            <a:extLst>
              <a:ext uri="{FF2B5EF4-FFF2-40B4-BE49-F238E27FC236}">
                <a16:creationId xmlns:a16="http://schemas.microsoft.com/office/drawing/2014/main" id="{E4725DF5-F34E-BBF2-D98C-8A20EF294F6D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208567" y="4176189"/>
            <a:ext cx="914400" cy="914400"/>
          </a:xfrm>
          <a:prstGeom prst="ellipse">
            <a:avLst/>
          </a:prstGeom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45" name="Text Placeholder 13">
            <a:extLst>
              <a:ext uri="{FF2B5EF4-FFF2-40B4-BE49-F238E27FC236}">
                <a16:creationId xmlns:a16="http://schemas.microsoft.com/office/drawing/2014/main" id="{63A7841B-F2C6-630C-8DA3-BACF3BE942F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443127" y="4176189"/>
            <a:ext cx="3886200" cy="9144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>
              <a:spcBef>
                <a:spcPts val="0"/>
              </a:spcBef>
              <a:buNone/>
              <a:defRPr sz="1200" b="0"/>
            </a:lvl1pPr>
            <a:lvl2pPr>
              <a:buNone/>
              <a:defRPr sz="1200"/>
            </a:lvl2pPr>
            <a:lvl3pPr>
              <a:buNone/>
              <a:defRPr sz="1200"/>
            </a:lvl3pPr>
            <a:lvl4pPr>
              <a:buNone/>
              <a:defRPr sz="1200"/>
            </a:lvl4pPr>
            <a:lvl5pPr>
              <a:buNone/>
              <a:defRPr sz="1200"/>
            </a:lvl5pPr>
          </a:lstStyle>
          <a:p>
            <a:pPr lvl="0"/>
            <a:r>
              <a:rPr lang="en-US" b="0" dirty="0"/>
              <a:t>Insert </a:t>
            </a:r>
            <a:r>
              <a:rPr lang="en-US" b="1" dirty="0"/>
              <a:t>name</a:t>
            </a:r>
            <a:r>
              <a:rPr lang="en-US" b="0" dirty="0"/>
              <a:t> (bold text), </a:t>
            </a:r>
            <a:r>
              <a:rPr lang="en-US" dirty="0"/>
              <a:t>CKI position (Team Lead or Fellow), email address</a:t>
            </a:r>
          </a:p>
        </p:txBody>
      </p:sp>
      <p:sp>
        <p:nvSpPr>
          <p:cNvPr id="46" name="Picture Placeholder 6">
            <a:extLst>
              <a:ext uri="{FF2B5EF4-FFF2-40B4-BE49-F238E27FC236}">
                <a16:creationId xmlns:a16="http://schemas.microsoft.com/office/drawing/2014/main" id="{37370BA6-E711-59AC-8C29-F68BC1C5A20B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208567" y="5307018"/>
            <a:ext cx="914400" cy="914400"/>
          </a:xfrm>
          <a:prstGeom prst="ellipse">
            <a:avLst/>
          </a:prstGeom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47" name="Text Placeholder 13">
            <a:extLst>
              <a:ext uri="{FF2B5EF4-FFF2-40B4-BE49-F238E27FC236}">
                <a16:creationId xmlns:a16="http://schemas.microsoft.com/office/drawing/2014/main" id="{304AF62E-5A7B-9AA0-EC7D-CFE5263161C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443127" y="5307018"/>
            <a:ext cx="3886200" cy="9144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>
              <a:spcBef>
                <a:spcPts val="0"/>
              </a:spcBef>
              <a:buNone/>
              <a:defRPr sz="1200" b="0"/>
            </a:lvl1pPr>
            <a:lvl2pPr>
              <a:buNone/>
              <a:defRPr sz="1200"/>
            </a:lvl2pPr>
            <a:lvl3pPr>
              <a:buNone/>
              <a:defRPr sz="1200"/>
            </a:lvl3pPr>
            <a:lvl4pPr>
              <a:buNone/>
              <a:defRPr sz="1200"/>
            </a:lvl4pPr>
            <a:lvl5pPr>
              <a:buNone/>
              <a:defRPr sz="1200"/>
            </a:lvl5pPr>
          </a:lstStyle>
          <a:p>
            <a:pPr lvl="0"/>
            <a:r>
              <a:rPr lang="en-US" b="0" dirty="0"/>
              <a:t>Insert </a:t>
            </a:r>
            <a:r>
              <a:rPr lang="en-US" b="1" dirty="0"/>
              <a:t>name</a:t>
            </a:r>
            <a:r>
              <a:rPr lang="en-US" b="0" dirty="0"/>
              <a:t> (bold text), </a:t>
            </a:r>
            <a:r>
              <a:rPr lang="en-US" dirty="0"/>
              <a:t>CKI position (Team Lead or Fellow), email address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BAE2D7-047A-C286-763B-337220080C8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34963" y="509462"/>
            <a:ext cx="11522076" cy="758952"/>
          </a:xfrm>
        </p:spPr>
        <p:txBody>
          <a:bodyPr/>
          <a:lstStyle>
            <a:lvl1pPr marL="0">
              <a:spcBef>
                <a:spcPts val="0"/>
              </a:spcBef>
              <a:buNone/>
              <a:defRPr sz="2800" b="1"/>
            </a:lvl1pPr>
          </a:lstStyle>
          <a:p>
            <a:pPr lvl="0"/>
            <a:r>
              <a:rPr lang="en-US" dirty="0"/>
              <a:t>CKI Team Slide – Alumni (Past Fellows)</a:t>
            </a:r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CD1ADA3E-18B2-8797-481C-C7E1B015EB2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29184" y="1391428"/>
            <a:ext cx="5660136" cy="340886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600" b="1"/>
            </a:lvl1pPr>
            <a:lvl2pPr>
              <a:buNone/>
              <a:defRPr sz="1600" b="1"/>
            </a:lvl2pPr>
            <a:lvl3pPr>
              <a:buNone/>
              <a:defRPr sz="16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dirty="0"/>
              <a:t>Alumni</a:t>
            </a:r>
          </a:p>
        </p:txBody>
      </p:sp>
      <p:cxnSp>
        <p:nvCxnSpPr>
          <p:cNvPr id="3" name="btfpColumnHeaderBoxLine984923">
            <a:extLst>
              <a:ext uri="{FF2B5EF4-FFF2-40B4-BE49-F238E27FC236}">
                <a16:creationId xmlns:a16="http://schemas.microsoft.com/office/drawing/2014/main" id="{80D2438C-A653-3790-887F-A380597A30D9}"/>
              </a:ext>
            </a:extLst>
          </p:cNvPr>
          <p:cNvCxnSpPr>
            <a:cxnSpLocks/>
          </p:cNvCxnSpPr>
          <p:nvPr userDrawn="1"/>
        </p:nvCxnSpPr>
        <p:spPr bwMode="gray">
          <a:xfrm flipV="1">
            <a:off x="323332" y="1732046"/>
            <a:ext cx="5660136" cy="268"/>
          </a:xfrm>
          <a:prstGeom prst="line">
            <a:avLst/>
          </a:prstGeom>
          <a:ln w="9525" cap="flat">
            <a:solidFill>
              <a:srgbClr val="000000"/>
            </a:solidFill>
            <a:miter lim="800000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9144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KI Team Slide - Staff, Faculty, Advis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B43B131C-746B-39C7-7312-75C7B13BBCEF}"/>
              </a:ext>
            </a:extLst>
          </p:cNvPr>
          <p:cNvGraphicFramePr>
            <a:graphicFrameLocks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02185575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43B131C-746B-39C7-7312-75C7B13BBCE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Picture Placeholder 6">
            <a:extLst>
              <a:ext uri="{FF2B5EF4-FFF2-40B4-BE49-F238E27FC236}">
                <a16:creationId xmlns:a16="http://schemas.microsoft.com/office/drawing/2014/main" id="{8BF6829A-3EC4-7C5F-C708-B35AE8BA613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29184" y="5307018"/>
            <a:ext cx="914400" cy="914400"/>
          </a:xfrm>
          <a:prstGeom prst="ellipse">
            <a:avLst/>
          </a:prstGeom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348C59F6-BB56-32BD-73C9-FC3B431672A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9473" y="6392206"/>
            <a:ext cx="2302327" cy="385640"/>
          </a:xfrm>
          <a:prstGeom prst="rect">
            <a:avLst/>
          </a:prstGeom>
        </p:spPr>
      </p:pic>
      <p:sp>
        <p:nvSpPr>
          <p:cNvPr id="36" name="Footer Placeholder 4">
            <a:extLst>
              <a:ext uri="{FF2B5EF4-FFF2-40B4-BE49-F238E27FC236}">
                <a16:creationId xmlns:a16="http://schemas.microsoft.com/office/drawing/2014/main" id="{A5AC5E75-B51E-67FA-A7BD-C91C8AEBE9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4962" y="6344432"/>
            <a:ext cx="9147241" cy="21670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 dirty="0">
                <a:solidFill>
                  <a:srgbClr val="000000"/>
                </a:solidFill>
              </a:rPr>
              <a:t>Sources: Source title [with link] (Source name, year); Source title [with link] (Source name, year).</a:t>
            </a:r>
          </a:p>
          <a:p>
            <a:r>
              <a:rPr lang="en-US" dirty="0">
                <a:solidFill>
                  <a:srgbClr val="000000"/>
                </a:solidFill>
              </a:rPr>
              <a:t>Credit: Names, and </a:t>
            </a:r>
            <a:r>
              <a:rPr lang="en-US" u="sng" dirty="0">
                <a:hlinkClick r:id="rId6"/>
              </a:rPr>
              <a:t>Gernot Wagner</a:t>
            </a:r>
            <a:r>
              <a:rPr lang="en-US" dirty="0"/>
              <a:t>. </a:t>
            </a:r>
            <a:r>
              <a:rPr lang="en-US" dirty="0">
                <a:solidFill>
                  <a:schemeClr val="tx1"/>
                </a:solidFill>
              </a:rPr>
              <a:t>Share with </a:t>
            </a:r>
            <a:r>
              <a:rPr lang="en-US" u="sng" dirty="0">
                <a:solidFill>
                  <a:schemeClr val="tx1"/>
                </a:solidFill>
                <a:hlinkClick r:id="rId7"/>
              </a:rPr>
              <a:t>attribution</a:t>
            </a:r>
            <a:r>
              <a:rPr lang="en-US" dirty="0">
                <a:solidFill>
                  <a:schemeClr val="tx1"/>
                </a:solidFill>
              </a:rPr>
              <a:t>: Name of lead author </a:t>
            </a:r>
            <a:r>
              <a:rPr lang="en-US" i="1" dirty="0">
                <a:solidFill>
                  <a:schemeClr val="tx1"/>
                </a:solidFill>
              </a:rPr>
              <a:t>et al.</a:t>
            </a:r>
            <a:r>
              <a:rPr lang="en-US" dirty="0">
                <a:solidFill>
                  <a:schemeClr val="tx1"/>
                </a:solidFill>
              </a:rPr>
              <a:t>, “</a:t>
            </a:r>
            <a:r>
              <a:rPr lang="en-US" u="sng" dirty="0">
                <a:solidFill>
                  <a:schemeClr val="tx1"/>
                </a:solidFill>
              </a:rPr>
              <a:t>Title of the deck [linked to website]</a:t>
            </a:r>
            <a:r>
              <a:rPr lang="en-US" dirty="0">
                <a:solidFill>
                  <a:schemeClr val="tx1"/>
                </a:solidFill>
              </a:rPr>
              <a:t>” (Day Month [spelled out] Year).​</a:t>
            </a:r>
          </a:p>
        </p:txBody>
      </p:sp>
      <p:sp>
        <p:nvSpPr>
          <p:cNvPr id="39" name="Text Placeholder 13">
            <a:extLst>
              <a:ext uri="{FF2B5EF4-FFF2-40B4-BE49-F238E27FC236}">
                <a16:creationId xmlns:a16="http://schemas.microsoft.com/office/drawing/2014/main" id="{3EAAED9A-2960-962F-5668-41C3B4F6B32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50982" y="5307018"/>
            <a:ext cx="3886200" cy="9144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>
              <a:spcBef>
                <a:spcPts val="0"/>
              </a:spcBef>
              <a:buNone/>
              <a:defRPr sz="1200" b="0"/>
            </a:lvl1pPr>
            <a:lvl2pPr>
              <a:buNone/>
              <a:defRPr sz="1200"/>
            </a:lvl2pPr>
            <a:lvl3pPr>
              <a:buNone/>
              <a:defRPr sz="1200"/>
            </a:lvl3pPr>
            <a:lvl4pPr>
              <a:buNone/>
              <a:defRPr sz="1200"/>
            </a:lvl4pPr>
            <a:lvl5pPr>
              <a:buNone/>
              <a:defRPr sz="1200"/>
            </a:lvl5pPr>
          </a:lstStyle>
          <a:p>
            <a:pPr lvl="0"/>
            <a:r>
              <a:rPr lang="en-US" b="0" dirty="0"/>
              <a:t>Insert </a:t>
            </a:r>
            <a:r>
              <a:rPr lang="en-US" b="1" dirty="0"/>
              <a:t>name</a:t>
            </a:r>
            <a:r>
              <a:rPr lang="en-US" b="0" dirty="0"/>
              <a:t> (bold text), </a:t>
            </a:r>
            <a:r>
              <a:rPr lang="en-US" dirty="0"/>
              <a:t>CKI position (Team Lead or Fellow), email address</a:t>
            </a:r>
          </a:p>
        </p:txBody>
      </p:sp>
      <p:sp>
        <p:nvSpPr>
          <p:cNvPr id="42" name="Picture Placeholder 6">
            <a:extLst>
              <a:ext uri="{FF2B5EF4-FFF2-40B4-BE49-F238E27FC236}">
                <a16:creationId xmlns:a16="http://schemas.microsoft.com/office/drawing/2014/main" id="{B9F1A9D9-3D2C-BED8-00AB-668724DAA84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08532" y="3045360"/>
            <a:ext cx="914400" cy="914400"/>
          </a:xfrm>
          <a:prstGeom prst="ellipse">
            <a:avLst/>
          </a:prstGeom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43" name="Text Placeholder 13">
            <a:extLst>
              <a:ext uri="{FF2B5EF4-FFF2-40B4-BE49-F238E27FC236}">
                <a16:creationId xmlns:a16="http://schemas.microsoft.com/office/drawing/2014/main" id="{E4EAB22A-A509-F748-704D-B66D4BA1B81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443127" y="3045360"/>
            <a:ext cx="3886200" cy="9144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>
              <a:spcBef>
                <a:spcPts val="0"/>
              </a:spcBef>
              <a:buNone/>
              <a:defRPr sz="1200" b="0"/>
            </a:lvl1pPr>
            <a:lvl2pPr>
              <a:buNone/>
              <a:defRPr sz="1200"/>
            </a:lvl2pPr>
            <a:lvl3pPr>
              <a:buNone/>
              <a:defRPr sz="1200"/>
            </a:lvl3pPr>
            <a:lvl4pPr>
              <a:buNone/>
              <a:defRPr sz="1200"/>
            </a:lvl4pPr>
            <a:lvl5pPr>
              <a:buNone/>
              <a:defRPr sz="1200"/>
            </a:lvl5pPr>
          </a:lstStyle>
          <a:p>
            <a:pPr lvl="0"/>
            <a:r>
              <a:rPr lang="en-US" b="0" dirty="0"/>
              <a:t>Insert </a:t>
            </a:r>
            <a:r>
              <a:rPr lang="en-US" b="1" dirty="0"/>
              <a:t>name</a:t>
            </a:r>
            <a:r>
              <a:rPr lang="en-US" b="0" dirty="0"/>
              <a:t> (bold text), </a:t>
            </a:r>
            <a:r>
              <a:rPr lang="en-US" dirty="0"/>
              <a:t>CKI position (Team Lead or Fellow), email address</a:t>
            </a:r>
          </a:p>
        </p:txBody>
      </p:sp>
      <p:sp>
        <p:nvSpPr>
          <p:cNvPr id="44" name="Picture Placeholder 6">
            <a:extLst>
              <a:ext uri="{FF2B5EF4-FFF2-40B4-BE49-F238E27FC236}">
                <a16:creationId xmlns:a16="http://schemas.microsoft.com/office/drawing/2014/main" id="{E4725DF5-F34E-BBF2-D98C-8A20EF294F6D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208532" y="4176189"/>
            <a:ext cx="914400" cy="914400"/>
          </a:xfrm>
          <a:prstGeom prst="ellipse">
            <a:avLst/>
          </a:prstGeom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45" name="Text Placeholder 13">
            <a:extLst>
              <a:ext uri="{FF2B5EF4-FFF2-40B4-BE49-F238E27FC236}">
                <a16:creationId xmlns:a16="http://schemas.microsoft.com/office/drawing/2014/main" id="{63A7841B-F2C6-630C-8DA3-BACF3BE942F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443127" y="4176189"/>
            <a:ext cx="3886200" cy="9144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>
              <a:spcBef>
                <a:spcPts val="0"/>
              </a:spcBef>
              <a:buNone/>
              <a:defRPr sz="1200" b="0"/>
            </a:lvl1pPr>
            <a:lvl2pPr>
              <a:buNone/>
              <a:defRPr sz="1200"/>
            </a:lvl2pPr>
            <a:lvl3pPr>
              <a:buNone/>
              <a:defRPr sz="1200"/>
            </a:lvl3pPr>
            <a:lvl4pPr>
              <a:buNone/>
              <a:defRPr sz="1200"/>
            </a:lvl4pPr>
            <a:lvl5pPr>
              <a:buNone/>
              <a:defRPr sz="1200"/>
            </a:lvl5pPr>
          </a:lstStyle>
          <a:p>
            <a:pPr lvl="0"/>
            <a:r>
              <a:rPr lang="en-US" b="0" dirty="0"/>
              <a:t>Insert </a:t>
            </a:r>
            <a:r>
              <a:rPr lang="en-US" b="1" dirty="0"/>
              <a:t>name</a:t>
            </a:r>
            <a:r>
              <a:rPr lang="en-US" b="0" dirty="0"/>
              <a:t> (bold text), </a:t>
            </a:r>
            <a:r>
              <a:rPr lang="en-US" dirty="0"/>
              <a:t>CKI position (Team Lead or Fellow), email address</a:t>
            </a:r>
          </a:p>
        </p:txBody>
      </p:sp>
      <p:sp>
        <p:nvSpPr>
          <p:cNvPr id="46" name="Picture Placeholder 6">
            <a:extLst>
              <a:ext uri="{FF2B5EF4-FFF2-40B4-BE49-F238E27FC236}">
                <a16:creationId xmlns:a16="http://schemas.microsoft.com/office/drawing/2014/main" id="{37370BA6-E711-59AC-8C29-F68BC1C5A20B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208532" y="5307018"/>
            <a:ext cx="914400" cy="914400"/>
          </a:xfrm>
          <a:prstGeom prst="ellipse">
            <a:avLst/>
          </a:prstGeom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47" name="Text Placeholder 13">
            <a:extLst>
              <a:ext uri="{FF2B5EF4-FFF2-40B4-BE49-F238E27FC236}">
                <a16:creationId xmlns:a16="http://schemas.microsoft.com/office/drawing/2014/main" id="{304AF62E-5A7B-9AA0-EC7D-CFE5263161C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443127" y="5307018"/>
            <a:ext cx="3886200" cy="9144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>
              <a:spcBef>
                <a:spcPts val="0"/>
              </a:spcBef>
              <a:buNone/>
              <a:defRPr sz="1200" b="0"/>
            </a:lvl1pPr>
            <a:lvl2pPr>
              <a:buNone/>
              <a:defRPr sz="1200"/>
            </a:lvl2pPr>
            <a:lvl3pPr>
              <a:buNone/>
              <a:defRPr sz="1200"/>
            </a:lvl3pPr>
            <a:lvl4pPr>
              <a:buNone/>
              <a:defRPr sz="1200"/>
            </a:lvl4pPr>
            <a:lvl5pPr>
              <a:buNone/>
              <a:defRPr sz="1200"/>
            </a:lvl5pPr>
          </a:lstStyle>
          <a:p>
            <a:pPr lvl="0"/>
            <a:r>
              <a:rPr lang="en-US" b="0" dirty="0"/>
              <a:t>Insert </a:t>
            </a:r>
            <a:r>
              <a:rPr lang="en-US" b="1" dirty="0"/>
              <a:t>name</a:t>
            </a:r>
            <a:r>
              <a:rPr lang="en-US" b="0" dirty="0"/>
              <a:t> (bold text), </a:t>
            </a:r>
            <a:r>
              <a:rPr lang="en-US" dirty="0"/>
              <a:t>CKI position (Team Lead or Fellow), email address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BAE2D7-047A-C286-763B-337220080C8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34963" y="509462"/>
            <a:ext cx="11522076" cy="758952"/>
          </a:xfrm>
        </p:spPr>
        <p:txBody>
          <a:bodyPr/>
          <a:lstStyle>
            <a:lvl1pPr marL="0">
              <a:spcBef>
                <a:spcPts val="0"/>
              </a:spcBef>
              <a:buNone/>
              <a:defRPr sz="2800" b="1"/>
            </a:lvl1pPr>
          </a:lstStyle>
          <a:p>
            <a:pPr lvl="0"/>
            <a:r>
              <a:rPr lang="en-US" dirty="0"/>
              <a:t>CKI Team Staff, Faculty, and Advisors</a:t>
            </a:r>
          </a:p>
        </p:txBody>
      </p:sp>
      <p:cxnSp>
        <p:nvCxnSpPr>
          <p:cNvPr id="3" name="btfpColumnHeaderBoxLine984923">
            <a:extLst>
              <a:ext uri="{FF2B5EF4-FFF2-40B4-BE49-F238E27FC236}">
                <a16:creationId xmlns:a16="http://schemas.microsoft.com/office/drawing/2014/main" id="{80D2438C-A653-3790-887F-A380597A30D9}"/>
              </a:ext>
            </a:extLst>
          </p:cNvPr>
          <p:cNvCxnSpPr>
            <a:cxnSpLocks/>
          </p:cNvCxnSpPr>
          <p:nvPr userDrawn="1"/>
        </p:nvCxnSpPr>
        <p:spPr bwMode="gray">
          <a:xfrm flipV="1">
            <a:off x="323332" y="1732046"/>
            <a:ext cx="5660136" cy="268"/>
          </a:xfrm>
          <a:prstGeom prst="line">
            <a:avLst/>
          </a:prstGeom>
          <a:ln w="9525" cap="flat">
            <a:solidFill>
              <a:srgbClr val="000000"/>
            </a:solidFill>
            <a:miter lim="800000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btfpColumnHeaderBoxLine984923">
            <a:extLst>
              <a:ext uri="{FF2B5EF4-FFF2-40B4-BE49-F238E27FC236}">
                <a16:creationId xmlns:a16="http://schemas.microsoft.com/office/drawing/2014/main" id="{C714D6AB-730F-2DF2-786C-43BBB98D867F}"/>
              </a:ext>
            </a:extLst>
          </p:cNvPr>
          <p:cNvCxnSpPr>
            <a:cxnSpLocks/>
          </p:cNvCxnSpPr>
          <p:nvPr userDrawn="1"/>
        </p:nvCxnSpPr>
        <p:spPr bwMode="gray">
          <a:xfrm flipV="1">
            <a:off x="6202680" y="1731778"/>
            <a:ext cx="5660136" cy="268"/>
          </a:xfrm>
          <a:prstGeom prst="line">
            <a:avLst/>
          </a:prstGeom>
          <a:ln w="9525" cap="flat">
            <a:solidFill>
              <a:srgbClr val="000000"/>
            </a:solidFill>
            <a:miter lim="800000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2">
            <a:extLst>
              <a:ext uri="{FF2B5EF4-FFF2-40B4-BE49-F238E27FC236}">
                <a16:creationId xmlns:a16="http://schemas.microsoft.com/office/drawing/2014/main" id="{A51E28CC-9957-0EC1-2A1E-F5100D6F278D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05"/>
          <a:stretch/>
        </p:blipFill>
        <p:spPr bwMode="auto">
          <a:xfrm>
            <a:off x="329184" y="1914531"/>
            <a:ext cx="915279" cy="9144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2" descr="A person standing in front of a window&#10;&#10;Description automatically generated">
            <a:extLst>
              <a:ext uri="{FF2B5EF4-FFF2-40B4-BE49-F238E27FC236}">
                <a16:creationId xmlns:a16="http://schemas.microsoft.com/office/drawing/2014/main" id="{031E0AC8-304A-84AD-F22A-A01DEF9F1BD5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08567" y="1914531"/>
            <a:ext cx="914365" cy="9144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Pia Morrow">
            <a:extLst>
              <a:ext uri="{FF2B5EF4-FFF2-40B4-BE49-F238E27FC236}">
                <a16:creationId xmlns:a16="http://schemas.microsoft.com/office/drawing/2014/main" id="{4BD3FE46-4B85-FD40-B480-3474A5A6BD2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184" y="4176189"/>
            <a:ext cx="914400" cy="9144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Profile photo of Ariela Farchi Behar">
            <a:extLst>
              <a:ext uri="{FF2B5EF4-FFF2-40B4-BE49-F238E27FC236}">
                <a16:creationId xmlns:a16="http://schemas.microsoft.com/office/drawing/2014/main" id="{646A9B96-6A20-B2A3-2932-22C3FCE5FB7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184" y="3045360"/>
            <a:ext cx="914400" cy="9144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B1B273A4-5A9D-7C6E-B017-05CB3DE98CE8}"/>
              </a:ext>
            </a:extLst>
          </p:cNvPr>
          <p:cNvSpPr txBox="1"/>
          <p:nvPr userDrawn="1"/>
        </p:nvSpPr>
        <p:spPr bwMode="gray">
          <a:xfrm>
            <a:off x="1550982" y="1914531"/>
            <a:ext cx="3886200" cy="914400"/>
          </a:xfrm>
          <a:prstGeom prst="rect">
            <a:avLst/>
          </a:prstGeom>
          <a:noFill/>
        </p:spPr>
        <p:txBody>
          <a:bodyPr wrap="none" lIns="91440" tIns="45720" rIns="91440" bIns="45720" rtlCol="0" anchor="ctr">
            <a:noAutofit/>
          </a:bodyPr>
          <a:lstStyle/>
          <a:p>
            <a:pPr marL="0" indent="-18288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schemeClr val="tx1"/>
                </a:solidFill>
              </a:rPr>
              <a:t>Isabel Hoyos</a:t>
            </a:r>
          </a:p>
          <a:p>
            <a:pPr marL="0" indent="-18288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dirty="0">
                <a:solidFill>
                  <a:schemeClr val="tx1"/>
                </a:solidFill>
              </a:rPr>
              <a:t>M.S. in Sustainability Management</a:t>
            </a:r>
          </a:p>
          <a:p>
            <a:pPr marL="0" indent="-18288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dirty="0">
                <a:solidFill>
                  <a:schemeClr val="tx1"/>
                </a:solidFill>
              </a:rPr>
              <a:t>Senior Staff Associate</a:t>
            </a:r>
          </a:p>
          <a:p>
            <a:pPr marL="0" indent="-18288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dirty="0">
                <a:solidFill>
                  <a:schemeClr val="tx1"/>
                </a:solidFill>
                <a:hlinkClick r:id="rId12"/>
              </a:rPr>
              <a:t>ih2428@columbia.edu</a:t>
            </a:r>
            <a:endParaRPr lang="en-US" sz="1200" b="0" dirty="0">
              <a:solidFill>
                <a:schemeClr val="tx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17C8EA1-C3B7-C509-984F-3A573B86C699}"/>
              </a:ext>
            </a:extLst>
          </p:cNvPr>
          <p:cNvSpPr txBox="1"/>
          <p:nvPr userDrawn="1"/>
        </p:nvSpPr>
        <p:spPr bwMode="gray">
          <a:xfrm>
            <a:off x="1550982" y="3045360"/>
            <a:ext cx="3886200" cy="914400"/>
          </a:xfrm>
          <a:prstGeom prst="rect">
            <a:avLst/>
          </a:prstGeom>
          <a:noFill/>
        </p:spPr>
        <p:txBody>
          <a:bodyPr wrap="none" lIns="91440" tIns="45720" rIns="91440" bIns="45720" rtlCol="0" anchor="ctr">
            <a:noAutofit/>
          </a:bodyPr>
          <a:lstStyle/>
          <a:p>
            <a:pPr marL="0" indent="-18288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schemeClr val="tx1"/>
                </a:solidFill>
              </a:rPr>
              <a:t>Ariela Farchi Behar</a:t>
            </a:r>
          </a:p>
          <a:p>
            <a:pPr marL="0" indent="-18288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dirty="0">
                <a:solidFill>
                  <a:schemeClr val="tx1"/>
                </a:solidFill>
              </a:rPr>
              <a:t>M.S. in Sustainability Management</a:t>
            </a:r>
          </a:p>
          <a:p>
            <a:pPr marL="0" indent="-18288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dirty="0">
                <a:solidFill>
                  <a:schemeClr val="tx1"/>
                </a:solidFill>
              </a:rPr>
              <a:t>Staff Associate</a:t>
            </a:r>
          </a:p>
          <a:p>
            <a:pPr marL="0" indent="-18288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dirty="0">
                <a:solidFill>
                  <a:schemeClr val="tx1"/>
                </a:solidFill>
                <a:hlinkClick r:id="rId13"/>
              </a:rPr>
              <a:t>af3487@columbia.edu</a:t>
            </a:r>
            <a:r>
              <a:rPr lang="en-US" sz="1200" b="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FDFC434-AB36-0D48-514A-8AE948DE3135}"/>
              </a:ext>
            </a:extLst>
          </p:cNvPr>
          <p:cNvSpPr txBox="1"/>
          <p:nvPr userDrawn="1"/>
        </p:nvSpPr>
        <p:spPr bwMode="gray">
          <a:xfrm>
            <a:off x="1550982" y="4176189"/>
            <a:ext cx="3886200" cy="914400"/>
          </a:xfrm>
          <a:prstGeom prst="rect">
            <a:avLst/>
          </a:prstGeom>
          <a:noFill/>
        </p:spPr>
        <p:txBody>
          <a:bodyPr wrap="none" lIns="91440" tIns="45720" rIns="91440" bIns="45720" rtlCol="0" anchor="ctr">
            <a:noAutofit/>
          </a:bodyPr>
          <a:lstStyle/>
          <a:p>
            <a:pPr marL="0" indent="-18288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schemeClr val="tx1"/>
                </a:solidFill>
              </a:rPr>
              <a:t>Pia Doris Morrow</a:t>
            </a:r>
          </a:p>
          <a:p>
            <a:pPr marL="0" indent="-18288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dirty="0">
                <a:solidFill>
                  <a:schemeClr val="tx1"/>
                </a:solidFill>
              </a:rPr>
              <a:t>M.S. in Sustainability Management</a:t>
            </a:r>
          </a:p>
          <a:p>
            <a:pPr marL="0" indent="-18288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dirty="0">
                <a:solidFill>
                  <a:schemeClr val="tx1"/>
                </a:solidFill>
              </a:rPr>
              <a:t>Staff Associate</a:t>
            </a:r>
          </a:p>
          <a:p>
            <a:pPr marL="0" indent="-18288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dirty="0">
                <a:solidFill>
                  <a:schemeClr val="tx1"/>
                </a:solidFill>
                <a:hlinkClick r:id="rId14"/>
              </a:rPr>
              <a:t>pm3346@columbia.edu</a:t>
            </a:r>
            <a:endParaRPr lang="en-US" sz="1200" b="0" dirty="0">
              <a:solidFill>
                <a:schemeClr val="tx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F1CB1F0-0A9D-D8FB-46BB-159BFB41E1F8}"/>
              </a:ext>
            </a:extLst>
          </p:cNvPr>
          <p:cNvSpPr txBox="1"/>
          <p:nvPr userDrawn="1"/>
        </p:nvSpPr>
        <p:spPr bwMode="gray">
          <a:xfrm>
            <a:off x="7443127" y="1914531"/>
            <a:ext cx="3886200" cy="914400"/>
          </a:xfrm>
          <a:prstGeom prst="rect">
            <a:avLst/>
          </a:prstGeom>
          <a:noFill/>
        </p:spPr>
        <p:txBody>
          <a:bodyPr wrap="none" lIns="91440" tIns="45720" rIns="91440" bIns="45720" rtlCol="0" anchor="ctr">
            <a:noAutofit/>
          </a:bodyPr>
          <a:lstStyle/>
          <a:p>
            <a:pPr marL="0" indent="-18288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schemeClr val="tx1"/>
                </a:solidFill>
              </a:rPr>
              <a:t>Gernot Wagner</a:t>
            </a:r>
          </a:p>
          <a:p>
            <a:pPr marL="0" indent="-18288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dirty="0">
                <a:solidFill>
                  <a:schemeClr val="tx1"/>
                </a:solidFill>
              </a:rPr>
              <a:t>Senior Lecturer, Columbia Business School</a:t>
            </a:r>
          </a:p>
          <a:p>
            <a:pPr marL="0" indent="-18288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dirty="0">
                <a:solidFill>
                  <a:schemeClr val="tx1"/>
                </a:solidFill>
              </a:rPr>
              <a:t>Faculty Director, Climate Knowledge Initiative</a:t>
            </a:r>
          </a:p>
          <a:p>
            <a:pPr marL="0" indent="-18288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dirty="0">
                <a:solidFill>
                  <a:schemeClr val="tx1"/>
                </a:solidFill>
                <a:hlinkClick r:id="rId15"/>
              </a:rPr>
              <a:t>gwagner@columbia.edu</a:t>
            </a:r>
            <a:r>
              <a:rPr lang="en-US" sz="1200" b="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319F614-7E26-71B1-D83F-03AE007BA1EB}"/>
              </a:ext>
            </a:extLst>
          </p:cNvPr>
          <p:cNvSpPr txBox="1"/>
          <p:nvPr userDrawn="1"/>
        </p:nvSpPr>
        <p:spPr bwMode="gray">
          <a:xfrm>
            <a:off x="329184" y="1391428"/>
            <a:ext cx="5660136" cy="338328"/>
          </a:xfrm>
          <a:prstGeom prst="rect">
            <a:avLst/>
          </a:prstGeom>
          <a:noFill/>
        </p:spPr>
        <p:txBody>
          <a:bodyPr wrap="none" lIns="91440" tIns="45720" rIns="91440" bIns="45720" rtlCol="0" anchor="ctr">
            <a:noAutofit/>
          </a:bodyPr>
          <a:lstStyle/>
          <a:p>
            <a:pPr marL="0" indent="-18288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chemeClr val="tx1"/>
                </a:solidFill>
              </a:rPr>
              <a:t>Staff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611D1C8-DA89-34DF-F0CD-0C465B26CAD5}"/>
              </a:ext>
            </a:extLst>
          </p:cNvPr>
          <p:cNvSpPr txBox="1"/>
          <p:nvPr userDrawn="1"/>
        </p:nvSpPr>
        <p:spPr bwMode="gray">
          <a:xfrm>
            <a:off x="6208532" y="1391160"/>
            <a:ext cx="5660136" cy="338328"/>
          </a:xfrm>
          <a:prstGeom prst="rect">
            <a:avLst/>
          </a:prstGeom>
          <a:noFill/>
        </p:spPr>
        <p:txBody>
          <a:bodyPr wrap="none" lIns="91440" tIns="45720" rIns="91440" bIns="45720" rtlCol="0" anchor="ctr">
            <a:noAutofit/>
          </a:bodyPr>
          <a:lstStyle/>
          <a:p>
            <a:pPr marL="0" indent="-18288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chemeClr val="tx1"/>
                </a:solidFill>
              </a:rPr>
              <a:t>Faculty and Advisors</a:t>
            </a:r>
          </a:p>
        </p:txBody>
      </p:sp>
    </p:spTree>
    <p:extLst>
      <p:ext uri="{BB962C8B-B14F-4D97-AF65-F5344CB8AC3E}">
        <p14:creationId xmlns:p14="http://schemas.microsoft.com/office/powerpoint/2010/main" val="1358595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mess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A95B8BD8-E431-D455-1ED2-406291B065BB}"/>
              </a:ext>
            </a:extLst>
          </p:cNvPr>
          <p:cNvGraphicFramePr>
            <a:graphicFrameLocks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10513497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A95B8BD8-E431-D455-1ED2-406291B065B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Picture Placeholder 28">
            <a:extLst>
              <a:ext uri="{FF2B5EF4-FFF2-40B4-BE49-F238E27FC236}">
                <a16:creationId xmlns:a16="http://schemas.microsoft.com/office/drawing/2014/main" id="{8D15BC06-EE81-73BA-5732-C5A6FE9E495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30200" y="768350"/>
            <a:ext cx="3510784" cy="4981062"/>
          </a:xfrm>
          <a:prstGeom prst="rect">
            <a:avLst/>
          </a:prstGeom>
        </p:spPr>
        <p:txBody>
          <a:bodyPr/>
          <a:lstStyle>
            <a:lvl1pPr marL="0"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1BB0C580-AC9F-ECD5-99CE-AEC9A36832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83267" y="768350"/>
            <a:ext cx="7502525" cy="49810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F8E3FE2A-C8FA-E15E-73E2-8DCE607136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4962" y="6344432"/>
            <a:ext cx="9147241" cy="21670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 dirty="0">
                <a:solidFill>
                  <a:srgbClr val="000000"/>
                </a:solidFill>
              </a:rPr>
              <a:t>Sources: Source title [with link] (Source name, year); Source title [with link] (Source name, year).</a:t>
            </a:r>
          </a:p>
          <a:p>
            <a:r>
              <a:rPr lang="en-US" dirty="0">
                <a:solidFill>
                  <a:srgbClr val="000000"/>
                </a:solidFill>
              </a:rPr>
              <a:t>Credit: Names, and </a:t>
            </a:r>
            <a:r>
              <a:rPr lang="en-US" u="sng" dirty="0">
                <a:hlinkClick r:id="rId5"/>
              </a:rPr>
              <a:t>Gernot Wagner</a:t>
            </a:r>
            <a:r>
              <a:rPr lang="en-US" dirty="0"/>
              <a:t>. </a:t>
            </a:r>
            <a:r>
              <a:rPr lang="en-US" dirty="0">
                <a:solidFill>
                  <a:schemeClr val="tx1"/>
                </a:solidFill>
              </a:rPr>
              <a:t>Share with </a:t>
            </a:r>
            <a:r>
              <a:rPr lang="en-US" u="sng" dirty="0">
                <a:solidFill>
                  <a:schemeClr val="tx1"/>
                </a:solidFill>
                <a:hlinkClick r:id="rId6"/>
              </a:rPr>
              <a:t>attribution</a:t>
            </a:r>
            <a:r>
              <a:rPr lang="en-US" dirty="0">
                <a:solidFill>
                  <a:schemeClr val="tx1"/>
                </a:solidFill>
              </a:rPr>
              <a:t>: Name of lead author </a:t>
            </a:r>
            <a:r>
              <a:rPr lang="en-US" i="1" dirty="0">
                <a:solidFill>
                  <a:schemeClr val="tx1"/>
                </a:solidFill>
              </a:rPr>
              <a:t>et al.</a:t>
            </a:r>
            <a:r>
              <a:rPr lang="en-US" dirty="0">
                <a:solidFill>
                  <a:schemeClr val="tx1"/>
                </a:solidFill>
              </a:rPr>
              <a:t>, “</a:t>
            </a:r>
            <a:r>
              <a:rPr lang="en-US" u="sng" dirty="0">
                <a:solidFill>
                  <a:schemeClr val="tx1"/>
                </a:solidFill>
              </a:rPr>
              <a:t>Title of the deck [linked to website]</a:t>
            </a:r>
            <a:r>
              <a:rPr lang="en-US" dirty="0">
                <a:solidFill>
                  <a:schemeClr val="tx1"/>
                </a:solidFill>
              </a:rPr>
              <a:t>” (Day Month [spelled out] Year).​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74C9EC-1A5B-0243-D83E-2EB318287464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01445" y="4305300"/>
            <a:ext cx="3165987" cy="1295400"/>
          </a:xfrm>
          <a:prstGeom prst="rect">
            <a:avLst/>
          </a:prstGeom>
        </p:spPr>
        <p:txBody>
          <a:bodyPr>
            <a:noAutofit/>
          </a:bodyPr>
          <a:lstStyle>
            <a:lvl1pPr marL="0">
              <a:buNone/>
              <a:defRPr sz="2800" b="1"/>
            </a:lvl1pPr>
          </a:lstStyle>
          <a:p>
            <a:pPr lvl="0"/>
            <a:r>
              <a:rPr lang="en-US" dirty="0"/>
              <a:t>Key message title</a:t>
            </a:r>
          </a:p>
        </p:txBody>
      </p:sp>
    </p:spTree>
    <p:extLst>
      <p:ext uri="{BB962C8B-B14F-4D97-AF65-F5344CB8AC3E}">
        <p14:creationId xmlns:p14="http://schemas.microsoft.com/office/powerpoint/2010/main" val="2572581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tions Items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B43B131C-746B-39C7-7312-75C7B13BBCEF}"/>
              </a:ext>
            </a:extLst>
          </p:cNvPr>
          <p:cNvGraphicFramePr>
            <a:graphicFrameLocks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76044077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43B131C-746B-39C7-7312-75C7B13BBCE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912BC789-652B-24D3-1691-9FE570C848A0}"/>
              </a:ext>
            </a:extLst>
          </p:cNvPr>
          <p:cNvSpPr>
            <a:spLocks noGrp="1"/>
          </p:cNvSpPr>
          <p:nvPr>
            <p:ph type="tbl" sz="quarter" idx="11"/>
          </p:nvPr>
        </p:nvSpPr>
        <p:spPr>
          <a:xfrm>
            <a:off x="334963" y="2195551"/>
            <a:ext cx="11521440" cy="3904488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224D32E-A984-55C4-82E1-CC1C751DA3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963" y="513568"/>
            <a:ext cx="11522076" cy="754846"/>
          </a:xfrm>
          <a:prstGeom prst="rect">
            <a:avLst/>
          </a:prstGeom>
        </p:spPr>
        <p:txBody>
          <a:bodyPr vert="horz" wrap="square" tIns="0" rIns="91440" bIns="0" anchor="t">
            <a:noAutofit/>
          </a:bodyPr>
          <a:lstStyle>
            <a:lvl1pPr>
              <a:spcBef>
                <a:spcPts val="0"/>
              </a:spcBef>
              <a:defRPr sz="2800" baseline="0"/>
            </a:lvl1pPr>
          </a:lstStyle>
          <a:p>
            <a:r>
              <a:rPr lang="en-US" dirty="0"/>
              <a:t>Action Items List – Team [insert topic]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280FCD16-E095-44F9-ED74-4697D5240F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4962" y="6344432"/>
            <a:ext cx="9147241" cy="21670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 dirty="0">
                <a:solidFill>
                  <a:srgbClr val="000000"/>
                </a:solidFill>
              </a:rPr>
              <a:t>Sources: Source title [with link] (Source name, year); Source title [with link] (Source name, year).</a:t>
            </a:r>
          </a:p>
          <a:p>
            <a:r>
              <a:rPr lang="en-US" dirty="0">
                <a:solidFill>
                  <a:srgbClr val="000000"/>
                </a:solidFill>
              </a:rPr>
              <a:t>Credit: Names, and </a:t>
            </a:r>
            <a:r>
              <a:rPr lang="en-US" u="sng" dirty="0">
                <a:hlinkClick r:id="rId5"/>
              </a:rPr>
              <a:t>Gernot Wagner</a:t>
            </a:r>
            <a:r>
              <a:rPr lang="en-US" dirty="0"/>
              <a:t>. </a:t>
            </a:r>
            <a:r>
              <a:rPr lang="en-US" dirty="0">
                <a:solidFill>
                  <a:schemeClr val="tx1"/>
                </a:solidFill>
              </a:rPr>
              <a:t>Share with </a:t>
            </a:r>
            <a:r>
              <a:rPr lang="en-US" u="sng" dirty="0">
                <a:solidFill>
                  <a:schemeClr val="tx1"/>
                </a:solidFill>
                <a:hlinkClick r:id="rId6"/>
              </a:rPr>
              <a:t>attribution</a:t>
            </a:r>
            <a:r>
              <a:rPr lang="en-US" dirty="0">
                <a:solidFill>
                  <a:schemeClr val="tx1"/>
                </a:solidFill>
              </a:rPr>
              <a:t>: Name of lead author </a:t>
            </a:r>
            <a:r>
              <a:rPr lang="en-US" i="1" dirty="0">
                <a:solidFill>
                  <a:schemeClr val="tx1"/>
                </a:solidFill>
              </a:rPr>
              <a:t>et al.</a:t>
            </a:r>
            <a:r>
              <a:rPr lang="en-US" dirty="0">
                <a:solidFill>
                  <a:schemeClr val="tx1"/>
                </a:solidFill>
              </a:rPr>
              <a:t>, “</a:t>
            </a:r>
            <a:r>
              <a:rPr lang="en-US" u="sng" dirty="0">
                <a:solidFill>
                  <a:schemeClr val="tx1"/>
                </a:solidFill>
              </a:rPr>
              <a:t>Title of the deck [linked to website]</a:t>
            </a:r>
            <a:r>
              <a:rPr lang="en-US" dirty="0">
                <a:solidFill>
                  <a:schemeClr val="tx1"/>
                </a:solidFill>
              </a:rPr>
              <a:t>” (Day Month [spelled out] Year).​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7B0532E4-3B5D-F9C8-81C4-3E089BD7EF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9184" y="1498005"/>
            <a:ext cx="8705088" cy="548640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600" b="1"/>
            </a:lvl1pPr>
            <a:lvl2pPr>
              <a:buNone/>
              <a:defRPr sz="1600" b="1"/>
            </a:lvl2pPr>
            <a:lvl3pPr>
              <a:buNone/>
              <a:defRPr sz="16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dirty="0"/>
              <a:t>Week of [insert date]</a:t>
            </a:r>
          </a:p>
        </p:txBody>
      </p:sp>
      <p:cxnSp>
        <p:nvCxnSpPr>
          <p:cNvPr id="9" name="btfpColumnHeaderBoxLine984923">
            <a:extLst>
              <a:ext uri="{FF2B5EF4-FFF2-40B4-BE49-F238E27FC236}">
                <a16:creationId xmlns:a16="http://schemas.microsoft.com/office/drawing/2014/main" id="{C98100D3-07F0-A4A3-F359-C34DFF8A2942}"/>
              </a:ext>
            </a:extLst>
          </p:cNvPr>
          <p:cNvCxnSpPr>
            <a:cxnSpLocks/>
          </p:cNvCxnSpPr>
          <p:nvPr userDrawn="1"/>
        </p:nvCxnSpPr>
        <p:spPr bwMode="gray">
          <a:xfrm flipV="1">
            <a:off x="323332" y="2046377"/>
            <a:ext cx="8705088" cy="268"/>
          </a:xfrm>
          <a:prstGeom prst="line">
            <a:avLst/>
          </a:prstGeom>
          <a:ln w="9525" cap="flat">
            <a:solidFill>
              <a:srgbClr val="000000"/>
            </a:solidFill>
            <a:miter lim="800000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6764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oleObject" Target="../embeddings/oleObject1.bin"/><Relationship Id="rId5" Type="http://schemas.openxmlformats.org/officeDocument/2006/relationships/slideLayout" Target="../slideLayouts/slideLayout5.xml"/><Relationship Id="rId10" Type="http://schemas.openxmlformats.org/officeDocument/2006/relationships/tags" Target="../tags/tag3.xml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slideLayout" Target="../slideLayouts/slideLayout20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10.xml"/><Relationship Id="rId21" Type="http://schemas.openxmlformats.org/officeDocument/2006/relationships/hyperlink" Target="https://business.columbia.edu/insights/climate/cki" TargetMode="Externa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17" Type="http://schemas.openxmlformats.org/officeDocument/2006/relationships/oleObject" Target="../embeddings/oleObject9.bin"/><Relationship Id="rId2" Type="http://schemas.openxmlformats.org/officeDocument/2006/relationships/slideLayout" Target="../slideLayouts/slideLayout9.xml"/><Relationship Id="rId16" Type="http://schemas.openxmlformats.org/officeDocument/2006/relationships/tags" Target="../tags/tag12.xml"/><Relationship Id="rId20" Type="http://schemas.openxmlformats.org/officeDocument/2006/relationships/hyperlink" Target="https://business.columbia.edu/faculty/people/gernot-wagner" TargetMode="Externa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5" Type="http://schemas.openxmlformats.org/officeDocument/2006/relationships/tags" Target="../tags/tag11.xml"/><Relationship Id="rId10" Type="http://schemas.openxmlformats.org/officeDocument/2006/relationships/slideLayout" Target="../slideLayouts/slideLayout17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C3EEFE3C-04B9-AB3C-EAE9-80904F3FD8AA}"/>
              </a:ext>
            </a:extLst>
          </p:cNvPr>
          <p:cNvGraphicFramePr>
            <a:graphicFrameLocks/>
          </p:cNvGraphicFramePr>
          <p:nvPr userDrawn="1">
            <p:custDataLst>
              <p:tags r:id="rId10"/>
            </p:custDataLst>
            <p:extLst>
              <p:ext uri="{D42A27DB-BD31-4B8C-83A1-F6EECF244321}">
                <p14:modId xmlns:p14="http://schemas.microsoft.com/office/powerpoint/2010/main" val="294635394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1" imgW="503" imgH="503" progId="TCLayout.ActiveDocument.1">
                  <p:embed/>
                </p:oleObj>
              </mc:Choice>
              <mc:Fallback>
                <p:oleObj name="think-cell Slide" r:id="rId11" imgW="503" imgH="503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C3EEFE3C-04B9-AB3C-EAE9-80904F3FD8A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BtfpConfiguration" hidden="1"/>
          <p:cNvSpPr txBox="1"/>
          <p:nvPr userDrawn="1"/>
        </p:nvSpPr>
        <p:spPr bwMode="hidden">
          <a:xfrm>
            <a:off x="0" y="0"/>
            <a:ext cx="36000" cy="360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indent="0">
              <a:buNone/>
            </a:pPr>
            <a:r>
              <a:rPr lang="en-US" sz="100">
                <a:solidFill>
                  <a:schemeClr val="bg1">
                    <a:alpha val="0"/>
                  </a:schemeClr>
                </a:solidFill>
              </a:rPr>
              <a:t>&lt;btfp&gt;</a:t>
            </a:r>
          </a:p>
          <a:p>
            <a:pPr marL="0" indent="0">
              <a:buNone/>
            </a:pPr>
            <a:r>
              <a:rPr lang="en-US" sz="100">
                <a:solidFill>
                  <a:schemeClr val="bg1">
                    <a:alpha val="0"/>
                  </a:schemeClr>
                </a:solidFill>
              </a:rPr>
              <a:t>  &lt;template version="2.3.3" type="branded" pageSize="widescreen" /&gt;</a:t>
            </a:r>
          </a:p>
          <a:p>
            <a:pPr marL="0" indent="0">
              <a:buNone/>
            </a:pPr>
            <a:r>
              <a:rPr lang="en-US" sz="100">
                <a:solidFill>
                  <a:schemeClr val="bg1">
                    <a:alpha val="0"/>
                  </a:schemeClr>
                </a:solidFill>
              </a:rPr>
              <a:t>  &lt;!--BTFPCONFIGURATION:3C627466703E0D0A20203C74656D706C6174652076657273696F6E3D22322E332E342220747970653D226272616E64656422207061676553697A653D227769646573637265656E22202F3E0D0A3C2F627466703E--&gt;</a:t>
            </a:r>
          </a:p>
          <a:p>
            <a:pPr marL="0" indent="0">
              <a:buNone/>
            </a:pPr>
            <a:r>
              <a:rPr lang="en-US" sz="100">
                <a:solidFill>
                  <a:schemeClr val="bg1">
                    <a:alpha val="0"/>
                  </a:schemeClr>
                </a:solidFill>
              </a:rPr>
              <a:t>&lt;/btfp&gt;</a:t>
            </a:r>
            <a:endParaRPr lang="en-US" sz="100" dirty="0">
              <a:solidFill>
                <a:schemeClr val="bg1">
                  <a:alpha val="0"/>
                </a:schemeClr>
              </a:solidFill>
            </a:endParaRPr>
          </a:p>
        </p:txBody>
      </p:sp>
      <p:sp>
        <p:nvSpPr>
          <p:cNvPr id="8" name="CreatedFooter"/>
          <p:cNvSpPr/>
          <p:nvPr userDrawn="1"/>
        </p:nvSpPr>
        <p:spPr>
          <a:xfrm>
            <a:off x="8263033" y="6642830"/>
            <a:ext cx="1368171" cy="165036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marL="0" indent="0" algn="ctr" defTabSz="711200" rtl="0" eaLnBrk="1" latinLnBrk="0" hangingPunct="1">
              <a:spcBef>
                <a:spcPts val="1200"/>
              </a:spcBef>
              <a:buNone/>
            </a:pPr>
            <a:r>
              <a:rPr lang="en-US" sz="600">
                <a:solidFill>
                  <a:srgbClr val="FFFFFF"/>
                </a:solidFill>
              </a:rPr>
              <a:t>CKI Steel Background v231101-GF</a:t>
            </a:r>
            <a:endParaRPr lang="en-US" sz="600" dirty="0">
              <a:solidFill>
                <a:srgbClr val="FFFFFF"/>
              </a:solidFill>
            </a:endParaRPr>
          </a:p>
        </p:txBody>
      </p:sp>
      <p:sp>
        <p:nvSpPr>
          <p:cNvPr id="7" name="OfficeCode"/>
          <p:cNvSpPr/>
          <p:nvPr userDrawn="1"/>
        </p:nvSpPr>
        <p:spPr>
          <a:xfrm>
            <a:off x="7348519" y="6642830"/>
            <a:ext cx="288036" cy="165036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marL="0" indent="0" algn="ctr" defTabSz="711200" rtl="0" eaLnBrk="1" latinLnBrk="0" hangingPunct="1">
              <a:spcBef>
                <a:spcPts val="1200"/>
              </a:spcBef>
              <a:buNone/>
            </a:pPr>
            <a:r>
              <a:rPr lang="en-US" sz="600" dirty="0">
                <a:solidFill>
                  <a:srgbClr val="FFFFFF"/>
                </a:solidFill>
              </a:rPr>
              <a:t>BOS</a:t>
            </a:r>
          </a:p>
        </p:txBody>
      </p:sp>
      <p:sp>
        <p:nvSpPr>
          <p:cNvPr id="2" name="Text Placeholder 10">
            <a:extLst>
              <a:ext uri="{FF2B5EF4-FFF2-40B4-BE49-F238E27FC236}">
                <a16:creationId xmlns:a16="http://schemas.microsoft.com/office/drawing/2014/main" id="{6F76E689-2599-906D-6418-FF0DB8B678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4963" y="1825625"/>
            <a:ext cx="11522075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 Click to edit Master text styles</a:t>
            </a:r>
          </a:p>
          <a:p>
            <a:pPr lvl="1"/>
            <a:r>
              <a:rPr lang="en-US" dirty="0"/>
              <a:t>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custDataLst>
      <p:tags r:id="rId9"/>
    </p:custDataLst>
    <p:extLst>
      <p:ext uri="{BB962C8B-B14F-4D97-AF65-F5344CB8AC3E}">
        <p14:creationId xmlns:p14="http://schemas.microsoft.com/office/powerpoint/2010/main" val="1780261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901" r:id="rId2"/>
    <p:sldLayoutId id="2147483902" r:id="rId3"/>
    <p:sldLayoutId id="2147483903" r:id="rId4"/>
    <p:sldLayoutId id="2147483904" r:id="rId5"/>
    <p:sldLayoutId id="2147483905" r:id="rId6"/>
    <p:sldLayoutId id="2147483906" r:id="rId7"/>
  </p:sldLayoutIdLst>
  <p:hf hdr="0" dt="0"/>
  <p:txStyles>
    <p:titleStyle>
      <a:lvl1pPr algn="l" defTabSz="711200" rtl="0" eaLnBrk="1" latinLnBrk="0" hangingPunct="1">
        <a:lnSpc>
          <a:spcPct val="10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354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61950" indent="-180975" algn="l" defTabSz="914354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534988" indent="-173038" algn="l" defTabSz="914354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&gt;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715963" indent="-180975" algn="l" defTabSz="914354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898525" indent="-182563" algn="l" defTabSz="914354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&gt;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177800" indent="-177800" algn="l" defTabSz="711200" rtl="0" eaLnBrk="1" latinLnBrk="0" hangingPunct="1">
        <a:spcBef>
          <a:spcPts val="1200"/>
        </a:spcBef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55600" indent="-177800" algn="l" defTabSz="711200" rtl="0" eaLnBrk="1" latinLnBrk="0" hangingPunct="1">
        <a:spcBef>
          <a:spcPts val="600"/>
        </a:spcBef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33400" indent="-177800" algn="l" defTabSz="711200" rtl="0" eaLnBrk="1" latinLnBrk="0" hangingPunct="1">
        <a:spcBef>
          <a:spcPts val="600"/>
        </a:spcBef>
        <a:buChar char="&gt;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711200" indent="-177800" algn="l" defTabSz="711200" rtl="0" eaLnBrk="1" latinLnBrk="0" hangingPunct="1">
        <a:spcBef>
          <a:spcPts val="600"/>
        </a:spcBef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889000" indent="-177800" algn="l" defTabSz="711200" rtl="0" eaLnBrk="1" latinLnBrk="0" hangingPunct="1">
        <a:spcBef>
          <a:spcPts val="600"/>
        </a:spcBef>
        <a:buChar char="&gt;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066800" algn="l" defTabSz="7112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244600" algn="l" defTabSz="7112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422400" algn="l" defTabSz="7112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600200" algn="l" defTabSz="7112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50">
          <p15:clr>
            <a:srgbClr val="D1D1D1"/>
          </p15:clr>
        </p15:guide>
        <p15:guide id="2" pos="211">
          <p15:clr>
            <a:srgbClr val="D1D1D1"/>
          </p15:clr>
        </p15:guide>
        <p15:guide id="4" orient="horz" pos="799">
          <p15:clr>
            <a:srgbClr val="D1D1D1"/>
          </p15:clr>
        </p15:guide>
        <p15:guide id="7" orient="horz" pos="4133">
          <p15:clr>
            <a:srgbClr val="D1D1D1"/>
          </p15:clr>
        </p15:guide>
        <p15:guide id="8" pos="7469">
          <p15:clr>
            <a:srgbClr val="D1D1D1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C3EEFE3C-04B9-AB3C-EAE9-80904F3FD8AA}"/>
              </a:ext>
            </a:extLst>
          </p:cNvPr>
          <p:cNvGraphicFramePr>
            <a:graphicFrameLocks/>
          </p:cNvGraphicFramePr>
          <p:nvPr userDrawn="1">
            <p:custDataLst>
              <p:tags r:id="rId16"/>
            </p:custDataLst>
            <p:extLst>
              <p:ext uri="{D42A27DB-BD31-4B8C-83A1-F6EECF244321}">
                <p14:modId xmlns:p14="http://schemas.microsoft.com/office/powerpoint/2010/main" val="183322816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7" imgW="503" imgH="503" progId="TCLayout.ActiveDocument.1">
                  <p:embed/>
                </p:oleObj>
              </mc:Choice>
              <mc:Fallback>
                <p:oleObj name="think-cell Slide" r:id="rId17" imgW="503" imgH="503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C3EEFE3C-04B9-AB3C-EAE9-80904F3FD8A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BtfpConfiguration" hidden="1"/>
          <p:cNvSpPr txBox="1"/>
          <p:nvPr userDrawn="1"/>
        </p:nvSpPr>
        <p:spPr bwMode="hidden">
          <a:xfrm>
            <a:off x="0" y="0"/>
            <a:ext cx="36000" cy="360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indent="0">
              <a:buNone/>
            </a:pPr>
            <a:r>
              <a:rPr lang="en-US" sz="100">
                <a:solidFill>
                  <a:schemeClr val="bg1">
                    <a:alpha val="0"/>
                  </a:schemeClr>
                </a:solidFill>
              </a:rPr>
              <a:t>&lt;btfp&gt;</a:t>
            </a:r>
          </a:p>
          <a:p>
            <a:pPr marL="0" indent="0">
              <a:buNone/>
            </a:pPr>
            <a:r>
              <a:rPr lang="en-US" sz="100">
                <a:solidFill>
                  <a:schemeClr val="bg1">
                    <a:alpha val="0"/>
                  </a:schemeClr>
                </a:solidFill>
              </a:rPr>
              <a:t>  &lt;template version="2.3.3" type="branded" pageSize="widescreen" /&gt;</a:t>
            </a:r>
          </a:p>
          <a:p>
            <a:pPr marL="0" indent="0">
              <a:buNone/>
            </a:pPr>
            <a:r>
              <a:rPr lang="en-US" sz="100">
                <a:solidFill>
                  <a:schemeClr val="bg1">
                    <a:alpha val="0"/>
                  </a:schemeClr>
                </a:solidFill>
              </a:rPr>
              <a:t>  &lt;!--BTFPCONFIGURATION:3C627466703E0D0A20203C74656D706C6174652076657273696F6E3D22322E332E342220747970653D226272616E64656422207061676553697A653D227769646573637265656E22202F3E0D0A3C2F627466703E--&gt;</a:t>
            </a:r>
          </a:p>
          <a:p>
            <a:pPr marL="0" indent="0">
              <a:buNone/>
            </a:pPr>
            <a:r>
              <a:rPr lang="en-US" sz="100">
                <a:solidFill>
                  <a:schemeClr val="bg1">
                    <a:alpha val="0"/>
                  </a:schemeClr>
                </a:solidFill>
              </a:rPr>
              <a:t>&lt;/btfp&gt;</a:t>
            </a:r>
            <a:endParaRPr lang="en-US" sz="100" dirty="0">
              <a:solidFill>
                <a:schemeClr val="bg1">
                  <a:alpha val="0"/>
                </a:schemeClr>
              </a:solidFill>
            </a:endParaRPr>
          </a:p>
        </p:txBody>
      </p:sp>
      <p:sp>
        <p:nvSpPr>
          <p:cNvPr id="7" name="OfficeCode"/>
          <p:cNvSpPr/>
          <p:nvPr userDrawn="1"/>
        </p:nvSpPr>
        <p:spPr>
          <a:xfrm>
            <a:off x="7348519" y="6642830"/>
            <a:ext cx="288036" cy="165036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marL="0" indent="0" algn="ctr" defTabSz="711200" rtl="0" eaLnBrk="1" latinLnBrk="0" hangingPunct="1">
              <a:spcBef>
                <a:spcPts val="1200"/>
              </a:spcBef>
              <a:buNone/>
            </a:pPr>
            <a:r>
              <a:rPr lang="en-US" sz="600" dirty="0">
                <a:solidFill>
                  <a:srgbClr val="FFFFFF"/>
                </a:solidFill>
              </a:rPr>
              <a:t>BOS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115DFB91-512B-3844-A114-92FBEDCA92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4963" y="1825625"/>
            <a:ext cx="11522075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 Click to edit Master text styles</a:t>
            </a:r>
          </a:p>
          <a:p>
            <a:pPr lvl="1"/>
            <a:r>
              <a:rPr lang="en-US" dirty="0"/>
              <a:t>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395F338-471E-FA38-41D0-3375145984BA}"/>
              </a:ext>
            </a:extLst>
          </p:cNvPr>
          <p:cNvCxnSpPr/>
          <p:nvPr userDrawn="1"/>
        </p:nvCxnSpPr>
        <p:spPr>
          <a:xfrm>
            <a:off x="0" y="513379"/>
            <a:ext cx="12192000" cy="0"/>
          </a:xfrm>
          <a:prstGeom prst="line">
            <a:avLst/>
          </a:prstGeom>
          <a:ln>
            <a:solidFill>
              <a:srgbClr val="181A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B81021E2-9353-F5D6-4831-71C13B1AC983}"/>
              </a:ext>
            </a:extLst>
          </p:cNvPr>
          <p:cNvSpPr txBox="1"/>
          <p:nvPr userDrawn="1"/>
        </p:nvSpPr>
        <p:spPr bwMode="gray">
          <a:xfrm>
            <a:off x="10777929" y="272597"/>
            <a:ext cx="1079110" cy="215444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  <a:buNone/>
            </a:pPr>
            <a:fld id="{DBBFD4BF-CE92-6F42-B836-6FA9C3EC13F8}" type="slidenum">
              <a:rPr lang="en-US" sz="800" b="0" smtClean="0">
                <a:latin typeface="+mn-lt"/>
              </a:rPr>
              <a:pPr marL="0" indent="0" algn="r">
                <a:spcBef>
                  <a:spcPts val="600"/>
                </a:spcBef>
                <a:spcAft>
                  <a:spcPts val="600"/>
                </a:spcAft>
                <a:buNone/>
              </a:pPr>
              <a:t>‹#›</a:t>
            </a:fld>
            <a:r>
              <a:rPr lang="en-US" sz="800" b="0" dirty="0">
                <a:latin typeface="+mn-lt"/>
              </a:rPr>
              <a:t> of 4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9473" y="6392206"/>
            <a:ext cx="2302327" cy="385640"/>
          </a:xfrm>
          <a:prstGeom prst="rect">
            <a:avLst/>
          </a:prstGeom>
        </p:spPr>
      </p:pic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1ECB5BF-3801-F73D-99D7-E439D56BCD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4962" y="6344432"/>
            <a:ext cx="9147241" cy="21670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 dirty="0">
                <a:solidFill>
                  <a:srgbClr val="000000"/>
                </a:solidFill>
              </a:rPr>
              <a:t>Sources: Source title [with link] (Source name, year); Source title [with link] (Source name, year).</a:t>
            </a:r>
          </a:p>
          <a:p>
            <a:r>
              <a:rPr lang="en-US" dirty="0">
                <a:solidFill>
                  <a:srgbClr val="000000"/>
                </a:solidFill>
              </a:rPr>
              <a:t>Credit: Names, and </a:t>
            </a:r>
            <a:r>
              <a:rPr lang="en-US" u="sng" dirty="0">
                <a:hlinkClick r:id="rId20"/>
              </a:rPr>
              <a:t>Gernot Wagner</a:t>
            </a:r>
            <a:r>
              <a:rPr lang="en-US" dirty="0"/>
              <a:t>. </a:t>
            </a:r>
            <a:r>
              <a:rPr lang="en-US" dirty="0">
                <a:solidFill>
                  <a:schemeClr val="tx1"/>
                </a:solidFill>
              </a:rPr>
              <a:t>Share with </a:t>
            </a:r>
            <a:r>
              <a:rPr lang="en-US" u="sng" dirty="0">
                <a:solidFill>
                  <a:schemeClr val="tx1"/>
                </a:solidFill>
                <a:hlinkClick r:id="rId21"/>
              </a:rPr>
              <a:t>attribution</a:t>
            </a:r>
            <a:r>
              <a:rPr lang="en-US" dirty="0">
                <a:solidFill>
                  <a:schemeClr val="tx1"/>
                </a:solidFill>
              </a:rPr>
              <a:t>: Name of lead author </a:t>
            </a:r>
            <a:r>
              <a:rPr lang="en-US" i="1" dirty="0">
                <a:solidFill>
                  <a:schemeClr val="tx1"/>
                </a:solidFill>
              </a:rPr>
              <a:t>et al.</a:t>
            </a:r>
            <a:r>
              <a:rPr lang="en-US" dirty="0">
                <a:solidFill>
                  <a:schemeClr val="tx1"/>
                </a:solidFill>
              </a:rPr>
              <a:t>, “</a:t>
            </a:r>
            <a:r>
              <a:rPr lang="en-US" u="sng" dirty="0">
                <a:solidFill>
                  <a:schemeClr val="tx1"/>
                </a:solidFill>
              </a:rPr>
              <a:t>Title of the deck [linked to website]</a:t>
            </a:r>
            <a:r>
              <a:rPr lang="en-US" dirty="0">
                <a:solidFill>
                  <a:schemeClr val="tx1"/>
                </a:solidFill>
              </a:rPr>
              <a:t>” (Day Month [spelled out] Year).​</a:t>
            </a:r>
          </a:p>
        </p:txBody>
      </p:sp>
    </p:spTree>
    <p:custDataLst>
      <p:tags r:id="rId15"/>
    </p:custDataLst>
    <p:extLst>
      <p:ext uri="{BB962C8B-B14F-4D97-AF65-F5344CB8AC3E}">
        <p14:creationId xmlns:p14="http://schemas.microsoft.com/office/powerpoint/2010/main" val="1080672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8" r:id="rId1"/>
    <p:sldLayoutId id="2147483909" r:id="rId2"/>
    <p:sldLayoutId id="2147483910" r:id="rId3"/>
    <p:sldLayoutId id="2147483911" r:id="rId4"/>
    <p:sldLayoutId id="2147483912" r:id="rId5"/>
    <p:sldLayoutId id="2147483913" r:id="rId6"/>
    <p:sldLayoutId id="2147483914" r:id="rId7"/>
    <p:sldLayoutId id="2147483915" r:id="rId8"/>
    <p:sldLayoutId id="2147483916" r:id="rId9"/>
    <p:sldLayoutId id="2147483917" r:id="rId10"/>
    <p:sldLayoutId id="2147483918" r:id="rId11"/>
    <p:sldLayoutId id="2147483919" r:id="rId12"/>
    <p:sldLayoutId id="2147483920" r:id="rId13"/>
  </p:sldLayoutIdLst>
  <p:hf hdr="0" dt="0"/>
  <p:txStyles>
    <p:titleStyle>
      <a:lvl1pPr algn="l" defTabSz="711200" rtl="0" eaLnBrk="1" latinLnBrk="0" hangingPunct="1">
        <a:lnSpc>
          <a:spcPct val="10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354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61950" indent="-180975" algn="l" defTabSz="914354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534988" indent="-173038" algn="l" defTabSz="914354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&gt;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715963" indent="-180975" algn="l" defTabSz="914354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898525" indent="-182563" algn="l" defTabSz="914354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&gt;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177800" indent="-177800" algn="l" defTabSz="711200" rtl="0" eaLnBrk="1" latinLnBrk="0" hangingPunct="1">
        <a:spcBef>
          <a:spcPts val="1200"/>
        </a:spcBef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55600" indent="-177800" algn="l" defTabSz="711200" rtl="0" eaLnBrk="1" latinLnBrk="0" hangingPunct="1">
        <a:spcBef>
          <a:spcPts val="600"/>
        </a:spcBef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33400" indent="-177800" algn="l" defTabSz="711200" rtl="0" eaLnBrk="1" latinLnBrk="0" hangingPunct="1">
        <a:spcBef>
          <a:spcPts val="600"/>
        </a:spcBef>
        <a:buChar char="&gt;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711200" indent="-177800" algn="l" defTabSz="711200" rtl="0" eaLnBrk="1" latinLnBrk="0" hangingPunct="1">
        <a:spcBef>
          <a:spcPts val="600"/>
        </a:spcBef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889000" indent="-177800" algn="l" defTabSz="711200" rtl="0" eaLnBrk="1" latinLnBrk="0" hangingPunct="1">
        <a:spcBef>
          <a:spcPts val="600"/>
        </a:spcBef>
        <a:buChar char="&gt;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066800" algn="l" defTabSz="7112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244600" algn="l" defTabSz="7112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422400" algn="l" defTabSz="7112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600200" algn="l" defTabSz="7112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50">
          <p15:clr>
            <a:srgbClr val="D1D1D1"/>
          </p15:clr>
        </p15:guide>
        <p15:guide id="2" pos="192">
          <p15:clr>
            <a:srgbClr val="D1D1D1"/>
          </p15:clr>
        </p15:guide>
        <p15:guide id="4" orient="horz" pos="799">
          <p15:clr>
            <a:srgbClr val="D1D1D1"/>
          </p15:clr>
        </p15:guide>
        <p15:guide id="7" orient="horz" pos="4133">
          <p15:clr>
            <a:srgbClr val="D1D1D1"/>
          </p15:clr>
        </p15:guide>
        <p15:guide id="8" pos="7469">
          <p15:clr>
            <a:srgbClr val="D1D1D1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6.xml"/><Relationship Id="rId4" Type="http://schemas.openxmlformats.org/officeDocument/2006/relationships/image" Target="../media/image14.emf"/></Relationships>
</file>

<file path=ppt/slides/_rels/slide2.xml.rels><?xml version="1.0" encoding="UTF-8" standalone="yes"?>
<Relationships xmlns="http://schemas.openxmlformats.org/package/2006/relationships"><Relationship Id="rId26" Type="http://schemas.openxmlformats.org/officeDocument/2006/relationships/tags" Target="../tags/tag52.xml"/><Relationship Id="rId21" Type="http://schemas.openxmlformats.org/officeDocument/2006/relationships/tags" Target="../tags/tag47.xml"/><Relationship Id="rId42" Type="http://schemas.openxmlformats.org/officeDocument/2006/relationships/tags" Target="../tags/tag68.xml"/><Relationship Id="rId47" Type="http://schemas.openxmlformats.org/officeDocument/2006/relationships/tags" Target="../tags/tag73.xml"/><Relationship Id="rId63" Type="http://schemas.openxmlformats.org/officeDocument/2006/relationships/tags" Target="../tags/tag89.xml"/><Relationship Id="rId68" Type="http://schemas.openxmlformats.org/officeDocument/2006/relationships/tags" Target="../tags/tag94.xml"/><Relationship Id="rId84" Type="http://schemas.openxmlformats.org/officeDocument/2006/relationships/tags" Target="../tags/tag110.xml"/><Relationship Id="rId89" Type="http://schemas.openxmlformats.org/officeDocument/2006/relationships/tags" Target="../tags/tag115.xml"/><Relationship Id="rId112" Type="http://schemas.openxmlformats.org/officeDocument/2006/relationships/hyperlink" Target="https://business.columbia.edu/insights/climate/cki" TargetMode="External"/><Relationship Id="rId16" Type="http://schemas.openxmlformats.org/officeDocument/2006/relationships/tags" Target="../tags/tag42.xml"/><Relationship Id="rId107" Type="http://schemas.openxmlformats.org/officeDocument/2006/relationships/hyperlink" Target="https://www.shell.com/news-and-insights/scenarios/the-2025-energy-security-scenarios.html" TargetMode="External"/><Relationship Id="rId11" Type="http://schemas.openxmlformats.org/officeDocument/2006/relationships/tags" Target="../tags/tag37.xml"/><Relationship Id="rId32" Type="http://schemas.openxmlformats.org/officeDocument/2006/relationships/tags" Target="../tags/tag58.xml"/><Relationship Id="rId37" Type="http://schemas.openxmlformats.org/officeDocument/2006/relationships/tags" Target="../tags/tag63.xml"/><Relationship Id="rId53" Type="http://schemas.openxmlformats.org/officeDocument/2006/relationships/tags" Target="../tags/tag79.xml"/><Relationship Id="rId58" Type="http://schemas.openxmlformats.org/officeDocument/2006/relationships/tags" Target="../tags/tag84.xml"/><Relationship Id="rId74" Type="http://schemas.openxmlformats.org/officeDocument/2006/relationships/tags" Target="../tags/tag100.xml"/><Relationship Id="rId79" Type="http://schemas.openxmlformats.org/officeDocument/2006/relationships/tags" Target="../tags/tag105.xml"/><Relationship Id="rId102" Type="http://schemas.openxmlformats.org/officeDocument/2006/relationships/chart" Target="../charts/chart1.xml"/><Relationship Id="rId5" Type="http://schemas.openxmlformats.org/officeDocument/2006/relationships/tags" Target="../tags/tag31.xml"/><Relationship Id="rId90" Type="http://schemas.openxmlformats.org/officeDocument/2006/relationships/tags" Target="../tags/tag116.xml"/><Relationship Id="rId95" Type="http://schemas.openxmlformats.org/officeDocument/2006/relationships/tags" Target="../tags/tag121.xml"/><Relationship Id="rId22" Type="http://schemas.openxmlformats.org/officeDocument/2006/relationships/tags" Target="../tags/tag48.xml"/><Relationship Id="rId27" Type="http://schemas.openxmlformats.org/officeDocument/2006/relationships/tags" Target="../tags/tag53.xml"/><Relationship Id="rId43" Type="http://schemas.openxmlformats.org/officeDocument/2006/relationships/tags" Target="../tags/tag69.xml"/><Relationship Id="rId48" Type="http://schemas.openxmlformats.org/officeDocument/2006/relationships/tags" Target="../tags/tag74.xml"/><Relationship Id="rId64" Type="http://schemas.openxmlformats.org/officeDocument/2006/relationships/tags" Target="../tags/tag90.xml"/><Relationship Id="rId69" Type="http://schemas.openxmlformats.org/officeDocument/2006/relationships/tags" Target="../tags/tag95.xml"/><Relationship Id="rId113" Type="http://schemas.openxmlformats.org/officeDocument/2006/relationships/chart" Target="../charts/chart3.xml"/><Relationship Id="rId80" Type="http://schemas.openxmlformats.org/officeDocument/2006/relationships/tags" Target="../tags/tag106.xml"/><Relationship Id="rId85" Type="http://schemas.openxmlformats.org/officeDocument/2006/relationships/tags" Target="../tags/tag111.xml"/><Relationship Id="rId12" Type="http://schemas.openxmlformats.org/officeDocument/2006/relationships/tags" Target="../tags/tag38.xml"/><Relationship Id="rId17" Type="http://schemas.openxmlformats.org/officeDocument/2006/relationships/tags" Target="../tags/tag43.xml"/><Relationship Id="rId33" Type="http://schemas.openxmlformats.org/officeDocument/2006/relationships/tags" Target="../tags/tag59.xml"/><Relationship Id="rId38" Type="http://schemas.openxmlformats.org/officeDocument/2006/relationships/tags" Target="../tags/tag64.xml"/><Relationship Id="rId59" Type="http://schemas.openxmlformats.org/officeDocument/2006/relationships/tags" Target="../tags/tag85.xml"/><Relationship Id="rId103" Type="http://schemas.openxmlformats.org/officeDocument/2006/relationships/chart" Target="../charts/chart2.xml"/><Relationship Id="rId108" Type="http://schemas.openxmlformats.org/officeDocument/2006/relationships/hyperlink" Target="https://www.iea.org/reports/world-energy-outlook-2024" TargetMode="External"/><Relationship Id="rId54" Type="http://schemas.openxmlformats.org/officeDocument/2006/relationships/tags" Target="../tags/tag80.xml"/><Relationship Id="rId70" Type="http://schemas.openxmlformats.org/officeDocument/2006/relationships/tags" Target="../tags/tag96.xml"/><Relationship Id="rId75" Type="http://schemas.openxmlformats.org/officeDocument/2006/relationships/tags" Target="../tags/tag101.xml"/><Relationship Id="rId91" Type="http://schemas.openxmlformats.org/officeDocument/2006/relationships/tags" Target="../tags/tag117.xml"/><Relationship Id="rId96" Type="http://schemas.openxmlformats.org/officeDocument/2006/relationships/tags" Target="../tags/tag122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15" Type="http://schemas.openxmlformats.org/officeDocument/2006/relationships/tags" Target="../tags/tag41.xml"/><Relationship Id="rId23" Type="http://schemas.openxmlformats.org/officeDocument/2006/relationships/tags" Target="../tags/tag49.xml"/><Relationship Id="rId28" Type="http://schemas.openxmlformats.org/officeDocument/2006/relationships/tags" Target="../tags/tag54.xml"/><Relationship Id="rId36" Type="http://schemas.openxmlformats.org/officeDocument/2006/relationships/tags" Target="../tags/tag62.xml"/><Relationship Id="rId49" Type="http://schemas.openxmlformats.org/officeDocument/2006/relationships/tags" Target="../tags/tag75.xml"/><Relationship Id="rId57" Type="http://schemas.openxmlformats.org/officeDocument/2006/relationships/tags" Target="../tags/tag83.xml"/><Relationship Id="rId106" Type="http://schemas.openxmlformats.org/officeDocument/2006/relationships/hyperlink" Target="https://www.ipcc.ch/report/ar6/syr/downloads/report/IPCC_AR6_SYR_FullVolume.pdf" TargetMode="External"/><Relationship Id="rId114" Type="http://schemas.openxmlformats.org/officeDocument/2006/relationships/image" Target="../media/image16.png"/><Relationship Id="rId10" Type="http://schemas.openxmlformats.org/officeDocument/2006/relationships/tags" Target="../tags/tag36.xml"/><Relationship Id="rId31" Type="http://schemas.openxmlformats.org/officeDocument/2006/relationships/tags" Target="../tags/tag57.xml"/><Relationship Id="rId44" Type="http://schemas.openxmlformats.org/officeDocument/2006/relationships/tags" Target="../tags/tag70.xml"/><Relationship Id="rId52" Type="http://schemas.openxmlformats.org/officeDocument/2006/relationships/tags" Target="../tags/tag78.xml"/><Relationship Id="rId60" Type="http://schemas.openxmlformats.org/officeDocument/2006/relationships/tags" Target="../tags/tag86.xml"/><Relationship Id="rId65" Type="http://schemas.openxmlformats.org/officeDocument/2006/relationships/tags" Target="../tags/tag91.xml"/><Relationship Id="rId73" Type="http://schemas.openxmlformats.org/officeDocument/2006/relationships/tags" Target="../tags/tag99.xml"/><Relationship Id="rId78" Type="http://schemas.openxmlformats.org/officeDocument/2006/relationships/tags" Target="../tags/tag104.xml"/><Relationship Id="rId81" Type="http://schemas.openxmlformats.org/officeDocument/2006/relationships/tags" Target="../tags/tag107.xml"/><Relationship Id="rId86" Type="http://schemas.openxmlformats.org/officeDocument/2006/relationships/tags" Target="../tags/tag112.xml"/><Relationship Id="rId94" Type="http://schemas.openxmlformats.org/officeDocument/2006/relationships/tags" Target="../tags/tag120.xml"/><Relationship Id="rId99" Type="http://schemas.openxmlformats.org/officeDocument/2006/relationships/notesSlide" Target="../notesSlides/notesSlide1.xml"/><Relationship Id="rId101" Type="http://schemas.openxmlformats.org/officeDocument/2006/relationships/image" Target="../media/image15.emf"/><Relationship Id="rId4" Type="http://schemas.openxmlformats.org/officeDocument/2006/relationships/tags" Target="../tags/tag30.xml"/><Relationship Id="rId9" Type="http://schemas.openxmlformats.org/officeDocument/2006/relationships/tags" Target="../tags/tag35.xml"/><Relationship Id="rId13" Type="http://schemas.openxmlformats.org/officeDocument/2006/relationships/tags" Target="../tags/tag39.xml"/><Relationship Id="rId18" Type="http://schemas.openxmlformats.org/officeDocument/2006/relationships/tags" Target="../tags/tag44.xml"/><Relationship Id="rId39" Type="http://schemas.openxmlformats.org/officeDocument/2006/relationships/tags" Target="../tags/tag65.xml"/><Relationship Id="rId109" Type="http://schemas.openxmlformats.org/officeDocument/2006/relationships/hyperlink" Target="https://www.nature.com/articles/d41586-020-00177-3" TargetMode="External"/><Relationship Id="rId34" Type="http://schemas.openxmlformats.org/officeDocument/2006/relationships/tags" Target="../tags/tag60.xml"/><Relationship Id="rId50" Type="http://schemas.openxmlformats.org/officeDocument/2006/relationships/tags" Target="../tags/tag76.xml"/><Relationship Id="rId55" Type="http://schemas.openxmlformats.org/officeDocument/2006/relationships/tags" Target="../tags/tag81.xml"/><Relationship Id="rId76" Type="http://schemas.openxmlformats.org/officeDocument/2006/relationships/tags" Target="../tags/tag102.xml"/><Relationship Id="rId97" Type="http://schemas.openxmlformats.org/officeDocument/2006/relationships/tags" Target="../tags/tag123.xml"/><Relationship Id="rId104" Type="http://schemas.openxmlformats.org/officeDocument/2006/relationships/hyperlink" Target="https://www.pnas.org/doi/10.1073/pnas.2410733121" TargetMode="External"/><Relationship Id="rId7" Type="http://schemas.openxmlformats.org/officeDocument/2006/relationships/tags" Target="../tags/tag33.xml"/><Relationship Id="rId71" Type="http://schemas.openxmlformats.org/officeDocument/2006/relationships/tags" Target="../tags/tag97.xml"/><Relationship Id="rId92" Type="http://schemas.openxmlformats.org/officeDocument/2006/relationships/tags" Target="../tags/tag118.xml"/><Relationship Id="rId2" Type="http://schemas.openxmlformats.org/officeDocument/2006/relationships/tags" Target="../tags/tag28.xml"/><Relationship Id="rId29" Type="http://schemas.openxmlformats.org/officeDocument/2006/relationships/tags" Target="../tags/tag55.xml"/><Relationship Id="rId24" Type="http://schemas.openxmlformats.org/officeDocument/2006/relationships/tags" Target="../tags/tag50.xml"/><Relationship Id="rId40" Type="http://schemas.openxmlformats.org/officeDocument/2006/relationships/tags" Target="../tags/tag66.xml"/><Relationship Id="rId45" Type="http://schemas.openxmlformats.org/officeDocument/2006/relationships/tags" Target="../tags/tag71.xml"/><Relationship Id="rId66" Type="http://schemas.openxmlformats.org/officeDocument/2006/relationships/tags" Target="../tags/tag92.xml"/><Relationship Id="rId87" Type="http://schemas.openxmlformats.org/officeDocument/2006/relationships/tags" Target="../tags/tag113.xml"/><Relationship Id="rId110" Type="http://schemas.openxmlformats.org/officeDocument/2006/relationships/hyperlink" Target="https://about.bnef.com/insights/finance/energy-transition-investment-trends/#download-report-summary" TargetMode="External"/><Relationship Id="rId61" Type="http://schemas.openxmlformats.org/officeDocument/2006/relationships/tags" Target="../tags/tag87.xml"/><Relationship Id="rId82" Type="http://schemas.openxmlformats.org/officeDocument/2006/relationships/tags" Target="../tags/tag108.xml"/><Relationship Id="rId19" Type="http://schemas.openxmlformats.org/officeDocument/2006/relationships/tags" Target="../tags/tag45.xml"/><Relationship Id="rId14" Type="http://schemas.openxmlformats.org/officeDocument/2006/relationships/tags" Target="../tags/tag40.xml"/><Relationship Id="rId30" Type="http://schemas.openxmlformats.org/officeDocument/2006/relationships/tags" Target="../tags/tag56.xml"/><Relationship Id="rId35" Type="http://schemas.openxmlformats.org/officeDocument/2006/relationships/tags" Target="../tags/tag61.xml"/><Relationship Id="rId56" Type="http://schemas.openxmlformats.org/officeDocument/2006/relationships/tags" Target="../tags/tag82.xml"/><Relationship Id="rId77" Type="http://schemas.openxmlformats.org/officeDocument/2006/relationships/tags" Target="../tags/tag103.xml"/><Relationship Id="rId100" Type="http://schemas.openxmlformats.org/officeDocument/2006/relationships/oleObject" Target="../embeddings/oleObject24.bin"/><Relationship Id="rId105" Type="http://schemas.openxmlformats.org/officeDocument/2006/relationships/hyperlink" Target="https://www.pnas.org/doi/10.1073/pnas.2103081118" TargetMode="External"/><Relationship Id="rId8" Type="http://schemas.openxmlformats.org/officeDocument/2006/relationships/tags" Target="../tags/tag34.xml"/><Relationship Id="rId51" Type="http://schemas.openxmlformats.org/officeDocument/2006/relationships/tags" Target="../tags/tag77.xml"/><Relationship Id="rId72" Type="http://schemas.openxmlformats.org/officeDocument/2006/relationships/tags" Target="../tags/tag98.xml"/><Relationship Id="rId93" Type="http://schemas.openxmlformats.org/officeDocument/2006/relationships/tags" Target="../tags/tag119.xml"/><Relationship Id="rId98" Type="http://schemas.openxmlformats.org/officeDocument/2006/relationships/slideLayout" Target="../slideLayouts/slideLayout10.xml"/><Relationship Id="rId3" Type="http://schemas.openxmlformats.org/officeDocument/2006/relationships/tags" Target="../tags/tag29.xml"/><Relationship Id="rId25" Type="http://schemas.openxmlformats.org/officeDocument/2006/relationships/tags" Target="../tags/tag51.xml"/><Relationship Id="rId46" Type="http://schemas.openxmlformats.org/officeDocument/2006/relationships/tags" Target="../tags/tag72.xml"/><Relationship Id="rId67" Type="http://schemas.openxmlformats.org/officeDocument/2006/relationships/tags" Target="../tags/tag93.xml"/><Relationship Id="rId20" Type="http://schemas.openxmlformats.org/officeDocument/2006/relationships/tags" Target="../tags/tag46.xml"/><Relationship Id="rId41" Type="http://schemas.openxmlformats.org/officeDocument/2006/relationships/tags" Target="../tags/tag67.xml"/><Relationship Id="rId62" Type="http://schemas.openxmlformats.org/officeDocument/2006/relationships/tags" Target="../tags/tag88.xml"/><Relationship Id="rId83" Type="http://schemas.openxmlformats.org/officeDocument/2006/relationships/tags" Target="../tags/tag109.xml"/><Relationship Id="rId88" Type="http://schemas.openxmlformats.org/officeDocument/2006/relationships/tags" Target="../tags/tag114.xml"/><Relationship Id="rId111" Type="http://schemas.openxmlformats.org/officeDocument/2006/relationships/hyperlink" Target="https://business.columbia.edu/faculty/people/gernot-wagner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ea.org/reports/world-energy-outlook-2024" TargetMode="External"/><Relationship Id="rId13" Type="http://schemas.openxmlformats.org/officeDocument/2006/relationships/hyperlink" Target="http://IPCC_AR6_WGII_FullReport.pdf" TargetMode="External"/><Relationship Id="rId3" Type="http://schemas.openxmlformats.org/officeDocument/2006/relationships/tags" Target="../tags/tag126.xml"/><Relationship Id="rId7" Type="http://schemas.openxmlformats.org/officeDocument/2006/relationships/image" Target="../media/image17.emf"/><Relationship Id="rId12" Type="http://schemas.openxmlformats.org/officeDocument/2006/relationships/hyperlink" Target="https://www.ipcc.ch/sr15/chapter/spm/?utm_source=chatgpt.com" TargetMode="External"/><Relationship Id="rId2" Type="http://schemas.openxmlformats.org/officeDocument/2006/relationships/tags" Target="../tags/tag125.xml"/><Relationship Id="rId16" Type="http://schemas.openxmlformats.org/officeDocument/2006/relationships/hyperlink" Target="https://business.columbia.edu/insights/climate/cki" TargetMode="External"/><Relationship Id="rId1" Type="http://schemas.openxmlformats.org/officeDocument/2006/relationships/tags" Target="../tags/tag124.xml"/><Relationship Id="rId6" Type="http://schemas.openxmlformats.org/officeDocument/2006/relationships/oleObject" Target="../embeddings/oleObject25.bin"/><Relationship Id="rId11" Type="http://schemas.openxmlformats.org/officeDocument/2006/relationships/hyperlink" Target="https://www.ipcc.ch/report/ar6/wg2/" TargetMode="External"/><Relationship Id="rId5" Type="http://schemas.openxmlformats.org/officeDocument/2006/relationships/notesSlide" Target="../notesSlides/notesSlide2.xml"/><Relationship Id="rId15" Type="http://schemas.openxmlformats.org/officeDocument/2006/relationships/hyperlink" Target="https://business.columbia.edu/faculty/people/gernot-wagner" TargetMode="External"/><Relationship Id="rId10" Type="http://schemas.openxmlformats.org/officeDocument/2006/relationships/hyperlink" Target="https://www.ngfs.net/system/files/2025-01/20241108_ngfs_scenarios_phasev_outreach_public_v2.pdf" TargetMode="External"/><Relationship Id="rId4" Type="http://schemas.openxmlformats.org/officeDocument/2006/relationships/slideLayout" Target="../slideLayouts/slideLayout10.xml"/><Relationship Id="rId9" Type="http://schemas.openxmlformats.org/officeDocument/2006/relationships/hyperlink" Target="https://www.ipcc.ch/report/ar6/wg1/chapter/chapter-9/" TargetMode="External"/><Relationship Id="rId14" Type="http://schemas.openxmlformats.org/officeDocument/2006/relationships/hyperlink" Target="https://www.ipcc.ch/srccl/chapter/chapter-5/?utm_source=chatgpt.com" TargetMode="External"/></Relationships>
</file>

<file path=ppt/slides/_rels/slide4.xml.rels><?xml version="1.0" encoding="UTF-8" standalone="yes"?>
<Relationships xmlns="http://schemas.openxmlformats.org/package/2006/relationships"><Relationship Id="rId26" Type="http://schemas.openxmlformats.org/officeDocument/2006/relationships/tags" Target="../tags/tag152.xml"/><Relationship Id="rId21" Type="http://schemas.openxmlformats.org/officeDocument/2006/relationships/tags" Target="../tags/tag147.xml"/><Relationship Id="rId42" Type="http://schemas.openxmlformats.org/officeDocument/2006/relationships/tags" Target="../tags/tag168.xml"/><Relationship Id="rId47" Type="http://schemas.openxmlformats.org/officeDocument/2006/relationships/tags" Target="../tags/tag173.xml"/><Relationship Id="rId63" Type="http://schemas.openxmlformats.org/officeDocument/2006/relationships/tags" Target="../tags/tag189.xml"/><Relationship Id="rId68" Type="http://schemas.openxmlformats.org/officeDocument/2006/relationships/tags" Target="../tags/tag194.xml"/><Relationship Id="rId84" Type="http://schemas.openxmlformats.org/officeDocument/2006/relationships/image" Target="../media/image18.emf"/><Relationship Id="rId89" Type="http://schemas.openxmlformats.org/officeDocument/2006/relationships/hyperlink" Target="https://about.bnef.com/insights/finance/energy-transition-investment-trends/#download-report-summary" TargetMode="External"/><Relationship Id="rId16" Type="http://schemas.openxmlformats.org/officeDocument/2006/relationships/tags" Target="../tags/tag142.xml"/><Relationship Id="rId11" Type="http://schemas.openxmlformats.org/officeDocument/2006/relationships/tags" Target="../tags/tag137.xml"/><Relationship Id="rId32" Type="http://schemas.openxmlformats.org/officeDocument/2006/relationships/tags" Target="../tags/tag158.xml"/><Relationship Id="rId37" Type="http://schemas.openxmlformats.org/officeDocument/2006/relationships/tags" Target="../tags/tag163.xml"/><Relationship Id="rId53" Type="http://schemas.openxmlformats.org/officeDocument/2006/relationships/tags" Target="../tags/tag179.xml"/><Relationship Id="rId58" Type="http://schemas.openxmlformats.org/officeDocument/2006/relationships/tags" Target="../tags/tag184.xml"/><Relationship Id="rId74" Type="http://schemas.openxmlformats.org/officeDocument/2006/relationships/tags" Target="../tags/tag200.xml"/><Relationship Id="rId79" Type="http://schemas.openxmlformats.org/officeDocument/2006/relationships/tags" Target="../tags/tag205.xml"/><Relationship Id="rId5" Type="http://schemas.openxmlformats.org/officeDocument/2006/relationships/tags" Target="../tags/tag131.xml"/><Relationship Id="rId90" Type="http://schemas.openxmlformats.org/officeDocument/2006/relationships/hyperlink" Target="https://business.columbia.edu/faculty/people/gernot-wagner" TargetMode="External"/><Relationship Id="rId14" Type="http://schemas.openxmlformats.org/officeDocument/2006/relationships/tags" Target="../tags/tag140.xml"/><Relationship Id="rId22" Type="http://schemas.openxmlformats.org/officeDocument/2006/relationships/tags" Target="../tags/tag148.xml"/><Relationship Id="rId27" Type="http://schemas.openxmlformats.org/officeDocument/2006/relationships/tags" Target="../tags/tag153.xml"/><Relationship Id="rId30" Type="http://schemas.openxmlformats.org/officeDocument/2006/relationships/tags" Target="../tags/tag156.xml"/><Relationship Id="rId35" Type="http://schemas.openxmlformats.org/officeDocument/2006/relationships/tags" Target="../tags/tag161.xml"/><Relationship Id="rId43" Type="http://schemas.openxmlformats.org/officeDocument/2006/relationships/tags" Target="../tags/tag169.xml"/><Relationship Id="rId48" Type="http://schemas.openxmlformats.org/officeDocument/2006/relationships/tags" Target="../tags/tag174.xml"/><Relationship Id="rId56" Type="http://schemas.openxmlformats.org/officeDocument/2006/relationships/tags" Target="../tags/tag182.xml"/><Relationship Id="rId64" Type="http://schemas.openxmlformats.org/officeDocument/2006/relationships/tags" Target="../tags/tag190.xml"/><Relationship Id="rId69" Type="http://schemas.openxmlformats.org/officeDocument/2006/relationships/tags" Target="../tags/tag195.xml"/><Relationship Id="rId77" Type="http://schemas.openxmlformats.org/officeDocument/2006/relationships/tags" Target="../tags/tag203.xml"/><Relationship Id="rId8" Type="http://schemas.openxmlformats.org/officeDocument/2006/relationships/tags" Target="../tags/tag134.xml"/><Relationship Id="rId51" Type="http://schemas.openxmlformats.org/officeDocument/2006/relationships/tags" Target="../tags/tag177.xml"/><Relationship Id="rId72" Type="http://schemas.openxmlformats.org/officeDocument/2006/relationships/tags" Target="../tags/tag198.xml"/><Relationship Id="rId80" Type="http://schemas.openxmlformats.org/officeDocument/2006/relationships/tags" Target="../tags/tag206.xml"/><Relationship Id="rId85" Type="http://schemas.openxmlformats.org/officeDocument/2006/relationships/chart" Target="../charts/chart4.xml"/><Relationship Id="rId3" Type="http://schemas.openxmlformats.org/officeDocument/2006/relationships/tags" Target="../tags/tag129.xml"/><Relationship Id="rId12" Type="http://schemas.openxmlformats.org/officeDocument/2006/relationships/tags" Target="../tags/tag138.xml"/><Relationship Id="rId17" Type="http://schemas.openxmlformats.org/officeDocument/2006/relationships/tags" Target="../tags/tag143.xml"/><Relationship Id="rId25" Type="http://schemas.openxmlformats.org/officeDocument/2006/relationships/tags" Target="../tags/tag151.xml"/><Relationship Id="rId33" Type="http://schemas.openxmlformats.org/officeDocument/2006/relationships/tags" Target="../tags/tag159.xml"/><Relationship Id="rId38" Type="http://schemas.openxmlformats.org/officeDocument/2006/relationships/tags" Target="../tags/tag164.xml"/><Relationship Id="rId46" Type="http://schemas.openxmlformats.org/officeDocument/2006/relationships/tags" Target="../tags/tag172.xml"/><Relationship Id="rId59" Type="http://schemas.openxmlformats.org/officeDocument/2006/relationships/tags" Target="../tags/tag185.xml"/><Relationship Id="rId67" Type="http://schemas.openxmlformats.org/officeDocument/2006/relationships/tags" Target="../tags/tag193.xml"/><Relationship Id="rId20" Type="http://schemas.openxmlformats.org/officeDocument/2006/relationships/tags" Target="../tags/tag146.xml"/><Relationship Id="rId41" Type="http://schemas.openxmlformats.org/officeDocument/2006/relationships/tags" Target="../tags/tag167.xml"/><Relationship Id="rId54" Type="http://schemas.openxmlformats.org/officeDocument/2006/relationships/tags" Target="../tags/tag180.xml"/><Relationship Id="rId62" Type="http://schemas.openxmlformats.org/officeDocument/2006/relationships/tags" Target="../tags/tag188.xml"/><Relationship Id="rId70" Type="http://schemas.openxmlformats.org/officeDocument/2006/relationships/tags" Target="../tags/tag196.xml"/><Relationship Id="rId75" Type="http://schemas.openxmlformats.org/officeDocument/2006/relationships/tags" Target="../tags/tag201.xml"/><Relationship Id="rId83" Type="http://schemas.openxmlformats.org/officeDocument/2006/relationships/oleObject" Target="../embeddings/oleObject26.bin"/><Relationship Id="rId88" Type="http://schemas.openxmlformats.org/officeDocument/2006/relationships/hyperlink" Target="https://www.iea.org/reports/world-energy-investment-2025" TargetMode="External"/><Relationship Id="rId91" Type="http://schemas.openxmlformats.org/officeDocument/2006/relationships/hyperlink" Target="https://business.columbia.edu/insights/climate/cki" TargetMode="External"/><Relationship Id="rId1" Type="http://schemas.openxmlformats.org/officeDocument/2006/relationships/tags" Target="../tags/tag127.xml"/><Relationship Id="rId6" Type="http://schemas.openxmlformats.org/officeDocument/2006/relationships/tags" Target="../tags/tag132.xml"/><Relationship Id="rId15" Type="http://schemas.openxmlformats.org/officeDocument/2006/relationships/tags" Target="../tags/tag141.xml"/><Relationship Id="rId23" Type="http://schemas.openxmlformats.org/officeDocument/2006/relationships/tags" Target="../tags/tag149.xml"/><Relationship Id="rId28" Type="http://schemas.openxmlformats.org/officeDocument/2006/relationships/tags" Target="../tags/tag154.xml"/><Relationship Id="rId36" Type="http://schemas.openxmlformats.org/officeDocument/2006/relationships/tags" Target="../tags/tag162.xml"/><Relationship Id="rId49" Type="http://schemas.openxmlformats.org/officeDocument/2006/relationships/tags" Target="../tags/tag175.xml"/><Relationship Id="rId57" Type="http://schemas.openxmlformats.org/officeDocument/2006/relationships/tags" Target="../tags/tag183.xml"/><Relationship Id="rId10" Type="http://schemas.openxmlformats.org/officeDocument/2006/relationships/tags" Target="../tags/tag136.xml"/><Relationship Id="rId31" Type="http://schemas.openxmlformats.org/officeDocument/2006/relationships/tags" Target="../tags/tag157.xml"/><Relationship Id="rId44" Type="http://schemas.openxmlformats.org/officeDocument/2006/relationships/tags" Target="../tags/tag170.xml"/><Relationship Id="rId52" Type="http://schemas.openxmlformats.org/officeDocument/2006/relationships/tags" Target="../tags/tag178.xml"/><Relationship Id="rId60" Type="http://schemas.openxmlformats.org/officeDocument/2006/relationships/tags" Target="../tags/tag186.xml"/><Relationship Id="rId65" Type="http://schemas.openxmlformats.org/officeDocument/2006/relationships/tags" Target="../tags/tag191.xml"/><Relationship Id="rId73" Type="http://schemas.openxmlformats.org/officeDocument/2006/relationships/tags" Target="../tags/tag199.xml"/><Relationship Id="rId78" Type="http://schemas.openxmlformats.org/officeDocument/2006/relationships/tags" Target="../tags/tag204.xml"/><Relationship Id="rId81" Type="http://schemas.openxmlformats.org/officeDocument/2006/relationships/tags" Target="../tags/tag207.xml"/><Relationship Id="rId86" Type="http://schemas.openxmlformats.org/officeDocument/2006/relationships/chart" Target="../charts/chart5.xml"/><Relationship Id="rId4" Type="http://schemas.openxmlformats.org/officeDocument/2006/relationships/tags" Target="../tags/tag130.xml"/><Relationship Id="rId9" Type="http://schemas.openxmlformats.org/officeDocument/2006/relationships/tags" Target="../tags/tag135.xml"/><Relationship Id="rId13" Type="http://schemas.openxmlformats.org/officeDocument/2006/relationships/tags" Target="../tags/tag139.xml"/><Relationship Id="rId18" Type="http://schemas.openxmlformats.org/officeDocument/2006/relationships/tags" Target="../tags/tag144.xml"/><Relationship Id="rId39" Type="http://schemas.openxmlformats.org/officeDocument/2006/relationships/tags" Target="../tags/tag165.xml"/><Relationship Id="rId34" Type="http://schemas.openxmlformats.org/officeDocument/2006/relationships/tags" Target="../tags/tag160.xml"/><Relationship Id="rId50" Type="http://schemas.openxmlformats.org/officeDocument/2006/relationships/tags" Target="../tags/tag176.xml"/><Relationship Id="rId55" Type="http://schemas.openxmlformats.org/officeDocument/2006/relationships/tags" Target="../tags/tag181.xml"/><Relationship Id="rId76" Type="http://schemas.openxmlformats.org/officeDocument/2006/relationships/tags" Target="../tags/tag202.xml"/><Relationship Id="rId7" Type="http://schemas.openxmlformats.org/officeDocument/2006/relationships/tags" Target="../tags/tag133.xml"/><Relationship Id="rId71" Type="http://schemas.openxmlformats.org/officeDocument/2006/relationships/tags" Target="../tags/tag197.xml"/><Relationship Id="rId2" Type="http://schemas.openxmlformats.org/officeDocument/2006/relationships/tags" Target="../tags/tag128.xml"/><Relationship Id="rId29" Type="http://schemas.openxmlformats.org/officeDocument/2006/relationships/tags" Target="../tags/tag155.xml"/><Relationship Id="rId24" Type="http://schemas.openxmlformats.org/officeDocument/2006/relationships/tags" Target="../tags/tag150.xml"/><Relationship Id="rId40" Type="http://schemas.openxmlformats.org/officeDocument/2006/relationships/tags" Target="../tags/tag166.xml"/><Relationship Id="rId45" Type="http://schemas.openxmlformats.org/officeDocument/2006/relationships/tags" Target="../tags/tag171.xml"/><Relationship Id="rId66" Type="http://schemas.openxmlformats.org/officeDocument/2006/relationships/tags" Target="../tags/tag192.xml"/><Relationship Id="rId87" Type="http://schemas.openxmlformats.org/officeDocument/2006/relationships/chart" Target="../charts/chart6.xml"/><Relationship Id="rId61" Type="http://schemas.openxmlformats.org/officeDocument/2006/relationships/tags" Target="../tags/tag187.xml"/><Relationship Id="rId82" Type="http://schemas.openxmlformats.org/officeDocument/2006/relationships/slideLayout" Target="../slideLayouts/slideLayout10.xml"/><Relationship Id="rId19" Type="http://schemas.openxmlformats.org/officeDocument/2006/relationships/tags" Target="../tags/tag14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4F6F426C-36CD-48C6-A503-D7CDEDF20CE7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1644897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12" imgH="514" progId="TCLayout.ActiveDocument.1">
                  <p:embed/>
                </p:oleObj>
              </mc:Choice>
              <mc:Fallback>
                <p:oleObj name="think-cell Slide" r:id="rId3" imgW="512" imgH="51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CB62EE8E-B786-4335-94F7-70CEE5F21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rIns="0">
            <a:normAutofit/>
          </a:bodyPr>
          <a:lstStyle/>
          <a:p>
            <a:r>
              <a:rPr lang="en-US"/>
              <a:t>Probable Climates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694590-C3EA-4CB4-81E9-50DC66D7732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vert="horz" lIns="0" tIns="45720" rIns="91440" bIns="45720" rtlCol="0" anchor="t">
            <a:normAutofit/>
          </a:bodyPr>
          <a:lstStyle/>
          <a:p>
            <a:r>
              <a:rPr lang="en-US" dirty="0" err="1">
                <a:latin typeface="Arial"/>
                <a:cs typeface="Arial"/>
              </a:rPr>
              <a:t>Hyae</a:t>
            </a:r>
            <a:r>
              <a:rPr lang="en-US" dirty="0">
                <a:latin typeface="Arial"/>
                <a:cs typeface="Arial"/>
              </a:rPr>
              <a:t> Ryung Kim, Anika Behrndt, Zacharia Thurston, Isabel Hoyos, and Gernot Wagner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8DA8C5-1184-4651-9974-ACD11A3195B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algn="l"/>
            <a:r>
              <a:rPr lang="en-US" dirty="0">
                <a:latin typeface="Arial"/>
                <a:cs typeface="Arial"/>
              </a:rPr>
              <a:t>27 January 2026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F27C818-AEC7-D390-E569-D18F86493F4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sz="1400" dirty="0"/>
              <a:t>Cite as: Wagner et al. “Probable Climates,” Columbia Business School Climate Knowledge Initiative (27 January 2026).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4762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B3F6B4-EB88-8263-249C-4F75D9DE6B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48AF6ABD-4941-DFA7-5933-DAFE4BE08578}"/>
              </a:ext>
            </a:extLst>
          </p:cNvPr>
          <p:cNvGraphicFramePr>
            <a:graphicFrameLocks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1340585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0" imgW="484" imgH="486" progId="TCLayout.ActiveDocument.1">
                  <p:embed/>
                </p:oleObj>
              </mc:Choice>
              <mc:Fallback>
                <p:oleObj name="think-cell Slide" r:id="rId100" imgW="484" imgH="486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48AF6ABD-4941-DFA7-5933-DAFE4BE0857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0" name="Rectangle 239"/>
          <p:cNvSpPr/>
          <p:nvPr/>
        </p:nvSpPr>
        <p:spPr bwMode="gray">
          <a:xfrm>
            <a:off x="4860823" y="3922733"/>
            <a:ext cx="1501141" cy="111584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endParaRPr lang="en-US" sz="1600">
              <a:solidFill>
                <a:schemeClr val="tx1"/>
              </a:solidFill>
            </a:endParaRP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75CB7043-0978-E6BB-0C5D-E24A5A1C9B60}"/>
              </a:ext>
            </a:extLst>
          </p:cNvPr>
          <p:cNvGraphicFramePr/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715643223"/>
              </p:ext>
            </p:extLst>
          </p:nvPr>
        </p:nvGraphicFramePr>
        <p:xfrm>
          <a:off x="4775200" y="3019425"/>
          <a:ext cx="1684338" cy="26622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2"/>
          </a:graphicData>
        </a:graphic>
      </p:graphicFrame>
      <p:sp>
        <p:nvSpPr>
          <p:cNvPr id="121" name="Text Placeholder 10">
            <a:extLst>
              <a:ext uri="{FF2B5EF4-FFF2-40B4-BE49-F238E27FC236}">
                <a16:creationId xmlns:a16="http://schemas.microsoft.com/office/drawing/2014/main" id="{115DFB91-512B-3844-A114-92FBEDCA92F2}"/>
              </a:ext>
            </a:extLst>
          </p:cNvPr>
          <p:cNvSpPr>
            <a:spLocks/>
          </p:cNvSpPr>
          <p:nvPr>
            <p:custDataLst>
              <p:tags r:id="rId4"/>
            </p:custDataLst>
          </p:nvPr>
        </p:nvSpPr>
        <p:spPr bwMode="gray">
          <a:xfrm>
            <a:off x="6505575" y="5522913"/>
            <a:ext cx="174625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87B2EF97-675D-475B-8CB1-6895A2AFECD5}" type="datetime'''''''0'''''''',''''''''''''''''''''''''''5'">
              <a:rPr lang="en-US" altLang="en-US" sz="1000" smtClean="0">
                <a:effectLst/>
              </a:rPr>
              <a:pPr marL="0" lvl="0" indent="0">
                <a:spcBef>
                  <a:spcPct val="0"/>
                </a:spcBef>
                <a:spcAft>
                  <a:spcPct val="0"/>
                </a:spcAft>
                <a:buNone/>
              </a:pPr>
              <a:t>0,5</a:t>
            </a:fld>
            <a:endParaRPr lang="en-US" sz="1000"/>
          </a:p>
        </p:txBody>
      </p:sp>
      <p:sp>
        <p:nvSpPr>
          <p:cNvPr id="122" name="Text Placeholder 10">
            <a:extLst>
              <a:ext uri="{FF2B5EF4-FFF2-40B4-BE49-F238E27FC236}">
                <a16:creationId xmlns:a16="http://schemas.microsoft.com/office/drawing/2014/main" id="{115DFB91-512B-3844-A114-92FBEDCA92F2}"/>
              </a:ext>
            </a:extLst>
          </p:cNvPr>
          <p:cNvSpPr>
            <a:spLocks/>
          </p:cNvSpPr>
          <p:nvPr>
            <p:custDataLst>
              <p:tags r:id="rId5"/>
            </p:custDataLst>
          </p:nvPr>
        </p:nvSpPr>
        <p:spPr bwMode="gray">
          <a:xfrm>
            <a:off x="6505575" y="5245100"/>
            <a:ext cx="174625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243198B7-2170-4608-89E7-2642CE6800F0}" type="datetime'1'''''',''''''''''''''''''''''''''0'''">
              <a:rPr lang="en-US" altLang="en-US" sz="1000" smtClean="0">
                <a:effectLst/>
              </a:rPr>
              <a:pPr marL="0" lvl="0" indent="0">
                <a:spcBef>
                  <a:spcPct val="0"/>
                </a:spcBef>
                <a:spcAft>
                  <a:spcPct val="0"/>
                </a:spcAft>
                <a:buNone/>
              </a:pPr>
              <a:t>1,0</a:t>
            </a:fld>
            <a:endParaRPr lang="en-US" sz="1000"/>
          </a:p>
        </p:txBody>
      </p:sp>
      <p:sp>
        <p:nvSpPr>
          <p:cNvPr id="124" name="Text Placeholder 10">
            <a:extLst>
              <a:ext uri="{FF2B5EF4-FFF2-40B4-BE49-F238E27FC236}">
                <a16:creationId xmlns:a16="http://schemas.microsoft.com/office/drawing/2014/main" id="{115DFB91-512B-3844-A114-92FBEDCA92F2}"/>
              </a:ext>
            </a:extLst>
          </p:cNvPr>
          <p:cNvSpPr>
            <a:spLocks/>
          </p:cNvSpPr>
          <p:nvPr>
            <p:custDataLst>
              <p:tags r:id="rId6"/>
            </p:custDataLst>
          </p:nvPr>
        </p:nvSpPr>
        <p:spPr bwMode="gray">
          <a:xfrm>
            <a:off x="6505575" y="4967288"/>
            <a:ext cx="174625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4BC03045-E94F-448C-97D1-14E9E6DD17E1}" type="datetime'1'''''''''''''''''''''''''''',''''''5'">
              <a:rPr lang="en-US" altLang="en-US" sz="1000" smtClean="0">
                <a:effectLst/>
              </a:rPr>
              <a:pPr marL="0" lvl="0" indent="0">
                <a:spcBef>
                  <a:spcPct val="0"/>
                </a:spcBef>
                <a:spcAft>
                  <a:spcPct val="0"/>
                </a:spcAft>
                <a:buNone/>
              </a:pPr>
              <a:t>1,5</a:t>
            </a:fld>
            <a:endParaRPr lang="en-US" sz="1000"/>
          </a:p>
        </p:txBody>
      </p:sp>
      <p:sp>
        <p:nvSpPr>
          <p:cNvPr id="125" name="Text Placeholder 10">
            <a:extLst>
              <a:ext uri="{FF2B5EF4-FFF2-40B4-BE49-F238E27FC236}">
                <a16:creationId xmlns:a16="http://schemas.microsoft.com/office/drawing/2014/main" id="{115DFB91-512B-3844-A114-92FBEDCA92F2}"/>
              </a:ext>
            </a:extLst>
          </p:cNvPr>
          <p:cNvSpPr>
            <a:spLocks/>
          </p:cNvSpPr>
          <p:nvPr>
            <p:custDataLst>
              <p:tags r:id="rId7"/>
            </p:custDataLst>
          </p:nvPr>
        </p:nvSpPr>
        <p:spPr bwMode="gray">
          <a:xfrm>
            <a:off x="6505575" y="4691063"/>
            <a:ext cx="174625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CEBF2379-C71F-4066-BA66-32D6C83F1D4E}" type="datetime'''2'''''''''',''''''''''''''0'''''''''''''''''''">
              <a:rPr lang="en-US" altLang="en-US" sz="1000" smtClean="0">
                <a:effectLst/>
              </a:rPr>
              <a:pPr marL="0" lvl="0" indent="0">
                <a:spcBef>
                  <a:spcPct val="0"/>
                </a:spcBef>
                <a:spcAft>
                  <a:spcPct val="0"/>
                </a:spcAft>
                <a:buNone/>
              </a:pPr>
              <a:t>2,0</a:t>
            </a:fld>
            <a:endParaRPr lang="en-US" sz="1000"/>
          </a:p>
        </p:txBody>
      </p:sp>
      <p:sp>
        <p:nvSpPr>
          <p:cNvPr id="126" name="Text Placeholder 10">
            <a:extLst>
              <a:ext uri="{FF2B5EF4-FFF2-40B4-BE49-F238E27FC236}">
                <a16:creationId xmlns:a16="http://schemas.microsoft.com/office/drawing/2014/main" id="{115DFB91-512B-3844-A114-92FBEDCA92F2}"/>
              </a:ext>
            </a:extLst>
          </p:cNvPr>
          <p:cNvSpPr>
            <a:spLocks/>
          </p:cNvSpPr>
          <p:nvPr>
            <p:custDataLst>
              <p:tags r:id="rId8"/>
            </p:custDataLst>
          </p:nvPr>
        </p:nvSpPr>
        <p:spPr bwMode="gray">
          <a:xfrm>
            <a:off x="6505575" y="4413250"/>
            <a:ext cx="174625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C7C5D542-CA46-40A0-BFC8-4B2A1F71AFA5}" type="datetime'''''''''''''''''''''''2'',''5'''''">
              <a:rPr lang="en-US" altLang="en-US" sz="1000" smtClean="0">
                <a:effectLst/>
              </a:rPr>
              <a:pPr marL="0" lvl="0" indent="0">
                <a:spcBef>
                  <a:spcPct val="0"/>
                </a:spcBef>
                <a:spcAft>
                  <a:spcPct val="0"/>
                </a:spcAft>
                <a:buNone/>
              </a:pPr>
              <a:t>2,5</a:t>
            </a:fld>
            <a:endParaRPr lang="en-US" sz="1000"/>
          </a:p>
        </p:txBody>
      </p:sp>
      <p:sp>
        <p:nvSpPr>
          <p:cNvPr id="127" name="Text Placeholder 10">
            <a:extLst>
              <a:ext uri="{FF2B5EF4-FFF2-40B4-BE49-F238E27FC236}">
                <a16:creationId xmlns:a16="http://schemas.microsoft.com/office/drawing/2014/main" id="{115DFB91-512B-3844-A114-92FBEDCA92F2}"/>
              </a:ext>
            </a:extLst>
          </p:cNvPr>
          <p:cNvSpPr>
            <a:spLocks/>
          </p:cNvSpPr>
          <p:nvPr>
            <p:custDataLst>
              <p:tags r:id="rId9"/>
            </p:custDataLst>
          </p:nvPr>
        </p:nvSpPr>
        <p:spPr bwMode="gray">
          <a:xfrm>
            <a:off x="6505575" y="4135438"/>
            <a:ext cx="174625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DCBCC9DD-585C-474B-81F7-DA8F8D43871C}" type="datetime'''3'''''''''''''''''''''''''',''0'''">
              <a:rPr lang="en-US" altLang="en-US" sz="1000" smtClean="0">
                <a:effectLst/>
              </a:rPr>
              <a:pPr marL="0" lvl="0" indent="0">
                <a:spcBef>
                  <a:spcPct val="0"/>
                </a:spcBef>
                <a:spcAft>
                  <a:spcPct val="0"/>
                </a:spcAft>
                <a:buNone/>
              </a:pPr>
              <a:t>3,0</a:t>
            </a:fld>
            <a:endParaRPr lang="en-US" sz="1000"/>
          </a:p>
        </p:txBody>
      </p:sp>
      <p:sp>
        <p:nvSpPr>
          <p:cNvPr id="128" name="Text Placeholder 10">
            <a:extLst>
              <a:ext uri="{FF2B5EF4-FFF2-40B4-BE49-F238E27FC236}">
                <a16:creationId xmlns:a16="http://schemas.microsoft.com/office/drawing/2014/main" id="{115DFB91-512B-3844-A114-92FBEDCA92F2}"/>
              </a:ext>
            </a:extLst>
          </p:cNvPr>
          <p:cNvSpPr>
            <a:spLocks/>
          </p:cNvSpPr>
          <p:nvPr>
            <p:custDataLst>
              <p:tags r:id="rId10"/>
            </p:custDataLst>
          </p:nvPr>
        </p:nvSpPr>
        <p:spPr bwMode="gray">
          <a:xfrm>
            <a:off x="6505575" y="3857625"/>
            <a:ext cx="174625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2C7ECD56-5D7D-4E24-95BF-DBB23B3FB3D1}" type="datetime'''''''3'''''''''''''''',''''5'''''''''''''''''''''''">
              <a:rPr lang="en-US" altLang="en-US" sz="1000" smtClean="0">
                <a:effectLst/>
              </a:rPr>
              <a:pPr marL="0" lvl="0" indent="0">
                <a:spcBef>
                  <a:spcPct val="0"/>
                </a:spcBef>
                <a:spcAft>
                  <a:spcPct val="0"/>
                </a:spcAft>
                <a:buNone/>
              </a:pPr>
              <a:t>3,5</a:t>
            </a:fld>
            <a:endParaRPr lang="en-US" sz="1000"/>
          </a:p>
        </p:txBody>
      </p:sp>
      <p:sp>
        <p:nvSpPr>
          <p:cNvPr id="129" name="Text Placeholder 10">
            <a:extLst>
              <a:ext uri="{FF2B5EF4-FFF2-40B4-BE49-F238E27FC236}">
                <a16:creationId xmlns:a16="http://schemas.microsoft.com/office/drawing/2014/main" id="{115DFB91-512B-3844-A114-92FBEDCA92F2}"/>
              </a:ext>
            </a:extLst>
          </p:cNvPr>
          <p:cNvSpPr>
            <a:spLocks/>
          </p:cNvSpPr>
          <p:nvPr>
            <p:custDataLst>
              <p:tags r:id="rId11"/>
            </p:custDataLst>
          </p:nvPr>
        </p:nvSpPr>
        <p:spPr bwMode="gray">
          <a:xfrm>
            <a:off x="6505575" y="3581400"/>
            <a:ext cx="174625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55D8F734-0DE0-4402-83A8-EA1640CCA58D}" type="datetime'4'''''''''''''''''''''''''''',''''0'''''''''''''">
              <a:rPr lang="en-US" altLang="en-US" sz="1000" smtClean="0">
                <a:effectLst/>
              </a:rPr>
              <a:pPr marL="0" lvl="0" indent="0">
                <a:spcBef>
                  <a:spcPct val="0"/>
                </a:spcBef>
                <a:spcAft>
                  <a:spcPct val="0"/>
                </a:spcAft>
                <a:buNone/>
              </a:pPr>
              <a:t>4,0</a:t>
            </a:fld>
            <a:endParaRPr lang="en-US" sz="1000"/>
          </a:p>
        </p:txBody>
      </p:sp>
      <p:sp>
        <p:nvSpPr>
          <p:cNvPr id="130" name="Text Placeholder 10">
            <a:extLst>
              <a:ext uri="{FF2B5EF4-FFF2-40B4-BE49-F238E27FC236}">
                <a16:creationId xmlns:a16="http://schemas.microsoft.com/office/drawing/2014/main" id="{115DFB91-512B-3844-A114-92FBEDCA92F2}"/>
              </a:ext>
            </a:extLst>
          </p:cNvPr>
          <p:cNvSpPr>
            <a:spLocks/>
          </p:cNvSpPr>
          <p:nvPr>
            <p:custDataLst>
              <p:tags r:id="rId12"/>
            </p:custDataLst>
          </p:nvPr>
        </p:nvSpPr>
        <p:spPr bwMode="gray">
          <a:xfrm>
            <a:off x="6505575" y="3303588"/>
            <a:ext cx="174625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5504E5C4-3D63-403B-9256-11F84839297A}" type="datetime'''''''''''4,''''''''''5'''''''''">
              <a:rPr lang="en-US" altLang="en-US" sz="1000" smtClean="0">
                <a:effectLst/>
              </a:rPr>
              <a:pPr marL="0" lvl="0" indent="0">
                <a:spcBef>
                  <a:spcPct val="0"/>
                </a:spcBef>
                <a:spcAft>
                  <a:spcPct val="0"/>
                </a:spcAft>
                <a:buNone/>
              </a:pPr>
              <a:t>4,5</a:t>
            </a:fld>
            <a:endParaRPr lang="en-US" sz="1000"/>
          </a:p>
        </p:txBody>
      </p:sp>
      <p:sp>
        <p:nvSpPr>
          <p:cNvPr id="132" name="Text Placeholder 10">
            <a:extLst>
              <a:ext uri="{FF2B5EF4-FFF2-40B4-BE49-F238E27FC236}">
                <a16:creationId xmlns:a16="http://schemas.microsoft.com/office/drawing/2014/main" id="{115DFB91-512B-3844-A114-92FBEDCA92F2}"/>
              </a:ext>
            </a:extLst>
          </p:cNvPr>
          <p:cNvSpPr>
            <a:spLocks/>
          </p:cNvSpPr>
          <p:nvPr>
            <p:custDataLst>
              <p:tags r:id="rId13"/>
            </p:custDataLst>
          </p:nvPr>
        </p:nvSpPr>
        <p:spPr bwMode="gray">
          <a:xfrm>
            <a:off x="6505575" y="3025775"/>
            <a:ext cx="174625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1F7683CC-335E-4F20-AD56-4B533EEB6898}" type="datetime'''''''''5'''''''''''''''''''''''''',''''0'''''''''''''''''">
              <a:rPr lang="en-US" altLang="en-US" sz="1000" smtClean="0">
                <a:effectLst/>
              </a:rPr>
              <a:pPr marL="0" lvl="0" indent="0">
                <a:spcBef>
                  <a:spcPct val="0"/>
                </a:spcBef>
                <a:spcAft>
                  <a:spcPct val="0"/>
                </a:spcAft>
                <a:buNone/>
              </a:pPr>
              <a:t>5,0</a:t>
            </a:fld>
            <a:endParaRPr lang="en-US" sz="1000"/>
          </a:p>
        </p:txBody>
      </p:sp>
      <p:cxnSp>
        <p:nvCxnSpPr>
          <p:cNvPr id="46" name="Straight Connector 45"/>
          <p:cNvCxnSpPr/>
          <p:nvPr>
            <p:custDataLst>
              <p:tags r:id="rId14"/>
            </p:custDataLst>
          </p:nvPr>
        </p:nvCxnSpPr>
        <p:spPr bwMode="auto">
          <a:xfrm flipV="1">
            <a:off x="4941888" y="5137150"/>
            <a:ext cx="0" cy="23813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>
            <p:custDataLst>
              <p:tags r:id="rId15"/>
            </p:custDataLst>
          </p:nvPr>
        </p:nvCxnSpPr>
        <p:spPr bwMode="auto">
          <a:xfrm>
            <a:off x="5110163" y="4927600"/>
            <a:ext cx="0" cy="23813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>
            <p:custDataLst>
              <p:tags r:id="rId16"/>
            </p:custDataLst>
          </p:nvPr>
        </p:nvCxnSpPr>
        <p:spPr bwMode="auto">
          <a:xfrm flipV="1">
            <a:off x="5280025" y="5026025"/>
            <a:ext cx="0" cy="23813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>
            <p:custDataLst>
              <p:tags r:id="rId17"/>
            </p:custDataLst>
          </p:nvPr>
        </p:nvCxnSpPr>
        <p:spPr bwMode="auto">
          <a:xfrm>
            <a:off x="5448300" y="4789488"/>
            <a:ext cx="0" cy="23813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>
            <p:custDataLst>
              <p:tags r:id="rId18"/>
            </p:custDataLst>
          </p:nvPr>
        </p:nvCxnSpPr>
        <p:spPr bwMode="auto">
          <a:xfrm flipV="1">
            <a:off x="5616575" y="4703763"/>
            <a:ext cx="0" cy="87313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>
            <p:custDataLst>
              <p:tags r:id="rId19"/>
            </p:custDataLst>
          </p:nvPr>
        </p:nvCxnSpPr>
        <p:spPr bwMode="auto">
          <a:xfrm>
            <a:off x="5786438" y="4538663"/>
            <a:ext cx="0" cy="23813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>
            <p:custDataLst>
              <p:tags r:id="rId20"/>
            </p:custDataLst>
          </p:nvPr>
        </p:nvCxnSpPr>
        <p:spPr bwMode="auto">
          <a:xfrm flipV="1">
            <a:off x="5953125" y="4470400"/>
            <a:ext cx="0" cy="68263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>
            <p:custDataLst>
              <p:tags r:id="rId21"/>
            </p:custDataLst>
          </p:nvPr>
        </p:nvCxnSpPr>
        <p:spPr bwMode="auto">
          <a:xfrm flipV="1">
            <a:off x="6265863" y="3884613"/>
            <a:ext cx="7938" cy="26988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5" name="Text Placeholder 10">
            <a:extLst>
              <a:ext uri="{FF2B5EF4-FFF2-40B4-BE49-F238E27FC236}">
                <a16:creationId xmlns:a16="http://schemas.microsoft.com/office/drawing/2014/main" id="{115DFB91-512B-3844-A114-92FBEDCA92F2}"/>
              </a:ext>
            </a:extLst>
          </p:cNvPr>
          <p:cNvSpPr>
            <a:spLocks/>
          </p:cNvSpPr>
          <p:nvPr>
            <p:custDataLst>
              <p:tags r:id="rId22"/>
            </p:custDataLst>
          </p:nvPr>
        </p:nvSpPr>
        <p:spPr bwMode="gray">
          <a:xfrm>
            <a:off x="4837113" y="5160963"/>
            <a:ext cx="209550" cy="152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B86D5391-87A2-4C06-A888-8B02B8D30725}" type="datetime'1'''''''''''''''',5'''''''''''''''''''''''">
              <a:rPr lang="en-US" altLang="en-US" sz="1000" smtClean="0">
                <a:solidFill>
                  <a:schemeClr val="bg1"/>
                </a:solidFill>
                <a:effectLst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1,5</a:t>
            </a:fld>
            <a:endParaRPr lang="en-US" sz="1000">
              <a:solidFill>
                <a:schemeClr val="bg1"/>
              </a:solidFill>
            </a:endParaRPr>
          </a:p>
        </p:txBody>
      </p:sp>
      <p:sp>
        <p:nvSpPr>
          <p:cNvPr id="136" name="Text Placeholder 10">
            <a:extLst>
              <a:ext uri="{FF2B5EF4-FFF2-40B4-BE49-F238E27FC236}">
                <a16:creationId xmlns:a16="http://schemas.microsoft.com/office/drawing/2014/main" id="{115DFB91-512B-3844-A114-92FBEDCA92F2}"/>
              </a:ext>
            </a:extLst>
          </p:cNvPr>
          <p:cNvSpPr>
            <a:spLocks/>
          </p:cNvSpPr>
          <p:nvPr>
            <p:custDataLst>
              <p:tags r:id="rId23"/>
            </p:custDataLst>
          </p:nvPr>
        </p:nvSpPr>
        <p:spPr bwMode="gray">
          <a:xfrm>
            <a:off x="5005388" y="4775200"/>
            <a:ext cx="209550" cy="1524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txBody>
          <a:bodyPr vert="horz" wrap="none" lIns="17463" tIns="0" rIns="17463" bIns="0" rtlCol="0" anchor="b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CD1878E9-FE67-4750-830B-906A55C26EC3}" type="datetime'''1'''''',''''''''''''6'">
              <a:rPr lang="en-US" altLang="en-US" sz="1000" smtClean="0">
                <a:solidFill>
                  <a:schemeClr val="bg1"/>
                </a:solidFill>
                <a:effectLst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1,6</a:t>
            </a:fld>
            <a:endParaRPr lang="en-US" sz="1000">
              <a:solidFill>
                <a:schemeClr val="bg1"/>
              </a:solidFill>
            </a:endParaRPr>
          </a:p>
        </p:txBody>
      </p:sp>
      <p:sp>
        <p:nvSpPr>
          <p:cNvPr id="131" name="Text Placeholder 10">
            <a:extLst>
              <a:ext uri="{FF2B5EF4-FFF2-40B4-BE49-F238E27FC236}">
                <a16:creationId xmlns:a16="http://schemas.microsoft.com/office/drawing/2014/main" id="{115DFB91-512B-3844-A114-92FBEDCA92F2}"/>
              </a:ext>
            </a:extLst>
          </p:cNvPr>
          <p:cNvSpPr>
            <a:spLocks/>
          </p:cNvSpPr>
          <p:nvPr>
            <p:custDataLst>
              <p:tags r:id="rId24"/>
            </p:custDataLst>
          </p:nvPr>
        </p:nvSpPr>
        <p:spPr bwMode="gray">
          <a:xfrm>
            <a:off x="5175250" y="5049838"/>
            <a:ext cx="209550" cy="152400"/>
          </a:xfrm>
          <a:prstGeom prst="rect">
            <a:avLst/>
          </a:prstGeom>
          <a:solidFill>
            <a:srgbClr val="3DC0A7"/>
          </a:solidFill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F75DC55C-9B99-4ABE-A6D2-E0F7120808C7}" type="datetime'''''''''1'''''''''''''''''''''''''''''''''',''''''7'''''">
              <a:rPr lang="en-US" altLang="en-US" sz="10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1,7</a:t>
            </a:fld>
            <a:endParaRPr lang="en-US" sz="1000"/>
          </a:p>
        </p:txBody>
      </p:sp>
      <p:sp>
        <p:nvSpPr>
          <p:cNvPr id="137" name="Text Placeholder 10">
            <a:extLst>
              <a:ext uri="{FF2B5EF4-FFF2-40B4-BE49-F238E27FC236}">
                <a16:creationId xmlns:a16="http://schemas.microsoft.com/office/drawing/2014/main" id="{115DFB91-512B-3844-A114-92FBEDCA92F2}"/>
              </a:ext>
            </a:extLst>
          </p:cNvPr>
          <p:cNvSpPr>
            <a:spLocks/>
          </p:cNvSpPr>
          <p:nvPr>
            <p:custDataLst>
              <p:tags r:id="rId25"/>
            </p:custDataLst>
          </p:nvPr>
        </p:nvSpPr>
        <p:spPr bwMode="gray">
          <a:xfrm>
            <a:off x="5343525" y="4637088"/>
            <a:ext cx="209550" cy="152400"/>
          </a:xfrm>
          <a:prstGeom prst="rect">
            <a:avLst/>
          </a:prstGeom>
          <a:solidFill>
            <a:srgbClr val="AAD16E"/>
          </a:solidFill>
          <a:ln>
            <a:noFill/>
          </a:ln>
          <a:effectLst/>
        </p:spPr>
        <p:txBody>
          <a:bodyPr vert="horz" wrap="none" lIns="17463" tIns="0" rIns="17463" bIns="0" rtlCol="0" anchor="b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F2CA6F2E-AE67-422E-A370-C096BAF59067}" type="datetime'''1'''''''''''''''''''''''''''''''''''',''''''8'''''''''">
              <a:rPr lang="en-US" altLang="en-US" sz="1000" smtClean="0">
                <a:effectLst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1,8</a:t>
            </a:fld>
            <a:endParaRPr lang="en-US" sz="1000"/>
          </a:p>
        </p:txBody>
      </p:sp>
      <p:sp>
        <p:nvSpPr>
          <p:cNvPr id="138" name="Text Placeholder 10">
            <a:extLst>
              <a:ext uri="{FF2B5EF4-FFF2-40B4-BE49-F238E27FC236}">
                <a16:creationId xmlns:a16="http://schemas.microsoft.com/office/drawing/2014/main" id="{115DFB91-512B-3844-A114-92FBEDCA92F2}"/>
              </a:ext>
            </a:extLst>
          </p:cNvPr>
          <p:cNvSpPr>
            <a:spLocks/>
          </p:cNvSpPr>
          <p:nvPr>
            <p:custDataLst>
              <p:tags r:id="rId26"/>
            </p:custDataLst>
          </p:nvPr>
        </p:nvSpPr>
        <p:spPr bwMode="gray">
          <a:xfrm>
            <a:off x="5511800" y="4791075"/>
            <a:ext cx="209550" cy="152400"/>
          </a:xfrm>
          <a:prstGeom prst="rect">
            <a:avLst/>
          </a:prstGeom>
          <a:solidFill>
            <a:srgbClr val="FFE54F"/>
          </a:solidFill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3BEF1EA4-768C-4CEF-9C17-A9504071C943}" type="datetime'''''''''''''''''''''''''''''''2,''''''''''2'">
              <a:rPr lang="en-US" altLang="en-US" sz="1000" smtClean="0">
                <a:effectLst/>
              </a:rPr>
              <a:pPr marL="0" lvl="0" indent="0">
                <a:spcBef>
                  <a:spcPct val="0"/>
                </a:spcBef>
                <a:spcAft>
                  <a:spcPct val="0"/>
                </a:spcAft>
                <a:buNone/>
              </a:pPr>
              <a:t>2,2</a:t>
            </a:fld>
            <a:endParaRPr lang="en-US" sz="1000"/>
          </a:p>
        </p:txBody>
      </p:sp>
      <p:sp>
        <p:nvSpPr>
          <p:cNvPr id="139" name="Text Placeholder 10">
            <a:extLst>
              <a:ext uri="{FF2B5EF4-FFF2-40B4-BE49-F238E27FC236}">
                <a16:creationId xmlns:a16="http://schemas.microsoft.com/office/drawing/2014/main" id="{115DFB91-512B-3844-A114-92FBEDCA92F2}"/>
              </a:ext>
            </a:extLst>
          </p:cNvPr>
          <p:cNvSpPr>
            <a:spLocks/>
          </p:cNvSpPr>
          <p:nvPr>
            <p:custDataLst>
              <p:tags r:id="rId27"/>
            </p:custDataLst>
          </p:nvPr>
        </p:nvSpPr>
        <p:spPr bwMode="gray">
          <a:xfrm>
            <a:off x="5681663" y="4386263"/>
            <a:ext cx="209550" cy="152400"/>
          </a:xfrm>
          <a:prstGeom prst="rect">
            <a:avLst/>
          </a:prstGeom>
          <a:solidFill>
            <a:srgbClr val="F7C100"/>
          </a:solidFill>
          <a:ln>
            <a:noFill/>
          </a:ln>
          <a:effectLst/>
        </p:spPr>
        <p:txBody>
          <a:bodyPr vert="horz" wrap="none" lIns="17463" tIns="0" rIns="17463" bIns="0" rtlCol="0" anchor="b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43A58C55-94CD-44BE-83C0-F3709DA45365}" type="datetime'''2'',3'''''''''''''''''''''">
              <a:rPr lang="en-US" altLang="en-US" sz="1000" smtClean="0">
                <a:effectLst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2,3</a:t>
            </a:fld>
            <a:endParaRPr lang="en-US" sz="1000"/>
          </a:p>
        </p:txBody>
      </p:sp>
      <p:sp>
        <p:nvSpPr>
          <p:cNvPr id="140" name="Text Placeholder 10">
            <a:extLst>
              <a:ext uri="{FF2B5EF4-FFF2-40B4-BE49-F238E27FC236}">
                <a16:creationId xmlns:a16="http://schemas.microsoft.com/office/drawing/2014/main" id="{115DFB91-512B-3844-A114-92FBEDCA92F2}"/>
              </a:ext>
            </a:extLst>
          </p:cNvPr>
          <p:cNvSpPr>
            <a:spLocks/>
          </p:cNvSpPr>
          <p:nvPr>
            <p:custDataLst>
              <p:tags r:id="rId28"/>
            </p:custDataLst>
          </p:nvPr>
        </p:nvSpPr>
        <p:spPr bwMode="gray">
          <a:xfrm>
            <a:off x="5846763" y="4538663"/>
            <a:ext cx="209550" cy="152400"/>
          </a:xfrm>
          <a:prstGeom prst="rect">
            <a:avLst/>
          </a:prstGeom>
          <a:solidFill>
            <a:srgbClr val="FF9004"/>
          </a:solidFill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29D1546C-D08B-43DB-9683-E30BE7FFD8BA}" type="datetime'''''''''''2'''''''''',''''''''''''''''7'''">
              <a:rPr lang="en-US" altLang="en-US" sz="1000" smtClean="0">
                <a:effectLst/>
              </a:rPr>
              <a:pPr marL="0" lvl="0" indent="0">
                <a:spcBef>
                  <a:spcPct val="0"/>
                </a:spcBef>
                <a:spcAft>
                  <a:spcPct val="0"/>
                </a:spcAft>
                <a:buNone/>
              </a:pPr>
              <a:t>2,7</a:t>
            </a:fld>
            <a:endParaRPr lang="en-US" sz="1000"/>
          </a:p>
        </p:txBody>
      </p:sp>
      <p:sp useBgFill="1">
        <p:nvSpPr>
          <p:cNvPr id="557" name="Text Placeholder 10">
            <a:extLst>
              <a:ext uri="{FF2B5EF4-FFF2-40B4-BE49-F238E27FC236}">
                <a16:creationId xmlns:a16="http://schemas.microsoft.com/office/drawing/2014/main" id="{73CCADCA-A75B-37F7-E276-0F9CF1E3BF1C}"/>
              </a:ext>
            </a:extLst>
          </p:cNvPr>
          <p:cNvSpPr>
            <a:spLocks/>
          </p:cNvSpPr>
          <p:nvPr>
            <p:custDataLst>
              <p:tags r:id="rId29"/>
            </p:custDataLst>
          </p:nvPr>
        </p:nvSpPr>
        <p:spPr bwMode="gray">
          <a:xfrm>
            <a:off x="6018213" y="4081463"/>
            <a:ext cx="209550" cy="152400"/>
          </a:xfrm>
          <a:prstGeom prst="rect">
            <a:avLst/>
          </a:prstGeom>
          <a:ln>
            <a:noFill/>
          </a:ln>
          <a:effectLst/>
        </p:spPr>
        <p:txBody>
          <a:bodyPr vert="horz" wrap="none" lIns="17463" tIns="0" rIns="17463" bIns="0" rtlCol="0" anchor="b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341A7E2F-2BA4-4E46-8E0B-23DDA41D0DAC}" type="datetime'''''''''''''''''''''''2,''''''''''''''''8'">
              <a:rPr lang="en-US" altLang="en-US" sz="1000" smtClean="0">
                <a:effectLst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2,8</a:t>
            </a:fld>
            <a:endParaRPr lang="en-US" sz="1000"/>
          </a:p>
        </p:txBody>
      </p:sp>
      <p:sp>
        <p:nvSpPr>
          <p:cNvPr id="159" name="Text Placeholder 10">
            <a:extLst>
              <a:ext uri="{FF2B5EF4-FFF2-40B4-BE49-F238E27FC236}">
                <a16:creationId xmlns:a16="http://schemas.microsoft.com/office/drawing/2014/main" id="{D10B82C0-6083-6F52-D148-A42C11AA250B}"/>
              </a:ext>
            </a:extLst>
          </p:cNvPr>
          <p:cNvSpPr>
            <a:spLocks/>
          </p:cNvSpPr>
          <p:nvPr>
            <p:custDataLst>
              <p:tags r:id="rId30"/>
            </p:custDataLst>
          </p:nvPr>
        </p:nvSpPr>
        <p:spPr bwMode="gray">
          <a:xfrm>
            <a:off x="6135688" y="3911600"/>
            <a:ext cx="209550" cy="152400"/>
          </a:xfrm>
          <a:prstGeom prst="rect">
            <a:avLst/>
          </a:prstGeom>
          <a:solidFill>
            <a:srgbClr val="C30C3E"/>
          </a:solidFill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396DD834-FC6F-4FC3-B09D-671E4E07B735}" type="datetime'''''''''''3,''''''''''''''''''7'''''''''''''''''''''''">
              <a:rPr lang="en-US" altLang="en-US" sz="1000" smtClean="0">
                <a:solidFill>
                  <a:schemeClr val="bg1"/>
                </a:solidFill>
                <a:effectLst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3,7</a:t>
            </a:fld>
            <a:endParaRPr lang="en-US" sz="1000">
              <a:solidFill>
                <a:schemeClr val="bg1"/>
              </a:solidFill>
            </a:endParaRPr>
          </a:p>
        </p:txBody>
      </p:sp>
      <p:cxnSp>
        <p:nvCxnSpPr>
          <p:cNvPr id="559" name="Straight Connector 558"/>
          <p:cNvCxnSpPr/>
          <p:nvPr>
            <p:custDataLst>
              <p:tags r:id="rId31"/>
            </p:custDataLst>
          </p:nvPr>
        </p:nvCxnSpPr>
        <p:spPr bwMode="auto">
          <a:xfrm>
            <a:off x="1027113" y="5241925"/>
            <a:ext cx="0" cy="5080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1" name="Straight Connector 560"/>
          <p:cNvCxnSpPr/>
          <p:nvPr>
            <p:custDataLst>
              <p:tags r:id="rId32"/>
            </p:custDataLst>
          </p:nvPr>
        </p:nvCxnSpPr>
        <p:spPr bwMode="auto">
          <a:xfrm>
            <a:off x="1749425" y="5241925"/>
            <a:ext cx="0" cy="5080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3" name="Straight Connector 562"/>
          <p:cNvCxnSpPr/>
          <p:nvPr>
            <p:custDataLst>
              <p:tags r:id="rId33"/>
            </p:custDataLst>
          </p:nvPr>
        </p:nvCxnSpPr>
        <p:spPr bwMode="auto">
          <a:xfrm>
            <a:off x="2470150" y="5241925"/>
            <a:ext cx="0" cy="5080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5" name="Straight Connector 564"/>
          <p:cNvCxnSpPr/>
          <p:nvPr>
            <p:custDataLst>
              <p:tags r:id="rId34"/>
            </p:custDataLst>
          </p:nvPr>
        </p:nvCxnSpPr>
        <p:spPr bwMode="auto">
          <a:xfrm>
            <a:off x="3192463" y="5241925"/>
            <a:ext cx="0" cy="5080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4" name="Straight Connector 573"/>
          <p:cNvCxnSpPr/>
          <p:nvPr>
            <p:custDataLst>
              <p:tags r:id="rId35"/>
            </p:custDataLst>
          </p:nvPr>
        </p:nvCxnSpPr>
        <p:spPr bwMode="auto">
          <a:xfrm>
            <a:off x="3913188" y="5241925"/>
            <a:ext cx="0" cy="5080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5" name="Straight Connector 574"/>
          <p:cNvCxnSpPr/>
          <p:nvPr>
            <p:custDataLst>
              <p:tags r:id="rId36"/>
            </p:custDataLst>
          </p:nvPr>
        </p:nvCxnSpPr>
        <p:spPr bwMode="auto">
          <a:xfrm>
            <a:off x="4635500" y="5241925"/>
            <a:ext cx="0" cy="5080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52843275-037F-0CEA-8DBD-25E149B316D9}"/>
              </a:ext>
            </a:extLst>
          </p:cNvPr>
          <p:cNvGraphicFramePr/>
          <p:nvPr>
            <p:custDataLst>
              <p:tags r:id="rId37"/>
            </p:custDataLst>
            <p:extLst>
              <p:ext uri="{D42A27DB-BD31-4B8C-83A1-F6EECF244321}">
                <p14:modId xmlns:p14="http://schemas.microsoft.com/office/powerpoint/2010/main" val="2883587090"/>
              </p:ext>
            </p:extLst>
          </p:nvPr>
        </p:nvGraphicFramePr>
        <p:xfrm>
          <a:off x="180975" y="2921000"/>
          <a:ext cx="4537075" cy="2860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3"/>
          </a:graphicData>
        </a:graphic>
      </p:graphicFrame>
      <p:sp>
        <p:nvSpPr>
          <p:cNvPr id="65" name="Text Placeholder 10">
            <a:extLst>
              <a:ext uri="{FF2B5EF4-FFF2-40B4-BE49-F238E27FC236}">
                <a16:creationId xmlns:a16="http://schemas.microsoft.com/office/drawing/2014/main" id="{7AABC320-2109-3D5B-599D-AA15CE566E00}"/>
              </a:ext>
            </a:extLst>
          </p:cNvPr>
          <p:cNvSpPr>
            <a:spLocks/>
          </p:cNvSpPr>
          <p:nvPr>
            <p:custDataLst>
              <p:tags r:id="rId38"/>
            </p:custDataLst>
          </p:nvPr>
        </p:nvSpPr>
        <p:spPr bwMode="gray">
          <a:xfrm>
            <a:off x="858838" y="5649913"/>
            <a:ext cx="33655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  <a:defRPr/>
            </a:pPr>
            <a:fld id="{BCAFDD70-542F-43A3-8976-92BCD7852573}" type="datetime'''''''''''''''''''''''''2''0''''''''00'''''">
              <a:rPr lang="en-US" altLang="en-US" sz="1200" smtClean="0">
                <a:solidFill>
                  <a:srgbClr val="000000"/>
                </a:solidFill>
                <a:sym typeface="Arial" panose="020B0604020202020204" pitchFamily="34" charset="0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t>2000</a:t>
            </a:fld>
            <a:endParaRPr kumimoji="0" lang="en-US" sz="1200" b="0" i="0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sym typeface="Arial" panose="020B0604020202020204" pitchFamily="34" charset="0"/>
            </a:endParaRPr>
          </a:p>
        </p:txBody>
      </p:sp>
      <p:sp>
        <p:nvSpPr>
          <p:cNvPr id="66" name="Text Placeholder 10">
            <a:extLst>
              <a:ext uri="{FF2B5EF4-FFF2-40B4-BE49-F238E27FC236}">
                <a16:creationId xmlns:a16="http://schemas.microsoft.com/office/drawing/2014/main" id="{AC297F3B-0359-A062-63E9-89697964042E}"/>
              </a:ext>
            </a:extLst>
          </p:cNvPr>
          <p:cNvSpPr>
            <a:spLocks/>
          </p:cNvSpPr>
          <p:nvPr>
            <p:custDataLst>
              <p:tags r:id="rId39"/>
            </p:custDataLst>
          </p:nvPr>
        </p:nvSpPr>
        <p:spPr bwMode="gray">
          <a:xfrm>
            <a:off x="1581150" y="5649913"/>
            <a:ext cx="33655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  <a:defRPr/>
            </a:pPr>
            <a:fld id="{BE607D73-4BBA-43FF-9200-AAC0EDB7B4C7}" type="datetime'''''''''''''''''2''''''0''2''''''''''''''''''0'">
              <a:rPr lang="en-US" altLang="en-US" sz="1200" smtClean="0">
                <a:solidFill>
                  <a:srgbClr val="000000"/>
                </a:solidFill>
                <a:sym typeface="Arial" panose="020B0604020202020204" pitchFamily="34" charset="0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t>2020</a:t>
            </a:fld>
            <a:endParaRPr kumimoji="0" lang="en-US" sz="1200" b="0" i="0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sym typeface="Arial" panose="020B0604020202020204" pitchFamily="34" charset="0"/>
            </a:endParaRPr>
          </a:p>
        </p:txBody>
      </p:sp>
      <p:sp>
        <p:nvSpPr>
          <p:cNvPr id="67" name="Text Placeholder 10">
            <a:extLst>
              <a:ext uri="{FF2B5EF4-FFF2-40B4-BE49-F238E27FC236}">
                <a16:creationId xmlns:a16="http://schemas.microsoft.com/office/drawing/2014/main" id="{9F3F0BEC-D45D-FEE6-80BB-08A875D76D5D}"/>
              </a:ext>
            </a:extLst>
          </p:cNvPr>
          <p:cNvSpPr>
            <a:spLocks/>
          </p:cNvSpPr>
          <p:nvPr>
            <p:custDataLst>
              <p:tags r:id="rId40"/>
            </p:custDataLst>
          </p:nvPr>
        </p:nvSpPr>
        <p:spPr bwMode="gray">
          <a:xfrm>
            <a:off x="2301875" y="5649913"/>
            <a:ext cx="33655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  <a:defRPr/>
            </a:pPr>
            <a:fld id="{42885F61-180C-4CA6-8BE1-131099F0DB95}" type="datetime'''''''''''''''''''''''''''''''''''''''''20''40'''''''''''''''">
              <a:rPr lang="en-US" altLang="en-US" sz="1200" smtClean="0">
                <a:solidFill>
                  <a:srgbClr val="000000"/>
                </a:solidFill>
                <a:sym typeface="Arial" panose="020B0604020202020204" pitchFamily="34" charset="0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t>2040</a:t>
            </a:fld>
            <a:endParaRPr kumimoji="0" lang="en-US" sz="1200" b="0" i="0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sym typeface="Arial" panose="020B0604020202020204" pitchFamily="34" charset="0"/>
            </a:endParaRPr>
          </a:p>
        </p:txBody>
      </p:sp>
      <p:sp>
        <p:nvSpPr>
          <p:cNvPr id="70" name="Text Placeholder 10">
            <a:extLst>
              <a:ext uri="{FF2B5EF4-FFF2-40B4-BE49-F238E27FC236}">
                <a16:creationId xmlns:a16="http://schemas.microsoft.com/office/drawing/2014/main" id="{170D2CE2-C92C-B38A-1D2D-A9ED0C29FFFD}"/>
              </a:ext>
            </a:extLst>
          </p:cNvPr>
          <p:cNvSpPr>
            <a:spLocks/>
          </p:cNvSpPr>
          <p:nvPr>
            <p:custDataLst>
              <p:tags r:id="rId41"/>
            </p:custDataLst>
          </p:nvPr>
        </p:nvSpPr>
        <p:spPr bwMode="gray">
          <a:xfrm>
            <a:off x="3024188" y="5649913"/>
            <a:ext cx="33655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  <a:defRPr/>
            </a:pPr>
            <a:fld id="{5465AE11-807A-445C-9468-4861957C6CEE}" type="datetime'''2''''''''0''''6''''''''0'''''''''''''''''''''''''">
              <a:rPr lang="en-US" altLang="en-US" sz="1200" smtClean="0">
                <a:solidFill>
                  <a:srgbClr val="000000"/>
                </a:solidFill>
                <a:sym typeface="Arial" panose="020B0604020202020204" pitchFamily="34" charset="0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t>2060</a:t>
            </a:fld>
            <a:endParaRPr kumimoji="0" lang="en-US" sz="1200" b="0" i="0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sym typeface="Arial" panose="020B0604020202020204" pitchFamily="34" charset="0"/>
            </a:endParaRPr>
          </a:p>
        </p:txBody>
      </p:sp>
      <p:sp>
        <p:nvSpPr>
          <p:cNvPr id="71" name="Text Placeholder 10">
            <a:extLst>
              <a:ext uri="{FF2B5EF4-FFF2-40B4-BE49-F238E27FC236}">
                <a16:creationId xmlns:a16="http://schemas.microsoft.com/office/drawing/2014/main" id="{FB8610D8-131B-6FA3-D34E-0BC3DE3F8AB1}"/>
              </a:ext>
            </a:extLst>
          </p:cNvPr>
          <p:cNvSpPr>
            <a:spLocks/>
          </p:cNvSpPr>
          <p:nvPr>
            <p:custDataLst>
              <p:tags r:id="rId42"/>
            </p:custDataLst>
          </p:nvPr>
        </p:nvSpPr>
        <p:spPr bwMode="gray">
          <a:xfrm>
            <a:off x="3744913" y="5649913"/>
            <a:ext cx="33655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  <a:defRPr/>
            </a:pPr>
            <a:fld id="{983FF32D-40E3-4EC6-8C03-5A0CC9BEF92C}" type="datetime'''''''''''''2''''''''''''0''''''8''''''''''''''''''''0'''''">
              <a:rPr lang="en-US" altLang="en-US" sz="1200" smtClean="0">
                <a:solidFill>
                  <a:srgbClr val="000000"/>
                </a:solidFill>
                <a:sym typeface="Arial" panose="020B0604020202020204" pitchFamily="34" charset="0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t>2080</a:t>
            </a:fld>
            <a:endParaRPr kumimoji="0" lang="en-US" sz="1200" b="0" i="0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sym typeface="Arial" panose="020B0604020202020204" pitchFamily="34" charset="0"/>
            </a:endParaRPr>
          </a:p>
        </p:txBody>
      </p:sp>
      <p:sp>
        <p:nvSpPr>
          <p:cNvPr id="72" name="Text Placeholder 10">
            <a:extLst>
              <a:ext uri="{FF2B5EF4-FFF2-40B4-BE49-F238E27FC236}">
                <a16:creationId xmlns:a16="http://schemas.microsoft.com/office/drawing/2014/main" id="{53B42AEF-1219-42B4-5345-551B4DB00FA3}"/>
              </a:ext>
            </a:extLst>
          </p:cNvPr>
          <p:cNvSpPr>
            <a:spLocks/>
          </p:cNvSpPr>
          <p:nvPr>
            <p:custDataLst>
              <p:tags r:id="rId43"/>
            </p:custDataLst>
          </p:nvPr>
        </p:nvSpPr>
        <p:spPr bwMode="gray">
          <a:xfrm>
            <a:off x="4467225" y="5649913"/>
            <a:ext cx="33655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  <a:defRPr/>
            </a:pPr>
            <a:fld id="{C66AF7EE-56B8-4936-8EE5-F532D8DF752B}" type="datetime'''''''2''''''1''''0''''''0'''''''''''''">
              <a:rPr lang="en-US" altLang="en-US" sz="1200" smtClean="0">
                <a:solidFill>
                  <a:srgbClr val="000000"/>
                </a:solidFill>
                <a:sym typeface="Arial" panose="020B0604020202020204" pitchFamily="34" charset="0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t>2100</a:t>
            </a:fld>
            <a:endParaRPr kumimoji="0" lang="en-US" sz="1200" b="0" i="0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sym typeface="Arial" panose="020B0604020202020204" pitchFamily="34" charset="0"/>
            </a:endParaRPr>
          </a:p>
        </p:txBody>
      </p:sp>
      <p:sp>
        <p:nvSpPr>
          <p:cNvPr id="617" name="Text Placeholder 10">
            <a:extLst>
              <a:ext uri="{FF2B5EF4-FFF2-40B4-BE49-F238E27FC236}">
                <a16:creationId xmlns:a16="http://schemas.microsoft.com/office/drawing/2014/main" id="{FBA807F1-AA60-DA61-5B00-4D22D9C0D36B}"/>
              </a:ext>
            </a:extLst>
          </p:cNvPr>
          <p:cNvSpPr>
            <a:spLocks/>
          </p:cNvSpPr>
          <p:nvPr>
            <p:custDataLst>
              <p:tags r:id="rId44"/>
            </p:custDataLst>
          </p:nvPr>
        </p:nvSpPr>
        <p:spPr bwMode="auto">
          <a:xfrm>
            <a:off x="346075" y="2706688"/>
            <a:ext cx="248285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b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200">
                <a:sym typeface="Arial" panose="020B0604020202020204" pitchFamily="34" charset="0"/>
              </a:rPr>
              <a:t>Annual global CO</a:t>
            </a:r>
            <a:r>
              <a:rPr lang="en-US" altLang="en-US" sz="1200" baseline="-25000">
                <a:sym typeface="Arial" panose="020B0604020202020204" pitchFamily="34" charset="0"/>
              </a:rPr>
              <a:t>2 </a:t>
            </a:r>
            <a:r>
              <a:rPr lang="en-US" altLang="en-US" sz="1200">
                <a:sym typeface="Arial" panose="020B0604020202020204" pitchFamily="34" charset="0"/>
              </a:rPr>
              <a:t>emissions, GtCO</a:t>
            </a:r>
            <a:r>
              <a:rPr lang="en-US" altLang="en-US" sz="1200" baseline="-25000">
                <a:sym typeface="Arial" panose="020B0604020202020204" pitchFamily="34" charset="0"/>
              </a:rPr>
              <a:t>2</a:t>
            </a:r>
            <a:endParaRPr lang="en-US" sz="1200">
              <a:sym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83B866-4A6B-8FC3-9505-F26B0B5F7E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2" y="513568"/>
            <a:ext cx="11680253" cy="754846"/>
          </a:xfrm>
        </p:spPr>
        <p:txBody>
          <a:bodyPr vert="horz" rIns="91440">
            <a:noAutofit/>
          </a:bodyPr>
          <a:lstStyle/>
          <a:p>
            <a:r>
              <a:rPr lang="en-US" dirty="0">
                <a:effectLst/>
                <a:latin typeface="Arial" panose="020B0604020202020204" pitchFamily="34" charset="0"/>
              </a:rPr>
              <a:t>Early </a:t>
            </a:r>
            <a:r>
              <a:rPr lang="en-US" dirty="0">
                <a:latin typeface="Arial" panose="020B0604020202020204" pitchFamily="34" charset="0"/>
              </a:rPr>
              <a:t>decarbonization investments are key</a:t>
            </a:r>
            <a:r>
              <a:rPr lang="en-US" dirty="0">
                <a:effectLst/>
                <a:latin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</a:rPr>
              <a:t>to</a:t>
            </a:r>
            <a:r>
              <a:rPr lang="en-US" dirty="0">
                <a:effectLst/>
                <a:latin typeface="Arial" panose="020B0604020202020204" pitchFamily="34" charset="0"/>
              </a:rPr>
              <a:t> keeping temperatures within livable range</a:t>
            </a:r>
            <a:r>
              <a:rPr lang="en-US" dirty="0">
                <a:latin typeface="Arial" panose="020B0604020202020204" pitchFamily="34" charset="0"/>
              </a:rPr>
              <a:t> and</a:t>
            </a:r>
            <a:r>
              <a:rPr lang="en-US" dirty="0">
                <a:effectLst/>
                <a:latin typeface="Arial" panose="020B0604020202020204" pitchFamily="34" charset="0"/>
              </a:rPr>
              <a:t> saving </a:t>
            </a:r>
            <a:r>
              <a:rPr lang="en-US" dirty="0">
                <a:latin typeface="Arial" panose="020B0604020202020204" pitchFamily="34" charset="0"/>
              </a:rPr>
              <a:t>trillions</a:t>
            </a:r>
            <a:r>
              <a:rPr lang="en-US" dirty="0">
                <a:effectLst/>
                <a:latin typeface="Arial" panose="020B0604020202020204" pitchFamily="34" charset="0"/>
              </a:rPr>
              <a:t> in climate costs</a:t>
            </a:r>
          </a:p>
        </p:txBody>
      </p:sp>
      <p:sp>
        <p:nvSpPr>
          <p:cNvPr id="3" name="btfpNotesBox962619">
            <a:extLst>
              <a:ext uri="{FF2B5EF4-FFF2-40B4-BE49-F238E27FC236}">
                <a16:creationId xmlns:a16="http://schemas.microsoft.com/office/drawing/2014/main" id="{B57B1EF3-F904-24E9-1CF6-B9231C893623}"/>
              </a:ext>
            </a:extLst>
          </p:cNvPr>
          <p:cNvSpPr txBox="1"/>
          <p:nvPr>
            <p:custDataLst>
              <p:tags r:id="rId45"/>
            </p:custDataLst>
          </p:nvPr>
        </p:nvSpPr>
        <p:spPr bwMode="gray">
          <a:xfrm>
            <a:off x="348235" y="6189821"/>
            <a:ext cx="9105989" cy="615553"/>
          </a:xfrm>
          <a:prstGeom prst="rect">
            <a:avLst/>
          </a:prstGeom>
          <a:noFill/>
        </p:spPr>
        <p:txBody>
          <a:bodyPr vert="horz" wrap="square" lIns="0" tIns="0" rIns="0" bIns="0" rtlCol="0" anchor="b">
            <a:spAutoFit/>
          </a:bodyPr>
          <a:lstStyle/>
          <a:p>
            <a:r>
              <a:rPr lang="en-US" sz="800" baseline="30000" dirty="0">
                <a:solidFill>
                  <a:srgbClr val="000000"/>
                </a:solidFill>
              </a:rPr>
              <a:t>1 </a:t>
            </a:r>
            <a:r>
              <a:rPr lang="en-US" sz="800" dirty="0">
                <a:solidFill>
                  <a:srgbClr val="000000"/>
                </a:solidFill>
              </a:rPr>
              <a:t>Global warming by 2100 above 1850-1900 average, with 66% “likely” ranges. “Probable” ranges are based on own best estimate of current trends.</a:t>
            </a:r>
          </a:p>
          <a:p>
            <a:r>
              <a:rPr lang="en-US" sz="800" baseline="30000" dirty="0">
                <a:solidFill>
                  <a:srgbClr val="000000"/>
                </a:solidFill>
              </a:rPr>
              <a:t>2 </a:t>
            </a:r>
            <a:r>
              <a:rPr lang="en-US" sz="800" dirty="0">
                <a:solidFill>
                  <a:srgbClr val="000000"/>
                </a:solidFill>
              </a:rPr>
              <a:t>Global warming of &gt;2°C is expected to trigger tipping points with large, highly uncertain costs — e.g., Moore et al., </a:t>
            </a:r>
            <a:r>
              <a:rPr lang="en-US" sz="800" dirty="0">
                <a:solidFill>
                  <a:srgbClr val="000000"/>
                </a:solidFill>
                <a:hlinkClick r:id="rId104"/>
              </a:rPr>
              <a:t>PNAS</a:t>
            </a:r>
            <a:r>
              <a:rPr lang="en-US" sz="800" dirty="0">
                <a:solidFill>
                  <a:srgbClr val="000000"/>
                </a:solidFill>
              </a:rPr>
              <a:t> (2024); Dietz et al., </a:t>
            </a:r>
            <a:r>
              <a:rPr lang="en-US" sz="800" dirty="0">
                <a:solidFill>
                  <a:srgbClr val="000000"/>
                </a:solidFill>
                <a:hlinkClick r:id="rId105"/>
              </a:rPr>
              <a:t>PNAS</a:t>
            </a:r>
            <a:r>
              <a:rPr lang="en-US" sz="800" dirty="0">
                <a:solidFill>
                  <a:srgbClr val="000000"/>
                </a:solidFill>
              </a:rPr>
              <a:t> (2021).</a:t>
            </a:r>
          </a:p>
          <a:p>
            <a:r>
              <a:rPr lang="en-US" sz="800" dirty="0">
                <a:solidFill>
                  <a:srgbClr val="000000"/>
                </a:solidFill>
              </a:rPr>
              <a:t>Sources: IPCC, </a:t>
            </a:r>
            <a:r>
              <a:rPr lang="en-US" sz="800" dirty="0">
                <a:solidFill>
                  <a:srgbClr val="000000"/>
                </a:solidFill>
                <a:hlinkClick r:id="rId106"/>
              </a:rPr>
              <a:t>Climate Change Synthesis Report</a:t>
            </a:r>
            <a:r>
              <a:rPr lang="en-US" sz="800" dirty="0">
                <a:solidFill>
                  <a:srgbClr val="000000"/>
                </a:solidFill>
              </a:rPr>
              <a:t> (2023); Shell, </a:t>
            </a:r>
            <a:r>
              <a:rPr lang="en-US" sz="800" dirty="0">
                <a:solidFill>
                  <a:srgbClr val="000000"/>
                </a:solidFill>
                <a:hlinkClick r:id="rId107"/>
              </a:rPr>
              <a:t>The Energy Security Scenarios</a:t>
            </a:r>
            <a:r>
              <a:rPr lang="en-US" sz="800" dirty="0">
                <a:solidFill>
                  <a:srgbClr val="000000"/>
                </a:solidFill>
              </a:rPr>
              <a:t> (2025); IEA, </a:t>
            </a:r>
            <a:r>
              <a:rPr lang="en-US" sz="800" dirty="0">
                <a:solidFill>
                  <a:srgbClr val="000000"/>
                </a:solidFill>
                <a:hlinkClick r:id="rId108"/>
              </a:rPr>
              <a:t>World Energy Outlook</a:t>
            </a:r>
            <a:r>
              <a:rPr lang="en-US" sz="800" dirty="0">
                <a:solidFill>
                  <a:srgbClr val="000000"/>
                </a:solidFill>
              </a:rPr>
              <a:t> (2024); Nature</a:t>
            </a:r>
            <a:r>
              <a:rPr lang="en-US" sz="800" i="1" dirty="0">
                <a:solidFill>
                  <a:srgbClr val="000000"/>
                </a:solidFill>
              </a:rPr>
              <a:t>,</a:t>
            </a:r>
            <a:r>
              <a:rPr lang="en-US" sz="800" dirty="0">
                <a:solidFill>
                  <a:srgbClr val="000000"/>
                </a:solidFill>
              </a:rPr>
              <a:t> </a:t>
            </a:r>
            <a:r>
              <a:rPr lang="en-US" sz="800" dirty="0">
                <a:hlinkClick r:id="rId109"/>
              </a:rPr>
              <a:t>Emissions – the ‘business as usual’ story is misleading</a:t>
            </a:r>
            <a:r>
              <a:rPr lang="en-US" sz="800" dirty="0"/>
              <a:t> </a:t>
            </a:r>
            <a:r>
              <a:rPr lang="en-US" sz="800" dirty="0">
                <a:solidFill>
                  <a:srgbClr val="000000"/>
                </a:solidFill>
              </a:rPr>
              <a:t>(2020); BNEF, </a:t>
            </a:r>
            <a:r>
              <a:rPr lang="en-US" sz="800" dirty="0">
                <a:solidFill>
                  <a:srgbClr val="000000"/>
                </a:solidFill>
                <a:hlinkClick r:id="rId110"/>
              </a:rPr>
              <a:t>Energy Transition Investment Trends</a:t>
            </a:r>
            <a:r>
              <a:rPr lang="en-US" sz="800" dirty="0">
                <a:solidFill>
                  <a:srgbClr val="000000"/>
                </a:solidFill>
              </a:rPr>
              <a:t> (2026).</a:t>
            </a:r>
          </a:p>
          <a:p>
            <a:r>
              <a:rPr lang="en-US" sz="800" dirty="0">
                <a:solidFill>
                  <a:srgbClr val="000000"/>
                </a:solidFill>
              </a:rPr>
              <a:t>Credit: Anika Behrndt, Zacharia Thurston, Isabel Hoyos, </a:t>
            </a:r>
            <a:r>
              <a:rPr lang="en-US" sz="800" dirty="0" err="1">
                <a:solidFill>
                  <a:srgbClr val="000000"/>
                </a:solidFill>
              </a:rPr>
              <a:t>Hyae</a:t>
            </a:r>
            <a:r>
              <a:rPr lang="en-US" sz="800" dirty="0">
                <a:solidFill>
                  <a:srgbClr val="000000"/>
                </a:solidFill>
              </a:rPr>
              <a:t> Ryung Kim, and </a:t>
            </a:r>
            <a:r>
              <a:rPr lang="en-US" sz="800" dirty="0">
                <a:solidFill>
                  <a:srgbClr val="000000"/>
                </a:solidFill>
                <a:hlinkClick r:id="rId111"/>
              </a:rPr>
              <a:t>Gernot Wagner</a:t>
            </a:r>
            <a:r>
              <a:rPr lang="en-US" sz="800" dirty="0">
                <a:solidFill>
                  <a:srgbClr val="000000"/>
                </a:solidFill>
              </a:rPr>
              <a:t>. </a:t>
            </a:r>
            <a:r>
              <a:rPr lang="en-US" sz="800" dirty="0">
                <a:solidFill>
                  <a:srgbClr val="000000"/>
                </a:solidFill>
                <a:hlinkClick r:id="rId112"/>
              </a:rPr>
              <a:t>Share with attribution</a:t>
            </a:r>
            <a:r>
              <a:rPr lang="en-US" sz="800" dirty="0">
                <a:solidFill>
                  <a:srgbClr val="000000"/>
                </a:solidFill>
              </a:rPr>
              <a:t>: Wagner et al., “Probable Climates” (27 January 2026).</a:t>
            </a:r>
            <a:endParaRPr lang="en-US" sz="800" dirty="0">
              <a:solidFill>
                <a:srgbClr val="000000"/>
              </a:solidFill>
              <a:cs typeface="Arial"/>
            </a:endParaRPr>
          </a:p>
        </p:txBody>
      </p:sp>
      <p:sp>
        <p:nvSpPr>
          <p:cNvPr id="8" name="AutoShape 2">
            <a:extLst>
              <a:ext uri="{FF2B5EF4-FFF2-40B4-BE49-F238E27FC236}">
                <a16:creationId xmlns:a16="http://schemas.microsoft.com/office/drawing/2014/main" id="{D841B0AE-46A0-DB59-1A77-F291805BF2B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048250" y="31210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E500024-6B19-E5E3-8473-0DDC910A3557}"/>
              </a:ext>
            </a:extLst>
          </p:cNvPr>
          <p:cNvSpPr/>
          <p:nvPr/>
        </p:nvSpPr>
        <p:spPr bwMode="gray">
          <a:xfrm>
            <a:off x="733968" y="1920634"/>
            <a:ext cx="4546057" cy="689704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endParaRPr lang="en-US" sz="1600">
              <a:solidFill>
                <a:schemeClr val="tx1"/>
              </a:solidFill>
            </a:endParaRPr>
          </a:p>
        </p:txBody>
      </p:sp>
      <p:cxnSp>
        <p:nvCxnSpPr>
          <p:cNvPr id="14358" name="Straight Connector 14357">
            <a:extLst>
              <a:ext uri="{FF2B5EF4-FFF2-40B4-BE49-F238E27FC236}">
                <a16:creationId xmlns:a16="http://schemas.microsoft.com/office/drawing/2014/main" id="{6C7D6AF2-17D7-72CF-81B0-66001ACC2FB7}"/>
              </a:ext>
            </a:extLst>
          </p:cNvPr>
          <p:cNvCxnSpPr/>
          <p:nvPr>
            <p:custDataLst>
              <p:tags r:id="rId46"/>
            </p:custDataLst>
          </p:nvPr>
        </p:nvCxnSpPr>
        <p:spPr bwMode="gray">
          <a:xfrm>
            <a:off x="482600" y="1990725"/>
            <a:ext cx="228600" cy="0"/>
          </a:xfrm>
          <a:prstGeom prst="line">
            <a:avLst/>
          </a:prstGeom>
          <a:ln w="12700" cap="rnd" cmpd="sng" algn="ctr">
            <a:solidFill>
              <a:srgbClr val="3DC0A7"/>
            </a:solidFill>
            <a:prstDash val="lgDash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DE28EE3-BDD8-ED39-2DF7-B3D7BC3A6BBC}"/>
              </a:ext>
            </a:extLst>
          </p:cNvPr>
          <p:cNvCxnSpPr/>
          <p:nvPr>
            <p:custDataLst>
              <p:tags r:id="rId47"/>
            </p:custDataLst>
          </p:nvPr>
        </p:nvCxnSpPr>
        <p:spPr bwMode="gray">
          <a:xfrm>
            <a:off x="490538" y="2193925"/>
            <a:ext cx="212725" cy="0"/>
          </a:xfrm>
          <a:prstGeom prst="line">
            <a:avLst/>
          </a:prstGeom>
          <a:ln w="28575" cap="rnd" cmpd="sng" algn="ctr">
            <a:solidFill>
              <a:srgbClr val="EA6041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2" name="Straight Connector 151">
            <a:extLst>
              <a:ext uri="{FF2B5EF4-FFF2-40B4-BE49-F238E27FC236}">
                <a16:creationId xmlns:a16="http://schemas.microsoft.com/office/drawing/2014/main" id="{44741855-3BDE-0637-6A64-7B4906C5A347}"/>
              </a:ext>
            </a:extLst>
          </p:cNvPr>
          <p:cNvCxnSpPr/>
          <p:nvPr>
            <p:custDataLst>
              <p:tags r:id="rId48"/>
            </p:custDataLst>
          </p:nvPr>
        </p:nvCxnSpPr>
        <p:spPr bwMode="gray">
          <a:xfrm>
            <a:off x="511175" y="2397125"/>
            <a:ext cx="171450" cy="0"/>
          </a:xfrm>
          <a:prstGeom prst="line">
            <a:avLst/>
          </a:prstGeom>
          <a:ln w="9525" cap="rnd" cmpd="sng" algn="ctr">
            <a:solidFill>
              <a:srgbClr val="C30C3E"/>
            </a:solidFill>
            <a:prstDash val="lgDash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D548D0B-51C9-040A-C92B-82D78C15B439}"/>
              </a:ext>
            </a:extLst>
          </p:cNvPr>
          <p:cNvCxnSpPr/>
          <p:nvPr>
            <p:custDataLst>
              <p:tags r:id="rId49"/>
            </p:custDataLst>
          </p:nvPr>
        </p:nvCxnSpPr>
        <p:spPr bwMode="gray">
          <a:xfrm>
            <a:off x="1754188" y="1990725"/>
            <a:ext cx="228600" cy="0"/>
          </a:xfrm>
          <a:prstGeom prst="line">
            <a:avLst/>
          </a:prstGeom>
          <a:ln w="12700" cap="rnd" cmpd="sng" algn="ctr">
            <a:solidFill>
              <a:schemeClr val="accent1"/>
            </a:solidFill>
            <a:prstDash val="lgDash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7F5A681-C4EB-AAC9-C9C3-5112EA3C8032}"/>
              </a:ext>
            </a:extLst>
          </p:cNvPr>
          <p:cNvCxnSpPr/>
          <p:nvPr>
            <p:custDataLst>
              <p:tags r:id="rId50"/>
            </p:custDataLst>
          </p:nvPr>
        </p:nvCxnSpPr>
        <p:spPr bwMode="gray">
          <a:xfrm>
            <a:off x="1754188" y="2193925"/>
            <a:ext cx="228600" cy="0"/>
          </a:xfrm>
          <a:prstGeom prst="line">
            <a:avLst/>
          </a:prstGeom>
          <a:ln w="12700" cap="rnd" cmpd="sng" algn="ctr">
            <a:solidFill>
              <a:srgbClr val="F7C100"/>
            </a:solidFill>
            <a:prstDash val="lgDash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5E2F3B4-FE59-DF99-DE05-3F5AD463294C}"/>
              </a:ext>
            </a:extLst>
          </p:cNvPr>
          <p:cNvCxnSpPr/>
          <p:nvPr>
            <p:custDataLst>
              <p:tags r:id="rId51"/>
            </p:custDataLst>
          </p:nvPr>
        </p:nvCxnSpPr>
        <p:spPr bwMode="gray">
          <a:xfrm>
            <a:off x="1754188" y="2397125"/>
            <a:ext cx="228600" cy="0"/>
          </a:xfrm>
          <a:prstGeom prst="line">
            <a:avLst/>
          </a:prstGeom>
          <a:ln w="12700" cap="rnd" cmpd="sng" algn="ctr">
            <a:solidFill>
              <a:srgbClr val="FF9004"/>
            </a:solidFill>
            <a:prstDash val="lgDash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29" name="Straight Connector 1028">
            <a:extLst>
              <a:ext uri="{FF2B5EF4-FFF2-40B4-BE49-F238E27FC236}">
                <a16:creationId xmlns:a16="http://schemas.microsoft.com/office/drawing/2014/main" id="{EBF7B48A-9609-2992-9DA6-2E63140E5579}"/>
              </a:ext>
            </a:extLst>
          </p:cNvPr>
          <p:cNvCxnSpPr/>
          <p:nvPr>
            <p:custDataLst>
              <p:tags r:id="rId52"/>
            </p:custDataLst>
          </p:nvPr>
        </p:nvCxnSpPr>
        <p:spPr bwMode="gray">
          <a:xfrm>
            <a:off x="3525838" y="1990725"/>
            <a:ext cx="203200" cy="0"/>
          </a:xfrm>
          <a:prstGeom prst="line">
            <a:avLst/>
          </a:prstGeom>
          <a:ln w="38100" cap="rnd" cmpd="sng" algn="ctr">
            <a:solidFill>
              <a:srgbClr val="FFE54F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DD513C5-A8E3-46E5-9EA7-2CF5A2E157F7}"/>
              </a:ext>
            </a:extLst>
          </p:cNvPr>
          <p:cNvCxnSpPr/>
          <p:nvPr>
            <p:custDataLst>
              <p:tags r:id="rId53"/>
            </p:custDataLst>
          </p:nvPr>
        </p:nvCxnSpPr>
        <p:spPr bwMode="gray">
          <a:xfrm>
            <a:off x="3541713" y="2193925"/>
            <a:ext cx="171450" cy="0"/>
          </a:xfrm>
          <a:prstGeom prst="line">
            <a:avLst/>
          </a:prstGeom>
          <a:ln w="9525" cap="rnd" cmpd="sng" algn="ctr">
            <a:solidFill>
              <a:schemeClr val="accent6"/>
            </a:solidFill>
            <a:prstDash val="lgDash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3EB5134-5B64-4ABA-9F7B-B699B64875F1}"/>
              </a:ext>
            </a:extLst>
          </p:cNvPr>
          <p:cNvCxnSpPr/>
          <p:nvPr>
            <p:custDataLst>
              <p:tags r:id="rId54"/>
            </p:custDataLst>
          </p:nvPr>
        </p:nvCxnSpPr>
        <p:spPr bwMode="gray">
          <a:xfrm>
            <a:off x="3541713" y="2397125"/>
            <a:ext cx="171450" cy="0"/>
          </a:xfrm>
          <a:prstGeom prst="line">
            <a:avLst/>
          </a:prstGeom>
          <a:ln w="9525" cap="rnd" cmpd="sng" algn="ctr">
            <a:solidFill>
              <a:srgbClr val="AAD16E"/>
            </a:solidFill>
            <a:prstDash val="lgDash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6" name="Text Placeholder 10">
            <a:extLst>
              <a:ext uri="{FF2B5EF4-FFF2-40B4-BE49-F238E27FC236}">
                <a16:creationId xmlns:a16="http://schemas.microsoft.com/office/drawing/2014/main" id="{167E7640-D1A9-BE53-B456-CD92F9D02D50}"/>
              </a:ext>
            </a:extLst>
          </p:cNvPr>
          <p:cNvSpPr>
            <a:spLocks/>
          </p:cNvSpPr>
          <p:nvPr>
            <p:custDataLst>
              <p:tags r:id="rId55"/>
            </p:custDataLst>
          </p:nvPr>
        </p:nvSpPr>
        <p:spPr bwMode="auto">
          <a:xfrm>
            <a:off x="768350" y="1919288"/>
            <a:ext cx="877888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C6B4B2D6-7906-4F51-A6E4-A715DD280359}" type="datetime'''''''I''''P''''CC'''' SS''''P''1-''2''''.''''''''''''6'''''''">
              <a:rPr lang="en-US" altLang="en-US" sz="1000" smtClean="0"/>
              <a:pPr marL="0" lvl="0" indent="0">
                <a:spcBef>
                  <a:spcPct val="0"/>
                </a:spcBef>
                <a:spcAft>
                  <a:spcPct val="0"/>
                </a:spcAft>
                <a:buNone/>
              </a:pPr>
              <a:t>IPCC SSP1-2.6</a:t>
            </a:fld>
            <a:endParaRPr lang="en-US" sz="1000">
              <a:sym typeface="Arial" panose="020B0604020202020204" pitchFamily="34" charset="0"/>
            </a:endParaRPr>
          </a:p>
        </p:txBody>
      </p:sp>
      <p:sp>
        <p:nvSpPr>
          <p:cNvPr id="53" name="Text Placeholder 10">
            <a:extLst>
              <a:ext uri="{FF2B5EF4-FFF2-40B4-BE49-F238E27FC236}">
                <a16:creationId xmlns:a16="http://schemas.microsoft.com/office/drawing/2014/main" id="{2660C6FA-AA4F-B1D4-3E2B-C141066F50E7}"/>
              </a:ext>
            </a:extLst>
          </p:cNvPr>
          <p:cNvSpPr>
            <a:spLocks/>
          </p:cNvSpPr>
          <p:nvPr>
            <p:custDataLst>
              <p:tags r:id="rId56"/>
            </p:custDataLst>
          </p:nvPr>
        </p:nvSpPr>
        <p:spPr bwMode="auto">
          <a:xfrm>
            <a:off x="768350" y="2122488"/>
            <a:ext cx="877888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7A516EF7-638C-4F8A-8149-14A396448172}" type="datetime'I''P''C''C'' ''S''''''S''''''''P''''2-''4''.''''''5'''''''''''">
              <a:rPr lang="en-US" altLang="en-US" sz="1000" smtClean="0"/>
              <a:pPr marL="0" lvl="0" indent="0">
                <a:spcBef>
                  <a:spcPct val="0"/>
                </a:spcBef>
                <a:spcAft>
                  <a:spcPct val="0"/>
                </a:spcAft>
                <a:buNone/>
              </a:pPr>
              <a:t>IPCC SSP2-4.5</a:t>
            </a:fld>
            <a:endParaRPr lang="en-US" sz="1000">
              <a:sym typeface="Arial" panose="020B0604020202020204" pitchFamily="34" charset="0"/>
            </a:endParaRPr>
          </a:p>
        </p:txBody>
      </p:sp>
      <p:sp>
        <p:nvSpPr>
          <p:cNvPr id="149" name="Text Placeholder 10">
            <a:extLst>
              <a:ext uri="{FF2B5EF4-FFF2-40B4-BE49-F238E27FC236}">
                <a16:creationId xmlns:a16="http://schemas.microsoft.com/office/drawing/2014/main" id="{35D8A1F2-AE81-847F-A6E5-BC823752F8CA}"/>
              </a:ext>
            </a:extLst>
          </p:cNvPr>
          <p:cNvSpPr>
            <a:spLocks/>
          </p:cNvSpPr>
          <p:nvPr>
            <p:custDataLst>
              <p:tags r:id="rId57"/>
            </p:custDataLst>
          </p:nvPr>
        </p:nvSpPr>
        <p:spPr bwMode="auto">
          <a:xfrm>
            <a:off x="768350" y="2325688"/>
            <a:ext cx="877888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C9D20BB5-E224-416A-8820-6400CCE41821}" type="datetime'I''''''''''PC''''''C ''''S''''''S''P3''-7''''.''''''''0'">
              <a:rPr lang="en-US" altLang="en-US" sz="1000" smtClean="0"/>
              <a:pPr marL="0" lvl="0" indent="0">
                <a:spcBef>
                  <a:spcPct val="0"/>
                </a:spcBef>
                <a:spcAft>
                  <a:spcPct val="0"/>
                </a:spcAft>
                <a:buNone/>
              </a:pPr>
              <a:t>IPCC SSP3-7.0</a:t>
            </a:fld>
            <a:endParaRPr lang="en-US" sz="1000">
              <a:sym typeface="Arial" panose="020B0604020202020204" pitchFamily="34" charset="0"/>
            </a:endParaRPr>
          </a:p>
        </p:txBody>
      </p:sp>
      <p:sp>
        <p:nvSpPr>
          <p:cNvPr id="69" name="Text Placeholder 10">
            <a:extLst>
              <a:ext uri="{FF2B5EF4-FFF2-40B4-BE49-F238E27FC236}">
                <a16:creationId xmlns:a16="http://schemas.microsoft.com/office/drawing/2014/main" id="{03C60411-6385-5428-0494-078CE275AD4E}"/>
              </a:ext>
            </a:extLst>
          </p:cNvPr>
          <p:cNvSpPr>
            <a:spLocks/>
          </p:cNvSpPr>
          <p:nvPr>
            <p:custDataLst>
              <p:tags r:id="rId58"/>
            </p:custDataLst>
          </p:nvPr>
        </p:nvSpPr>
        <p:spPr bwMode="auto">
          <a:xfrm>
            <a:off x="2039938" y="1919288"/>
            <a:ext cx="121285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000"/>
              <a:t>IEA Net Zero by 2050</a:t>
            </a:r>
            <a:endParaRPr lang="en-US" sz="1000">
              <a:sym typeface="Arial" panose="020B0604020202020204" pitchFamily="34" charset="0"/>
            </a:endParaRPr>
          </a:p>
        </p:txBody>
      </p:sp>
      <p:sp>
        <p:nvSpPr>
          <p:cNvPr id="73" name="Text Placeholder 10">
            <a:extLst>
              <a:ext uri="{FF2B5EF4-FFF2-40B4-BE49-F238E27FC236}">
                <a16:creationId xmlns:a16="http://schemas.microsoft.com/office/drawing/2014/main" id="{86FA2E25-D056-66DF-1647-1AEDFE2340F3}"/>
              </a:ext>
            </a:extLst>
          </p:cNvPr>
          <p:cNvSpPr>
            <a:spLocks/>
          </p:cNvSpPr>
          <p:nvPr>
            <p:custDataLst>
              <p:tags r:id="rId59"/>
            </p:custDataLst>
          </p:nvPr>
        </p:nvSpPr>
        <p:spPr bwMode="auto">
          <a:xfrm>
            <a:off x="2039938" y="2122488"/>
            <a:ext cx="136525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F2B1C84E-FF2D-483D-8D8B-91316F7B5900}" type="datetime'IEA'' ''''An''''''''n''o''''un''ce''''d ''''P''l''e''d''ges'''">
              <a:rPr lang="en-US" altLang="en-US" sz="1000" smtClean="0"/>
              <a:pPr marL="0" lvl="0" indent="0">
                <a:spcBef>
                  <a:spcPct val="0"/>
                </a:spcBef>
                <a:spcAft>
                  <a:spcPct val="0"/>
                </a:spcAft>
                <a:buNone/>
              </a:pPr>
              <a:t>IEA Announced Pledges</a:t>
            </a:fld>
            <a:endParaRPr lang="en-US" sz="1000">
              <a:sym typeface="Arial" panose="020B0604020202020204" pitchFamily="34" charset="0"/>
            </a:endParaRPr>
          </a:p>
        </p:txBody>
      </p:sp>
      <p:sp>
        <p:nvSpPr>
          <p:cNvPr id="75" name="Text Placeholder 10">
            <a:extLst>
              <a:ext uri="{FF2B5EF4-FFF2-40B4-BE49-F238E27FC236}">
                <a16:creationId xmlns:a16="http://schemas.microsoft.com/office/drawing/2014/main" id="{7E48CAAF-A165-8527-45E9-695A14A46D9E}"/>
              </a:ext>
            </a:extLst>
          </p:cNvPr>
          <p:cNvSpPr>
            <a:spLocks/>
          </p:cNvSpPr>
          <p:nvPr>
            <p:custDataLst>
              <p:tags r:id="rId60"/>
            </p:custDataLst>
          </p:nvPr>
        </p:nvSpPr>
        <p:spPr bwMode="auto">
          <a:xfrm>
            <a:off x="2039938" y="2325688"/>
            <a:ext cx="107315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390B28B8-D60E-4E33-BC9F-EDC5CD3CC8AA}" type="datetime'IE''''''A'''' ''''''St''''''''ated'''' P''''o''li''ci''es'''">
              <a:rPr lang="en-US" altLang="en-US" sz="1000" smtClean="0"/>
              <a:pPr marL="0" lvl="0" indent="0">
                <a:spcBef>
                  <a:spcPct val="0"/>
                </a:spcBef>
                <a:spcAft>
                  <a:spcPct val="0"/>
                </a:spcAft>
                <a:buNone/>
              </a:pPr>
              <a:t>IEA Stated Policies</a:t>
            </a:fld>
            <a:endParaRPr lang="en-US" sz="1000">
              <a:sym typeface="Arial" panose="020B0604020202020204" pitchFamily="34" charset="0"/>
            </a:endParaRPr>
          </a:p>
        </p:txBody>
      </p:sp>
      <p:sp>
        <p:nvSpPr>
          <p:cNvPr id="1026" name="Text Placeholder 10">
            <a:extLst>
              <a:ext uri="{FF2B5EF4-FFF2-40B4-BE49-F238E27FC236}">
                <a16:creationId xmlns:a16="http://schemas.microsoft.com/office/drawing/2014/main" id="{4BA0F823-F6BF-4608-C3D3-A465F1F0B28B}"/>
              </a:ext>
            </a:extLst>
          </p:cNvPr>
          <p:cNvSpPr>
            <a:spLocks/>
          </p:cNvSpPr>
          <p:nvPr>
            <p:custDataLst>
              <p:tags r:id="rId61"/>
            </p:custDataLst>
          </p:nvPr>
        </p:nvSpPr>
        <p:spPr bwMode="auto">
          <a:xfrm>
            <a:off x="3798888" y="1919288"/>
            <a:ext cx="1046163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09A1B3A8-4735-4BA8-A074-B5A8BEC37A9B}" type="datetime'S''he''ll'''' A''''''''''r''''ch''i''pel''''ago''''''s'">
              <a:rPr lang="en-US" altLang="en-US" sz="1000" smtClean="0"/>
              <a:pPr marL="0" lvl="0" indent="0">
                <a:spcBef>
                  <a:spcPct val="0"/>
                </a:spcBef>
                <a:spcAft>
                  <a:spcPct val="0"/>
                </a:spcAft>
                <a:buNone/>
              </a:pPr>
              <a:t>Shell Archipelagos</a:t>
            </a:fld>
            <a:endParaRPr lang="en-US" sz="1000">
              <a:sym typeface="Arial" panose="020B0604020202020204" pitchFamily="34" charset="0"/>
            </a:endParaRPr>
          </a:p>
        </p:txBody>
      </p:sp>
      <p:sp>
        <p:nvSpPr>
          <p:cNvPr id="88" name="Text Placeholder 10">
            <a:extLst>
              <a:ext uri="{FF2B5EF4-FFF2-40B4-BE49-F238E27FC236}">
                <a16:creationId xmlns:a16="http://schemas.microsoft.com/office/drawing/2014/main" id="{544AA603-D805-4EF3-97EA-39EA28D7FDCF}"/>
              </a:ext>
            </a:extLst>
          </p:cNvPr>
          <p:cNvSpPr>
            <a:spLocks/>
          </p:cNvSpPr>
          <p:nvPr>
            <p:custDataLst>
              <p:tags r:id="rId62"/>
            </p:custDataLst>
          </p:nvPr>
        </p:nvSpPr>
        <p:spPr bwMode="auto">
          <a:xfrm>
            <a:off x="3798888" y="2122488"/>
            <a:ext cx="752475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10163761-0661-4443-B9C3-7E4B37E56651}" type="datetime'S''''''h''''el''l'''''''''' ''''''H''o''''''r''''''''izo''n'">
              <a:rPr lang="en-US" altLang="en-US" sz="1000" smtClean="0"/>
              <a:pPr marL="0" lvl="0" indent="0">
                <a:spcBef>
                  <a:spcPct val="0"/>
                </a:spcBef>
                <a:spcAft>
                  <a:spcPct val="0"/>
                </a:spcAft>
                <a:buNone/>
              </a:pPr>
              <a:t>Shell Horizon</a:t>
            </a:fld>
            <a:endParaRPr lang="en-US" sz="1000">
              <a:sym typeface="Arial" panose="020B0604020202020204" pitchFamily="34" charset="0"/>
            </a:endParaRPr>
          </a:p>
        </p:txBody>
      </p:sp>
      <p:sp>
        <p:nvSpPr>
          <p:cNvPr id="89" name="Text Placeholder 10">
            <a:extLst>
              <a:ext uri="{FF2B5EF4-FFF2-40B4-BE49-F238E27FC236}">
                <a16:creationId xmlns:a16="http://schemas.microsoft.com/office/drawing/2014/main" id="{68596073-B10B-45F8-81A9-F3EFCC635A67}"/>
              </a:ext>
            </a:extLst>
          </p:cNvPr>
          <p:cNvSpPr>
            <a:spLocks/>
          </p:cNvSpPr>
          <p:nvPr>
            <p:custDataLst>
              <p:tags r:id="rId63"/>
            </p:custDataLst>
          </p:nvPr>
        </p:nvSpPr>
        <p:spPr bwMode="auto">
          <a:xfrm>
            <a:off x="3798888" y="2325688"/>
            <a:ext cx="652463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E6E3DFE2-C984-4260-B6CB-ECD7260318B1}" type="datetime'''''''''S''''''''h''''e''''''''''''l''l ''''S''u''r''ge'">
              <a:rPr lang="en-US" altLang="en-US" sz="1000" smtClean="0"/>
              <a:pPr marL="0" lvl="0" indent="0">
                <a:spcBef>
                  <a:spcPct val="0"/>
                </a:spcBef>
                <a:spcAft>
                  <a:spcPct val="0"/>
                </a:spcAft>
                <a:buNone/>
              </a:pPr>
              <a:t>Shell Surge</a:t>
            </a:fld>
            <a:endParaRPr lang="en-US" sz="1000">
              <a:sym typeface="Arial" panose="020B0604020202020204" pitchFamily="34" charset="0"/>
            </a:endParaRPr>
          </a:p>
        </p:txBody>
      </p:sp>
      <p:cxnSp>
        <p:nvCxnSpPr>
          <p:cNvPr id="638" name="Straight Connector 637"/>
          <p:cNvCxnSpPr/>
          <p:nvPr>
            <p:custDataLst>
              <p:tags r:id="rId64"/>
            </p:custDataLst>
          </p:nvPr>
        </p:nvCxnSpPr>
        <p:spPr bwMode="gray">
          <a:xfrm>
            <a:off x="8693150" y="5286375"/>
            <a:ext cx="3098800" cy="0"/>
          </a:xfrm>
          <a:prstGeom prst="line">
            <a:avLst/>
          </a:prstGeom>
          <a:ln w="3175" cap="flat" cmpd="sng" algn="ctr">
            <a:solidFill>
              <a:srgbClr val="C0C0C0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42" name="Straight Connector 1041"/>
          <p:cNvCxnSpPr/>
          <p:nvPr>
            <p:custDataLst>
              <p:tags r:id="rId65"/>
            </p:custDataLst>
          </p:nvPr>
        </p:nvCxnSpPr>
        <p:spPr bwMode="gray">
          <a:xfrm>
            <a:off x="8693150" y="4975225"/>
            <a:ext cx="3098800" cy="0"/>
          </a:xfrm>
          <a:prstGeom prst="line">
            <a:avLst/>
          </a:prstGeom>
          <a:ln w="3175" cap="flat" cmpd="sng" algn="ctr">
            <a:solidFill>
              <a:srgbClr val="C0C0C0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0" name="Straight Connector 639"/>
          <p:cNvCxnSpPr/>
          <p:nvPr>
            <p:custDataLst>
              <p:tags r:id="rId66"/>
            </p:custDataLst>
          </p:nvPr>
        </p:nvCxnSpPr>
        <p:spPr bwMode="gray">
          <a:xfrm>
            <a:off x="8693150" y="4662488"/>
            <a:ext cx="3098800" cy="0"/>
          </a:xfrm>
          <a:prstGeom prst="line">
            <a:avLst/>
          </a:prstGeom>
          <a:ln w="3175" cap="flat" cmpd="sng" algn="ctr">
            <a:solidFill>
              <a:srgbClr val="C0C0C0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56" name="Straight Connector 1055"/>
          <p:cNvCxnSpPr/>
          <p:nvPr>
            <p:custDataLst>
              <p:tags r:id="rId67"/>
            </p:custDataLst>
          </p:nvPr>
        </p:nvCxnSpPr>
        <p:spPr bwMode="gray">
          <a:xfrm>
            <a:off x="8693150" y="4351338"/>
            <a:ext cx="3098800" cy="0"/>
          </a:xfrm>
          <a:prstGeom prst="line">
            <a:avLst/>
          </a:prstGeom>
          <a:ln w="3175" cap="flat" cmpd="sng" algn="ctr">
            <a:solidFill>
              <a:srgbClr val="C0C0C0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2" name="Straight Connector 641"/>
          <p:cNvCxnSpPr/>
          <p:nvPr>
            <p:custDataLst>
              <p:tags r:id="rId68"/>
            </p:custDataLst>
          </p:nvPr>
        </p:nvCxnSpPr>
        <p:spPr bwMode="gray">
          <a:xfrm>
            <a:off x="8693150" y="4038600"/>
            <a:ext cx="3098800" cy="0"/>
          </a:xfrm>
          <a:prstGeom prst="line">
            <a:avLst/>
          </a:prstGeom>
          <a:ln w="3175" cap="flat" cmpd="sng" algn="ctr">
            <a:solidFill>
              <a:srgbClr val="C0C0C0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72" name="Straight Connector 1071"/>
          <p:cNvCxnSpPr/>
          <p:nvPr>
            <p:custDataLst>
              <p:tags r:id="rId69"/>
            </p:custDataLst>
          </p:nvPr>
        </p:nvCxnSpPr>
        <p:spPr bwMode="gray">
          <a:xfrm>
            <a:off x="8693150" y="3725863"/>
            <a:ext cx="3098800" cy="0"/>
          </a:xfrm>
          <a:prstGeom prst="line">
            <a:avLst/>
          </a:prstGeom>
          <a:ln w="3175" cap="flat" cmpd="sng" algn="ctr">
            <a:solidFill>
              <a:srgbClr val="C0C0C0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B880B7BF-D306-43BE-A0D2-49D13913255F}"/>
              </a:ext>
            </a:extLst>
          </p:cNvPr>
          <p:cNvCxnSpPr/>
          <p:nvPr>
            <p:custDataLst>
              <p:tags r:id="rId70"/>
            </p:custDataLst>
          </p:nvPr>
        </p:nvCxnSpPr>
        <p:spPr bwMode="gray">
          <a:xfrm>
            <a:off x="8693150" y="3414713"/>
            <a:ext cx="3098800" cy="0"/>
          </a:xfrm>
          <a:prstGeom prst="line">
            <a:avLst/>
          </a:prstGeom>
          <a:ln w="3175" cap="flat" cmpd="sng" algn="ctr">
            <a:solidFill>
              <a:srgbClr val="C0C0C0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8DAD8879-A297-4EC0-AE56-824944B9CCD5}"/>
              </a:ext>
            </a:extLst>
          </p:cNvPr>
          <p:cNvCxnSpPr/>
          <p:nvPr>
            <p:custDataLst>
              <p:tags r:id="rId71"/>
            </p:custDataLst>
          </p:nvPr>
        </p:nvCxnSpPr>
        <p:spPr bwMode="gray">
          <a:xfrm>
            <a:off x="8693150" y="3101975"/>
            <a:ext cx="3098800" cy="0"/>
          </a:xfrm>
          <a:prstGeom prst="line">
            <a:avLst/>
          </a:prstGeom>
          <a:ln w="3175" cap="flat" cmpd="sng" algn="ctr">
            <a:solidFill>
              <a:srgbClr val="C0C0C0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33" name="Chart 32">
            <a:extLst>
              <a:ext uri="{FF2B5EF4-FFF2-40B4-BE49-F238E27FC236}">
                <a16:creationId xmlns:a16="http://schemas.microsoft.com/office/drawing/2014/main" id="{0C33FC99-B414-7359-7C0D-181F24BF0B52}"/>
              </a:ext>
            </a:extLst>
          </p:cNvPr>
          <p:cNvGraphicFramePr/>
          <p:nvPr>
            <p:custDataLst>
              <p:tags r:id="rId72"/>
            </p:custDataLst>
            <p:extLst>
              <p:ext uri="{D42A27DB-BD31-4B8C-83A1-F6EECF244321}">
                <p14:modId xmlns:p14="http://schemas.microsoft.com/office/powerpoint/2010/main" val="2372448815"/>
              </p:ext>
            </p:extLst>
          </p:nvPr>
        </p:nvGraphicFramePr>
        <p:xfrm>
          <a:off x="8147050" y="2876550"/>
          <a:ext cx="3727450" cy="29479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3"/>
          </a:graphicData>
        </a:graphic>
      </p:graphicFrame>
      <p:cxnSp>
        <p:nvCxnSpPr>
          <p:cNvPr id="14354" name="Straight Connector 14353">
            <a:extLst>
              <a:ext uri="{FF2B5EF4-FFF2-40B4-BE49-F238E27FC236}">
                <a16:creationId xmlns:a16="http://schemas.microsoft.com/office/drawing/2014/main" id="{9F02FD62-FAB4-AB09-7CEE-B048AF9DBF8F}"/>
              </a:ext>
            </a:extLst>
          </p:cNvPr>
          <p:cNvCxnSpPr>
            <a:cxnSpLocks/>
          </p:cNvCxnSpPr>
          <p:nvPr>
            <p:custDataLst>
              <p:tags r:id="rId73"/>
            </p:custDataLst>
          </p:nvPr>
        </p:nvCxnSpPr>
        <p:spPr bwMode="auto">
          <a:xfrm>
            <a:off x="10920413" y="3340100"/>
            <a:ext cx="387350" cy="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366" name="Straight Connector 14365">
            <a:extLst>
              <a:ext uri="{FF2B5EF4-FFF2-40B4-BE49-F238E27FC236}">
                <a16:creationId xmlns:a16="http://schemas.microsoft.com/office/drawing/2014/main" id="{D46C5C80-4390-AED2-26D6-0F3D5BFF1B06}"/>
              </a:ext>
            </a:extLst>
          </p:cNvPr>
          <p:cNvCxnSpPr/>
          <p:nvPr>
            <p:custDataLst>
              <p:tags r:id="rId74"/>
            </p:custDataLst>
          </p:nvPr>
        </p:nvCxnSpPr>
        <p:spPr bwMode="auto">
          <a:xfrm>
            <a:off x="11307763" y="3340100"/>
            <a:ext cx="0" cy="303213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7B42965A-AE05-45BC-B73C-2A656CB5B68D}"/>
              </a:ext>
            </a:extLst>
          </p:cNvPr>
          <p:cNvCxnSpPr/>
          <p:nvPr>
            <p:custDataLst>
              <p:tags r:id="rId75"/>
            </p:custDataLst>
          </p:nvPr>
        </p:nvCxnSpPr>
        <p:spPr bwMode="auto">
          <a:xfrm>
            <a:off x="10920413" y="2659063"/>
            <a:ext cx="774700" cy="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CC152830-3C62-4337-A224-EEAC64269484}"/>
              </a:ext>
            </a:extLst>
          </p:cNvPr>
          <p:cNvCxnSpPr/>
          <p:nvPr>
            <p:custDataLst>
              <p:tags r:id="rId76"/>
            </p:custDataLst>
          </p:nvPr>
        </p:nvCxnSpPr>
        <p:spPr bwMode="auto">
          <a:xfrm>
            <a:off x="11695113" y="2659063"/>
            <a:ext cx="0" cy="303213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D1BA976B-5999-4BD4-BFB5-373A6AB1700A}"/>
              </a:ext>
            </a:extLst>
          </p:cNvPr>
          <p:cNvCxnSpPr/>
          <p:nvPr>
            <p:custDataLst>
              <p:tags r:id="rId77"/>
            </p:custDataLst>
          </p:nvPr>
        </p:nvCxnSpPr>
        <p:spPr bwMode="auto">
          <a:xfrm flipV="1">
            <a:off x="10920413" y="2659063"/>
            <a:ext cx="0" cy="200660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0" name="Text Placeholder 10">
            <a:extLst>
              <a:ext uri="{FF2B5EF4-FFF2-40B4-BE49-F238E27FC236}">
                <a16:creationId xmlns:a16="http://schemas.microsoft.com/office/drawing/2014/main" id="{115DFB91-512B-3844-A114-92FBEDCA92F2}"/>
              </a:ext>
            </a:extLst>
          </p:cNvPr>
          <p:cNvSpPr>
            <a:spLocks/>
          </p:cNvSpPr>
          <p:nvPr>
            <p:custDataLst>
              <p:tags r:id="rId78"/>
            </p:custDataLst>
          </p:nvPr>
        </p:nvSpPr>
        <p:spPr bwMode="auto">
          <a:xfrm>
            <a:off x="8250239" y="2700339"/>
            <a:ext cx="180816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b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200"/>
              <a:t>Annual investments, </a:t>
            </a:r>
            <a:r>
              <a:rPr lang="en-US" sz="1200">
                <a:solidFill>
                  <a:srgbClr val="000000"/>
                </a:solidFill>
              </a:rPr>
              <a:t>US$B</a:t>
            </a:r>
            <a:endParaRPr lang="en-US" sz="1200" baseline="-25000">
              <a:solidFill>
                <a:srgbClr val="000000"/>
              </a:solidFill>
              <a:cs typeface="Arial"/>
            </a:endParaRPr>
          </a:p>
        </p:txBody>
      </p:sp>
      <p:sp useBgFill="1">
        <p:nvSpPr>
          <p:cNvPr id="163" name="Text Placeholder 10">
            <a:extLst>
              <a:ext uri="{FF2B5EF4-FFF2-40B4-BE49-F238E27FC236}">
                <a16:creationId xmlns:a16="http://schemas.microsoft.com/office/drawing/2014/main" id="{115DFB91-512B-3844-A114-92FBEDCA92F2}"/>
              </a:ext>
            </a:extLst>
          </p:cNvPr>
          <p:cNvSpPr>
            <a:spLocks/>
          </p:cNvSpPr>
          <p:nvPr>
            <p:custDataLst>
              <p:tags r:id="rId79"/>
            </p:custDataLst>
          </p:nvPr>
        </p:nvSpPr>
        <p:spPr bwMode="gray">
          <a:xfrm>
            <a:off x="11133138" y="3681413"/>
            <a:ext cx="349250" cy="152400"/>
          </a:xfrm>
          <a:prstGeom prst="rect">
            <a:avLst/>
          </a:prstGeom>
          <a:ln>
            <a:noFill/>
          </a:ln>
          <a:effectLst/>
        </p:spPr>
        <p:txBody>
          <a:bodyPr vert="horz" wrap="none" lIns="17463" tIns="0" rIns="17463" bIns="0" rtlCol="0" anchor="b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000">
                <a:effectLst/>
              </a:rPr>
              <a:t>5,600</a:t>
            </a:r>
            <a:endParaRPr lang="en-US" sz="1000"/>
          </a:p>
        </p:txBody>
      </p:sp>
      <p:sp useBgFill="1">
        <p:nvSpPr>
          <p:cNvPr id="573" name="Text Placeholder 10">
            <a:extLst>
              <a:ext uri="{FF2B5EF4-FFF2-40B4-BE49-F238E27FC236}">
                <a16:creationId xmlns:a16="http://schemas.microsoft.com/office/drawing/2014/main" id="{115DFB91-512B-3844-A114-92FBEDCA92F2}"/>
              </a:ext>
            </a:extLst>
          </p:cNvPr>
          <p:cNvSpPr>
            <a:spLocks/>
          </p:cNvSpPr>
          <p:nvPr>
            <p:custDataLst>
              <p:tags r:id="rId80"/>
            </p:custDataLst>
          </p:nvPr>
        </p:nvSpPr>
        <p:spPr bwMode="gray">
          <a:xfrm>
            <a:off x="11520488" y="3000375"/>
            <a:ext cx="349250" cy="152400"/>
          </a:xfrm>
          <a:prstGeom prst="rect">
            <a:avLst/>
          </a:prstGeom>
          <a:ln>
            <a:noFill/>
          </a:ln>
          <a:effectLst/>
        </p:spPr>
        <p:txBody>
          <a:bodyPr vert="horz" wrap="none" lIns="17463" tIns="0" rIns="17463" bIns="0" rtlCol="0" anchor="b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000">
                <a:effectLst/>
              </a:rPr>
              <a:t>7,800</a:t>
            </a:r>
            <a:endParaRPr lang="en-US" sz="1000"/>
          </a:p>
        </p:txBody>
      </p:sp>
      <p:sp>
        <p:nvSpPr>
          <p:cNvPr id="42" name="Text Placeholder 10">
            <a:extLst>
              <a:ext uri="{FF2B5EF4-FFF2-40B4-BE49-F238E27FC236}">
                <a16:creationId xmlns:a16="http://schemas.microsoft.com/office/drawing/2014/main" id="{115DFB91-512B-3844-A114-92FBEDCA92F2}"/>
              </a:ext>
            </a:extLst>
          </p:cNvPr>
          <p:cNvSpPr>
            <a:spLocks/>
          </p:cNvSpPr>
          <p:nvPr>
            <p:custDataLst>
              <p:tags r:id="rId81"/>
            </p:custDataLst>
          </p:nvPr>
        </p:nvSpPr>
        <p:spPr bwMode="auto">
          <a:xfrm>
            <a:off x="8837613" y="5641975"/>
            <a:ext cx="2921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02CC2557-DA9A-40F8-997C-A6AE73722418}" type="datetime'2''''''''''''''''''0''''''''''1''''''''''''''''''''''5'''''">
              <a:rPr lang="en-US" altLang="en-US" sz="1000" smtClean="0">
                <a:effectLst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2015</a:t>
            </a:fld>
            <a:endParaRPr lang="en-US" sz="1000" dirty="0"/>
          </a:p>
        </p:txBody>
      </p:sp>
      <p:sp>
        <p:nvSpPr>
          <p:cNvPr id="49" name="Text Placeholder 10">
            <a:extLst>
              <a:ext uri="{FF2B5EF4-FFF2-40B4-BE49-F238E27FC236}">
                <a16:creationId xmlns:a16="http://schemas.microsoft.com/office/drawing/2014/main" id="{115DFB91-512B-3844-A114-92FBEDCA92F2}"/>
              </a:ext>
            </a:extLst>
          </p:cNvPr>
          <p:cNvSpPr>
            <a:spLocks/>
          </p:cNvSpPr>
          <p:nvPr>
            <p:custDataLst>
              <p:tags r:id="rId82"/>
            </p:custDataLst>
          </p:nvPr>
        </p:nvSpPr>
        <p:spPr bwMode="auto">
          <a:xfrm>
            <a:off x="9805988" y="5641975"/>
            <a:ext cx="2921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6D591592-D53A-4820-BC6C-38B6483C9D83}" type="datetime'''''''''''''''''''''''''''''''''2''''''''0''''''''''''2''0'">
              <a:rPr lang="en-US" altLang="en-US" sz="1000" smtClean="0">
                <a:effectLst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2020</a:t>
            </a:fld>
            <a:endParaRPr lang="en-US" sz="1000" dirty="0"/>
          </a:p>
        </p:txBody>
      </p:sp>
      <p:sp>
        <p:nvSpPr>
          <p:cNvPr id="55" name="Text Placeholder 10">
            <a:extLst>
              <a:ext uri="{FF2B5EF4-FFF2-40B4-BE49-F238E27FC236}">
                <a16:creationId xmlns:a16="http://schemas.microsoft.com/office/drawing/2014/main" id="{115DFB91-512B-3844-A114-92FBEDCA92F2}"/>
              </a:ext>
            </a:extLst>
          </p:cNvPr>
          <p:cNvSpPr>
            <a:spLocks/>
          </p:cNvSpPr>
          <p:nvPr>
            <p:custDataLst>
              <p:tags r:id="rId83"/>
            </p:custDataLst>
          </p:nvPr>
        </p:nvSpPr>
        <p:spPr bwMode="auto">
          <a:xfrm>
            <a:off x="10774363" y="5641975"/>
            <a:ext cx="2921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F3D80E5A-B79E-4BBE-AB04-E5B76F1C88A7}" type="datetime'''''''''''2''''0''''''''''''''25'''''''">
              <a:rPr lang="en-US" altLang="en-US" sz="1000" smtClean="0">
                <a:effectLst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2025</a:t>
            </a:fld>
            <a:endParaRPr lang="en-US" sz="1000" dirty="0"/>
          </a:p>
        </p:txBody>
      </p:sp>
      <p:sp>
        <p:nvSpPr>
          <p:cNvPr id="56" name="Text Placeholder 10">
            <a:extLst>
              <a:ext uri="{FF2B5EF4-FFF2-40B4-BE49-F238E27FC236}">
                <a16:creationId xmlns:a16="http://schemas.microsoft.com/office/drawing/2014/main" id="{115DFB91-512B-3844-A114-92FBEDCA92F2}"/>
              </a:ext>
            </a:extLst>
          </p:cNvPr>
          <p:cNvSpPr>
            <a:spLocks/>
          </p:cNvSpPr>
          <p:nvPr>
            <p:custDataLst>
              <p:tags r:id="rId84"/>
            </p:custDataLst>
          </p:nvPr>
        </p:nvSpPr>
        <p:spPr bwMode="auto">
          <a:xfrm>
            <a:off x="11161713" y="5641975"/>
            <a:ext cx="2921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000" dirty="0">
                <a:effectLst/>
              </a:rPr>
              <a:t>2030</a:t>
            </a:r>
            <a:endParaRPr lang="en-US" sz="1000" dirty="0"/>
          </a:p>
        </p:txBody>
      </p:sp>
      <p:sp>
        <p:nvSpPr>
          <p:cNvPr id="57" name="Text Placeholder 10">
            <a:extLst>
              <a:ext uri="{FF2B5EF4-FFF2-40B4-BE49-F238E27FC236}">
                <a16:creationId xmlns:a16="http://schemas.microsoft.com/office/drawing/2014/main" id="{115DFB91-512B-3844-A114-92FBEDCA92F2}"/>
              </a:ext>
            </a:extLst>
          </p:cNvPr>
          <p:cNvSpPr>
            <a:spLocks/>
          </p:cNvSpPr>
          <p:nvPr>
            <p:custDataLst>
              <p:tags r:id="rId85"/>
            </p:custDataLst>
          </p:nvPr>
        </p:nvSpPr>
        <p:spPr bwMode="auto">
          <a:xfrm>
            <a:off x="11549063" y="5641975"/>
            <a:ext cx="2921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000" dirty="0">
                <a:effectLst/>
              </a:rPr>
              <a:t>2050</a:t>
            </a:r>
            <a:endParaRPr lang="en-US" sz="1000" dirty="0"/>
          </a:p>
        </p:txBody>
      </p:sp>
      <p:sp>
        <p:nvSpPr>
          <p:cNvPr id="14351" name="Text Placeholder 10">
            <a:extLst>
              <a:ext uri="{FF2B5EF4-FFF2-40B4-BE49-F238E27FC236}">
                <a16:creationId xmlns:a16="http://schemas.microsoft.com/office/drawing/2014/main" id="{115DFB91-512B-3844-A114-92FBEDCA92F2}"/>
              </a:ext>
            </a:extLst>
          </p:cNvPr>
          <p:cNvSpPr>
            <a:spLocks/>
          </p:cNvSpPr>
          <p:nvPr>
            <p:custDataLst>
              <p:tags r:id="rId86"/>
            </p:custDataLst>
          </p:nvPr>
        </p:nvSpPr>
        <p:spPr bwMode="auto">
          <a:xfrm>
            <a:off x="10798175" y="3189288"/>
            <a:ext cx="633413" cy="301625"/>
          </a:xfrm>
          <a:prstGeom prst="ellipse">
            <a:avLst/>
          </a:prstGeom>
          <a:solidFill>
            <a:schemeClr val="bg1"/>
          </a:solidFill>
          <a:ln w="9525" cmpd="sng" algn="ctr">
            <a:solidFill>
              <a:schemeClr val="tx1"/>
            </a:solidFill>
          </a:ln>
          <a:effectLst/>
        </p:spPr>
        <p:txBody>
          <a:bodyPr vert="horz" wrap="none" lIns="0" tIns="0" rIns="0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b="1" dirty="0">
                <a:effectLst/>
              </a:rPr>
              <a:t>~2.5x</a:t>
            </a:r>
            <a:endParaRPr lang="en-US" sz="1400" b="1" dirty="0"/>
          </a:p>
        </p:txBody>
      </p:sp>
      <p:sp>
        <p:nvSpPr>
          <p:cNvPr id="178" name="Text Placeholder 10">
            <a:extLst>
              <a:ext uri="{FF2B5EF4-FFF2-40B4-BE49-F238E27FC236}">
                <a16:creationId xmlns:a16="http://schemas.microsoft.com/office/drawing/2014/main" id="{115DFB91-512B-3844-A114-92FBEDCA92F2}"/>
              </a:ext>
            </a:extLst>
          </p:cNvPr>
          <p:cNvSpPr>
            <a:spLocks/>
          </p:cNvSpPr>
          <p:nvPr>
            <p:custDataLst>
              <p:tags r:id="rId87"/>
            </p:custDataLst>
          </p:nvPr>
        </p:nvSpPr>
        <p:spPr bwMode="auto">
          <a:xfrm>
            <a:off x="11185525" y="2508250"/>
            <a:ext cx="633413" cy="301625"/>
          </a:xfrm>
          <a:prstGeom prst="ellipse">
            <a:avLst/>
          </a:prstGeom>
          <a:solidFill>
            <a:schemeClr val="bg1"/>
          </a:solidFill>
          <a:ln w="9525" cmpd="sng" algn="ctr">
            <a:solidFill>
              <a:schemeClr val="tx1"/>
            </a:solidFill>
          </a:ln>
          <a:effectLst/>
        </p:spPr>
        <p:txBody>
          <a:bodyPr vert="horz" wrap="none" lIns="0" tIns="0" rIns="0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b="1"/>
              <a:t>&gt;3.5x</a:t>
            </a:r>
            <a:endParaRPr lang="en-US" sz="1400" b="1"/>
          </a:p>
        </p:txBody>
      </p:sp>
      <p:sp>
        <p:nvSpPr>
          <p:cNvPr id="361" name="Rectangle 360"/>
          <p:cNvSpPr/>
          <p:nvPr>
            <p:custDataLst>
              <p:tags r:id="rId88"/>
            </p:custDataLst>
          </p:nvPr>
        </p:nvSpPr>
        <p:spPr bwMode="auto">
          <a:xfrm>
            <a:off x="8693150" y="2143125"/>
            <a:ext cx="179388" cy="133350"/>
          </a:xfrm>
          <a:prstGeom prst="rect">
            <a:avLst/>
          </a:prstGeom>
          <a:solidFill>
            <a:srgbClr val="C0C0C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0D0DA65F-D282-4ABC-9C19-053CFAF3E63C}"/>
              </a:ext>
            </a:extLst>
          </p:cNvPr>
          <p:cNvSpPr/>
          <p:nvPr>
            <p:custDataLst>
              <p:tags r:id="rId89"/>
            </p:custDataLst>
          </p:nvPr>
        </p:nvSpPr>
        <p:spPr bwMode="auto">
          <a:xfrm>
            <a:off x="8693150" y="2346325"/>
            <a:ext cx="179388" cy="13335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689" name="Text Placeholder 10">
            <a:extLst>
              <a:ext uri="{FF2B5EF4-FFF2-40B4-BE49-F238E27FC236}">
                <a16:creationId xmlns:a16="http://schemas.microsoft.com/office/drawing/2014/main" id="{115DFB91-512B-3844-A114-92FBEDCA92F2}"/>
              </a:ext>
            </a:extLst>
          </p:cNvPr>
          <p:cNvSpPr>
            <a:spLocks/>
          </p:cNvSpPr>
          <p:nvPr>
            <p:custDataLst>
              <p:tags r:id="rId90"/>
            </p:custDataLst>
          </p:nvPr>
        </p:nvSpPr>
        <p:spPr bwMode="auto">
          <a:xfrm>
            <a:off x="8923338" y="2138363"/>
            <a:ext cx="350838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8279858F-1F0C-4D55-890C-E9E57A1124F7}" type="datetime'''Ac''t''''''''''''''''''''''u''''''''''a''''''l'''''''''">
              <a:rPr lang="en-US" altLang="en-US" sz="1000" smtClean="0"/>
              <a:pPr marL="0" lvl="0" indent="0">
                <a:spcBef>
                  <a:spcPct val="0"/>
                </a:spcBef>
                <a:spcAft>
                  <a:spcPct val="0"/>
                </a:spcAft>
                <a:buNone/>
              </a:pPr>
              <a:t>Actual</a:t>
            </a:fld>
            <a:endParaRPr lang="en-US" sz="1000"/>
          </a:p>
        </p:txBody>
      </p:sp>
      <p:sp>
        <p:nvSpPr>
          <p:cNvPr id="203" name="Text Placeholder 10">
            <a:extLst>
              <a:ext uri="{FF2B5EF4-FFF2-40B4-BE49-F238E27FC236}">
                <a16:creationId xmlns:a16="http://schemas.microsoft.com/office/drawing/2014/main" id="{AF151A18-2CC3-4ABE-B520-4D0870B651CC}"/>
              </a:ext>
            </a:extLst>
          </p:cNvPr>
          <p:cNvSpPr>
            <a:spLocks/>
          </p:cNvSpPr>
          <p:nvPr>
            <p:custDataLst>
              <p:tags r:id="rId91"/>
            </p:custDataLst>
          </p:nvPr>
        </p:nvSpPr>
        <p:spPr bwMode="auto">
          <a:xfrm>
            <a:off x="8923338" y="2341563"/>
            <a:ext cx="1725613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000"/>
              <a:t>IEA Net Zero by 2050 scenario</a:t>
            </a:r>
            <a:endParaRPr lang="en-US" sz="1000"/>
          </a:p>
        </p:txBody>
      </p:sp>
      <p:sp>
        <p:nvSpPr>
          <p:cNvPr id="92" name="Rectangle 91"/>
          <p:cNvSpPr/>
          <p:nvPr>
            <p:custDataLst>
              <p:tags r:id="rId92"/>
            </p:custDataLst>
          </p:nvPr>
        </p:nvSpPr>
        <p:spPr bwMode="auto">
          <a:xfrm>
            <a:off x="5353050" y="2133600"/>
            <a:ext cx="179388" cy="133350"/>
          </a:xfrm>
          <a:prstGeom prst="rect">
            <a:avLst/>
          </a:prstGeom>
          <a:solidFill>
            <a:srgbClr val="F7C1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91" name="Oval 90"/>
          <p:cNvSpPr/>
          <p:nvPr>
            <p:custDataLst>
              <p:tags r:id="rId93"/>
            </p:custDataLst>
          </p:nvPr>
        </p:nvSpPr>
        <p:spPr bwMode="auto">
          <a:xfrm>
            <a:off x="5410200" y="1965325"/>
            <a:ext cx="63500" cy="63500"/>
          </a:xfrm>
          <a:prstGeom prst="ellipse">
            <a:avLst/>
          </a:prstGeom>
          <a:solidFill>
            <a:schemeClr val="accent2"/>
          </a:solidFill>
          <a:ln w="9525" cap="flat" cmpd="sng" algn="ctr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241" name="Text Placeholder 10">
            <a:extLst>
              <a:ext uri="{FF2B5EF4-FFF2-40B4-BE49-F238E27FC236}">
                <a16:creationId xmlns:a16="http://schemas.microsoft.com/office/drawing/2014/main" id="{115DFB91-512B-3844-A114-92FBEDCA92F2}"/>
              </a:ext>
            </a:extLst>
          </p:cNvPr>
          <p:cNvSpPr>
            <a:spLocks/>
          </p:cNvSpPr>
          <p:nvPr>
            <p:custDataLst>
              <p:tags r:id="rId94"/>
            </p:custDataLst>
          </p:nvPr>
        </p:nvSpPr>
        <p:spPr bwMode="auto">
          <a:xfrm>
            <a:off x="5583238" y="1925638"/>
            <a:ext cx="414338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000"/>
              <a:t>Median</a:t>
            </a:r>
          </a:p>
        </p:txBody>
      </p:sp>
      <p:sp>
        <p:nvSpPr>
          <p:cNvPr id="242" name="Text Placeholder 10">
            <a:extLst>
              <a:ext uri="{FF2B5EF4-FFF2-40B4-BE49-F238E27FC236}">
                <a16:creationId xmlns:a16="http://schemas.microsoft.com/office/drawing/2014/main" id="{115DFB91-512B-3844-A114-92FBEDCA92F2}"/>
              </a:ext>
            </a:extLst>
          </p:cNvPr>
          <p:cNvSpPr>
            <a:spLocks/>
          </p:cNvSpPr>
          <p:nvPr>
            <p:custDataLst>
              <p:tags r:id="rId95"/>
            </p:custDataLst>
          </p:nvPr>
        </p:nvSpPr>
        <p:spPr bwMode="auto">
          <a:xfrm>
            <a:off x="5583238" y="2128838"/>
            <a:ext cx="830263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000"/>
              <a:t>“Likely” ranges</a:t>
            </a:r>
          </a:p>
        </p:txBody>
      </p:sp>
      <p:sp>
        <p:nvSpPr>
          <p:cNvPr id="101" name="Rectangle 100"/>
          <p:cNvSpPr/>
          <p:nvPr/>
        </p:nvSpPr>
        <p:spPr bwMode="gray">
          <a:xfrm>
            <a:off x="5353050" y="2128043"/>
            <a:ext cx="179388" cy="131763"/>
          </a:xfrm>
          <a:prstGeom prst="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33000">
                <a:srgbClr val="67E385"/>
              </a:gs>
              <a:gs pos="69000">
                <a:srgbClr val="FFD85D"/>
              </a:gs>
              <a:gs pos="100000">
                <a:srgbClr val="FF6D6D"/>
              </a:gs>
            </a:gsLst>
            <a:lin ang="5400000" scaled="1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250" name="Rectangle 249"/>
          <p:cNvSpPr/>
          <p:nvPr/>
        </p:nvSpPr>
        <p:spPr>
          <a:xfrm>
            <a:off x="6888090" y="2639526"/>
            <a:ext cx="1093788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en-US" sz="1200"/>
              <a:t>Climate impacts, % GDP loss</a:t>
            </a:r>
          </a:p>
        </p:txBody>
      </p:sp>
      <p:sp>
        <p:nvSpPr>
          <p:cNvPr id="269" name="Rectangle 268"/>
          <p:cNvSpPr/>
          <p:nvPr/>
        </p:nvSpPr>
        <p:spPr>
          <a:xfrm>
            <a:off x="4828326" y="2646337"/>
            <a:ext cx="1562344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en-US" sz="1200"/>
              <a:t>Projected average global warming</a:t>
            </a:r>
            <a:r>
              <a:rPr lang="en-US" altLang="en-US" sz="1200" baseline="30000"/>
              <a:t>1</a:t>
            </a:r>
            <a:r>
              <a:rPr lang="en-US" altLang="en-US" sz="1200"/>
              <a:t>, °C</a:t>
            </a:r>
          </a:p>
        </p:txBody>
      </p:sp>
      <p:sp>
        <p:nvSpPr>
          <p:cNvPr id="278" name="Rectangle 277"/>
          <p:cNvSpPr/>
          <p:nvPr/>
        </p:nvSpPr>
        <p:spPr bwMode="gray">
          <a:xfrm>
            <a:off x="5353050" y="2390458"/>
            <a:ext cx="174625" cy="11637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193" name="TextBox 192"/>
          <p:cNvSpPr txBox="1"/>
          <p:nvPr/>
        </p:nvSpPr>
        <p:spPr bwMode="gray">
          <a:xfrm>
            <a:off x="5553075" y="2340572"/>
            <a:ext cx="1287463" cy="233363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indent="0">
              <a:buNone/>
            </a:pPr>
            <a:r>
              <a:rPr lang="en-US" sz="1000" dirty="0"/>
              <a:t>“Probable” outcomes</a:t>
            </a:r>
          </a:p>
        </p:txBody>
      </p:sp>
      <p:sp>
        <p:nvSpPr>
          <p:cNvPr id="133" name="btfpCallout806132">
            <a:extLst>
              <a:ext uri="{FF2B5EF4-FFF2-40B4-BE49-F238E27FC236}">
                <a16:creationId xmlns:a16="http://schemas.microsoft.com/office/drawing/2014/main" id="{CCB84CB1-2B51-4C17-8E6E-90F944AAB489}"/>
              </a:ext>
            </a:extLst>
          </p:cNvPr>
          <p:cNvSpPr/>
          <p:nvPr/>
        </p:nvSpPr>
        <p:spPr bwMode="gray">
          <a:xfrm>
            <a:off x="9120068" y="4311232"/>
            <a:ext cx="1341791" cy="527571"/>
          </a:xfrm>
          <a:prstGeom prst="wedgeRectCallout">
            <a:avLst>
              <a:gd name="adj1" fmla="val 64727"/>
              <a:gd name="adj2" fmla="val 47372"/>
            </a:avLst>
          </a:prstGeom>
          <a:solidFill>
            <a:schemeClr val="tx2">
              <a:lumMod val="9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73" tIns="72073" rIns="0" bIns="7207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1"/>
            <a:r>
              <a:rPr lang="en-US" sz="900">
                <a:solidFill>
                  <a:schemeClr val="tx1"/>
                </a:solidFill>
                <a:latin typeface="Arial"/>
                <a:cs typeface="Arial"/>
              </a:rPr>
              <a:t>Current investment is aligned with the </a:t>
            </a:r>
            <a:r>
              <a:rPr lang="en-US" sz="900" b="1">
                <a:solidFill>
                  <a:schemeClr val="tx1"/>
                </a:solidFill>
                <a:latin typeface="Arial"/>
                <a:cs typeface="Arial"/>
              </a:rPr>
              <a:t>Shell</a:t>
            </a:r>
            <a:r>
              <a:rPr lang="en-US" sz="90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900" b="1">
                <a:solidFill>
                  <a:schemeClr val="tx1"/>
                </a:solidFill>
                <a:latin typeface="Arial"/>
                <a:cs typeface="Arial"/>
              </a:rPr>
              <a:t>Archipelagos </a:t>
            </a:r>
            <a:r>
              <a:rPr lang="en-US" sz="900">
                <a:solidFill>
                  <a:schemeClr val="tx1"/>
                </a:solidFill>
                <a:latin typeface="Arial"/>
                <a:cs typeface="Arial"/>
              </a:rPr>
              <a:t>scenario</a:t>
            </a:r>
          </a:p>
        </p:txBody>
      </p:sp>
      <p:sp>
        <p:nvSpPr>
          <p:cNvPr id="142" name="btfpCallout806132">
            <a:extLst>
              <a:ext uri="{FF2B5EF4-FFF2-40B4-BE49-F238E27FC236}">
                <a16:creationId xmlns:a16="http://schemas.microsoft.com/office/drawing/2014/main" id="{CCB84CB1-2B51-4C17-8E6E-90F944AAB489}"/>
              </a:ext>
            </a:extLst>
          </p:cNvPr>
          <p:cNvSpPr/>
          <p:nvPr/>
        </p:nvSpPr>
        <p:spPr bwMode="gray">
          <a:xfrm>
            <a:off x="9174163" y="3157340"/>
            <a:ext cx="1383423" cy="533480"/>
          </a:xfrm>
          <a:prstGeom prst="wedgeRectCallout">
            <a:avLst>
              <a:gd name="adj1" fmla="val 63398"/>
              <a:gd name="adj2" fmla="val -18108"/>
            </a:avLst>
          </a:prstGeom>
          <a:solidFill>
            <a:schemeClr val="accent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73" tIns="72073" rIns="0" bIns="7207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1"/>
            <a:r>
              <a:rPr lang="en-US" sz="900" b="1">
                <a:solidFill>
                  <a:schemeClr val="bg1"/>
                </a:solidFill>
                <a:latin typeface="Arial"/>
                <a:cs typeface="Arial"/>
              </a:rPr>
              <a:t>IEA Net Zero by 2050 </a:t>
            </a:r>
            <a:r>
              <a:rPr lang="en-US" sz="900">
                <a:solidFill>
                  <a:schemeClr val="bg1"/>
                </a:solidFill>
                <a:latin typeface="Arial"/>
                <a:cs typeface="Arial"/>
              </a:rPr>
              <a:t>requires a rapid increase</a:t>
            </a:r>
            <a:br>
              <a:rPr lang="en-US" sz="90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en-US" sz="900">
                <a:solidFill>
                  <a:schemeClr val="bg1"/>
                </a:solidFill>
                <a:latin typeface="Arial"/>
                <a:cs typeface="Arial"/>
              </a:rPr>
              <a:t>in early investments</a:t>
            </a:r>
          </a:p>
        </p:txBody>
      </p:sp>
      <p:grpSp>
        <p:nvGrpSpPr>
          <p:cNvPr id="202" name="btfpColumnHeaderBox399874">
            <a:extLst>
              <a:ext uri="{FF2B5EF4-FFF2-40B4-BE49-F238E27FC236}">
                <a16:creationId xmlns:a16="http://schemas.microsoft.com/office/drawing/2014/main" id="{B71C405F-0679-1833-7BC4-100B3C1849F7}"/>
              </a:ext>
            </a:extLst>
          </p:cNvPr>
          <p:cNvGrpSpPr/>
          <p:nvPr>
            <p:custDataLst>
              <p:tags r:id="rId96"/>
            </p:custDataLst>
          </p:nvPr>
        </p:nvGrpSpPr>
        <p:grpSpPr>
          <a:xfrm>
            <a:off x="329182" y="1403981"/>
            <a:ext cx="7534658" cy="515940"/>
            <a:chOff x="8951913" y="1344678"/>
            <a:chExt cx="1758205" cy="538527"/>
          </a:xfrm>
        </p:grpSpPr>
        <p:sp>
          <p:nvSpPr>
            <p:cNvPr id="204" name="btfpColumnHeaderBoxText399874">
              <a:extLst>
                <a:ext uri="{FF2B5EF4-FFF2-40B4-BE49-F238E27FC236}">
                  <a16:creationId xmlns:a16="http://schemas.microsoft.com/office/drawing/2014/main" id="{EE15FBA2-BBEE-FF4C-1A66-64A5FFF5013F}"/>
                </a:ext>
              </a:extLst>
            </p:cNvPr>
            <p:cNvSpPr txBox="1"/>
            <p:nvPr/>
          </p:nvSpPr>
          <p:spPr bwMode="gray">
            <a:xfrm>
              <a:off x="8951914" y="1344678"/>
              <a:ext cx="1758204" cy="525713"/>
            </a:xfrm>
            <a:prstGeom prst="rect">
              <a:avLst/>
            </a:prstGeom>
            <a:noFill/>
          </p:spPr>
          <p:txBody>
            <a:bodyPr vert="horz" wrap="square" lIns="36036" tIns="36036" rIns="36036" bIns="36036" rtlCol="0" anchor="b">
              <a:spAutoFit/>
            </a:bodyPr>
            <a:lstStyle/>
            <a:p>
              <a:pPr defTabSz="711200">
                <a:defRPr/>
              </a:pPr>
              <a:r>
                <a:rPr lang="en-US" sz="1400" b="1">
                  <a:solidFill>
                    <a:srgbClr val="000000"/>
                  </a:solidFill>
                </a:rPr>
                <a:t>Even the least-ambitious Shell scenario reaches near-zero emissions by 2100, but speed is essential to avoid the worst climate impacts and runaway economic costs</a:t>
              </a:r>
              <a:endParaRPr lang="en-US" sz="1400" b="1" i="1" baseline="-25000">
                <a:solidFill>
                  <a:srgbClr val="000000"/>
                </a:solidFill>
                <a:cs typeface="Arial"/>
              </a:endParaRPr>
            </a:p>
          </p:txBody>
        </p:sp>
        <p:cxnSp>
          <p:nvCxnSpPr>
            <p:cNvPr id="205" name="btfpColumnHeaderBoxLine399874">
              <a:extLst>
                <a:ext uri="{FF2B5EF4-FFF2-40B4-BE49-F238E27FC236}">
                  <a16:creationId xmlns:a16="http://schemas.microsoft.com/office/drawing/2014/main" id="{A2E93F10-F875-1D04-7A59-0BB986B40BF5}"/>
                </a:ext>
              </a:extLst>
            </p:cNvPr>
            <p:cNvCxnSpPr>
              <a:cxnSpLocks/>
            </p:cNvCxnSpPr>
            <p:nvPr/>
          </p:nvCxnSpPr>
          <p:spPr bwMode="gray">
            <a:xfrm>
              <a:off x="8951913" y="1869044"/>
              <a:ext cx="1746227" cy="14161"/>
            </a:xfrm>
            <a:prstGeom prst="line">
              <a:avLst/>
            </a:prstGeom>
            <a:ln w="9525" cap="flat">
              <a:solidFill>
                <a:srgbClr val="000000"/>
              </a:solidFill>
              <a:miter lim="800000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6" name="btfpColumnHeaderBox399874">
            <a:extLst>
              <a:ext uri="{FF2B5EF4-FFF2-40B4-BE49-F238E27FC236}">
                <a16:creationId xmlns:a16="http://schemas.microsoft.com/office/drawing/2014/main" id="{B71C405F-0679-1833-7BC4-100B3C1849F7}"/>
              </a:ext>
            </a:extLst>
          </p:cNvPr>
          <p:cNvGrpSpPr/>
          <p:nvPr>
            <p:custDataLst>
              <p:tags r:id="rId97"/>
            </p:custDataLst>
          </p:nvPr>
        </p:nvGrpSpPr>
        <p:grpSpPr>
          <a:xfrm>
            <a:off x="8095487" y="1410330"/>
            <a:ext cx="3937531" cy="503663"/>
            <a:chOff x="8951913" y="1344677"/>
            <a:chExt cx="1779238" cy="525713"/>
          </a:xfrm>
        </p:grpSpPr>
        <p:sp>
          <p:nvSpPr>
            <p:cNvPr id="207" name="btfpColumnHeaderBoxText399874">
              <a:extLst>
                <a:ext uri="{FF2B5EF4-FFF2-40B4-BE49-F238E27FC236}">
                  <a16:creationId xmlns:a16="http://schemas.microsoft.com/office/drawing/2014/main" id="{EE15FBA2-BBEE-FF4C-1A66-64A5FFF5013F}"/>
                </a:ext>
              </a:extLst>
            </p:cNvPr>
            <p:cNvSpPr txBox="1"/>
            <p:nvPr/>
          </p:nvSpPr>
          <p:spPr bwMode="gray">
            <a:xfrm>
              <a:off x="8951914" y="1344677"/>
              <a:ext cx="1779237" cy="525713"/>
            </a:xfrm>
            <a:prstGeom prst="rect">
              <a:avLst/>
            </a:prstGeom>
            <a:noFill/>
          </p:spPr>
          <p:txBody>
            <a:bodyPr vert="horz" wrap="square" lIns="36036" tIns="36036" rIns="36036" bIns="36036" rtlCol="0" anchor="b">
              <a:spAutoFit/>
            </a:bodyPr>
            <a:lstStyle/>
            <a:p>
              <a:pPr defTabSz="711200">
                <a:defRPr/>
              </a:pPr>
              <a:r>
                <a:rPr lang="en-US" sz="1400" b="1">
                  <a:solidFill>
                    <a:srgbClr val="000000"/>
                  </a:solidFill>
                </a:rPr>
                <a:t>Low-carbon investment has risen rapidly recently, though ~2.5-3.5x gap remains</a:t>
              </a:r>
            </a:p>
          </p:txBody>
        </p:sp>
        <p:cxnSp>
          <p:nvCxnSpPr>
            <p:cNvPr id="208" name="btfpColumnHeaderBoxLine399874">
              <a:extLst>
                <a:ext uri="{FF2B5EF4-FFF2-40B4-BE49-F238E27FC236}">
                  <a16:creationId xmlns:a16="http://schemas.microsoft.com/office/drawing/2014/main" id="{A2E93F10-F875-1D04-7A59-0BB986B40BF5}"/>
                </a:ext>
              </a:extLst>
            </p:cNvPr>
            <p:cNvCxnSpPr>
              <a:cxnSpLocks/>
            </p:cNvCxnSpPr>
            <p:nvPr/>
          </p:nvCxnSpPr>
          <p:spPr bwMode="gray">
            <a:xfrm flipV="1">
              <a:off x="8951913" y="1867961"/>
              <a:ext cx="1684310" cy="1086"/>
            </a:xfrm>
            <a:prstGeom prst="line">
              <a:avLst/>
            </a:prstGeom>
            <a:ln w="9525" cap="flat">
              <a:solidFill>
                <a:srgbClr val="000000"/>
              </a:solidFill>
              <a:miter lim="800000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Picture 8" descr="A red and orange gradient&#10;&#10;AI-generated content may be incorrect.">
            <a:extLst>
              <a:ext uri="{FF2B5EF4-FFF2-40B4-BE49-F238E27FC236}">
                <a16:creationId xmlns:a16="http://schemas.microsoft.com/office/drawing/2014/main" id="{083B8178-FF21-7D8A-5AB0-293C41FFCF96}"/>
              </a:ext>
            </a:extLst>
          </p:cNvPr>
          <p:cNvPicPr>
            <a:picLocks noChangeAspect="1"/>
          </p:cNvPicPr>
          <p:nvPr/>
        </p:nvPicPr>
        <p:blipFill>
          <a:blip r:embed="rId114"/>
          <a:stretch>
            <a:fillRect/>
          </a:stretch>
        </p:blipFill>
        <p:spPr>
          <a:xfrm>
            <a:off x="7099655" y="3571875"/>
            <a:ext cx="676275" cy="1666875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9ECA66ED-EE3E-63E9-3FCE-FC760C29E3D3}"/>
              </a:ext>
            </a:extLst>
          </p:cNvPr>
          <p:cNvSpPr/>
          <p:nvPr/>
        </p:nvSpPr>
        <p:spPr bwMode="gray">
          <a:xfrm>
            <a:off x="7127876" y="4785249"/>
            <a:ext cx="633747" cy="438924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r>
              <a:rPr lang="en-US" sz="1400" b="1">
                <a:solidFill>
                  <a:schemeClr val="bg1"/>
                </a:solidFill>
              </a:rPr>
              <a:t>~3-5%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8F027C9A-C01B-B0FC-B462-E638688E22AC}"/>
              </a:ext>
            </a:extLst>
          </p:cNvPr>
          <p:cNvSpPr/>
          <p:nvPr/>
        </p:nvSpPr>
        <p:spPr bwMode="gray">
          <a:xfrm>
            <a:off x="7127876" y="4157727"/>
            <a:ext cx="633747" cy="438924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r>
              <a:rPr lang="en-US" sz="1400" b="1">
                <a:solidFill>
                  <a:schemeClr val="bg1"/>
                </a:solidFill>
              </a:rPr>
              <a:t>~15%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8309AB6-0BF6-2D85-A419-3024771D004D}"/>
              </a:ext>
            </a:extLst>
          </p:cNvPr>
          <p:cNvSpPr/>
          <p:nvPr/>
        </p:nvSpPr>
        <p:spPr bwMode="gray">
          <a:xfrm>
            <a:off x="7127876" y="3530206"/>
            <a:ext cx="633747" cy="438924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r>
              <a:rPr lang="en-US" sz="1400" b="1">
                <a:solidFill>
                  <a:schemeClr val="bg1"/>
                </a:solidFill>
              </a:rPr>
              <a:t>!?</a:t>
            </a:r>
            <a:r>
              <a:rPr lang="en-US" sz="1400" b="1" baseline="3000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566" name="btfpCallout806132">
            <a:extLst>
              <a:ext uri="{FF2B5EF4-FFF2-40B4-BE49-F238E27FC236}">
                <a16:creationId xmlns:a16="http://schemas.microsoft.com/office/drawing/2014/main" id="{AE0296B5-10AA-8426-6A2A-62112003A54A}"/>
              </a:ext>
            </a:extLst>
          </p:cNvPr>
          <p:cNvSpPr/>
          <p:nvPr/>
        </p:nvSpPr>
        <p:spPr bwMode="gray">
          <a:xfrm>
            <a:off x="3105665" y="3701632"/>
            <a:ext cx="1341791" cy="527571"/>
          </a:xfrm>
          <a:prstGeom prst="wedgeRectCallout">
            <a:avLst>
              <a:gd name="adj1" fmla="val -32276"/>
              <a:gd name="adj2" fmla="val 83286"/>
            </a:avLst>
          </a:prstGeom>
          <a:solidFill>
            <a:schemeClr val="tx2">
              <a:lumMod val="9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73" tIns="72073" rIns="0" bIns="7207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1"/>
            <a:r>
              <a:rPr lang="en-US" sz="900" b="1">
                <a:solidFill>
                  <a:schemeClr val="tx1"/>
                </a:solidFill>
                <a:cs typeface="Arial"/>
              </a:rPr>
              <a:t>IPCC SSP2-4.5 </a:t>
            </a:r>
            <a:r>
              <a:rPr lang="en-US" sz="900">
                <a:solidFill>
                  <a:schemeClr val="tx1"/>
                </a:solidFill>
                <a:cs typeface="Arial"/>
              </a:rPr>
              <a:t>and </a:t>
            </a:r>
            <a:r>
              <a:rPr lang="en-US" sz="900" b="1">
                <a:solidFill>
                  <a:schemeClr val="tx1"/>
                </a:solidFill>
                <a:cs typeface="Arial"/>
              </a:rPr>
              <a:t>Shell Archipelagos</a:t>
            </a:r>
            <a:r>
              <a:rPr lang="en-US" sz="900">
                <a:solidFill>
                  <a:schemeClr val="tx1"/>
                </a:solidFill>
                <a:cs typeface="Arial"/>
              </a:rPr>
              <a:t> most ‘probable’</a:t>
            </a:r>
            <a:r>
              <a:rPr lang="en-US" sz="900" baseline="30000">
                <a:solidFill>
                  <a:schemeClr val="tx1"/>
                </a:solidFill>
                <a:cs typeface="Arial"/>
              </a:rPr>
              <a:t>3</a:t>
            </a:r>
            <a:endParaRPr lang="en-US" sz="900">
              <a:solidFill>
                <a:schemeClr val="tx1"/>
              </a:solidFill>
              <a:cs typeface="Arial"/>
            </a:endParaRPr>
          </a:p>
        </p:txBody>
      </p:sp>
      <p:sp>
        <p:nvSpPr>
          <p:cNvPr id="567" name="btfpCallout806132">
            <a:extLst>
              <a:ext uri="{FF2B5EF4-FFF2-40B4-BE49-F238E27FC236}">
                <a16:creationId xmlns:a16="http://schemas.microsoft.com/office/drawing/2014/main" id="{D010D8F5-7412-6365-7B08-D0DE07F9AF44}"/>
              </a:ext>
            </a:extLst>
          </p:cNvPr>
          <p:cNvSpPr/>
          <p:nvPr/>
        </p:nvSpPr>
        <p:spPr bwMode="gray">
          <a:xfrm>
            <a:off x="3105665" y="3701632"/>
            <a:ext cx="1341791" cy="527571"/>
          </a:xfrm>
          <a:prstGeom prst="wedgeRectCallout">
            <a:avLst>
              <a:gd name="adj1" fmla="val 18067"/>
              <a:gd name="adj2" fmla="val 186342"/>
            </a:avLst>
          </a:prstGeom>
          <a:solidFill>
            <a:schemeClr val="tx2">
              <a:lumMod val="9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73" tIns="72073" rIns="0" bIns="7207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1"/>
            <a:r>
              <a:rPr lang="en-US" sz="900" b="1">
                <a:solidFill>
                  <a:schemeClr val="tx1"/>
                </a:solidFill>
                <a:cs typeface="Arial"/>
              </a:rPr>
              <a:t>IPCC SSP2-4.5 </a:t>
            </a:r>
            <a:r>
              <a:rPr lang="en-US" sz="900">
                <a:solidFill>
                  <a:schemeClr val="tx1"/>
                </a:solidFill>
                <a:cs typeface="Arial"/>
              </a:rPr>
              <a:t>and </a:t>
            </a:r>
            <a:r>
              <a:rPr lang="en-US" sz="900" b="1">
                <a:solidFill>
                  <a:schemeClr val="tx1"/>
                </a:solidFill>
                <a:cs typeface="Arial"/>
              </a:rPr>
              <a:t>Shell Archipelagos</a:t>
            </a:r>
            <a:r>
              <a:rPr lang="en-US" sz="900">
                <a:solidFill>
                  <a:schemeClr val="tx1"/>
                </a:solidFill>
                <a:cs typeface="Arial"/>
              </a:rPr>
              <a:t> most “probable”</a:t>
            </a:r>
          </a:p>
        </p:txBody>
      </p:sp>
      <p:sp>
        <p:nvSpPr>
          <p:cNvPr id="12" name="Rectangle 11"/>
          <p:cNvSpPr/>
          <p:nvPr/>
        </p:nvSpPr>
        <p:spPr bwMode="gray">
          <a:xfrm>
            <a:off x="6020406" y="4081463"/>
            <a:ext cx="209550" cy="163531"/>
          </a:xfrm>
          <a:prstGeom prst="rect">
            <a:avLst/>
          </a:prstGeom>
          <a:solidFill>
            <a:srgbClr val="EA604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r>
              <a:rPr lang="en-US" sz="1000">
                <a:solidFill>
                  <a:schemeClr val="bg1"/>
                </a:solidFill>
              </a:rPr>
              <a:t>2.8</a:t>
            </a:r>
            <a:endParaRPr lang="en-US" sz="80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208701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think-cell data - do not delete" hidden="1">
            <a:extLst>
              <a:ext uri="{FF2B5EF4-FFF2-40B4-BE49-F238E27FC236}">
                <a16:creationId xmlns:a16="http://schemas.microsoft.com/office/drawing/2014/main" id="{C3FDCF6B-BC6F-8EE8-3097-60AC025A66E6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395" imgH="394" progId="TCLayout.ActiveDocument.1">
                  <p:embed/>
                </p:oleObj>
              </mc:Choice>
              <mc:Fallback>
                <p:oleObj name="think-cell Slide" r:id="rId6" imgW="395" imgH="394" progId="TCLayout.ActiveDocument.1">
                  <p:embed/>
                  <p:pic>
                    <p:nvPicPr>
                      <p:cNvPr id="1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C3FDCF6B-BC6F-8EE8-3097-60AC025A66E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5C3272C7-5308-3981-1D49-10EF6B9F7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rIns="91440">
            <a:noAutofit/>
          </a:bodyPr>
          <a:lstStyle/>
          <a:p>
            <a:r>
              <a:rPr lang="en-US">
                <a:cs typeface="Arial"/>
              </a:rPr>
              <a:t>Each fractional degree of additional warming multiplies ecological and human climate-related damages across scenarios</a:t>
            </a:r>
            <a:endParaRPr lang="en-US">
              <a:latin typeface="Arial"/>
              <a:cs typeface="Arial"/>
            </a:endParaRPr>
          </a:p>
        </p:txBody>
      </p:sp>
      <p:sp>
        <p:nvSpPr>
          <p:cNvPr id="49" name="btfpNotesBox962619">
            <a:extLst>
              <a:ext uri="{FF2B5EF4-FFF2-40B4-BE49-F238E27FC236}">
                <a16:creationId xmlns:a16="http://schemas.microsoft.com/office/drawing/2014/main" id="{4DC91E4B-946C-D65C-56EF-05636B8592FF}"/>
              </a:ext>
            </a:extLst>
          </p:cNvPr>
          <p:cNvSpPr txBox="1"/>
          <p:nvPr>
            <p:custDataLst>
              <p:tags r:id="rId2"/>
            </p:custDataLst>
          </p:nvPr>
        </p:nvSpPr>
        <p:spPr bwMode="gray">
          <a:xfrm>
            <a:off x="329184" y="6013370"/>
            <a:ext cx="9011645" cy="738664"/>
          </a:xfrm>
          <a:prstGeom prst="rect">
            <a:avLst/>
          </a:prstGeom>
          <a:noFill/>
        </p:spPr>
        <p:txBody>
          <a:bodyPr vert="horz" wrap="square" lIns="0" tIns="0" rIns="0" bIns="0" rtlCol="0" anchor="b">
            <a:spAutoFit/>
          </a:bodyPr>
          <a:lstStyle/>
          <a:p>
            <a:pPr lvl="0">
              <a:defRPr/>
            </a:pPr>
            <a:r>
              <a:rPr lang="en-US" sz="800" baseline="30000" dirty="0">
                <a:solidFill>
                  <a:srgbClr val="000000"/>
                </a:solidFill>
              </a:rPr>
              <a:t>1 </a:t>
            </a:r>
            <a:r>
              <a:rPr lang="en-US" sz="800" dirty="0">
                <a:solidFill>
                  <a:srgbClr val="000000"/>
                </a:solidFill>
              </a:rPr>
              <a:t>Average global warming above 1850-1900 average. 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Sources: Global warming: IEA, </a:t>
            </a:r>
            <a:r>
              <a:rPr lang="en-US" sz="800" dirty="0">
                <a:solidFill>
                  <a:srgbClr val="000000"/>
                </a:solidFill>
                <a:hlinkClick r:id="rId8"/>
              </a:rPr>
              <a:t>World Energy Outlook</a:t>
            </a:r>
            <a:r>
              <a:rPr lang="en-US" sz="800" dirty="0">
                <a:solidFill>
                  <a:srgbClr val="000000"/>
                </a:solidFill>
              </a:rPr>
              <a:t> (2024); 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Sea-level rise extrapolated from IPCC SSP1, SSP2, and SSP3</a:t>
            </a:r>
            <a:r>
              <a:rPr lang="en-US" sz="800" dirty="0">
                <a:solidFill>
                  <a:srgbClr val="000000"/>
                </a:solidFill>
                <a:latin typeface="Arial"/>
              </a:rPr>
              <a:t>: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IPCC Sixth Assessment Report</a:t>
            </a:r>
            <a:r>
              <a:rPr lang="en-US" sz="800" dirty="0">
                <a:solidFill>
                  <a:srgbClr val="000000"/>
                </a:solidFill>
              </a:rPr>
              <a:t> 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(2021); </a:t>
            </a:r>
            <a:r>
              <a:rPr lang="en-US" sz="800" dirty="0">
                <a:solidFill>
                  <a:srgbClr val="000000"/>
                </a:solidFill>
              </a:rPr>
              <a:t>Estimated GDP losses based </a:t>
            </a:r>
            <a:br>
              <a:rPr lang="en-US" sz="800" dirty="0">
                <a:solidFill>
                  <a:srgbClr val="000000"/>
                </a:solidFill>
              </a:rPr>
            </a:br>
            <a:r>
              <a:rPr lang="en-US" sz="800" dirty="0">
                <a:solidFill>
                  <a:srgbClr val="000000"/>
                </a:solidFill>
              </a:rPr>
              <a:t>on approximations by NGFS: </a:t>
            </a:r>
            <a:r>
              <a:rPr lang="en-US" sz="800" dirty="0"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NGFS long-term scenarios for central banks and supervisors</a:t>
            </a:r>
            <a:r>
              <a:rPr lang="en-US" sz="800" dirty="0"/>
              <a:t> (2018)</a:t>
            </a:r>
            <a:r>
              <a:rPr lang="en-US" sz="800" dirty="0">
                <a:solidFill>
                  <a:srgbClr val="000000"/>
                </a:solidFill>
              </a:rPr>
              <a:t>; Pop. exposed to heat stress: IPCC, </a:t>
            </a:r>
            <a:r>
              <a:rPr lang="en-US" sz="800" dirty="0">
                <a:solidFill>
                  <a:srgbClr val="000000"/>
                </a:solidFill>
                <a:ea typeface="+mn-lt"/>
                <a:cs typeface="+mn-lt"/>
                <a:hlinkClick r:id="rId11"/>
              </a:rPr>
              <a:t>Climate Change 2022: Impacts, Adaptation and Vulnerability</a:t>
            </a:r>
            <a:r>
              <a:rPr lang="en-US" sz="800" dirty="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US" sz="800" dirty="0">
                <a:solidFill>
                  <a:srgbClr val="000000"/>
                </a:solidFill>
              </a:rPr>
              <a:t>(2022); Coral reef loss: IPCC, </a:t>
            </a:r>
            <a:r>
              <a:rPr lang="en-US" sz="800" dirty="0"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Summary for Policymakers — Global Warming of 1.5 ºC</a:t>
            </a:r>
            <a:r>
              <a:rPr lang="en-US" sz="800" dirty="0"/>
              <a:t> (2018); Arctic ice loss extrapolated from IPCC scenarios: </a:t>
            </a:r>
            <a:r>
              <a:rPr lang="en-US" sz="800" dirty="0"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Summary for Policymakers</a:t>
            </a:r>
            <a:r>
              <a:rPr lang="en-US" sz="800" dirty="0"/>
              <a:t> (2018); People affected </a:t>
            </a:r>
            <a:br>
              <a:rPr lang="en-US" sz="800" dirty="0"/>
            </a:br>
            <a:r>
              <a:rPr lang="en-US" sz="800" dirty="0"/>
              <a:t>by floods: IPCC, </a:t>
            </a:r>
            <a:r>
              <a:rPr lang="en-US" sz="800" dirty="0">
                <a:hlinkClick r:id="rId13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Climate Change 2022</a:t>
            </a:r>
            <a:r>
              <a:rPr lang="en-US" sz="800" dirty="0"/>
              <a:t> (2022); Increase in people in hunger based on IPCC scenarios 1, 2, and 3: IPCC, </a:t>
            </a:r>
            <a:r>
              <a:rPr lang="en-US" sz="800" dirty="0"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Special Report on Climate Change and Land: Food Security</a:t>
            </a:r>
            <a:r>
              <a:rPr lang="en-US" sz="800" dirty="0"/>
              <a:t> (2019). </a:t>
            </a:r>
            <a:endParaRPr lang="en-US" sz="800" dirty="0">
              <a:latin typeface="Arial"/>
            </a:endParaRPr>
          </a:p>
          <a:p>
            <a:pPr>
              <a:defRPr/>
            </a:pPr>
            <a:r>
              <a:rPr lang="en-US" sz="800" dirty="0">
                <a:solidFill>
                  <a:srgbClr val="000000"/>
                </a:solidFill>
              </a:rPr>
              <a:t>Credit: Anika Behrndt, Isabel Hoyos, 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Hyae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 Ryung Kim, and 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hlinkClick r:id="rId15"/>
              </a:rPr>
              <a:t>Gernot Wagner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. 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hlinkClick r:id="rId16"/>
              </a:rPr>
              <a:t>Share with attribution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: </a:t>
            </a:r>
            <a:r>
              <a:rPr lang="en-US" sz="800" dirty="0">
                <a:solidFill>
                  <a:srgbClr val="000000"/>
                </a:solidFill>
                <a:latin typeface="Arial"/>
              </a:rPr>
              <a:t>Wagner et</a:t>
            </a:r>
            <a:r>
              <a:rPr kumimoji="0" lang="en-US" sz="800" b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 al., 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“</a:t>
            </a:r>
            <a:r>
              <a:rPr lang="en-US" sz="800" dirty="0">
                <a:solidFill>
                  <a:srgbClr val="000000"/>
                </a:solidFill>
                <a:latin typeface="Arial"/>
              </a:rPr>
              <a:t>Probable Climates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” (</a:t>
            </a:r>
            <a:r>
              <a:rPr lang="en-US" sz="800" dirty="0">
                <a:solidFill>
                  <a:srgbClr val="000000"/>
                </a:solidFill>
                <a:latin typeface="Arial"/>
              </a:rPr>
              <a:t>27 January 2026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).</a:t>
            </a:r>
            <a:r>
              <a:rPr lang="en-US" sz="800" dirty="0">
                <a:solidFill>
                  <a:srgbClr val="000000"/>
                </a:solidFill>
                <a:latin typeface="Arial"/>
              </a:rPr>
              <a:t> 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 </a:t>
            </a:r>
            <a:endParaRPr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AA6D6A7-20F6-1073-DE6C-085181E46518}"/>
              </a:ext>
            </a:extLst>
          </p:cNvPr>
          <p:cNvSpPr/>
          <p:nvPr/>
        </p:nvSpPr>
        <p:spPr bwMode="gray">
          <a:xfrm>
            <a:off x="2542948" y="2996774"/>
            <a:ext cx="9460427" cy="2933700"/>
          </a:xfrm>
          <a:prstGeom prst="rect">
            <a:avLst/>
          </a:prstGeom>
          <a:gradFill flip="none" rotWithShape="1">
            <a:gsLst>
              <a:gs pos="7000">
                <a:srgbClr val="C30C3E"/>
              </a:gs>
              <a:gs pos="100000">
                <a:srgbClr val="FFC000"/>
              </a:gs>
            </a:gsLst>
            <a:lin ang="5400000" scaled="1"/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DD75073-323C-F39A-0D04-661742F86553}"/>
              </a:ext>
            </a:extLst>
          </p:cNvPr>
          <p:cNvSpPr/>
          <p:nvPr/>
        </p:nvSpPr>
        <p:spPr bwMode="gray">
          <a:xfrm>
            <a:off x="424544" y="2990703"/>
            <a:ext cx="2029326" cy="925605"/>
          </a:xfrm>
          <a:prstGeom prst="rect">
            <a:avLst/>
          </a:prstGeom>
          <a:solidFill>
            <a:srgbClr val="F2F2F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r>
              <a:rPr lang="en-US" sz="1200" b="1">
                <a:solidFill>
                  <a:schemeClr val="tx1"/>
                </a:solidFill>
              </a:rPr>
              <a:t>IEA Stated Policies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3DA36F3-C5E0-DFB8-71AD-8E3B93A1C8F0}"/>
              </a:ext>
            </a:extLst>
          </p:cNvPr>
          <p:cNvSpPr/>
          <p:nvPr/>
        </p:nvSpPr>
        <p:spPr bwMode="gray">
          <a:xfrm>
            <a:off x="424544" y="3992989"/>
            <a:ext cx="2029326" cy="925606"/>
          </a:xfrm>
          <a:prstGeom prst="rect">
            <a:avLst/>
          </a:prstGeom>
          <a:solidFill>
            <a:srgbClr val="F2F2F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r>
              <a:rPr lang="en-US" sz="1200" b="1">
                <a:solidFill>
                  <a:schemeClr val="tx1"/>
                </a:solidFill>
              </a:rPr>
              <a:t>IEA Announced Pledges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6056DA9-F2A5-BCFC-BD4C-D44E975F1EE2}"/>
              </a:ext>
            </a:extLst>
          </p:cNvPr>
          <p:cNvSpPr/>
          <p:nvPr/>
        </p:nvSpPr>
        <p:spPr bwMode="gray">
          <a:xfrm>
            <a:off x="424544" y="5000266"/>
            <a:ext cx="2029326" cy="927289"/>
          </a:xfrm>
          <a:prstGeom prst="rect">
            <a:avLst/>
          </a:prstGeom>
          <a:solidFill>
            <a:srgbClr val="F2F2F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r>
              <a:rPr lang="en-US" sz="1200" b="1">
                <a:solidFill>
                  <a:schemeClr val="tx1"/>
                </a:solidFill>
              </a:rPr>
              <a:t>IEA Net Zero by 2050</a:t>
            </a:r>
          </a:p>
        </p:txBody>
      </p:sp>
      <p:grpSp>
        <p:nvGrpSpPr>
          <p:cNvPr id="73" name="Group 72"/>
          <p:cNvGrpSpPr/>
          <p:nvPr/>
        </p:nvGrpSpPr>
        <p:grpSpPr>
          <a:xfrm>
            <a:off x="3590699" y="2158140"/>
            <a:ext cx="990601" cy="3767732"/>
            <a:chOff x="3590699" y="2421987"/>
            <a:chExt cx="990601" cy="3767732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78F95EAE-C161-1654-55C8-F81ECCADEC81}"/>
                </a:ext>
              </a:extLst>
            </p:cNvPr>
            <p:cNvSpPr/>
            <p:nvPr/>
          </p:nvSpPr>
          <p:spPr bwMode="gray">
            <a:xfrm>
              <a:off x="3590699" y="2421987"/>
              <a:ext cx="990601" cy="75068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r>
                <a:rPr lang="en-US" sz="1200" b="1">
                  <a:solidFill>
                    <a:schemeClr val="tx1"/>
                  </a:solidFill>
                </a:rPr>
                <a:t>Global mean sea-level rise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2F823424-643D-261D-28D3-DAD0D88D5E8A}"/>
                </a:ext>
              </a:extLst>
            </p:cNvPr>
            <p:cNvSpPr/>
            <p:nvPr/>
          </p:nvSpPr>
          <p:spPr bwMode="gray">
            <a:xfrm>
              <a:off x="3590699" y="4258432"/>
              <a:ext cx="990601" cy="925605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r>
                <a:rPr lang="en-US" sz="1200" b="1">
                  <a:solidFill>
                    <a:schemeClr val="bg1"/>
                  </a:solidFill>
                </a:rPr>
                <a:t>40-69 cm  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19F33B4E-917D-A94B-329D-3EC85E803F0C}"/>
                </a:ext>
              </a:extLst>
            </p:cNvPr>
            <p:cNvSpPr/>
            <p:nvPr/>
          </p:nvSpPr>
          <p:spPr bwMode="gray">
            <a:xfrm>
              <a:off x="3590699" y="3252750"/>
              <a:ext cx="990601" cy="925605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r>
                <a:rPr lang="en-US" sz="1200" b="1">
                  <a:solidFill>
                    <a:schemeClr val="bg1"/>
                  </a:solidFill>
                </a:rPr>
                <a:t>50-81 cm</a:t>
              </a: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5F10B590-7619-8431-5E04-ACF9639704BE}"/>
                </a:ext>
              </a:extLst>
            </p:cNvPr>
            <p:cNvSpPr/>
            <p:nvPr/>
          </p:nvSpPr>
          <p:spPr bwMode="gray">
            <a:xfrm>
              <a:off x="3590699" y="5264114"/>
              <a:ext cx="990601" cy="925605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r>
                <a:rPr lang="en-US" sz="1200" b="1">
                  <a:solidFill>
                    <a:schemeClr val="bg1"/>
                  </a:solidFill>
                </a:rPr>
                <a:t>34-59 cm</a:t>
              </a:r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2529064" y="2158140"/>
            <a:ext cx="990600" cy="3767731"/>
            <a:chOff x="2529064" y="2421987"/>
            <a:chExt cx="990600" cy="3767731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D5DCB060-CA8E-C39C-D554-C250290A9E3C}"/>
                </a:ext>
              </a:extLst>
            </p:cNvPr>
            <p:cNvSpPr/>
            <p:nvPr/>
          </p:nvSpPr>
          <p:spPr bwMode="gray">
            <a:xfrm>
              <a:off x="2529064" y="2421987"/>
              <a:ext cx="990600" cy="75068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r>
                <a:rPr lang="en-US" sz="1200" b="1">
                  <a:solidFill>
                    <a:schemeClr val="tx1"/>
                  </a:solidFill>
                </a:rPr>
                <a:t>Global warming</a:t>
              </a:r>
              <a:r>
                <a:rPr lang="en-US" sz="1200" b="1" baseline="30000">
                  <a:solidFill>
                    <a:schemeClr val="tx1"/>
                  </a:solidFill>
                </a:rPr>
                <a:t>1</a:t>
              </a:r>
              <a:endParaRPr lang="en-US" sz="1200" b="1">
                <a:solidFill>
                  <a:schemeClr val="tx1"/>
                </a:solidFill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0DD5B2FD-15D4-1AF2-E9C4-9F830A247B6D}"/>
                </a:ext>
              </a:extLst>
            </p:cNvPr>
            <p:cNvSpPr/>
            <p:nvPr/>
          </p:nvSpPr>
          <p:spPr bwMode="gray">
            <a:xfrm>
              <a:off x="2529064" y="4258432"/>
              <a:ext cx="983855" cy="925605"/>
            </a:xfrm>
            <a:prstGeom prst="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200" b="1">
                  <a:solidFill>
                    <a:schemeClr val="bg1"/>
                  </a:solidFill>
                </a:rPr>
                <a:t>2.3°C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ED088152-A01F-9EDD-FFC7-F621F61522CA}"/>
                </a:ext>
              </a:extLst>
            </p:cNvPr>
            <p:cNvSpPr/>
            <p:nvPr/>
          </p:nvSpPr>
          <p:spPr bwMode="gray">
            <a:xfrm>
              <a:off x="2529064" y="3252750"/>
              <a:ext cx="983855" cy="925605"/>
            </a:xfrm>
            <a:prstGeom prst="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200" b="1">
                  <a:solidFill>
                    <a:schemeClr val="bg1"/>
                  </a:solidFill>
                </a:rPr>
                <a:t>2.7°C</a:t>
              </a: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8B7754CE-699A-7B1D-94E7-F3EC4FF95F7E}"/>
                </a:ext>
              </a:extLst>
            </p:cNvPr>
            <p:cNvSpPr/>
            <p:nvPr/>
          </p:nvSpPr>
          <p:spPr bwMode="gray">
            <a:xfrm>
              <a:off x="2529064" y="5264114"/>
              <a:ext cx="983855" cy="925604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r>
                <a:rPr lang="en-US" sz="1200" b="1">
                  <a:solidFill>
                    <a:schemeClr val="bg1"/>
                  </a:solidFill>
                </a:rPr>
                <a:t>1.5°C</a:t>
              </a:r>
            </a:p>
          </p:txBody>
        </p:sp>
      </p:grpSp>
      <p:sp>
        <p:nvSpPr>
          <p:cNvPr id="47" name="Rectangle 46">
            <a:extLst>
              <a:ext uri="{FF2B5EF4-FFF2-40B4-BE49-F238E27FC236}">
                <a16:creationId xmlns:a16="http://schemas.microsoft.com/office/drawing/2014/main" id="{E66C5BA2-54CD-3CAC-5DEA-0CB82D1F427F}"/>
              </a:ext>
            </a:extLst>
          </p:cNvPr>
          <p:cNvSpPr/>
          <p:nvPr/>
        </p:nvSpPr>
        <p:spPr bwMode="gray">
          <a:xfrm>
            <a:off x="2530071" y="1795465"/>
            <a:ext cx="2051229" cy="29592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r>
              <a:rPr lang="en-US" sz="1400" b="1">
                <a:solidFill>
                  <a:schemeClr val="tx1"/>
                </a:solidFill>
              </a:rPr>
              <a:t>Indicators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3832F3C-B259-F610-4426-8FFF52ADD83A}"/>
              </a:ext>
            </a:extLst>
          </p:cNvPr>
          <p:cNvCxnSpPr/>
          <p:nvPr/>
        </p:nvCxnSpPr>
        <p:spPr bwMode="gray">
          <a:xfrm>
            <a:off x="3552715" y="2180174"/>
            <a:ext cx="0" cy="3756542"/>
          </a:xfrm>
          <a:prstGeom prst="line">
            <a:avLst/>
          </a:prstGeom>
          <a:ln w="79375" cap="flat">
            <a:solidFill>
              <a:schemeClr val="bg1"/>
            </a:solidFill>
            <a:miter lim="800000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8F724AA-3FBF-0CD1-6299-7AD56444DE80}"/>
              </a:ext>
            </a:extLst>
          </p:cNvPr>
          <p:cNvCxnSpPr>
            <a:cxnSpLocks/>
          </p:cNvCxnSpPr>
          <p:nvPr/>
        </p:nvCxnSpPr>
        <p:spPr bwMode="gray">
          <a:xfrm>
            <a:off x="4663200" y="1856425"/>
            <a:ext cx="0" cy="4268648"/>
          </a:xfrm>
          <a:prstGeom prst="line">
            <a:avLst/>
          </a:prstGeom>
          <a:ln w="187325" cap="flat">
            <a:solidFill>
              <a:schemeClr val="bg1"/>
            </a:solidFill>
            <a:miter lim="800000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36F97EE-D92B-56F9-BA9F-87FA47A71D74}"/>
              </a:ext>
            </a:extLst>
          </p:cNvPr>
          <p:cNvCxnSpPr>
            <a:cxnSpLocks/>
          </p:cNvCxnSpPr>
          <p:nvPr/>
        </p:nvCxnSpPr>
        <p:spPr bwMode="gray">
          <a:xfrm>
            <a:off x="2475904" y="3948921"/>
            <a:ext cx="9580505" cy="1949"/>
          </a:xfrm>
          <a:prstGeom prst="line">
            <a:avLst/>
          </a:prstGeom>
          <a:ln w="79375" cap="flat">
            <a:solidFill>
              <a:schemeClr val="bg1"/>
            </a:solidFill>
            <a:miter lim="800000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0FD714EA-D58B-4634-903D-1402B5BC1CF2}"/>
              </a:ext>
            </a:extLst>
          </p:cNvPr>
          <p:cNvCxnSpPr>
            <a:cxnSpLocks/>
          </p:cNvCxnSpPr>
          <p:nvPr/>
        </p:nvCxnSpPr>
        <p:spPr bwMode="gray">
          <a:xfrm>
            <a:off x="2482053" y="4940629"/>
            <a:ext cx="9551451" cy="0"/>
          </a:xfrm>
          <a:prstGeom prst="line">
            <a:avLst/>
          </a:prstGeom>
          <a:ln w="79375" cap="flat">
            <a:solidFill>
              <a:schemeClr val="bg1"/>
            </a:solidFill>
            <a:miter lim="800000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8" name="Group 77">
            <a:extLst>
              <a:ext uri="{FF2B5EF4-FFF2-40B4-BE49-F238E27FC236}">
                <a16:creationId xmlns:a16="http://schemas.microsoft.com/office/drawing/2014/main" id="{82782E0A-9809-A9D4-BB49-3D252A23E163}"/>
              </a:ext>
            </a:extLst>
          </p:cNvPr>
          <p:cNvGrpSpPr/>
          <p:nvPr/>
        </p:nvGrpSpPr>
        <p:grpSpPr>
          <a:xfrm>
            <a:off x="5697442" y="1789312"/>
            <a:ext cx="6358967" cy="4274801"/>
            <a:chOff x="4721727" y="1963805"/>
            <a:chExt cx="6358967" cy="4274801"/>
          </a:xfrm>
        </p:grpSpPr>
        <p:grpSp>
          <p:nvGrpSpPr>
            <p:cNvPr id="65" name="Group 64"/>
            <p:cNvGrpSpPr/>
            <p:nvPr/>
          </p:nvGrpSpPr>
          <p:grpSpPr>
            <a:xfrm>
              <a:off x="4721728" y="2329932"/>
              <a:ext cx="1374274" cy="3767732"/>
              <a:chOff x="4721728" y="2421987"/>
              <a:chExt cx="1374274" cy="3767732"/>
            </a:xfrm>
          </p:grpSpPr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E75B6EBC-6984-C9F1-7890-8E1363DE051F}"/>
                  </a:ext>
                </a:extLst>
              </p:cNvPr>
              <p:cNvSpPr/>
              <p:nvPr/>
            </p:nvSpPr>
            <p:spPr bwMode="gray">
              <a:xfrm>
                <a:off x="4721728" y="2421987"/>
                <a:ext cx="1374274" cy="744177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200" b="1">
                    <a:solidFill>
                      <a:schemeClr val="tx1"/>
                    </a:solidFill>
                  </a:rPr>
                  <a:t>Population exposed to drought and heat stress</a:t>
                </a:r>
                <a:endParaRPr lang="en-US" sz="1200" b="1" baseline="30000">
                  <a:solidFill>
                    <a:schemeClr val="tx1"/>
                  </a:solidFill>
                  <a:cs typeface="Arial"/>
                </a:endParaRPr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CB87A57C-B224-A5CD-C5E1-6DED428B92F9}"/>
                  </a:ext>
                </a:extLst>
              </p:cNvPr>
              <p:cNvSpPr/>
              <p:nvPr/>
            </p:nvSpPr>
            <p:spPr bwMode="gray">
              <a:xfrm>
                <a:off x="4721728" y="3254112"/>
                <a:ext cx="1374274" cy="925605"/>
              </a:xfrm>
              <a:prstGeom prst="rect">
                <a:avLst/>
              </a:prstGeom>
              <a:noFill/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200" b="1">
                    <a:solidFill>
                      <a:schemeClr val="bg1"/>
                    </a:solidFill>
                  </a:rPr>
                  <a:t>~1.3B</a:t>
                </a:r>
                <a:endParaRPr lang="en-US"/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A9768D17-125E-3BCE-23C2-DD113DFD85C4}"/>
                  </a:ext>
                </a:extLst>
              </p:cNvPr>
              <p:cNvSpPr/>
              <p:nvPr/>
            </p:nvSpPr>
            <p:spPr bwMode="gray">
              <a:xfrm>
                <a:off x="4721728" y="4259113"/>
                <a:ext cx="1374274" cy="925605"/>
              </a:xfrm>
              <a:prstGeom prst="rect">
                <a:avLst/>
              </a:prstGeom>
              <a:noFill/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200" b="1">
                    <a:solidFill>
                      <a:schemeClr val="bg1"/>
                    </a:solidFill>
                    <a:cs typeface="Arial"/>
                  </a:rPr>
                  <a:t>~1.15B</a:t>
                </a:r>
                <a:endParaRPr lang="en-US"/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93A47A6F-A8A9-2A2E-4F93-8A69316E69C5}"/>
                  </a:ext>
                </a:extLst>
              </p:cNvPr>
              <p:cNvSpPr/>
              <p:nvPr/>
            </p:nvSpPr>
            <p:spPr bwMode="gray">
              <a:xfrm>
                <a:off x="4721728" y="5264114"/>
                <a:ext cx="1374274" cy="925605"/>
              </a:xfrm>
              <a:prstGeom prst="rect">
                <a:avLst/>
              </a:prstGeom>
              <a:noFill/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200" b="1">
                    <a:solidFill>
                      <a:schemeClr val="bg1"/>
                    </a:solidFill>
                  </a:rPr>
                  <a:t>~1B</a:t>
                </a:r>
              </a:p>
            </p:txBody>
          </p:sp>
        </p:grp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1FF6C107-FB4A-D1C5-651C-D80D5430885B}"/>
                </a:ext>
              </a:extLst>
            </p:cNvPr>
            <p:cNvSpPr/>
            <p:nvPr/>
          </p:nvSpPr>
          <p:spPr bwMode="gray">
            <a:xfrm>
              <a:off x="4721727" y="1963805"/>
              <a:ext cx="6305934" cy="299373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r>
                <a:rPr lang="en-US" sz="1400" b="1">
                  <a:solidFill>
                    <a:schemeClr val="tx1"/>
                  </a:solidFill>
                </a:rPr>
                <a:t>Implications</a:t>
              </a:r>
            </a:p>
          </p:txBody>
        </p:sp>
        <p:grpSp>
          <p:nvGrpSpPr>
            <p:cNvPr id="68" name="Group 67"/>
            <p:cNvGrpSpPr/>
            <p:nvPr/>
          </p:nvGrpSpPr>
          <p:grpSpPr>
            <a:xfrm>
              <a:off x="6176497" y="2329932"/>
              <a:ext cx="910102" cy="3767732"/>
              <a:chOff x="6177941" y="2421987"/>
              <a:chExt cx="910102" cy="3767732"/>
            </a:xfrm>
          </p:grpSpPr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EC0F3586-0A67-ED05-A2AF-B1E60A4B6E3C}"/>
                  </a:ext>
                </a:extLst>
              </p:cNvPr>
              <p:cNvSpPr/>
              <p:nvPr/>
            </p:nvSpPr>
            <p:spPr bwMode="gray">
              <a:xfrm>
                <a:off x="6177941" y="2421987"/>
                <a:ext cx="910102" cy="75272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indent="0" algn="ctr">
                  <a:buNone/>
                </a:pPr>
                <a:r>
                  <a:rPr lang="en-US" sz="1200" b="1">
                    <a:solidFill>
                      <a:schemeClr val="tx1"/>
                    </a:solidFill>
                  </a:rPr>
                  <a:t>Coral reef loss</a:t>
                </a:r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FBC53A51-9F83-9EB6-FA6C-F526183E1D9A}"/>
                  </a:ext>
                </a:extLst>
              </p:cNvPr>
              <p:cNvSpPr/>
              <p:nvPr/>
            </p:nvSpPr>
            <p:spPr bwMode="gray">
              <a:xfrm>
                <a:off x="6177942" y="3254111"/>
                <a:ext cx="910098" cy="925605"/>
              </a:xfrm>
              <a:prstGeom prst="rect">
                <a:avLst/>
              </a:prstGeom>
              <a:noFill/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200" b="1">
                    <a:solidFill>
                      <a:schemeClr val="bg1"/>
                    </a:solidFill>
                  </a:rPr>
                  <a:t>Near total loss</a:t>
                </a:r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D5AB6EE7-1DCB-1EDD-C2B0-B4F49230A339}"/>
                  </a:ext>
                </a:extLst>
              </p:cNvPr>
              <p:cNvSpPr/>
              <p:nvPr/>
            </p:nvSpPr>
            <p:spPr bwMode="gray">
              <a:xfrm>
                <a:off x="6177942" y="4259112"/>
                <a:ext cx="910098" cy="925605"/>
              </a:xfrm>
              <a:prstGeom prst="rect">
                <a:avLst/>
              </a:prstGeom>
              <a:noFill/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200" b="1">
                    <a:solidFill>
                      <a:schemeClr val="bg1"/>
                    </a:solidFill>
                  </a:rPr>
                  <a:t>&gt;99%</a:t>
                </a:r>
              </a:p>
            </p:txBody>
          </p: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D8738932-D68D-ED28-5106-3D3FFCA746EA}"/>
                  </a:ext>
                </a:extLst>
              </p:cNvPr>
              <p:cNvSpPr/>
              <p:nvPr/>
            </p:nvSpPr>
            <p:spPr bwMode="gray">
              <a:xfrm>
                <a:off x="6177942" y="5264114"/>
                <a:ext cx="910098" cy="925605"/>
              </a:xfrm>
              <a:prstGeom prst="rect">
                <a:avLst/>
              </a:prstGeom>
              <a:noFill/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indent="0" algn="ctr">
                  <a:buNone/>
                </a:pPr>
                <a:r>
                  <a:rPr lang="en-US" sz="1200" b="1">
                    <a:solidFill>
                      <a:schemeClr val="bg1"/>
                    </a:solidFill>
                  </a:rPr>
                  <a:t>~70-90%</a:t>
                </a:r>
              </a:p>
            </p:txBody>
          </p:sp>
        </p:grpSp>
        <p:grpSp>
          <p:nvGrpSpPr>
            <p:cNvPr id="69" name="Group 68"/>
            <p:cNvGrpSpPr/>
            <p:nvPr/>
          </p:nvGrpSpPr>
          <p:grpSpPr>
            <a:xfrm>
              <a:off x="7140361" y="2329932"/>
              <a:ext cx="1368000" cy="3767732"/>
              <a:chOff x="7630324" y="2421987"/>
              <a:chExt cx="1368000" cy="3767732"/>
            </a:xfrm>
          </p:grpSpPr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9F10F328-CC95-9FB6-D470-8959F2427DFF}"/>
                  </a:ext>
                </a:extLst>
              </p:cNvPr>
              <p:cNvSpPr/>
              <p:nvPr/>
            </p:nvSpPr>
            <p:spPr bwMode="gray">
              <a:xfrm>
                <a:off x="7630324" y="2421987"/>
                <a:ext cx="1368000" cy="75272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indent="0" algn="ctr">
                  <a:buNone/>
                </a:pPr>
                <a:r>
                  <a:rPr lang="en-US" sz="1200" b="1">
                    <a:solidFill>
                      <a:schemeClr val="tx1"/>
                    </a:solidFill>
                  </a:rPr>
                  <a:t>Arctic ice loss</a:t>
                </a:r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ED35E6E1-B393-A359-46CB-0984B0BCCA69}"/>
                  </a:ext>
                </a:extLst>
              </p:cNvPr>
              <p:cNvSpPr/>
              <p:nvPr/>
            </p:nvSpPr>
            <p:spPr bwMode="gray">
              <a:xfrm>
                <a:off x="7630324" y="3254111"/>
                <a:ext cx="1368000" cy="925605"/>
              </a:xfrm>
              <a:prstGeom prst="rect">
                <a:avLst/>
              </a:prstGeom>
              <a:noFill/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200" b="1">
                    <a:solidFill>
                      <a:schemeClr val="bg1"/>
                    </a:solidFill>
                  </a:rPr>
                  <a:t>Likely every summer ice free before 2100</a:t>
                </a:r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6C431873-C9BC-1FDE-9808-2CA75CE27188}"/>
                  </a:ext>
                </a:extLst>
              </p:cNvPr>
              <p:cNvSpPr/>
              <p:nvPr/>
            </p:nvSpPr>
            <p:spPr bwMode="gray">
              <a:xfrm>
                <a:off x="7630324" y="4259112"/>
                <a:ext cx="1368000" cy="925605"/>
              </a:xfrm>
              <a:prstGeom prst="rect">
                <a:avLst/>
              </a:prstGeom>
              <a:noFill/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indent="0" algn="ctr">
                  <a:buNone/>
                </a:pPr>
                <a:r>
                  <a:rPr lang="en-US" sz="1200" b="1">
                    <a:solidFill>
                      <a:schemeClr val="bg1"/>
                    </a:solidFill>
                  </a:rPr>
                  <a:t>Likely summer ice free at least once before 2100</a:t>
                </a:r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5C5B253E-9735-B15D-B050-143862192B5D}"/>
                  </a:ext>
                </a:extLst>
              </p:cNvPr>
              <p:cNvSpPr/>
              <p:nvPr/>
            </p:nvSpPr>
            <p:spPr bwMode="gray">
              <a:xfrm>
                <a:off x="7630324" y="5264114"/>
                <a:ext cx="1368000" cy="925605"/>
              </a:xfrm>
              <a:prstGeom prst="rect">
                <a:avLst/>
              </a:prstGeom>
              <a:noFill/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indent="0" algn="ctr">
                  <a:buNone/>
                </a:pPr>
                <a:r>
                  <a:rPr lang="en-US" sz="1200" b="1">
                    <a:solidFill>
                      <a:schemeClr val="bg1"/>
                    </a:solidFill>
                  </a:rPr>
                  <a:t>Possibly retains summer ice</a:t>
                </a:r>
              </a:p>
            </p:txBody>
          </p:sp>
        </p:grpSp>
        <p:grpSp>
          <p:nvGrpSpPr>
            <p:cNvPr id="70" name="Group 69"/>
            <p:cNvGrpSpPr/>
            <p:nvPr/>
          </p:nvGrpSpPr>
          <p:grpSpPr>
            <a:xfrm>
              <a:off x="8588856" y="2329932"/>
              <a:ext cx="1368000" cy="3767732"/>
              <a:chOff x="9082706" y="2421987"/>
              <a:chExt cx="1368000" cy="3767732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DC1162F5-980D-B3FD-A699-3E86CB53B94C}"/>
                  </a:ext>
                </a:extLst>
              </p:cNvPr>
              <p:cNvSpPr/>
              <p:nvPr/>
            </p:nvSpPr>
            <p:spPr bwMode="gray">
              <a:xfrm>
                <a:off x="9082706" y="2421987"/>
                <a:ext cx="1368000" cy="75272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indent="0" algn="ctr">
                  <a:buNone/>
                </a:pPr>
                <a:r>
                  <a:rPr lang="en-US" sz="1200" b="1">
                    <a:solidFill>
                      <a:schemeClr val="tx1"/>
                    </a:solidFill>
                  </a:rPr>
                  <a:t>Increase in people affected by coastal flooding</a:t>
                </a:r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2EF79DC9-FC11-242E-EE06-FED354831C4F}"/>
                  </a:ext>
                </a:extLst>
              </p:cNvPr>
              <p:cNvSpPr/>
              <p:nvPr/>
            </p:nvSpPr>
            <p:spPr bwMode="gray">
              <a:xfrm>
                <a:off x="9082706" y="3254111"/>
                <a:ext cx="1368000" cy="925605"/>
              </a:xfrm>
              <a:prstGeom prst="rect">
                <a:avLst/>
              </a:prstGeom>
              <a:noFill/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200" b="1">
                    <a:solidFill>
                      <a:schemeClr val="bg1"/>
                    </a:solidFill>
                  </a:rPr>
                  <a:t>N/A</a:t>
                </a: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4C56EFE3-69AF-A0B2-EDCF-08A44459E920}"/>
                  </a:ext>
                </a:extLst>
              </p:cNvPr>
              <p:cNvSpPr/>
              <p:nvPr/>
            </p:nvSpPr>
            <p:spPr bwMode="gray">
              <a:xfrm>
                <a:off x="9082706" y="4259112"/>
                <a:ext cx="1368000" cy="925605"/>
              </a:xfrm>
              <a:prstGeom prst="rect">
                <a:avLst/>
              </a:prstGeom>
              <a:noFill/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indent="0" algn="ctr">
                  <a:buNone/>
                </a:pPr>
                <a:r>
                  <a:rPr lang="en-US" sz="1200" b="1">
                    <a:solidFill>
                      <a:schemeClr val="bg1"/>
                    </a:solidFill>
                  </a:rPr>
                  <a:t>30%</a:t>
                </a: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AE41089B-C15D-3C6E-D816-235E797C09F8}"/>
                  </a:ext>
                </a:extLst>
              </p:cNvPr>
              <p:cNvSpPr/>
              <p:nvPr/>
            </p:nvSpPr>
            <p:spPr bwMode="gray">
              <a:xfrm>
                <a:off x="9082706" y="5264114"/>
                <a:ext cx="1368000" cy="925605"/>
              </a:xfrm>
              <a:prstGeom prst="rect">
                <a:avLst/>
              </a:prstGeom>
              <a:noFill/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indent="0" algn="ctr">
                  <a:buNone/>
                </a:pPr>
                <a:r>
                  <a:rPr lang="en-US" sz="1200" b="1">
                    <a:solidFill>
                      <a:schemeClr val="bg1"/>
                    </a:solidFill>
                  </a:rPr>
                  <a:t>24%</a:t>
                </a:r>
              </a:p>
            </p:txBody>
          </p:sp>
        </p:grpSp>
        <p:grpSp>
          <p:nvGrpSpPr>
            <p:cNvPr id="71" name="Group 70"/>
            <p:cNvGrpSpPr/>
            <p:nvPr/>
          </p:nvGrpSpPr>
          <p:grpSpPr>
            <a:xfrm>
              <a:off x="10009891" y="2329932"/>
              <a:ext cx="1017774" cy="3767732"/>
              <a:chOff x="10494523" y="2421987"/>
              <a:chExt cx="1017774" cy="3767732"/>
            </a:xfrm>
          </p:grpSpPr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889075EF-F6D9-9FD2-9162-8F6F09460E34}"/>
                  </a:ext>
                </a:extLst>
              </p:cNvPr>
              <p:cNvSpPr/>
              <p:nvPr/>
            </p:nvSpPr>
            <p:spPr bwMode="gray">
              <a:xfrm>
                <a:off x="10494523" y="2421987"/>
                <a:ext cx="1017774" cy="75272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indent="0" algn="ctr">
                  <a:buNone/>
                </a:pPr>
                <a:r>
                  <a:rPr lang="en-US" sz="1200" b="1">
                    <a:solidFill>
                      <a:schemeClr val="tx1"/>
                    </a:solidFill>
                  </a:rPr>
                  <a:t>Increase in people in hunger</a:t>
                </a: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24783E47-95C9-D1E8-411D-6392D3CD0B87}"/>
                  </a:ext>
                </a:extLst>
              </p:cNvPr>
              <p:cNvSpPr/>
              <p:nvPr/>
            </p:nvSpPr>
            <p:spPr bwMode="gray">
              <a:xfrm>
                <a:off x="10521983" y="3254111"/>
                <a:ext cx="990309" cy="925605"/>
              </a:xfrm>
              <a:prstGeom prst="rect">
                <a:avLst/>
              </a:prstGeom>
              <a:noFill/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200" b="1">
                    <a:solidFill>
                      <a:schemeClr val="bg1"/>
                    </a:solidFill>
                  </a:rPr>
                  <a:t>80 million</a:t>
                </a:r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D6B2391F-6F34-6709-CE4A-0EE5167F9C69}"/>
                  </a:ext>
                </a:extLst>
              </p:cNvPr>
              <p:cNvSpPr/>
              <p:nvPr/>
            </p:nvSpPr>
            <p:spPr bwMode="gray">
              <a:xfrm>
                <a:off x="10521983" y="4259112"/>
                <a:ext cx="990309" cy="925605"/>
              </a:xfrm>
              <a:prstGeom prst="rect">
                <a:avLst/>
              </a:prstGeom>
              <a:noFill/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indent="0" algn="ctr">
                  <a:buNone/>
                </a:pPr>
                <a:r>
                  <a:rPr lang="en-US" sz="1200" b="1">
                    <a:solidFill>
                      <a:schemeClr val="bg1"/>
                    </a:solidFill>
                  </a:rPr>
                  <a:t>24 million</a:t>
                </a:r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0BE4B08E-F877-44BE-DFB4-E9888DB3F31A}"/>
                  </a:ext>
                </a:extLst>
              </p:cNvPr>
              <p:cNvSpPr/>
              <p:nvPr/>
            </p:nvSpPr>
            <p:spPr bwMode="gray">
              <a:xfrm>
                <a:off x="10521983" y="5264114"/>
                <a:ext cx="990309" cy="925605"/>
              </a:xfrm>
              <a:prstGeom prst="rect">
                <a:avLst/>
              </a:prstGeom>
              <a:noFill/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indent="0" algn="ctr">
                  <a:buNone/>
                </a:pPr>
                <a:r>
                  <a:rPr lang="en-US" sz="1200" b="1">
                    <a:solidFill>
                      <a:schemeClr val="bg1"/>
                    </a:solidFill>
                  </a:rPr>
                  <a:t>8 million</a:t>
                </a:r>
              </a:p>
            </p:txBody>
          </p:sp>
        </p:grp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CBF5BED3-26C5-1EA6-2ABD-EF624E58B3D7}"/>
                </a:ext>
              </a:extLst>
            </p:cNvPr>
            <p:cNvCxnSpPr/>
            <p:nvPr/>
          </p:nvCxnSpPr>
          <p:spPr bwMode="gray">
            <a:xfrm>
              <a:off x="6136082" y="2482064"/>
              <a:ext cx="0" cy="3756542"/>
            </a:xfrm>
            <a:prstGeom prst="line">
              <a:avLst/>
            </a:prstGeom>
            <a:ln w="79375" cap="flat">
              <a:solidFill>
                <a:schemeClr val="bg1"/>
              </a:solidFill>
              <a:miter lim="800000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AABA3EC1-13E8-BC0C-FE69-213CDEA4B999}"/>
                </a:ext>
              </a:extLst>
            </p:cNvPr>
            <p:cNvCxnSpPr/>
            <p:nvPr/>
          </p:nvCxnSpPr>
          <p:spPr bwMode="gray">
            <a:xfrm>
              <a:off x="7106102" y="2341083"/>
              <a:ext cx="0" cy="3756542"/>
            </a:xfrm>
            <a:prstGeom prst="line">
              <a:avLst/>
            </a:prstGeom>
            <a:ln w="79375" cap="flat">
              <a:solidFill>
                <a:schemeClr val="bg1"/>
              </a:solidFill>
              <a:miter lim="800000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823C1E93-8B75-8D8D-5EE6-638F39A74886}"/>
                </a:ext>
              </a:extLst>
            </p:cNvPr>
            <p:cNvCxnSpPr/>
            <p:nvPr/>
          </p:nvCxnSpPr>
          <p:spPr bwMode="gray">
            <a:xfrm>
              <a:off x="8534851" y="2341083"/>
              <a:ext cx="0" cy="3756542"/>
            </a:xfrm>
            <a:prstGeom prst="line">
              <a:avLst/>
            </a:prstGeom>
            <a:ln w="79375" cap="flat">
              <a:solidFill>
                <a:schemeClr val="bg1"/>
              </a:solidFill>
              <a:miter lim="800000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D14AC2E5-1C3A-4890-39D9-933CA00DEFCA}"/>
                </a:ext>
              </a:extLst>
            </p:cNvPr>
            <p:cNvCxnSpPr/>
            <p:nvPr/>
          </p:nvCxnSpPr>
          <p:spPr bwMode="gray">
            <a:xfrm>
              <a:off x="9976024" y="2352234"/>
              <a:ext cx="0" cy="3756542"/>
            </a:xfrm>
            <a:prstGeom prst="line">
              <a:avLst/>
            </a:prstGeom>
            <a:ln w="79375" cap="flat">
              <a:solidFill>
                <a:schemeClr val="bg1"/>
              </a:solidFill>
              <a:miter lim="800000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FA7A2F33-1159-93F2-F6A7-520AAF72991E}"/>
                </a:ext>
              </a:extLst>
            </p:cNvPr>
            <p:cNvCxnSpPr/>
            <p:nvPr/>
          </p:nvCxnSpPr>
          <p:spPr bwMode="gray">
            <a:xfrm>
              <a:off x="11080694" y="2374268"/>
              <a:ext cx="0" cy="3756542"/>
            </a:xfrm>
            <a:prstGeom prst="line">
              <a:avLst/>
            </a:prstGeom>
            <a:ln w="79375" cap="flat">
              <a:solidFill>
                <a:schemeClr val="bg1"/>
              </a:solidFill>
              <a:miter lim="800000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4EEFA2F5-9FBF-AC37-8586-CB7E2C409586}"/>
              </a:ext>
            </a:extLst>
          </p:cNvPr>
          <p:cNvGrpSpPr/>
          <p:nvPr/>
        </p:nvGrpSpPr>
        <p:grpSpPr>
          <a:xfrm>
            <a:off x="4735053" y="2168984"/>
            <a:ext cx="850869" cy="3767732"/>
            <a:chOff x="6149748" y="2421987"/>
            <a:chExt cx="938295" cy="3767732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07998B79-0A2E-433E-49DC-986810AF48B2}"/>
                </a:ext>
              </a:extLst>
            </p:cNvPr>
            <p:cNvSpPr/>
            <p:nvPr/>
          </p:nvSpPr>
          <p:spPr bwMode="gray">
            <a:xfrm>
              <a:off x="6149748" y="2421987"/>
              <a:ext cx="938295" cy="75272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r>
                <a:rPr lang="en-US" sz="1200" b="1">
                  <a:solidFill>
                    <a:schemeClr val="tx1"/>
                  </a:solidFill>
                </a:rPr>
                <a:t>Estimated GDP loss (in US$)</a:t>
              </a: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5F7CBF97-D915-0621-4531-738B44529BE7}"/>
                </a:ext>
              </a:extLst>
            </p:cNvPr>
            <p:cNvSpPr/>
            <p:nvPr/>
          </p:nvSpPr>
          <p:spPr bwMode="gray">
            <a:xfrm>
              <a:off x="6177942" y="3254111"/>
              <a:ext cx="910098" cy="925605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 b="1">
                <a:solidFill>
                  <a:schemeClr val="bg1"/>
                </a:solidFill>
              </a:endParaRP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DAE8294E-1751-1EE8-81A5-B40AE95E14C9}"/>
                </a:ext>
              </a:extLst>
            </p:cNvPr>
            <p:cNvSpPr/>
            <p:nvPr/>
          </p:nvSpPr>
          <p:spPr bwMode="gray">
            <a:xfrm>
              <a:off x="6177942" y="4259112"/>
              <a:ext cx="910098" cy="925605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 b="1">
                <a:solidFill>
                  <a:schemeClr val="bg1"/>
                </a:solidFill>
              </a:endParaRP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149741CB-5015-CC3E-8BA7-97FE6C5D7DC1}"/>
                </a:ext>
              </a:extLst>
            </p:cNvPr>
            <p:cNvSpPr/>
            <p:nvPr/>
          </p:nvSpPr>
          <p:spPr bwMode="gray">
            <a:xfrm>
              <a:off x="6177942" y="5264114"/>
              <a:ext cx="910098" cy="925605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US" sz="1200" b="1">
                <a:solidFill>
                  <a:schemeClr val="bg1"/>
                </a:solidFill>
              </a:endParaRPr>
            </a:p>
          </p:txBody>
        </p:sp>
      </p:grpSp>
      <p:sp>
        <p:nvSpPr>
          <p:cNvPr id="64" name="Rectangle 63">
            <a:extLst>
              <a:ext uri="{FF2B5EF4-FFF2-40B4-BE49-F238E27FC236}">
                <a16:creationId xmlns:a16="http://schemas.microsoft.com/office/drawing/2014/main" id="{D20CD5D0-E941-9CFB-99B2-71E4FA43C36F}"/>
              </a:ext>
            </a:extLst>
          </p:cNvPr>
          <p:cNvSpPr/>
          <p:nvPr/>
        </p:nvSpPr>
        <p:spPr bwMode="gray">
          <a:xfrm>
            <a:off x="11133708" y="2979969"/>
            <a:ext cx="825300" cy="925605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312A0A4A-3EDB-55CB-D556-9306B2CF1A12}"/>
              </a:ext>
            </a:extLst>
          </p:cNvPr>
          <p:cNvSpPr/>
          <p:nvPr/>
        </p:nvSpPr>
        <p:spPr bwMode="gray">
          <a:xfrm>
            <a:off x="4760603" y="3995853"/>
            <a:ext cx="825300" cy="925605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r>
              <a:rPr lang="en-US" sz="1200" b="1">
                <a:solidFill>
                  <a:schemeClr val="bg1"/>
                </a:solidFill>
              </a:rPr>
              <a:t>~6-8%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F570FF5D-C4D3-D40A-9565-A2532710DF74}"/>
              </a:ext>
            </a:extLst>
          </p:cNvPr>
          <p:cNvSpPr/>
          <p:nvPr/>
        </p:nvSpPr>
        <p:spPr bwMode="gray">
          <a:xfrm>
            <a:off x="4760603" y="5000855"/>
            <a:ext cx="825300" cy="925605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r>
              <a:rPr lang="en-US" sz="1200" b="1">
                <a:solidFill>
                  <a:schemeClr val="bg1"/>
                </a:solidFill>
              </a:rPr>
              <a:t>~3-5%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17D6F32C-48A2-8738-133A-FC425D9F7D77}"/>
              </a:ext>
            </a:extLst>
          </p:cNvPr>
          <p:cNvSpPr/>
          <p:nvPr/>
        </p:nvSpPr>
        <p:spPr bwMode="gray">
          <a:xfrm>
            <a:off x="4774502" y="3025265"/>
            <a:ext cx="825300" cy="925605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r>
              <a:rPr lang="en-US" sz="1200" b="1">
                <a:solidFill>
                  <a:schemeClr val="bg1"/>
                </a:solidFill>
              </a:rPr>
              <a:t>~15%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72CB6830-A45A-3B56-0258-2738491BF238}"/>
              </a:ext>
            </a:extLst>
          </p:cNvPr>
          <p:cNvSpPr/>
          <p:nvPr/>
        </p:nvSpPr>
        <p:spPr bwMode="gray">
          <a:xfrm>
            <a:off x="4735053" y="1802895"/>
            <a:ext cx="850849" cy="28669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r>
              <a:rPr lang="en-US" sz="1400" b="1">
                <a:solidFill>
                  <a:schemeClr val="tx1"/>
                </a:solidFill>
              </a:rPr>
              <a:t>Costs</a:t>
            </a:r>
          </a:p>
        </p:txBody>
      </p: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1B9979E2-3884-6EB1-CCFB-1752D8918D49}"/>
              </a:ext>
            </a:extLst>
          </p:cNvPr>
          <p:cNvCxnSpPr>
            <a:cxnSpLocks/>
          </p:cNvCxnSpPr>
          <p:nvPr/>
        </p:nvCxnSpPr>
        <p:spPr bwMode="gray">
          <a:xfrm>
            <a:off x="5640202" y="1761959"/>
            <a:ext cx="0" cy="4268648"/>
          </a:xfrm>
          <a:prstGeom prst="line">
            <a:avLst/>
          </a:prstGeom>
          <a:ln w="187325" cap="flat">
            <a:solidFill>
              <a:schemeClr val="bg1"/>
            </a:solidFill>
            <a:miter lim="800000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5" name="btfpColumnHeaderBox399874">
            <a:extLst>
              <a:ext uri="{FF2B5EF4-FFF2-40B4-BE49-F238E27FC236}">
                <a16:creationId xmlns:a16="http://schemas.microsoft.com/office/drawing/2014/main" id="{7EF48F40-819E-44D4-2795-467FEF9F46A9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329183" y="1408176"/>
            <a:ext cx="11674192" cy="300497"/>
            <a:chOff x="8951913" y="1569553"/>
            <a:chExt cx="1706622" cy="313652"/>
          </a:xfrm>
        </p:grpSpPr>
        <p:sp>
          <p:nvSpPr>
            <p:cNvPr id="76" name="btfpColumnHeaderBoxText399874">
              <a:extLst>
                <a:ext uri="{FF2B5EF4-FFF2-40B4-BE49-F238E27FC236}">
                  <a16:creationId xmlns:a16="http://schemas.microsoft.com/office/drawing/2014/main" id="{3F0D2395-3270-B0EF-C7CA-F80027B03FA4}"/>
                </a:ext>
              </a:extLst>
            </p:cNvPr>
            <p:cNvSpPr txBox="1"/>
            <p:nvPr/>
          </p:nvSpPr>
          <p:spPr bwMode="gray">
            <a:xfrm>
              <a:off x="8951914" y="1569553"/>
              <a:ext cx="1706621" cy="300837"/>
            </a:xfrm>
            <a:prstGeom prst="rect">
              <a:avLst/>
            </a:prstGeom>
            <a:noFill/>
          </p:spPr>
          <p:txBody>
            <a:bodyPr vert="horz" wrap="square" lIns="36036" tIns="36036" rIns="36036" bIns="36036" rtlCol="0" anchor="b">
              <a:spAutoFit/>
            </a:bodyPr>
            <a:lstStyle/>
            <a:p>
              <a:r>
                <a:rPr lang="en-US" sz="1400" b="1"/>
                <a:t>World outlook in 2100 according to low-, medium-, and high-ambition IEA climate scenarios</a:t>
              </a:r>
            </a:p>
          </p:txBody>
        </p:sp>
        <p:cxnSp>
          <p:nvCxnSpPr>
            <p:cNvPr id="79" name="btfpColumnHeaderBoxLine399874">
              <a:extLst>
                <a:ext uri="{FF2B5EF4-FFF2-40B4-BE49-F238E27FC236}">
                  <a16:creationId xmlns:a16="http://schemas.microsoft.com/office/drawing/2014/main" id="{A58331A5-E628-3FCB-A6B4-59C6D74DAB95}"/>
                </a:ext>
              </a:extLst>
            </p:cNvPr>
            <p:cNvCxnSpPr>
              <a:cxnSpLocks/>
            </p:cNvCxnSpPr>
            <p:nvPr/>
          </p:nvCxnSpPr>
          <p:spPr bwMode="gray">
            <a:xfrm>
              <a:off x="8951913" y="1869044"/>
              <a:ext cx="1701806" cy="14161"/>
            </a:xfrm>
            <a:prstGeom prst="line">
              <a:avLst/>
            </a:prstGeom>
            <a:ln w="9525" cap="flat">
              <a:solidFill>
                <a:srgbClr val="000000"/>
              </a:solidFill>
              <a:miter lim="800000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499357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D24F1E-8547-57A1-6735-E37878CA9D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F99A0AED-23F3-64C8-443C-3FAA936F08B3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3" imgW="7772400" imgH="10058400" progId="TCLayout.ActiveDocument.1">
                  <p:embed/>
                </p:oleObj>
              </mc:Choice>
              <mc:Fallback>
                <p:oleObj name="think-cell Slide" r:id="rId83" imgW="7772400" imgH="10058400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F99A0AED-23F3-64C8-443C-3FAA936F08B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66" name="Rectangle 965">
            <a:extLst>
              <a:ext uri="{FF2B5EF4-FFF2-40B4-BE49-F238E27FC236}">
                <a16:creationId xmlns:a16="http://schemas.microsoft.com/office/drawing/2014/main" id="{5483A2A3-B28C-B1A1-5122-85526C34D80A}"/>
              </a:ext>
            </a:extLst>
          </p:cNvPr>
          <p:cNvSpPr/>
          <p:nvPr/>
        </p:nvSpPr>
        <p:spPr bwMode="gray">
          <a:xfrm>
            <a:off x="6992938" y="3062289"/>
            <a:ext cx="1598611" cy="277650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endParaRPr lang="en-US" sz="1600">
              <a:solidFill>
                <a:schemeClr val="tx1"/>
              </a:solidFill>
            </a:endParaRPr>
          </a:p>
        </p:txBody>
      </p:sp>
      <p:graphicFrame>
        <p:nvGraphicFramePr>
          <p:cNvPr id="50" name="Chart 49">
            <a:extLst>
              <a:ext uri="{FF2B5EF4-FFF2-40B4-BE49-F238E27FC236}">
                <a16:creationId xmlns:a16="http://schemas.microsoft.com/office/drawing/2014/main" id="{CF066670-DF10-3886-F1FC-30BA4FA97357}"/>
              </a:ext>
            </a:extLst>
          </p:cNvPr>
          <p:cNvGraphicFramePr/>
          <p:nvPr>
            <p:custDataLst>
              <p:tags r:id="rId2"/>
            </p:custDataLst>
          </p:nvPr>
        </p:nvGraphicFramePr>
        <p:xfrm>
          <a:off x="5321300" y="2998788"/>
          <a:ext cx="3344863" cy="2867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5"/>
          </a:graphicData>
        </a:graphic>
      </p:graphicFrame>
      <p:cxnSp>
        <p:nvCxnSpPr>
          <p:cNvPr id="998" name="Straight Connector 997">
            <a:extLst>
              <a:ext uri="{FF2B5EF4-FFF2-40B4-BE49-F238E27FC236}">
                <a16:creationId xmlns:a16="http://schemas.microsoft.com/office/drawing/2014/main" id="{372EE231-9A17-00E4-06DE-0ADCD6C8783E}"/>
              </a:ext>
            </a:extLst>
          </p:cNvPr>
          <p:cNvCxnSpPr>
            <a:cxnSpLocks/>
          </p:cNvCxnSpPr>
          <p:nvPr>
            <p:custDataLst>
              <p:tags r:id="rId3"/>
            </p:custDataLst>
          </p:nvPr>
        </p:nvCxnSpPr>
        <p:spPr bwMode="auto">
          <a:xfrm flipV="1">
            <a:off x="6992938" y="2703513"/>
            <a:ext cx="1446213" cy="1039813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4" name="Text Placeholder 10">
            <a:extLst>
              <a:ext uri="{FF2B5EF4-FFF2-40B4-BE49-F238E27FC236}">
                <a16:creationId xmlns:a16="http://schemas.microsoft.com/office/drawing/2014/main" id="{F7E319BE-9E9F-34CA-C4CE-088B2C8AAF34}"/>
              </a:ext>
            </a:extLst>
          </p:cNvPr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5402263" y="5826125"/>
            <a:ext cx="2921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92026470-9E0E-41AC-9146-EB41D86CD1C8}" type="datetime'''20''''''''''1''''''''''''''''''''''''''''''''''''''''''''5'">
              <a:rPr lang="en-US" altLang="en-US" sz="10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2015</a:t>
            </a:fld>
            <a:endParaRPr lang="en-US" sz="1000"/>
          </a:p>
        </p:txBody>
      </p:sp>
      <p:sp>
        <p:nvSpPr>
          <p:cNvPr id="239" name="Text Placeholder 10">
            <a:extLst>
              <a:ext uri="{FF2B5EF4-FFF2-40B4-BE49-F238E27FC236}">
                <a16:creationId xmlns:a16="http://schemas.microsoft.com/office/drawing/2014/main" id="{6C60F0A4-EB17-B097-FD5D-E1478BDA6CCA}"/>
              </a:ext>
            </a:extLst>
          </p:cNvPr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6846888" y="5826125"/>
            <a:ext cx="2921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C5049E3E-891E-4FB6-AFB3-98E0EAB35B90}" type="datetime'''''''''''''''''''''''''''2''0''''''''''''2''0'''''">
              <a:rPr lang="en-US" altLang="en-US" sz="10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2020</a:t>
            </a:fld>
            <a:endParaRPr lang="en-US" sz="1000"/>
          </a:p>
        </p:txBody>
      </p:sp>
      <p:sp>
        <p:nvSpPr>
          <p:cNvPr id="987" name="Text Placeholder 10">
            <a:extLst>
              <a:ext uri="{FF2B5EF4-FFF2-40B4-BE49-F238E27FC236}">
                <a16:creationId xmlns:a16="http://schemas.microsoft.com/office/drawing/2014/main" id="{032F1306-67C1-71BF-EB37-B6B835197C9D}"/>
              </a:ext>
            </a:extLst>
          </p:cNvPr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8004175" y="5826125"/>
            <a:ext cx="2921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A90646AE-0036-452D-B3B0-47FF53319691}" type="datetime'''''''2''''''''0''''''''''''''''''2''''''''4'''">
              <a:rPr lang="en-US" altLang="en-US" sz="10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2024</a:t>
            </a:fld>
            <a:endParaRPr lang="en-US" sz="1000"/>
          </a:p>
        </p:txBody>
      </p:sp>
      <p:sp>
        <p:nvSpPr>
          <p:cNvPr id="217" name="Text Placeholder 10">
            <a:extLst>
              <a:ext uri="{FF2B5EF4-FFF2-40B4-BE49-F238E27FC236}">
                <a16:creationId xmlns:a16="http://schemas.microsoft.com/office/drawing/2014/main" id="{115DFB91-512B-3844-A114-92FBEDCA92F2}"/>
              </a:ext>
            </a:extLst>
          </p:cNvPr>
          <p:cNvSpPr>
            <a:spLocks/>
          </p:cNvSpPr>
          <p:nvPr>
            <p:custDataLst>
              <p:tags r:id="rId7"/>
            </p:custDataLst>
          </p:nvPr>
        </p:nvSpPr>
        <p:spPr bwMode="gray">
          <a:xfrm>
            <a:off x="5426075" y="4376738"/>
            <a:ext cx="244475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b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0212036D-4820-4AF1-B844-A5B33E8A2EE1}" type="datetime'''''''''''''4''''''''''0''''''9'''''''''''''''''''''''''">
              <a:rPr lang="en-US" altLang="en-US" sz="1000" smtClean="0">
                <a:effectLst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409</a:t>
            </a:fld>
            <a:endParaRPr lang="en-US" sz="1000"/>
          </a:p>
        </p:txBody>
      </p:sp>
      <p:sp>
        <p:nvSpPr>
          <p:cNvPr id="223" name="Text Placeholder 10">
            <a:extLst>
              <a:ext uri="{FF2B5EF4-FFF2-40B4-BE49-F238E27FC236}">
                <a16:creationId xmlns:a16="http://schemas.microsoft.com/office/drawing/2014/main" id="{115DFB91-512B-3844-A114-92FBEDCA92F2}"/>
              </a:ext>
            </a:extLst>
          </p:cNvPr>
          <p:cNvSpPr>
            <a:spLocks/>
          </p:cNvSpPr>
          <p:nvPr>
            <p:custDataLst>
              <p:tags r:id="rId8"/>
            </p:custDataLst>
          </p:nvPr>
        </p:nvSpPr>
        <p:spPr bwMode="gray">
          <a:xfrm>
            <a:off x="6870700" y="4243388"/>
            <a:ext cx="244475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b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2399208E-6D0A-469A-9B6D-99331EBC8A7F}" type="datetime'''''''''''''''''''''45''''''''''''4'''''''''''''''''''''''''">
              <a:rPr lang="en-US" altLang="en-US" sz="10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454</a:t>
            </a:fld>
            <a:endParaRPr lang="en-US" sz="1000"/>
          </a:p>
        </p:txBody>
      </p:sp>
      <p:sp>
        <p:nvSpPr>
          <p:cNvPr id="224" name="Text Placeholder 10">
            <a:extLst>
              <a:ext uri="{FF2B5EF4-FFF2-40B4-BE49-F238E27FC236}">
                <a16:creationId xmlns:a16="http://schemas.microsoft.com/office/drawing/2014/main" id="{115DFB91-512B-3844-A114-92FBEDCA92F2}"/>
              </a:ext>
            </a:extLst>
          </p:cNvPr>
          <p:cNvSpPr>
            <a:spLocks/>
          </p:cNvSpPr>
          <p:nvPr>
            <p:custDataLst>
              <p:tags r:id="rId9"/>
            </p:custDataLst>
          </p:nvPr>
        </p:nvSpPr>
        <p:spPr bwMode="gray">
          <a:xfrm>
            <a:off x="7161213" y="4183063"/>
            <a:ext cx="244475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b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967BF606-ADD3-4EF3-B06E-ECA5EF33DAA8}" type="datetime'''''''''''''''''''''''''''''''''''''4''''''''7''''''''4'''">
              <a:rPr lang="en-US" altLang="en-US" sz="10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474</a:t>
            </a:fld>
            <a:endParaRPr lang="en-US" sz="1000"/>
          </a:p>
        </p:txBody>
      </p:sp>
      <p:sp>
        <p:nvSpPr>
          <p:cNvPr id="225" name="Text Placeholder 10">
            <a:extLst>
              <a:ext uri="{FF2B5EF4-FFF2-40B4-BE49-F238E27FC236}">
                <a16:creationId xmlns:a16="http://schemas.microsoft.com/office/drawing/2014/main" id="{115DFB91-512B-3844-A114-92FBEDCA92F2}"/>
              </a:ext>
            </a:extLst>
          </p:cNvPr>
          <p:cNvSpPr>
            <a:spLocks/>
          </p:cNvSpPr>
          <p:nvPr>
            <p:custDataLst>
              <p:tags r:id="rId10"/>
            </p:custDataLst>
          </p:nvPr>
        </p:nvSpPr>
        <p:spPr bwMode="gray">
          <a:xfrm>
            <a:off x="7450138" y="3776663"/>
            <a:ext cx="244475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b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8B5F000A-24EE-415F-A372-EEF7BC223B3E}" type="datetime'6''''''''0''''''''''''''''''''''''9'''''''''''''''''">
              <a:rPr lang="en-US" altLang="en-US" sz="10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609</a:t>
            </a:fld>
            <a:endParaRPr lang="en-US" sz="1000"/>
          </a:p>
        </p:txBody>
      </p:sp>
      <p:sp>
        <p:nvSpPr>
          <p:cNvPr id="226" name="Text Placeholder 10">
            <a:extLst>
              <a:ext uri="{FF2B5EF4-FFF2-40B4-BE49-F238E27FC236}">
                <a16:creationId xmlns:a16="http://schemas.microsoft.com/office/drawing/2014/main" id="{115DFB91-512B-3844-A114-92FBEDCA92F2}"/>
              </a:ext>
            </a:extLst>
          </p:cNvPr>
          <p:cNvSpPr>
            <a:spLocks/>
          </p:cNvSpPr>
          <p:nvPr>
            <p:custDataLst>
              <p:tags r:id="rId11"/>
            </p:custDataLst>
          </p:nvPr>
        </p:nvSpPr>
        <p:spPr bwMode="gray">
          <a:xfrm>
            <a:off x="7739063" y="3432175"/>
            <a:ext cx="244475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b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19E14804-FB86-4172-A127-79B4F1686302}" type="datetime'''7''''''''''''''''2''4'''''''''''''''''''''">
              <a:rPr lang="en-US" altLang="en-US" sz="10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724</a:t>
            </a:fld>
            <a:endParaRPr lang="en-US" sz="1000"/>
          </a:p>
        </p:txBody>
      </p:sp>
      <p:sp>
        <p:nvSpPr>
          <p:cNvPr id="246" name="Text Placeholder 10">
            <a:extLst>
              <a:ext uri="{FF2B5EF4-FFF2-40B4-BE49-F238E27FC236}">
                <a16:creationId xmlns:a16="http://schemas.microsoft.com/office/drawing/2014/main" id="{115DFB91-512B-3844-A114-92FBEDCA92F2}"/>
              </a:ext>
            </a:extLst>
          </p:cNvPr>
          <p:cNvSpPr>
            <a:spLocks/>
          </p:cNvSpPr>
          <p:nvPr>
            <p:custDataLst>
              <p:tags r:id="rId12"/>
            </p:custDataLst>
          </p:nvPr>
        </p:nvSpPr>
        <p:spPr bwMode="gray">
          <a:xfrm>
            <a:off x="8027988" y="3275013"/>
            <a:ext cx="244475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b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A0A9FC85-9F8A-4734-8392-4D30C22D17ED}" type="datetime'''''''''''''7''''''''''''''''7''''6'">
              <a:rPr lang="en-US" altLang="en-US" sz="10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776</a:t>
            </a:fld>
            <a:endParaRPr lang="en-US" sz="1000"/>
          </a:p>
        </p:txBody>
      </p:sp>
      <p:sp>
        <p:nvSpPr>
          <p:cNvPr id="35" name="Text Placeholder 10">
            <a:extLst>
              <a:ext uri="{FF2B5EF4-FFF2-40B4-BE49-F238E27FC236}">
                <a16:creationId xmlns:a16="http://schemas.microsoft.com/office/drawing/2014/main" id="{03D835AE-694C-F297-E516-2DFDC7DDAB39}"/>
              </a:ext>
            </a:extLst>
          </p:cNvPr>
          <p:cNvSpPr>
            <a:spLocks/>
          </p:cNvSpPr>
          <p:nvPr>
            <p:custDataLst>
              <p:tags r:id="rId13"/>
            </p:custDataLst>
          </p:nvPr>
        </p:nvSpPr>
        <p:spPr bwMode="auto">
          <a:xfrm>
            <a:off x="8293100" y="5826125"/>
            <a:ext cx="2921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C29E56DC-6395-47FE-AFD1-02B18B3E55EE}" type="datetime'202''5'''''''''">
              <a:rPr lang="en-US" altLang="en-US" sz="10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2025</a:t>
            </a:fld>
            <a:endParaRPr lang="en-US" sz="1000"/>
          </a:p>
        </p:txBody>
      </p:sp>
      <p:sp>
        <p:nvSpPr>
          <p:cNvPr id="42" name="Text Placeholder 10">
            <a:extLst>
              <a:ext uri="{FF2B5EF4-FFF2-40B4-BE49-F238E27FC236}">
                <a16:creationId xmlns:a16="http://schemas.microsoft.com/office/drawing/2014/main" id="{115DFB91-512B-3844-A114-92FBEDCA92F2}"/>
              </a:ext>
            </a:extLst>
          </p:cNvPr>
          <p:cNvSpPr>
            <a:spLocks/>
          </p:cNvSpPr>
          <p:nvPr>
            <p:custDataLst>
              <p:tags r:id="rId14"/>
            </p:custDataLst>
          </p:nvPr>
        </p:nvSpPr>
        <p:spPr bwMode="gray">
          <a:xfrm>
            <a:off x="8316913" y="3203575"/>
            <a:ext cx="244475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b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07C3AB80-BC41-4C2A-9E4A-69F1D587FE89}" type="datetime'''''''''8''''0''''''''''''''0'''''''''''''">
              <a:rPr lang="en-US" altLang="en-US" sz="10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800</a:t>
            </a:fld>
            <a:endParaRPr lang="en-US" sz="1000" dirty="0"/>
          </a:p>
        </p:txBody>
      </p:sp>
      <p:sp>
        <p:nvSpPr>
          <p:cNvPr id="1009" name="Text Placeholder 10">
            <a:extLst>
              <a:ext uri="{FF2B5EF4-FFF2-40B4-BE49-F238E27FC236}">
                <a16:creationId xmlns:a16="http://schemas.microsoft.com/office/drawing/2014/main" id="{115DFB91-512B-3844-A114-92FBEDCA92F2}"/>
              </a:ext>
            </a:extLst>
          </p:cNvPr>
          <p:cNvSpPr>
            <a:spLocks/>
          </p:cNvSpPr>
          <p:nvPr>
            <p:custDataLst>
              <p:tags r:id="rId15"/>
            </p:custDataLst>
          </p:nvPr>
        </p:nvSpPr>
        <p:spPr bwMode="auto">
          <a:xfrm>
            <a:off x="7537450" y="3114675"/>
            <a:ext cx="357188" cy="215900"/>
          </a:xfrm>
          <a:prstGeom prst="ellipse">
            <a:avLst/>
          </a:prstGeom>
          <a:solidFill>
            <a:schemeClr val="bg1"/>
          </a:solidFill>
          <a:ln w="9525" cmpd="sng" algn="ctr">
            <a:solidFill>
              <a:schemeClr val="tx1"/>
            </a:solidFill>
          </a:ln>
          <a:effectLst/>
        </p:spPr>
        <p:txBody>
          <a:bodyPr vert="horz" wrap="none" lIns="0" tIns="0" rIns="0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D58CD6AF-A30F-42E2-AA45-D6248784629D}" type="datetime'''''''''''1''''''''''''''2''%'''''''''''">
              <a:rPr lang="en-US" altLang="en-US" sz="1000" b="1" smtClean="0">
                <a:effectLst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12%</a:t>
            </a:fld>
            <a:endParaRPr lang="en-US" sz="1000" b="1"/>
          </a:p>
        </p:txBody>
      </p:sp>
      <p:sp>
        <p:nvSpPr>
          <p:cNvPr id="963" name="Rectangle 962">
            <a:extLst>
              <a:ext uri="{FF2B5EF4-FFF2-40B4-BE49-F238E27FC236}">
                <a16:creationId xmlns:a16="http://schemas.microsoft.com/office/drawing/2014/main" id="{674A6F1E-8894-5F3E-F366-9995631EA949}"/>
              </a:ext>
            </a:extLst>
          </p:cNvPr>
          <p:cNvSpPr/>
          <p:nvPr/>
        </p:nvSpPr>
        <p:spPr bwMode="gray">
          <a:xfrm>
            <a:off x="10647362" y="3062288"/>
            <a:ext cx="1366838" cy="276383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endParaRPr lang="en-US" sz="1600">
              <a:solidFill>
                <a:schemeClr val="tx1"/>
              </a:solidFill>
            </a:endParaRPr>
          </a:p>
        </p:txBody>
      </p:sp>
      <p:graphicFrame>
        <p:nvGraphicFramePr>
          <p:cNvPr id="449" name="Chart 448">
            <a:extLst>
              <a:ext uri="{FF2B5EF4-FFF2-40B4-BE49-F238E27FC236}">
                <a16:creationId xmlns:a16="http://schemas.microsoft.com/office/drawing/2014/main" id="{E926CBDC-EF45-0AE6-F960-842E1A02E15A}"/>
              </a:ext>
            </a:extLst>
          </p:cNvPr>
          <p:cNvGraphicFramePr/>
          <p:nvPr>
            <p:custDataLst>
              <p:tags r:id="rId16"/>
            </p:custDataLst>
          </p:nvPr>
        </p:nvGraphicFramePr>
        <p:xfrm>
          <a:off x="9201150" y="2998788"/>
          <a:ext cx="2886075" cy="2867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6"/>
          </a:graphicData>
        </a:graphic>
      </p:graphicFrame>
      <p:cxnSp>
        <p:nvCxnSpPr>
          <p:cNvPr id="983" name="Straight Connector 982">
            <a:extLst>
              <a:ext uri="{FF2B5EF4-FFF2-40B4-BE49-F238E27FC236}">
                <a16:creationId xmlns:a16="http://schemas.microsoft.com/office/drawing/2014/main" id="{BBE2BC0D-9CEB-CB5D-D5C5-C06DCCBC6BAB}"/>
              </a:ext>
            </a:extLst>
          </p:cNvPr>
          <p:cNvCxnSpPr>
            <a:cxnSpLocks/>
          </p:cNvCxnSpPr>
          <p:nvPr>
            <p:custDataLst>
              <p:tags r:id="rId17"/>
            </p:custDataLst>
          </p:nvPr>
        </p:nvCxnSpPr>
        <p:spPr bwMode="auto">
          <a:xfrm flipV="1">
            <a:off x="10642600" y="4429125"/>
            <a:ext cx="1236663" cy="441325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7" name="Straight Connector 266">
            <a:extLst>
              <a:ext uri="{FF2B5EF4-FFF2-40B4-BE49-F238E27FC236}">
                <a16:creationId xmlns:a16="http://schemas.microsoft.com/office/drawing/2014/main" id="{BCFBB14A-BE40-1D77-8035-12C92FA18C40}"/>
              </a:ext>
            </a:extLst>
          </p:cNvPr>
          <p:cNvCxnSpPr>
            <a:cxnSpLocks/>
          </p:cNvCxnSpPr>
          <p:nvPr>
            <p:custDataLst>
              <p:tags r:id="rId18"/>
            </p:custDataLst>
          </p:nvPr>
        </p:nvCxnSpPr>
        <p:spPr bwMode="auto">
          <a:xfrm flipH="1">
            <a:off x="9458325" y="5480050"/>
            <a:ext cx="33338" cy="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 useBgFill="1">
        <p:nvSpPr>
          <p:cNvPr id="270" name="Text Placeholder 10">
            <a:extLst>
              <a:ext uri="{FF2B5EF4-FFF2-40B4-BE49-F238E27FC236}">
                <a16:creationId xmlns:a16="http://schemas.microsoft.com/office/drawing/2014/main" id="{38392D92-42DE-A919-B086-E178208DAC67}"/>
              </a:ext>
            </a:extLst>
          </p:cNvPr>
          <p:cNvSpPr>
            <a:spLocks/>
          </p:cNvSpPr>
          <p:nvPr>
            <p:custDataLst>
              <p:tags r:id="rId19"/>
            </p:custDataLst>
          </p:nvPr>
        </p:nvSpPr>
        <p:spPr bwMode="gray">
          <a:xfrm>
            <a:off x="9491663" y="5403850"/>
            <a:ext cx="174625" cy="152400"/>
          </a:xfrm>
          <a:prstGeom prst="rect">
            <a:avLst/>
          </a:prstGeom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0CCE7BD7-D571-4A3E-98B9-89BC51437F5D}" type="datetime'''''6''''''''''''''''''''''''''''''''''''''9'''">
              <a:rPr lang="en-US" altLang="en-US" sz="1000" smtClean="0">
                <a:effectLst/>
              </a:rPr>
              <a:pPr marL="0" lvl="0" indent="0">
                <a:spcBef>
                  <a:spcPct val="0"/>
                </a:spcBef>
                <a:spcAft>
                  <a:spcPct val="0"/>
                </a:spcAft>
                <a:buNone/>
              </a:pPr>
              <a:t>69</a:t>
            </a:fld>
            <a:endParaRPr lang="en-US" sz="1000"/>
          </a:p>
        </p:txBody>
      </p:sp>
      <p:sp>
        <p:nvSpPr>
          <p:cNvPr id="271" name="Text Placeholder 10">
            <a:extLst>
              <a:ext uri="{FF2B5EF4-FFF2-40B4-BE49-F238E27FC236}">
                <a16:creationId xmlns:a16="http://schemas.microsoft.com/office/drawing/2014/main" id="{6F06E0ED-9D42-361F-2E2D-52014CFD5220}"/>
              </a:ext>
            </a:extLst>
          </p:cNvPr>
          <p:cNvSpPr>
            <a:spLocks/>
          </p:cNvSpPr>
          <p:nvPr>
            <p:custDataLst>
              <p:tags r:id="rId20"/>
            </p:custDataLst>
          </p:nvPr>
        </p:nvSpPr>
        <p:spPr bwMode="auto">
          <a:xfrm>
            <a:off x="9259888" y="5826125"/>
            <a:ext cx="2921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297DE0D3-905D-4985-A8DF-2246F2F1AF2B}" type="datetime'''''''''''''''2''0''''''''1''''''''''''''''''''5'''''''''''">
              <a:rPr lang="en-US" altLang="en-US" sz="10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2015</a:t>
            </a:fld>
            <a:endParaRPr lang="en-US" sz="1000"/>
          </a:p>
        </p:txBody>
      </p:sp>
      <p:sp>
        <p:nvSpPr>
          <p:cNvPr id="273" name="Text Placeholder 10">
            <a:extLst>
              <a:ext uri="{FF2B5EF4-FFF2-40B4-BE49-F238E27FC236}">
                <a16:creationId xmlns:a16="http://schemas.microsoft.com/office/drawing/2014/main" id="{2F4C472B-B9A7-488E-64A3-30130568DB75}"/>
              </a:ext>
            </a:extLst>
          </p:cNvPr>
          <p:cNvSpPr>
            <a:spLocks/>
          </p:cNvSpPr>
          <p:nvPr>
            <p:custDataLst>
              <p:tags r:id="rId21"/>
            </p:custDataLst>
          </p:nvPr>
        </p:nvSpPr>
        <p:spPr bwMode="auto">
          <a:xfrm>
            <a:off x="10496550" y="5826125"/>
            <a:ext cx="2921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40C2248D-245B-4FD5-A203-CA2C641ED35F}" type="datetime'2''''''''''''0''2''''''''''''''''''0'''''">
              <a:rPr lang="en-US" altLang="en-US" sz="10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2020</a:t>
            </a:fld>
            <a:endParaRPr lang="en-US" sz="1000"/>
          </a:p>
        </p:txBody>
      </p:sp>
      <p:sp>
        <p:nvSpPr>
          <p:cNvPr id="993" name="Text Placeholder 10">
            <a:extLst>
              <a:ext uri="{FF2B5EF4-FFF2-40B4-BE49-F238E27FC236}">
                <a16:creationId xmlns:a16="http://schemas.microsoft.com/office/drawing/2014/main" id="{5A1A3446-26B1-AD89-5156-3117E35ABA24}"/>
              </a:ext>
            </a:extLst>
          </p:cNvPr>
          <p:cNvSpPr>
            <a:spLocks/>
          </p:cNvSpPr>
          <p:nvPr>
            <p:custDataLst>
              <p:tags r:id="rId22"/>
            </p:custDataLst>
          </p:nvPr>
        </p:nvSpPr>
        <p:spPr bwMode="auto">
          <a:xfrm>
            <a:off x="11485563" y="5826125"/>
            <a:ext cx="2921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2B1ABDF2-732B-4468-8595-8224D4EBBC74}" type="datetime'''2''''02''''4'''''''''''''''''''''''''''''''''''''''">
              <a:rPr lang="en-US" altLang="en-US" sz="10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2024</a:t>
            </a:fld>
            <a:endParaRPr lang="en-US" sz="1000"/>
          </a:p>
        </p:txBody>
      </p:sp>
      <p:sp>
        <p:nvSpPr>
          <p:cNvPr id="277" name="Text Placeholder 10">
            <a:extLst>
              <a:ext uri="{FF2B5EF4-FFF2-40B4-BE49-F238E27FC236}">
                <a16:creationId xmlns:a16="http://schemas.microsoft.com/office/drawing/2014/main" id="{3005F939-44E8-B40B-FF9D-C97CD4F487EB}"/>
              </a:ext>
            </a:extLst>
          </p:cNvPr>
          <p:cNvSpPr>
            <a:spLocks/>
          </p:cNvSpPr>
          <p:nvPr>
            <p:custDataLst>
              <p:tags r:id="rId23"/>
            </p:custDataLst>
          </p:nvPr>
        </p:nvSpPr>
        <p:spPr bwMode="gray">
          <a:xfrm>
            <a:off x="9283700" y="5084763"/>
            <a:ext cx="244475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b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33FAE672-EF07-4090-A0DC-30500D51C40D}" type="datetime'1''''''''''7''''''''''''''''''''''3'''''''''''''">
              <a:rPr lang="en-US" altLang="en-US" sz="1000" smtClean="0">
                <a:effectLst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173</a:t>
            </a:fld>
            <a:endParaRPr lang="en-US" sz="1000"/>
          </a:p>
        </p:txBody>
      </p:sp>
      <p:sp>
        <p:nvSpPr>
          <p:cNvPr id="278" name="Text Placeholder 10">
            <a:extLst>
              <a:ext uri="{FF2B5EF4-FFF2-40B4-BE49-F238E27FC236}">
                <a16:creationId xmlns:a16="http://schemas.microsoft.com/office/drawing/2014/main" id="{2D1CA74B-3D83-B823-29AC-A58E518D131A}"/>
              </a:ext>
            </a:extLst>
          </p:cNvPr>
          <p:cNvSpPr>
            <a:spLocks/>
          </p:cNvSpPr>
          <p:nvPr>
            <p:custDataLst>
              <p:tags r:id="rId24"/>
            </p:custDataLst>
          </p:nvPr>
        </p:nvSpPr>
        <p:spPr bwMode="gray">
          <a:xfrm>
            <a:off x="10520363" y="5019675"/>
            <a:ext cx="244475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b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5AA11D7F-6EC5-41C1-8A2E-61214DFE668B}" type="datetime'''1''''''''''''''''''''''''9''''''''''5'''''">
              <a:rPr lang="en-US" altLang="en-US" sz="10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195</a:t>
            </a:fld>
            <a:endParaRPr lang="en-US" sz="1000"/>
          </a:p>
        </p:txBody>
      </p:sp>
      <p:sp>
        <p:nvSpPr>
          <p:cNvPr id="990" name="Text Placeholder 10">
            <a:extLst>
              <a:ext uri="{FF2B5EF4-FFF2-40B4-BE49-F238E27FC236}">
                <a16:creationId xmlns:a16="http://schemas.microsoft.com/office/drawing/2014/main" id="{11821183-0B5F-FBE6-4D1E-220A3FF22B35}"/>
              </a:ext>
            </a:extLst>
          </p:cNvPr>
          <p:cNvSpPr>
            <a:spLocks/>
          </p:cNvSpPr>
          <p:nvPr>
            <p:custDataLst>
              <p:tags r:id="rId25"/>
            </p:custDataLst>
          </p:nvPr>
        </p:nvSpPr>
        <p:spPr bwMode="gray">
          <a:xfrm>
            <a:off x="11509375" y="4662488"/>
            <a:ext cx="244475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b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8111C4F5-D31C-46D4-8E20-18DB8D08FFAF}" type="datetime'''31''''''''''''''''''''''''''''''4'''''''''''''''''''''">
              <a:rPr lang="en-US" altLang="en-US" sz="10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314</a:t>
            </a:fld>
            <a:endParaRPr lang="en-US" sz="1000"/>
          </a:p>
        </p:txBody>
      </p:sp>
      <p:sp>
        <p:nvSpPr>
          <p:cNvPr id="52" name="Text Placeholder 10">
            <a:extLst>
              <a:ext uri="{FF2B5EF4-FFF2-40B4-BE49-F238E27FC236}">
                <a16:creationId xmlns:a16="http://schemas.microsoft.com/office/drawing/2014/main" id="{BC165C1F-92D7-5993-A6F5-8D8E1DD29225}"/>
              </a:ext>
            </a:extLst>
          </p:cNvPr>
          <p:cNvSpPr>
            <a:spLocks/>
          </p:cNvSpPr>
          <p:nvPr>
            <p:custDataLst>
              <p:tags r:id="rId26"/>
            </p:custDataLst>
          </p:nvPr>
        </p:nvSpPr>
        <p:spPr bwMode="auto">
          <a:xfrm>
            <a:off x="11733213" y="5826125"/>
            <a:ext cx="2921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77BA63D4-8FC6-4314-991F-0B60FF7ECA1D}" type="datetime'''''''''''2''''''''''0''''''2''''''''''''5'''''''''''''''''''">
              <a:rPr lang="en-US" altLang="en-US" sz="10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2025</a:t>
            </a:fld>
            <a:endParaRPr lang="en-US" sz="1000"/>
          </a:p>
        </p:txBody>
      </p:sp>
      <p:sp>
        <p:nvSpPr>
          <p:cNvPr id="58" name="Text Placeholder 10">
            <a:extLst>
              <a:ext uri="{FF2B5EF4-FFF2-40B4-BE49-F238E27FC236}">
                <a16:creationId xmlns:a16="http://schemas.microsoft.com/office/drawing/2014/main" id="{115DFB91-512B-3844-A114-92FBEDCA92F2}"/>
              </a:ext>
            </a:extLst>
          </p:cNvPr>
          <p:cNvSpPr>
            <a:spLocks/>
          </p:cNvSpPr>
          <p:nvPr>
            <p:custDataLst>
              <p:tags r:id="rId27"/>
            </p:custDataLst>
          </p:nvPr>
        </p:nvSpPr>
        <p:spPr bwMode="gray">
          <a:xfrm>
            <a:off x="11757025" y="4578350"/>
            <a:ext cx="244475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b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8253E754-C6CB-4F58-8DFF-8C3FAD152AE2}" type="datetime'''''''''3''''''''''''''''''''''''''4''''''2'''''''''''">
              <a:rPr lang="en-US" altLang="en-US" sz="10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342</a:t>
            </a:fld>
            <a:endParaRPr lang="en-US" sz="1000" dirty="0"/>
          </a:p>
        </p:txBody>
      </p:sp>
      <p:sp>
        <p:nvSpPr>
          <p:cNvPr id="982" name="Text Placeholder 10">
            <a:extLst>
              <a:ext uri="{FF2B5EF4-FFF2-40B4-BE49-F238E27FC236}">
                <a16:creationId xmlns:a16="http://schemas.microsoft.com/office/drawing/2014/main" id="{115DFB91-512B-3844-A114-92FBEDCA92F2}"/>
              </a:ext>
            </a:extLst>
          </p:cNvPr>
          <p:cNvSpPr>
            <a:spLocks/>
          </p:cNvSpPr>
          <p:nvPr>
            <p:custDataLst>
              <p:tags r:id="rId28"/>
            </p:custDataLst>
          </p:nvPr>
        </p:nvSpPr>
        <p:spPr bwMode="auto">
          <a:xfrm>
            <a:off x="11082338" y="4541838"/>
            <a:ext cx="357188" cy="215900"/>
          </a:xfrm>
          <a:prstGeom prst="ellipse">
            <a:avLst/>
          </a:prstGeom>
          <a:solidFill>
            <a:schemeClr val="bg1"/>
          </a:solidFill>
          <a:ln w="9525" cmpd="sng" algn="ctr">
            <a:solidFill>
              <a:schemeClr val="tx1"/>
            </a:solidFill>
          </a:ln>
          <a:effectLst/>
        </p:spPr>
        <p:txBody>
          <a:bodyPr vert="horz" wrap="none" lIns="0" tIns="0" rIns="0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899F03C0-9935-4CAA-AA76-F15ACFCD9332}" type="datetime'''''''''''''''''''''12''''''''''''''''%'''''''''''''''">
              <a:rPr lang="en-US" altLang="en-US" sz="1000" b="1" smtClean="0">
                <a:effectLst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12%</a:t>
            </a:fld>
            <a:endParaRPr lang="en-US" sz="1000" b="1" dirty="0"/>
          </a:p>
        </p:txBody>
      </p:sp>
      <p:graphicFrame>
        <p:nvGraphicFramePr>
          <p:cNvPr id="34" name="Chart 33">
            <a:extLst>
              <a:ext uri="{FF2B5EF4-FFF2-40B4-BE49-F238E27FC236}">
                <a16:creationId xmlns:a16="http://schemas.microsoft.com/office/drawing/2014/main" id="{4329A01C-9FF8-00B1-32FC-FBB61EFC8B94}"/>
              </a:ext>
            </a:extLst>
          </p:cNvPr>
          <p:cNvGraphicFramePr/>
          <p:nvPr>
            <p:custDataLst>
              <p:tags r:id="rId29"/>
            </p:custDataLst>
          </p:nvPr>
        </p:nvGraphicFramePr>
        <p:xfrm>
          <a:off x="246063" y="2919413"/>
          <a:ext cx="4435475" cy="3089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7"/>
          </a:graphicData>
        </a:graphic>
      </p:graphicFrame>
      <p:cxnSp>
        <p:nvCxnSpPr>
          <p:cNvPr id="435" name="Straight Connector 434">
            <a:extLst>
              <a:ext uri="{FF2B5EF4-FFF2-40B4-BE49-F238E27FC236}">
                <a16:creationId xmlns:a16="http://schemas.microsoft.com/office/drawing/2014/main" id="{A4AF26F3-2757-6E74-AECC-7985BF72BA08}"/>
              </a:ext>
            </a:extLst>
          </p:cNvPr>
          <p:cNvCxnSpPr>
            <a:cxnSpLocks/>
          </p:cNvCxnSpPr>
          <p:nvPr>
            <p:custDataLst>
              <p:tags r:id="rId30"/>
            </p:custDataLst>
          </p:nvPr>
        </p:nvCxnSpPr>
        <p:spPr bwMode="auto">
          <a:xfrm flipV="1">
            <a:off x="682625" y="2447925"/>
            <a:ext cx="3559175" cy="1577975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5" name="Text Placeholder 10">
            <a:extLst>
              <a:ext uri="{FF2B5EF4-FFF2-40B4-BE49-F238E27FC236}">
                <a16:creationId xmlns:a16="http://schemas.microsoft.com/office/drawing/2014/main" id="{115DFB91-512B-3844-A114-92FBEDCA92F2}"/>
              </a:ext>
            </a:extLst>
          </p:cNvPr>
          <p:cNvSpPr>
            <a:spLocks/>
          </p:cNvSpPr>
          <p:nvPr>
            <p:custDataLst>
              <p:tags r:id="rId31"/>
            </p:custDataLst>
          </p:nvPr>
        </p:nvSpPr>
        <p:spPr bwMode="gray">
          <a:xfrm>
            <a:off x="695325" y="4662488"/>
            <a:ext cx="174625" cy="152400"/>
          </a:xfrm>
          <a:prstGeom prst="rect">
            <a:avLst/>
          </a:prstGeom>
          <a:solidFill>
            <a:srgbClr val="364D6E"/>
          </a:solidFill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BCE880E7-A7B3-4C43-8313-C41E93A85C8F}" type="datetime'2''''''''''''''''''''''''''''''''''''''''''''''''''9'''''''">
              <a:rPr lang="en-US" altLang="en-US" sz="1000" smtClean="0">
                <a:solidFill>
                  <a:schemeClr val="bg1"/>
                </a:solidFill>
                <a:effectLst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29</a:t>
            </a:fld>
            <a:endParaRPr lang="en-US" sz="1000">
              <a:solidFill>
                <a:schemeClr val="bg1"/>
              </a:solidFill>
            </a:endParaRPr>
          </a:p>
        </p:txBody>
      </p:sp>
      <p:sp>
        <p:nvSpPr>
          <p:cNvPr id="106" name="Text Placeholder 10">
            <a:extLst>
              <a:ext uri="{FF2B5EF4-FFF2-40B4-BE49-F238E27FC236}">
                <a16:creationId xmlns:a16="http://schemas.microsoft.com/office/drawing/2014/main" id="{115DFB91-512B-3844-A114-92FBEDCA92F2}"/>
              </a:ext>
            </a:extLst>
          </p:cNvPr>
          <p:cNvSpPr>
            <a:spLocks/>
          </p:cNvSpPr>
          <p:nvPr>
            <p:custDataLst>
              <p:tags r:id="rId32"/>
            </p:custDataLst>
          </p:nvPr>
        </p:nvSpPr>
        <p:spPr bwMode="gray">
          <a:xfrm>
            <a:off x="496888" y="4695825"/>
            <a:ext cx="174625" cy="1524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0BADA534-AF58-4527-B7A1-8AFE3E609817}" type="datetime'''3''''''''''''''''''''''''''''''''''''''''''''''''''''''0'">
              <a:rPr lang="en-US" altLang="en-US" sz="1000" smtClean="0">
                <a:solidFill>
                  <a:schemeClr val="bg1"/>
                </a:solidFill>
                <a:effectLst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30</a:t>
            </a:fld>
            <a:endParaRPr lang="en-US" sz="1000">
              <a:solidFill>
                <a:schemeClr val="bg1"/>
              </a:solidFill>
            </a:endParaRPr>
          </a:p>
        </p:txBody>
      </p:sp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91E19717-BAFA-D8DF-9785-8904EE513B76}"/>
              </a:ext>
            </a:extLst>
          </p:cNvPr>
          <p:cNvSpPr txBox="1">
            <a:spLocks/>
          </p:cNvSpPr>
          <p:nvPr>
            <p:custDataLst>
              <p:tags r:id="rId33"/>
            </p:custDataLst>
          </p:nvPr>
        </p:nvSpPr>
        <p:spPr bwMode="auto">
          <a:xfrm>
            <a:off x="536575" y="5826125"/>
            <a:ext cx="2921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A204F47D-DCAC-4F0E-8D2F-DF5D393F4FF8}" type="datetime'''''''''''''''2''''''''0''''''''''''''''''2''0'''''''">
              <a:rPr lang="en-US" altLang="en-US" sz="10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2020</a:t>
            </a:fld>
            <a:endParaRPr lang="en-US" sz="1000"/>
          </a:p>
        </p:txBody>
      </p:sp>
      <p:sp>
        <p:nvSpPr>
          <p:cNvPr id="107" name="Text Placeholder 10">
            <a:extLst>
              <a:ext uri="{FF2B5EF4-FFF2-40B4-BE49-F238E27FC236}">
                <a16:creationId xmlns:a16="http://schemas.microsoft.com/office/drawing/2014/main" id="{115DFB91-512B-3844-A114-92FBEDCA92F2}"/>
              </a:ext>
            </a:extLst>
          </p:cNvPr>
          <p:cNvSpPr>
            <a:spLocks/>
          </p:cNvSpPr>
          <p:nvPr>
            <p:custDataLst>
              <p:tags r:id="rId34"/>
            </p:custDataLst>
          </p:nvPr>
        </p:nvSpPr>
        <p:spPr bwMode="gray">
          <a:xfrm>
            <a:off x="1408113" y="4381500"/>
            <a:ext cx="174625" cy="152400"/>
          </a:xfrm>
          <a:prstGeom prst="rect">
            <a:avLst/>
          </a:prstGeom>
          <a:solidFill>
            <a:srgbClr val="364D6E"/>
          </a:solidFill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201D22A8-7B9D-402D-BD0F-FF6AC6A8EE40}" type="datetime'''''''''''''''''''''''''''33'''''''''''''">
              <a:rPr lang="en-US" altLang="en-US" sz="1000" smtClean="0">
                <a:solidFill>
                  <a:schemeClr val="bg1"/>
                </a:solidFill>
                <a:effectLst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33</a:t>
            </a:fld>
            <a:endParaRPr lang="en-US" sz="1000">
              <a:solidFill>
                <a:schemeClr val="bg1"/>
              </a:solidFill>
            </a:endParaRPr>
          </a:p>
        </p:txBody>
      </p:sp>
      <p:sp>
        <p:nvSpPr>
          <p:cNvPr id="36" name="Text Placeholder 10">
            <a:extLst>
              <a:ext uri="{FF2B5EF4-FFF2-40B4-BE49-F238E27FC236}">
                <a16:creationId xmlns:a16="http://schemas.microsoft.com/office/drawing/2014/main" id="{115DFB91-512B-3844-A114-92FBEDCA92F2}"/>
              </a:ext>
            </a:extLst>
          </p:cNvPr>
          <p:cNvSpPr>
            <a:spLocks/>
          </p:cNvSpPr>
          <p:nvPr>
            <p:custDataLst>
              <p:tags r:id="rId35"/>
            </p:custDataLst>
          </p:nvPr>
        </p:nvSpPr>
        <p:spPr bwMode="gray">
          <a:xfrm>
            <a:off x="1209675" y="4418013"/>
            <a:ext cx="174625" cy="1524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3143435E-50CB-46D2-AE40-2695B0846806}" type="datetime'''''3''''2'''''''''''''''''''''''''''''''''">
              <a:rPr lang="en-US" altLang="en-US" sz="1000" smtClean="0">
                <a:solidFill>
                  <a:schemeClr val="bg1"/>
                </a:solidFill>
                <a:effectLst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32</a:t>
            </a:fld>
            <a:endParaRPr lang="en-US" sz="1000">
              <a:solidFill>
                <a:schemeClr val="bg1"/>
              </a:solidFill>
            </a:endParaRPr>
          </a:p>
        </p:txBody>
      </p:sp>
      <p:sp>
        <p:nvSpPr>
          <p:cNvPr id="32" name="Text Placeholder 10">
            <a:extLst>
              <a:ext uri="{FF2B5EF4-FFF2-40B4-BE49-F238E27FC236}">
                <a16:creationId xmlns:a16="http://schemas.microsoft.com/office/drawing/2014/main" id="{C2231EDB-9A90-AF1D-DF4F-908A68915D57}"/>
              </a:ext>
            </a:extLst>
          </p:cNvPr>
          <p:cNvSpPr txBox="1">
            <a:spLocks/>
          </p:cNvSpPr>
          <p:nvPr>
            <p:custDataLst>
              <p:tags r:id="rId36"/>
            </p:custDataLst>
          </p:nvPr>
        </p:nvSpPr>
        <p:spPr bwMode="auto">
          <a:xfrm>
            <a:off x="1249363" y="5826125"/>
            <a:ext cx="2921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E87FAF7C-1F20-4172-8F7A-D20EEF6144A5}" type="datetime'''''''''''''''''''2''''''''0''''2''''''''''''''''''''1'''''">
              <a:rPr lang="en-US" altLang="en-US" sz="10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2021</a:t>
            </a:fld>
            <a:endParaRPr lang="en-US" sz="1000"/>
          </a:p>
        </p:txBody>
      </p:sp>
      <p:sp>
        <p:nvSpPr>
          <p:cNvPr id="792" name="Text Placeholder 10">
            <a:extLst>
              <a:ext uri="{FF2B5EF4-FFF2-40B4-BE49-F238E27FC236}">
                <a16:creationId xmlns:a16="http://schemas.microsoft.com/office/drawing/2014/main" id="{81AE72A3-2271-C573-7B7B-F52AAA1E117B}"/>
              </a:ext>
            </a:extLst>
          </p:cNvPr>
          <p:cNvSpPr>
            <a:spLocks/>
          </p:cNvSpPr>
          <p:nvPr>
            <p:custDataLst>
              <p:tags r:id="rId37"/>
            </p:custDataLst>
          </p:nvPr>
        </p:nvSpPr>
        <p:spPr bwMode="gray">
          <a:xfrm>
            <a:off x="2119313" y="3995738"/>
            <a:ext cx="174625" cy="152400"/>
          </a:xfrm>
          <a:prstGeom prst="rect">
            <a:avLst/>
          </a:prstGeom>
          <a:solidFill>
            <a:srgbClr val="364D6E"/>
          </a:solidFill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DE4D5EA6-7E90-4C3B-B4DA-746E0F68B301}" type="datetime'''''''''''''''''3''''''''7'''''''''''''''''''''''''">
              <a:rPr lang="en-US" altLang="en-US" sz="1000" smtClean="0">
                <a:solidFill>
                  <a:schemeClr val="bg1"/>
                </a:solidFill>
                <a:effectLst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37</a:t>
            </a:fld>
            <a:endParaRPr lang="en-US" sz="1000">
              <a:solidFill>
                <a:schemeClr val="bg1"/>
              </a:solidFill>
            </a:endParaRPr>
          </a:p>
        </p:txBody>
      </p:sp>
      <p:sp>
        <p:nvSpPr>
          <p:cNvPr id="108" name="Text Placeholder 10">
            <a:extLst>
              <a:ext uri="{FF2B5EF4-FFF2-40B4-BE49-F238E27FC236}">
                <a16:creationId xmlns:a16="http://schemas.microsoft.com/office/drawing/2014/main" id="{115DFB91-512B-3844-A114-92FBEDCA92F2}"/>
              </a:ext>
            </a:extLst>
          </p:cNvPr>
          <p:cNvSpPr>
            <a:spLocks/>
          </p:cNvSpPr>
          <p:nvPr>
            <p:custDataLst>
              <p:tags r:id="rId38"/>
            </p:custDataLst>
          </p:nvPr>
        </p:nvSpPr>
        <p:spPr bwMode="gray">
          <a:xfrm>
            <a:off x="1920875" y="4037013"/>
            <a:ext cx="174625" cy="1524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19C672C2-2576-42D3-9473-9010E5275018}" type="datetime'''''''''''''''''''''''3''''''''''''''''5'''''''''">
              <a:rPr lang="en-US" altLang="en-US" sz="1000" smtClean="0">
                <a:solidFill>
                  <a:schemeClr val="bg1"/>
                </a:solidFill>
                <a:effectLst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35</a:t>
            </a:fld>
            <a:endParaRPr lang="en-US" sz="1000">
              <a:solidFill>
                <a:schemeClr val="bg1"/>
              </a:solidFill>
            </a:endParaRPr>
          </a:p>
        </p:txBody>
      </p:sp>
      <p:sp>
        <p:nvSpPr>
          <p:cNvPr id="33" name="Text Placeholder 10">
            <a:extLst>
              <a:ext uri="{FF2B5EF4-FFF2-40B4-BE49-F238E27FC236}">
                <a16:creationId xmlns:a16="http://schemas.microsoft.com/office/drawing/2014/main" id="{DBE8AA72-9F59-42DE-D3FA-ED62BE6C9DA9}"/>
              </a:ext>
            </a:extLst>
          </p:cNvPr>
          <p:cNvSpPr txBox="1">
            <a:spLocks/>
          </p:cNvSpPr>
          <p:nvPr>
            <p:custDataLst>
              <p:tags r:id="rId39"/>
            </p:custDataLst>
          </p:nvPr>
        </p:nvSpPr>
        <p:spPr bwMode="auto">
          <a:xfrm>
            <a:off x="1960563" y="5826125"/>
            <a:ext cx="2921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ACEBC641-2BE6-4316-9ACD-CA3C202F45E5}" type="datetime'''''''''''''''''''''''''''''2''''''''0''''22'''''''''''''''">
              <a:rPr lang="en-US" altLang="en-US" sz="10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2022</a:t>
            </a:fld>
            <a:endParaRPr lang="en-US" sz="1000"/>
          </a:p>
        </p:txBody>
      </p:sp>
      <p:sp>
        <p:nvSpPr>
          <p:cNvPr id="793" name="Text Placeholder 10">
            <a:extLst>
              <a:ext uri="{FF2B5EF4-FFF2-40B4-BE49-F238E27FC236}">
                <a16:creationId xmlns:a16="http://schemas.microsoft.com/office/drawing/2014/main" id="{2B9FA6A3-DD8F-8F32-3B8D-6F625BBFC0F9}"/>
              </a:ext>
            </a:extLst>
          </p:cNvPr>
          <p:cNvSpPr>
            <a:spLocks/>
          </p:cNvSpPr>
          <p:nvPr>
            <p:custDataLst>
              <p:tags r:id="rId40"/>
            </p:custDataLst>
          </p:nvPr>
        </p:nvSpPr>
        <p:spPr bwMode="gray">
          <a:xfrm>
            <a:off x="2830513" y="3598863"/>
            <a:ext cx="174625" cy="152400"/>
          </a:xfrm>
          <a:prstGeom prst="rect">
            <a:avLst/>
          </a:prstGeom>
          <a:solidFill>
            <a:srgbClr val="364D6E"/>
          </a:solidFill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105D5781-85E3-4D33-B192-B473B752C4A0}" type="datetime'''''''''6''''''''''''''''''''''''''9'''''''">
              <a:rPr lang="en-US" altLang="en-US" sz="1000" smtClean="0">
                <a:solidFill>
                  <a:schemeClr val="bg1"/>
                </a:solidFill>
                <a:effectLst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69</a:t>
            </a:fld>
            <a:endParaRPr lang="en-US" sz="1000">
              <a:solidFill>
                <a:schemeClr val="bg1"/>
              </a:solidFill>
            </a:endParaRPr>
          </a:p>
        </p:txBody>
      </p:sp>
      <p:sp>
        <p:nvSpPr>
          <p:cNvPr id="109" name="Text Placeholder 10">
            <a:extLst>
              <a:ext uri="{FF2B5EF4-FFF2-40B4-BE49-F238E27FC236}">
                <a16:creationId xmlns:a16="http://schemas.microsoft.com/office/drawing/2014/main" id="{115DFB91-512B-3844-A114-92FBEDCA92F2}"/>
              </a:ext>
            </a:extLst>
          </p:cNvPr>
          <p:cNvSpPr>
            <a:spLocks/>
          </p:cNvSpPr>
          <p:nvPr>
            <p:custDataLst>
              <p:tags r:id="rId41"/>
            </p:custDataLst>
          </p:nvPr>
        </p:nvSpPr>
        <p:spPr bwMode="gray">
          <a:xfrm>
            <a:off x="2632075" y="3657600"/>
            <a:ext cx="174625" cy="1524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DB761AD7-0416-4408-A3C8-F300B36FA71D}" type="datetime'''''''''''''''''''''''''''''''''''''''''3''''''''''4'''">
              <a:rPr lang="en-US" altLang="en-US" sz="1000" smtClean="0">
                <a:solidFill>
                  <a:schemeClr val="bg1"/>
                </a:solidFill>
                <a:effectLst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34</a:t>
            </a:fld>
            <a:endParaRPr lang="en-US" sz="1000">
              <a:solidFill>
                <a:schemeClr val="bg1"/>
              </a:solidFill>
            </a:endParaRPr>
          </a:p>
        </p:txBody>
      </p:sp>
      <p:sp>
        <p:nvSpPr>
          <p:cNvPr id="48" name="Text Placeholder 10">
            <a:extLst>
              <a:ext uri="{FF2B5EF4-FFF2-40B4-BE49-F238E27FC236}">
                <a16:creationId xmlns:a16="http://schemas.microsoft.com/office/drawing/2014/main" id="{8BEBAC1F-6833-1A42-727F-81D69D5E16F0}"/>
              </a:ext>
            </a:extLst>
          </p:cNvPr>
          <p:cNvSpPr txBox="1">
            <a:spLocks/>
          </p:cNvSpPr>
          <p:nvPr>
            <p:custDataLst>
              <p:tags r:id="rId42"/>
            </p:custDataLst>
          </p:nvPr>
        </p:nvSpPr>
        <p:spPr bwMode="auto">
          <a:xfrm>
            <a:off x="2671763" y="5826125"/>
            <a:ext cx="2921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9C18C0EC-9150-4F19-9335-810EF78116EE}" type="datetime'2''''0''''''''''2''''''''''''3'''''''''''''''''''">
              <a:rPr lang="en-US" altLang="en-US" sz="10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2023</a:t>
            </a:fld>
            <a:endParaRPr lang="en-US" sz="1000"/>
          </a:p>
        </p:txBody>
      </p:sp>
      <p:sp>
        <p:nvSpPr>
          <p:cNvPr id="794" name="Text Placeholder 10">
            <a:extLst>
              <a:ext uri="{FF2B5EF4-FFF2-40B4-BE49-F238E27FC236}">
                <a16:creationId xmlns:a16="http://schemas.microsoft.com/office/drawing/2014/main" id="{73F214F6-B906-1211-8091-78B394D9D1E0}"/>
              </a:ext>
            </a:extLst>
          </p:cNvPr>
          <p:cNvSpPr>
            <a:spLocks/>
          </p:cNvSpPr>
          <p:nvPr>
            <p:custDataLst>
              <p:tags r:id="rId43"/>
            </p:custDataLst>
          </p:nvPr>
        </p:nvSpPr>
        <p:spPr bwMode="gray">
          <a:xfrm>
            <a:off x="3543300" y="3351213"/>
            <a:ext cx="174625" cy="152400"/>
          </a:xfrm>
          <a:prstGeom prst="rect">
            <a:avLst/>
          </a:prstGeom>
          <a:solidFill>
            <a:srgbClr val="364D6E"/>
          </a:solidFill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5FA52B0C-9626-4FB7-8EE7-25CD71B6D807}" type="datetime'''''''''''''''''''''''''39'''''''''''''''''''''''''''''''''">
              <a:rPr lang="en-US" altLang="en-US" sz="1000" smtClean="0">
                <a:solidFill>
                  <a:schemeClr val="bg1"/>
                </a:solidFill>
                <a:effectLst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39</a:t>
            </a:fld>
            <a:endParaRPr lang="en-US" sz="1000">
              <a:solidFill>
                <a:schemeClr val="bg1"/>
              </a:solidFill>
            </a:endParaRPr>
          </a:p>
        </p:txBody>
      </p:sp>
      <p:sp>
        <p:nvSpPr>
          <p:cNvPr id="110" name="Text Placeholder 10">
            <a:extLst>
              <a:ext uri="{FF2B5EF4-FFF2-40B4-BE49-F238E27FC236}">
                <a16:creationId xmlns:a16="http://schemas.microsoft.com/office/drawing/2014/main" id="{115DFB91-512B-3844-A114-92FBEDCA92F2}"/>
              </a:ext>
            </a:extLst>
          </p:cNvPr>
          <p:cNvSpPr>
            <a:spLocks/>
          </p:cNvSpPr>
          <p:nvPr>
            <p:custDataLst>
              <p:tags r:id="rId44"/>
            </p:custDataLst>
          </p:nvPr>
        </p:nvSpPr>
        <p:spPr bwMode="gray">
          <a:xfrm>
            <a:off x="3344863" y="3392488"/>
            <a:ext cx="174625" cy="1524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0AD02B71-80B4-459F-8E5C-2EFF5B6499E7}" type="datetime'''''''''3''''4'''''''''">
              <a:rPr lang="en-US" altLang="en-US" sz="1000" smtClean="0">
                <a:solidFill>
                  <a:schemeClr val="bg1"/>
                </a:solidFill>
                <a:effectLst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34</a:t>
            </a:fld>
            <a:endParaRPr lang="en-US" sz="1000">
              <a:solidFill>
                <a:schemeClr val="bg1"/>
              </a:solidFill>
            </a:endParaRPr>
          </a:p>
        </p:txBody>
      </p:sp>
      <p:sp>
        <p:nvSpPr>
          <p:cNvPr id="51" name="Text Placeholder 10">
            <a:extLst>
              <a:ext uri="{FF2B5EF4-FFF2-40B4-BE49-F238E27FC236}">
                <a16:creationId xmlns:a16="http://schemas.microsoft.com/office/drawing/2014/main" id="{3C7EE7AF-85D9-75B5-595D-E773C57AE70F}"/>
              </a:ext>
            </a:extLst>
          </p:cNvPr>
          <p:cNvSpPr txBox="1">
            <a:spLocks/>
          </p:cNvSpPr>
          <p:nvPr>
            <p:custDataLst>
              <p:tags r:id="rId45"/>
            </p:custDataLst>
          </p:nvPr>
        </p:nvSpPr>
        <p:spPr bwMode="auto">
          <a:xfrm>
            <a:off x="3384550" y="5826125"/>
            <a:ext cx="2921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3B8DEF81-9D17-435D-9FDF-75730B97E3C7}" type="datetime'''2''''0''''''''''''''''''''2''''''''''''''''''''''4'''''''">
              <a:rPr lang="en-US" altLang="en-US" sz="10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2024</a:t>
            </a:fld>
            <a:endParaRPr lang="en-US" sz="1000"/>
          </a:p>
        </p:txBody>
      </p:sp>
      <p:sp>
        <p:nvSpPr>
          <p:cNvPr id="510" name="Text Placeholder 10">
            <a:extLst>
              <a:ext uri="{FF2B5EF4-FFF2-40B4-BE49-F238E27FC236}">
                <a16:creationId xmlns:a16="http://schemas.microsoft.com/office/drawing/2014/main" id="{4221640F-F7DA-1933-6070-2883C9C4D238}"/>
              </a:ext>
            </a:extLst>
          </p:cNvPr>
          <p:cNvSpPr>
            <a:spLocks/>
          </p:cNvSpPr>
          <p:nvPr>
            <p:custDataLst>
              <p:tags r:id="rId46"/>
            </p:custDataLst>
          </p:nvPr>
        </p:nvSpPr>
        <p:spPr bwMode="gray">
          <a:xfrm>
            <a:off x="560388" y="4510088"/>
            <a:ext cx="244475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b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00B3FE6C-1DD9-464C-A470-7D341D1ECBC8}" type="datetime'''''''''''9''''2''''''''''''''''9'''''''''">
              <a:rPr lang="en-US" altLang="en-US" sz="10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929</a:t>
            </a:fld>
            <a:endParaRPr lang="en-US" sz="1000"/>
          </a:p>
        </p:txBody>
      </p:sp>
      <p:sp>
        <p:nvSpPr>
          <p:cNvPr id="114" name="Text Placeholder 10">
            <a:extLst>
              <a:ext uri="{FF2B5EF4-FFF2-40B4-BE49-F238E27FC236}">
                <a16:creationId xmlns:a16="http://schemas.microsoft.com/office/drawing/2014/main" id="{F40220CB-FC48-18A6-293F-3F22F7412417}"/>
              </a:ext>
            </a:extLst>
          </p:cNvPr>
          <p:cNvSpPr>
            <a:spLocks/>
          </p:cNvSpPr>
          <p:nvPr>
            <p:custDataLst>
              <p:tags r:id="rId47"/>
            </p:custDataLst>
          </p:nvPr>
        </p:nvSpPr>
        <p:spPr bwMode="gray">
          <a:xfrm>
            <a:off x="1220788" y="4229100"/>
            <a:ext cx="34925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b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2ADE65EA-91C2-4A38-B3BB-16D5B72ED6BC}" type="datetime'''''''''''''''''''1,''1''''''''''''7''''''''''7'''">
              <a:rPr lang="en-US" altLang="en-US" sz="1000" smtClean="0">
                <a:effectLst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1,177</a:t>
            </a:fld>
            <a:endParaRPr lang="en-US" sz="1000"/>
          </a:p>
        </p:txBody>
      </p:sp>
      <p:sp>
        <p:nvSpPr>
          <p:cNvPr id="511" name="Text Placeholder 10">
            <a:extLst>
              <a:ext uri="{FF2B5EF4-FFF2-40B4-BE49-F238E27FC236}">
                <a16:creationId xmlns:a16="http://schemas.microsoft.com/office/drawing/2014/main" id="{58532793-27E3-1704-FCF1-64257E18B2C0}"/>
              </a:ext>
            </a:extLst>
          </p:cNvPr>
          <p:cNvSpPr>
            <a:spLocks/>
          </p:cNvSpPr>
          <p:nvPr>
            <p:custDataLst>
              <p:tags r:id="rId48"/>
            </p:custDataLst>
          </p:nvPr>
        </p:nvSpPr>
        <p:spPr bwMode="gray">
          <a:xfrm>
            <a:off x="1931988" y="3843338"/>
            <a:ext cx="34925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b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98EBF28E-0272-4F63-BDDA-81F355DA4B09}" type="datetime'1'''''''''',''''''''''''5''''''1''''''''''''''7'''''''''''">
              <a:rPr lang="en-US" altLang="en-US" sz="10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1,517</a:t>
            </a:fld>
            <a:endParaRPr lang="en-US" sz="1000"/>
          </a:p>
        </p:txBody>
      </p:sp>
      <p:sp>
        <p:nvSpPr>
          <p:cNvPr id="118" name="Text Placeholder 10">
            <a:extLst>
              <a:ext uri="{FF2B5EF4-FFF2-40B4-BE49-F238E27FC236}">
                <a16:creationId xmlns:a16="http://schemas.microsoft.com/office/drawing/2014/main" id="{7C54339D-02F6-62DF-1724-BB443245E94B}"/>
              </a:ext>
            </a:extLst>
          </p:cNvPr>
          <p:cNvSpPr>
            <a:spLocks/>
          </p:cNvSpPr>
          <p:nvPr>
            <p:custDataLst>
              <p:tags r:id="rId49"/>
            </p:custDataLst>
          </p:nvPr>
        </p:nvSpPr>
        <p:spPr bwMode="gray">
          <a:xfrm>
            <a:off x="2643188" y="3446463"/>
            <a:ext cx="34925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b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C724DCEB-610E-477E-9311-98ED0E0A10BE}" type="datetime'1'',8''''''''''''''''''8''''''''''''''''1'''''''''''''''">
              <a:rPr lang="en-US" altLang="en-US" sz="10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1,881</a:t>
            </a:fld>
            <a:endParaRPr lang="en-US" sz="1000"/>
          </a:p>
        </p:txBody>
      </p:sp>
      <p:sp>
        <p:nvSpPr>
          <p:cNvPr id="88" name="Text Placeholder 10">
            <a:extLst>
              <a:ext uri="{FF2B5EF4-FFF2-40B4-BE49-F238E27FC236}">
                <a16:creationId xmlns:a16="http://schemas.microsoft.com/office/drawing/2014/main" id="{EA299F49-3A03-8E2B-F55E-34E8D8C63C3D}"/>
              </a:ext>
            </a:extLst>
          </p:cNvPr>
          <p:cNvSpPr>
            <a:spLocks/>
          </p:cNvSpPr>
          <p:nvPr>
            <p:custDataLst>
              <p:tags r:id="rId50"/>
            </p:custDataLst>
          </p:nvPr>
        </p:nvSpPr>
        <p:spPr bwMode="gray">
          <a:xfrm>
            <a:off x="3355975" y="3198813"/>
            <a:ext cx="34925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b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2BB98DDD-2EA9-4E02-A5C9-E711B6B9E7BF}" type="datetime'2'''''''''''''''''''''''''''''',''''''''0''''8''3'''''''''''''">
              <a:rPr lang="en-US" altLang="en-US" sz="10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2,083</a:t>
            </a:fld>
            <a:endParaRPr lang="en-US" sz="1000"/>
          </a:p>
        </p:txBody>
      </p:sp>
      <p:sp>
        <p:nvSpPr>
          <p:cNvPr id="2" name="Text Placeholder 10">
            <a:extLst>
              <a:ext uri="{FF2B5EF4-FFF2-40B4-BE49-F238E27FC236}">
                <a16:creationId xmlns:a16="http://schemas.microsoft.com/office/drawing/2014/main" id="{A868E018-6CDA-A36A-C687-4136B40F4CBF}"/>
              </a:ext>
            </a:extLst>
          </p:cNvPr>
          <p:cNvSpPr txBox="1">
            <a:spLocks/>
          </p:cNvSpPr>
          <p:nvPr>
            <p:custDataLst>
              <p:tags r:id="rId51"/>
            </p:custDataLst>
          </p:nvPr>
        </p:nvSpPr>
        <p:spPr bwMode="auto">
          <a:xfrm>
            <a:off x="4095750" y="5826125"/>
            <a:ext cx="2921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93019698-4E67-4DE9-9C14-7E1BC0F0AE45}" type="datetime'''''''''''''''''2''''''''02''''''''''''''''''''''''''''''''5'">
              <a:rPr lang="en-US" altLang="en-US" sz="10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2025</a:t>
            </a:fld>
            <a:endParaRPr lang="en-US" sz="1000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115DFB91-512B-3844-A114-92FBEDCA92F2}"/>
              </a:ext>
            </a:extLst>
          </p:cNvPr>
          <p:cNvSpPr>
            <a:spLocks/>
          </p:cNvSpPr>
          <p:nvPr>
            <p:custDataLst>
              <p:tags r:id="rId52"/>
            </p:custDataLst>
          </p:nvPr>
        </p:nvSpPr>
        <p:spPr bwMode="gray">
          <a:xfrm>
            <a:off x="4067175" y="2941638"/>
            <a:ext cx="34925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b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06AB9410-5E7C-4EB9-9FCC-5952B01B661C}" type="datetime'''''2'',''''''''''''''''''''''''''3''''''''''''1''''''1'''''">
              <a:rPr lang="en-US" altLang="en-US" sz="10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2,311</a:t>
            </a:fld>
            <a:endParaRPr lang="en-US" sz="1000" dirty="0"/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B1D690BC-B638-9455-7D40-0FF84E5DFBE4}"/>
              </a:ext>
            </a:extLst>
          </p:cNvPr>
          <p:cNvSpPr>
            <a:spLocks/>
          </p:cNvSpPr>
          <p:nvPr>
            <p:custDataLst>
              <p:tags r:id="rId53"/>
            </p:custDataLst>
          </p:nvPr>
        </p:nvSpPr>
        <p:spPr bwMode="gray">
          <a:xfrm>
            <a:off x="4056063" y="3141663"/>
            <a:ext cx="174625" cy="1524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BBF590C2-4F89-4BF5-9B3D-2E9C34723918}" type="datetime'''3''''''''''''6'''''''''''''''''''''''''''''''''''">
              <a:rPr lang="en-US" altLang="en-US" sz="1000" smtClean="0">
                <a:solidFill>
                  <a:schemeClr val="bg1"/>
                </a:solidFill>
                <a:effectLst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36</a:t>
            </a:fld>
            <a:endParaRPr lang="en-US" sz="1000">
              <a:solidFill>
                <a:schemeClr val="bg1"/>
              </a:solidFill>
            </a:endParaRPr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49CA77FD-5DE9-EC2C-8F24-2CCCE85EB025}"/>
              </a:ext>
            </a:extLst>
          </p:cNvPr>
          <p:cNvSpPr>
            <a:spLocks/>
          </p:cNvSpPr>
          <p:nvPr>
            <p:custDataLst>
              <p:tags r:id="rId54"/>
            </p:custDataLst>
          </p:nvPr>
        </p:nvSpPr>
        <p:spPr bwMode="gray">
          <a:xfrm>
            <a:off x="4254500" y="3094038"/>
            <a:ext cx="174625" cy="152400"/>
          </a:xfrm>
          <a:prstGeom prst="rect">
            <a:avLst/>
          </a:prstGeom>
          <a:solidFill>
            <a:srgbClr val="364D6E"/>
          </a:solidFill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DA45AC55-971A-4A59-8373-C45EADD6AC04}" type="datetime'4''''''''''''''''''''''''''''''''''6'''''''''''''''''''''''">
              <a:rPr lang="en-US" altLang="en-US" sz="1000" smtClean="0">
                <a:solidFill>
                  <a:schemeClr val="bg1"/>
                </a:solidFill>
                <a:effectLst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46</a:t>
            </a:fld>
            <a:endParaRPr lang="en-US" sz="1000">
              <a:solidFill>
                <a:schemeClr val="bg1"/>
              </a:solidFill>
            </a:endParaRPr>
          </a:p>
        </p:txBody>
      </p:sp>
      <p:sp>
        <p:nvSpPr>
          <p:cNvPr id="434" name="Text Placeholder 10">
            <a:extLst>
              <a:ext uri="{FF2B5EF4-FFF2-40B4-BE49-F238E27FC236}">
                <a16:creationId xmlns:a16="http://schemas.microsoft.com/office/drawing/2014/main" id="{5E89B175-4A16-8F65-ED26-CE40B24DC4B7}"/>
              </a:ext>
            </a:extLst>
          </p:cNvPr>
          <p:cNvSpPr>
            <a:spLocks/>
          </p:cNvSpPr>
          <p:nvPr>
            <p:custDataLst>
              <p:tags r:id="rId55"/>
            </p:custDataLst>
          </p:nvPr>
        </p:nvSpPr>
        <p:spPr bwMode="auto">
          <a:xfrm>
            <a:off x="2230438" y="3128963"/>
            <a:ext cx="463550" cy="215900"/>
          </a:xfrm>
          <a:prstGeom prst="ellipse">
            <a:avLst/>
          </a:prstGeom>
          <a:solidFill>
            <a:schemeClr val="bg1"/>
          </a:solidFill>
          <a:ln w="9525" cmpd="sng" algn="ctr">
            <a:solidFill>
              <a:schemeClr val="tx1"/>
            </a:solidFill>
          </a:ln>
          <a:effectLst/>
        </p:spPr>
        <p:txBody>
          <a:bodyPr vert="horz" wrap="none" lIns="0" tIns="0" rIns="0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578A9975-CAEA-4C52-8387-A7FEA05EDA9A}" type="datetime'''''''''''''''''''''''''&gt;''2''''''''0%'''">
              <a:rPr lang="en-US" altLang="en-US" sz="1000" b="1" smtClean="0">
                <a:effectLst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&gt;20%</a:t>
            </a:fld>
            <a:endParaRPr lang="en-US" sz="1000" b="1"/>
          </a:p>
        </p:txBody>
      </p:sp>
      <p:sp>
        <p:nvSpPr>
          <p:cNvPr id="776" name="btfpNotesBox962619">
            <a:extLst>
              <a:ext uri="{FF2B5EF4-FFF2-40B4-BE49-F238E27FC236}">
                <a16:creationId xmlns:a16="http://schemas.microsoft.com/office/drawing/2014/main" id="{CF287607-E350-003E-50F0-220A0A9A3D7D}"/>
              </a:ext>
            </a:extLst>
          </p:cNvPr>
          <p:cNvSpPr txBox="1"/>
          <p:nvPr>
            <p:custDataLst>
              <p:tags r:id="rId56"/>
            </p:custDataLst>
          </p:nvPr>
        </p:nvSpPr>
        <p:spPr bwMode="gray">
          <a:xfrm>
            <a:off x="329184" y="5943600"/>
            <a:ext cx="9095804" cy="861774"/>
          </a:xfrm>
          <a:prstGeom prst="rect">
            <a:avLst/>
          </a:prstGeom>
          <a:noFill/>
        </p:spPr>
        <p:txBody>
          <a:bodyPr vert="horz" wrap="square" lIns="0" tIns="0" rIns="0" bIns="0" rtlCol="0" anchor="b">
            <a:spAutoFit/>
          </a:bodyPr>
          <a:lstStyle/>
          <a:p>
            <a:endParaRPr lang="en-US" sz="800" dirty="0">
              <a:solidFill>
                <a:srgbClr val="000000"/>
              </a:solidFill>
            </a:endParaRPr>
          </a:p>
          <a:p>
            <a:endParaRPr lang="en-US" sz="800" dirty="0">
              <a:solidFill>
                <a:srgbClr val="000000"/>
              </a:solidFill>
            </a:endParaRPr>
          </a:p>
          <a:p>
            <a:r>
              <a:rPr lang="en-US" sz="800" dirty="0">
                <a:solidFill>
                  <a:srgbClr val="000000"/>
                </a:solidFill>
              </a:rPr>
              <a:t>Note: </a:t>
            </a:r>
            <a:r>
              <a:rPr lang="en-US" sz="800" dirty="0" err="1"/>
              <a:t>BloombergNEF</a:t>
            </a:r>
            <a:r>
              <a:rPr lang="en-US" sz="800" dirty="0"/>
              <a:t> technology categories were consolidated into five broader sectors: (1) renewables, (2) grid &amp; storage, (3) electrification of end-use sectors (transport, heat), (4) other emerging solutions (clean industry, hydrogen, CCUS), and (5) nuclear. Grouping was based on primary function within the energy-transition value chain. </a:t>
            </a:r>
            <a:r>
              <a:rPr lang="en-US" sz="800" dirty="0">
                <a:solidFill>
                  <a:srgbClr val="000000"/>
                </a:solidFill>
              </a:rPr>
              <a:t>The regional investment breakdown is based on IEA </a:t>
            </a:r>
            <a:br>
              <a:rPr lang="en-US" sz="800" dirty="0">
                <a:solidFill>
                  <a:srgbClr val="000000"/>
                </a:solidFill>
              </a:rPr>
            </a:br>
            <a:r>
              <a:rPr lang="en-US" sz="800" dirty="0">
                <a:solidFill>
                  <a:srgbClr val="000000"/>
                </a:solidFill>
              </a:rPr>
              <a:t>data, with electrification extrapolated from the “Other end uses” section. The share of electrification (92%) of other end uses and emerging technologies is based on the Bloomberg NEF proxy. </a:t>
            </a:r>
            <a:endParaRPr lang="en-US" sz="800" dirty="0">
              <a:solidFill>
                <a:srgbClr val="000000"/>
              </a:solidFill>
              <a:cs typeface="Arial"/>
            </a:endParaRPr>
          </a:p>
          <a:p>
            <a:r>
              <a:rPr lang="en-US" sz="800" dirty="0">
                <a:solidFill>
                  <a:srgbClr val="000000"/>
                </a:solidFill>
              </a:rPr>
              <a:t>Sources: IEA, </a:t>
            </a:r>
            <a:r>
              <a:rPr lang="en-US" sz="800" dirty="0">
                <a:solidFill>
                  <a:srgbClr val="000000"/>
                </a:solidFill>
                <a:hlinkClick r:id="rId88"/>
              </a:rPr>
              <a:t>World Energy Investment 2025</a:t>
            </a:r>
            <a:r>
              <a:rPr lang="en-US" sz="800" dirty="0">
                <a:solidFill>
                  <a:srgbClr val="000000"/>
                </a:solidFill>
              </a:rPr>
              <a:t> (2025); </a:t>
            </a:r>
            <a:r>
              <a:rPr lang="en-US" sz="800" dirty="0" err="1">
                <a:solidFill>
                  <a:srgbClr val="000000"/>
                </a:solidFill>
              </a:rPr>
              <a:t>BloombergNEF</a:t>
            </a:r>
            <a:r>
              <a:rPr lang="en-US" sz="800" dirty="0">
                <a:solidFill>
                  <a:srgbClr val="000000"/>
                </a:solidFill>
              </a:rPr>
              <a:t>, </a:t>
            </a:r>
            <a:r>
              <a:rPr lang="en-US" sz="800" dirty="0">
                <a:solidFill>
                  <a:srgbClr val="000000"/>
                </a:solidFill>
                <a:hlinkClick r:id="rId89"/>
              </a:rPr>
              <a:t>Energy Transition Investment Trends</a:t>
            </a:r>
            <a:r>
              <a:rPr lang="en-US" sz="800" dirty="0">
                <a:solidFill>
                  <a:srgbClr val="000000"/>
                </a:solidFill>
              </a:rPr>
              <a:t> (2025).</a:t>
            </a:r>
            <a:endParaRPr lang="en-US" sz="800" dirty="0">
              <a:solidFill>
                <a:srgbClr val="000000"/>
              </a:solidFill>
              <a:cs typeface="Arial"/>
            </a:endParaRPr>
          </a:p>
          <a:p>
            <a:r>
              <a:rPr lang="en-US" sz="800" dirty="0">
                <a:solidFill>
                  <a:srgbClr val="000000"/>
                </a:solidFill>
              </a:rPr>
              <a:t>Credit: Anika Behrndt, Zacharia Thurston, Isabel Hoyos, </a:t>
            </a:r>
            <a:r>
              <a:rPr lang="en-US" sz="800" dirty="0" err="1">
                <a:solidFill>
                  <a:srgbClr val="000000"/>
                </a:solidFill>
              </a:rPr>
              <a:t>Hyae</a:t>
            </a:r>
            <a:r>
              <a:rPr lang="en-US" sz="800" dirty="0">
                <a:solidFill>
                  <a:srgbClr val="000000"/>
                </a:solidFill>
              </a:rPr>
              <a:t> Ryung Kim, and </a:t>
            </a:r>
            <a:r>
              <a:rPr lang="en-US" sz="800" dirty="0">
                <a:solidFill>
                  <a:srgbClr val="000000"/>
                </a:solidFill>
                <a:hlinkClick r:id="rId90"/>
              </a:rPr>
              <a:t>Gernot Wagner</a:t>
            </a:r>
            <a:r>
              <a:rPr lang="en-US" sz="800" dirty="0">
                <a:solidFill>
                  <a:srgbClr val="000000"/>
                </a:solidFill>
              </a:rPr>
              <a:t>. </a:t>
            </a:r>
            <a:r>
              <a:rPr lang="en-US" sz="800" dirty="0">
                <a:solidFill>
                  <a:srgbClr val="000000"/>
                </a:solidFill>
                <a:hlinkClick r:id="rId91"/>
              </a:rPr>
              <a:t>Share with attribution</a:t>
            </a:r>
            <a:r>
              <a:rPr lang="en-US" sz="800" dirty="0">
                <a:solidFill>
                  <a:srgbClr val="000000"/>
                </a:solidFill>
              </a:rPr>
              <a:t>: Wagner et al., “Probable Climates” (27 January 2026).</a:t>
            </a:r>
            <a:endParaRPr lang="en-US" sz="800" dirty="0">
              <a:solidFill>
                <a:srgbClr val="000000"/>
              </a:solidFill>
              <a:cs typeface="Arial"/>
            </a:endParaRPr>
          </a:p>
        </p:txBody>
      </p:sp>
      <p:sp>
        <p:nvSpPr>
          <p:cNvPr id="357" name="btfpCallout806132">
            <a:extLst>
              <a:ext uri="{FF2B5EF4-FFF2-40B4-BE49-F238E27FC236}">
                <a16:creationId xmlns:a16="http://schemas.microsoft.com/office/drawing/2014/main" id="{3697FEFD-7D5B-AF23-AC4B-9EEFE4295BE9}"/>
              </a:ext>
            </a:extLst>
          </p:cNvPr>
          <p:cNvSpPr/>
          <p:nvPr/>
        </p:nvSpPr>
        <p:spPr bwMode="gray">
          <a:xfrm>
            <a:off x="5394324" y="2935557"/>
            <a:ext cx="1370016" cy="1025256"/>
          </a:xfrm>
          <a:prstGeom prst="wedgeRectCallout">
            <a:avLst>
              <a:gd name="adj1" fmla="val 22281"/>
              <a:gd name="adj2" fmla="val 18826"/>
            </a:avLst>
          </a:prstGeom>
          <a:solidFill>
            <a:schemeClr val="accent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73" tIns="72073" rIns="72073" bIns="7207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1"/>
            <a:r>
              <a:rPr lang="en-US" sz="1000">
                <a:latin typeface="Arial"/>
                <a:cs typeface="Arial"/>
              </a:rPr>
              <a:t>China accounts for </a:t>
            </a:r>
            <a:r>
              <a:rPr lang="en-US" sz="1000" b="1">
                <a:latin typeface="Arial"/>
                <a:cs typeface="Arial"/>
              </a:rPr>
              <a:t>&gt;US$550 billion energy investment </a:t>
            </a:r>
            <a:r>
              <a:rPr lang="en-US" sz="1000">
                <a:latin typeface="Arial"/>
                <a:cs typeface="Arial"/>
              </a:rPr>
              <a:t>(&gt;70% of total Asia Pacific investment)</a:t>
            </a:r>
          </a:p>
        </p:txBody>
      </p:sp>
      <p:sp>
        <p:nvSpPr>
          <p:cNvPr id="388" name="Text Placeholder 10">
            <a:extLst>
              <a:ext uri="{FF2B5EF4-FFF2-40B4-BE49-F238E27FC236}">
                <a16:creationId xmlns:a16="http://schemas.microsoft.com/office/drawing/2014/main" id="{CFACA839-D4FE-1C75-FE0B-97D93312FAC7}"/>
              </a:ext>
            </a:extLst>
          </p:cNvPr>
          <p:cNvSpPr>
            <a:spLocks/>
          </p:cNvSpPr>
          <p:nvPr>
            <p:custDataLst>
              <p:tags r:id="rId57"/>
            </p:custDataLst>
          </p:nvPr>
        </p:nvSpPr>
        <p:spPr bwMode="auto">
          <a:xfrm>
            <a:off x="5383214" y="2522538"/>
            <a:ext cx="307181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200"/>
              <a:t>Asia </a:t>
            </a:r>
            <a:r>
              <a:rPr lang="en-US" altLang="en-US" sz="1200">
                <a:effectLst/>
              </a:rPr>
              <a:t>investment, 2015-25, </a:t>
            </a:r>
            <a:r>
              <a:rPr lang="en-US" altLang="en-US" sz="1200"/>
              <a:t>US$B</a:t>
            </a:r>
            <a:endParaRPr lang="en-US" sz="1200"/>
          </a:p>
        </p:txBody>
      </p:sp>
      <p:sp>
        <p:nvSpPr>
          <p:cNvPr id="414" name="Text Placeholder 10">
            <a:extLst>
              <a:ext uri="{FF2B5EF4-FFF2-40B4-BE49-F238E27FC236}">
                <a16:creationId xmlns:a16="http://schemas.microsoft.com/office/drawing/2014/main" id="{126E14FD-973A-DC32-9CEA-60F39DDE5081}"/>
              </a:ext>
            </a:extLst>
          </p:cNvPr>
          <p:cNvSpPr>
            <a:spLocks/>
          </p:cNvSpPr>
          <p:nvPr>
            <p:custDataLst>
              <p:tags r:id="rId58"/>
            </p:custDataLst>
          </p:nvPr>
        </p:nvSpPr>
        <p:spPr bwMode="auto">
          <a:xfrm>
            <a:off x="330200" y="2522538"/>
            <a:ext cx="474027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58738" tIns="0" rIns="0" bIns="0" rtlCol="0" anchor="t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200"/>
              <a:t>Global </a:t>
            </a:r>
            <a:r>
              <a:rPr lang="en-US" altLang="en-US" sz="1200">
                <a:effectLst/>
              </a:rPr>
              <a:t>investment, 2020-25, </a:t>
            </a:r>
            <a:r>
              <a:rPr lang="en-US" altLang="en-US" sz="1200"/>
              <a:t>US$B</a:t>
            </a:r>
            <a:endParaRPr lang="en-US" sz="1200" i="1"/>
          </a:p>
        </p:txBody>
      </p:sp>
      <p:sp>
        <p:nvSpPr>
          <p:cNvPr id="447" name="Rectangle 446">
            <a:extLst>
              <a:ext uri="{FF2B5EF4-FFF2-40B4-BE49-F238E27FC236}">
                <a16:creationId xmlns:a16="http://schemas.microsoft.com/office/drawing/2014/main" id="{7B26ED86-7F81-B052-333A-7ECEC32D3505}"/>
              </a:ext>
            </a:extLst>
          </p:cNvPr>
          <p:cNvSpPr/>
          <p:nvPr>
            <p:custDataLst>
              <p:tags r:id="rId59"/>
            </p:custDataLst>
          </p:nvPr>
        </p:nvSpPr>
        <p:spPr bwMode="auto">
          <a:xfrm>
            <a:off x="328613" y="1943100"/>
            <a:ext cx="179388" cy="13335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endParaRPr lang="en-US" sz="1600" err="1">
              <a:solidFill>
                <a:schemeClr val="tx1"/>
              </a:solidFill>
            </a:endParaRPr>
          </a:p>
        </p:txBody>
      </p:sp>
      <p:sp>
        <p:nvSpPr>
          <p:cNvPr id="832" name="Rectangle 831">
            <a:extLst>
              <a:ext uri="{FF2B5EF4-FFF2-40B4-BE49-F238E27FC236}">
                <a16:creationId xmlns:a16="http://schemas.microsoft.com/office/drawing/2014/main" id="{9916F646-D9B7-5115-A3AD-505905EA876B}"/>
              </a:ext>
            </a:extLst>
          </p:cNvPr>
          <p:cNvSpPr/>
          <p:nvPr>
            <p:custDataLst>
              <p:tags r:id="rId60"/>
            </p:custDataLst>
          </p:nvPr>
        </p:nvSpPr>
        <p:spPr bwMode="auto">
          <a:xfrm>
            <a:off x="328613" y="2146300"/>
            <a:ext cx="179388" cy="133350"/>
          </a:xfrm>
          <a:prstGeom prst="rect">
            <a:avLst/>
          </a:prstGeom>
          <a:solidFill>
            <a:schemeClr val="accent5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endParaRPr lang="en-US" sz="1600" err="1">
              <a:solidFill>
                <a:schemeClr val="tx1"/>
              </a:solidFill>
            </a:endParaRPr>
          </a:p>
        </p:txBody>
      </p:sp>
      <p:sp>
        <p:nvSpPr>
          <p:cNvPr id="833" name="Rectangle 832">
            <a:extLst>
              <a:ext uri="{FF2B5EF4-FFF2-40B4-BE49-F238E27FC236}">
                <a16:creationId xmlns:a16="http://schemas.microsoft.com/office/drawing/2014/main" id="{0C7BFAF0-F570-AABE-0F84-37942114E92F}"/>
              </a:ext>
            </a:extLst>
          </p:cNvPr>
          <p:cNvSpPr/>
          <p:nvPr>
            <p:custDataLst>
              <p:tags r:id="rId61"/>
            </p:custDataLst>
          </p:nvPr>
        </p:nvSpPr>
        <p:spPr bwMode="auto">
          <a:xfrm>
            <a:off x="1474788" y="1943100"/>
            <a:ext cx="179388" cy="133350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endParaRPr lang="en-US" sz="1600" err="1">
              <a:solidFill>
                <a:schemeClr val="tx1"/>
              </a:solidFill>
            </a:endParaRPr>
          </a:p>
        </p:txBody>
      </p:sp>
      <p:sp>
        <p:nvSpPr>
          <p:cNvPr id="834" name="Rectangle 833">
            <a:extLst>
              <a:ext uri="{FF2B5EF4-FFF2-40B4-BE49-F238E27FC236}">
                <a16:creationId xmlns:a16="http://schemas.microsoft.com/office/drawing/2014/main" id="{59E77A7F-8A94-1491-B682-F513460A06A7}"/>
              </a:ext>
            </a:extLst>
          </p:cNvPr>
          <p:cNvSpPr/>
          <p:nvPr>
            <p:custDataLst>
              <p:tags r:id="rId62"/>
            </p:custDataLst>
          </p:nvPr>
        </p:nvSpPr>
        <p:spPr bwMode="auto">
          <a:xfrm>
            <a:off x="1474788" y="2146300"/>
            <a:ext cx="179388" cy="133350"/>
          </a:xfrm>
          <a:prstGeom prst="rect">
            <a:avLst/>
          </a:prstGeom>
          <a:solidFill>
            <a:schemeClr val="accent6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endParaRPr lang="en-US" sz="1600" err="1">
              <a:solidFill>
                <a:schemeClr val="tx1"/>
              </a:solidFill>
            </a:endParaRPr>
          </a:p>
        </p:txBody>
      </p:sp>
      <p:sp>
        <p:nvSpPr>
          <p:cNvPr id="803" name="Rectangle 802">
            <a:extLst>
              <a:ext uri="{FF2B5EF4-FFF2-40B4-BE49-F238E27FC236}">
                <a16:creationId xmlns:a16="http://schemas.microsoft.com/office/drawing/2014/main" id="{BE7F7454-0219-B681-BDAF-D1ABEADC6EC7}"/>
              </a:ext>
            </a:extLst>
          </p:cNvPr>
          <p:cNvSpPr/>
          <p:nvPr>
            <p:custDataLst>
              <p:tags r:id="rId63"/>
            </p:custDataLst>
          </p:nvPr>
        </p:nvSpPr>
        <p:spPr bwMode="auto">
          <a:xfrm>
            <a:off x="2559050" y="1943100"/>
            <a:ext cx="179388" cy="133350"/>
          </a:xfrm>
          <a:prstGeom prst="rect">
            <a:avLst/>
          </a:prstGeom>
          <a:solidFill>
            <a:srgbClr val="364D6E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endParaRPr lang="en-US" sz="1600" err="1">
              <a:solidFill>
                <a:schemeClr val="tx1"/>
              </a:solidFill>
            </a:endParaRPr>
          </a:p>
        </p:txBody>
      </p:sp>
      <p:sp>
        <p:nvSpPr>
          <p:cNvPr id="452" name="Text Placeholder 10">
            <a:extLst>
              <a:ext uri="{FF2B5EF4-FFF2-40B4-BE49-F238E27FC236}">
                <a16:creationId xmlns:a16="http://schemas.microsoft.com/office/drawing/2014/main" id="{5D9B0549-1DBA-9D5D-C547-E288DD14C5F8}"/>
              </a:ext>
            </a:extLst>
          </p:cNvPr>
          <p:cNvSpPr>
            <a:spLocks/>
          </p:cNvSpPr>
          <p:nvPr>
            <p:custDataLst>
              <p:tags r:id="rId64"/>
            </p:custDataLst>
          </p:nvPr>
        </p:nvSpPr>
        <p:spPr bwMode="auto">
          <a:xfrm>
            <a:off x="558800" y="1938338"/>
            <a:ext cx="695325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A36172F2-0950-4AC6-9753-5788379D8F3B}" type="datetime'''''''''Re''''''n''''''''''e''w''ab''''''''''''les'''">
              <a:rPr lang="en-US" altLang="en-US" sz="1000" smtClean="0"/>
              <a:pPr marL="0" lvl="0" indent="0">
                <a:spcBef>
                  <a:spcPct val="0"/>
                </a:spcBef>
                <a:spcAft>
                  <a:spcPct val="0"/>
                </a:spcAft>
                <a:buNone/>
              </a:pPr>
              <a:t>Renewables</a:t>
            </a:fld>
            <a:endParaRPr lang="en-US" sz="1000"/>
          </a:p>
        </p:txBody>
      </p:sp>
      <p:sp>
        <p:nvSpPr>
          <p:cNvPr id="104" name="Text Placeholder 10">
            <a:extLst>
              <a:ext uri="{FF2B5EF4-FFF2-40B4-BE49-F238E27FC236}">
                <a16:creationId xmlns:a16="http://schemas.microsoft.com/office/drawing/2014/main" id="{E72E6920-36CB-E6C7-0C05-9C0929A2ED7F}"/>
              </a:ext>
            </a:extLst>
          </p:cNvPr>
          <p:cNvSpPr>
            <a:spLocks/>
          </p:cNvSpPr>
          <p:nvPr>
            <p:custDataLst>
              <p:tags r:id="rId65"/>
            </p:custDataLst>
          </p:nvPr>
        </p:nvSpPr>
        <p:spPr bwMode="auto">
          <a:xfrm>
            <a:off x="558800" y="2141538"/>
            <a:ext cx="814388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000"/>
              <a:t>Grid &amp; storage</a:t>
            </a:r>
            <a:endParaRPr lang="en-US" sz="1000"/>
          </a:p>
        </p:txBody>
      </p:sp>
      <p:sp>
        <p:nvSpPr>
          <p:cNvPr id="204" name="Text Placeholder 10">
            <a:extLst>
              <a:ext uri="{FF2B5EF4-FFF2-40B4-BE49-F238E27FC236}">
                <a16:creationId xmlns:a16="http://schemas.microsoft.com/office/drawing/2014/main" id="{FA398588-95A5-D8B7-4717-1B6804F3181C}"/>
              </a:ext>
            </a:extLst>
          </p:cNvPr>
          <p:cNvSpPr>
            <a:spLocks/>
          </p:cNvSpPr>
          <p:nvPr>
            <p:custDataLst>
              <p:tags r:id="rId66"/>
            </p:custDataLst>
          </p:nvPr>
        </p:nvSpPr>
        <p:spPr bwMode="auto">
          <a:xfrm>
            <a:off x="1704975" y="1938338"/>
            <a:ext cx="752475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09BA5FC6-0892-4D5E-A8BA-A42F4E593736}" type="datetime'''El''ectri''fi''''''''ca''t''''''''''i''''o''n'''''''''''">
              <a:rPr lang="en-US" altLang="en-US" sz="1000" smtClean="0"/>
              <a:pPr marL="0" lvl="0" indent="0">
                <a:spcBef>
                  <a:spcPct val="0"/>
                </a:spcBef>
                <a:spcAft>
                  <a:spcPct val="0"/>
                </a:spcAft>
                <a:buNone/>
              </a:pPr>
              <a:t>Electrification</a:t>
            </a:fld>
            <a:endParaRPr lang="en-US" sz="1000"/>
          </a:p>
        </p:txBody>
      </p:sp>
      <p:sp>
        <p:nvSpPr>
          <p:cNvPr id="288" name="Text Placeholder 10">
            <a:extLst>
              <a:ext uri="{FF2B5EF4-FFF2-40B4-BE49-F238E27FC236}">
                <a16:creationId xmlns:a16="http://schemas.microsoft.com/office/drawing/2014/main" id="{DFF768E9-1DDD-7DE1-B274-69F38F174C15}"/>
              </a:ext>
            </a:extLst>
          </p:cNvPr>
          <p:cNvSpPr>
            <a:spLocks/>
          </p:cNvSpPr>
          <p:nvPr>
            <p:custDataLst>
              <p:tags r:id="rId67"/>
            </p:custDataLst>
          </p:nvPr>
        </p:nvSpPr>
        <p:spPr bwMode="auto">
          <a:xfrm>
            <a:off x="1704975" y="2141538"/>
            <a:ext cx="471488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5D4C33EF-EC71-43AE-9716-5498C248B800}" type="datetime'''''''''''N''''u''''''''''''''cl''''''''e''''ar'''''''''' '''">
              <a:rPr lang="en-US" altLang="en-US" sz="1000" smtClean="0"/>
              <a:pPr marL="0" lvl="0" indent="0">
                <a:spcBef>
                  <a:spcPct val="0"/>
                </a:spcBef>
                <a:spcAft>
                  <a:spcPct val="0"/>
                </a:spcAft>
                <a:buNone/>
              </a:pPr>
              <a:t>Nuclear </a:t>
            </a:fld>
            <a:endParaRPr lang="en-US" sz="1000"/>
          </a:p>
        </p:txBody>
      </p:sp>
      <p:sp>
        <p:nvSpPr>
          <p:cNvPr id="789" name="Text Placeholder 10">
            <a:extLst>
              <a:ext uri="{FF2B5EF4-FFF2-40B4-BE49-F238E27FC236}">
                <a16:creationId xmlns:a16="http://schemas.microsoft.com/office/drawing/2014/main" id="{1B2A7229-E79F-514F-9365-1F0ABA430404}"/>
              </a:ext>
            </a:extLst>
          </p:cNvPr>
          <p:cNvSpPr>
            <a:spLocks/>
          </p:cNvSpPr>
          <p:nvPr>
            <p:custDataLst>
              <p:tags r:id="rId68"/>
            </p:custDataLst>
          </p:nvPr>
        </p:nvSpPr>
        <p:spPr bwMode="auto">
          <a:xfrm>
            <a:off x="2789238" y="1938338"/>
            <a:ext cx="1620838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E6DAF9C9-FE89-4EB3-AFE5-77BCDC625551}" type="datetime'Othe''''''''r'' e''m''e''rg''ing techn''o''l''''og''ie''''s'''">
              <a:rPr lang="en-US" altLang="en-US" sz="1000" smtClean="0"/>
              <a:pPr marL="0" lvl="0" indent="0">
                <a:spcBef>
                  <a:spcPct val="0"/>
                </a:spcBef>
                <a:spcAft>
                  <a:spcPct val="0"/>
                </a:spcAft>
                <a:buNone/>
              </a:pPr>
              <a:t>Other emerging technologies</a:t>
            </a:fld>
            <a:endParaRPr lang="en-US" sz="1000"/>
          </a:p>
        </p:txBody>
      </p:sp>
      <p:grpSp>
        <p:nvGrpSpPr>
          <p:cNvPr id="16" name="btfpColumnHeaderBox399874">
            <a:extLst>
              <a:ext uri="{FF2B5EF4-FFF2-40B4-BE49-F238E27FC236}">
                <a16:creationId xmlns:a16="http://schemas.microsoft.com/office/drawing/2014/main" id="{7EF48F40-819E-44D4-2795-467FEF9F46A9}"/>
              </a:ext>
            </a:extLst>
          </p:cNvPr>
          <p:cNvGrpSpPr/>
          <p:nvPr>
            <p:custDataLst>
              <p:tags r:id="rId69"/>
            </p:custDataLst>
          </p:nvPr>
        </p:nvGrpSpPr>
        <p:grpSpPr>
          <a:xfrm>
            <a:off x="329183" y="1408176"/>
            <a:ext cx="4866272" cy="515941"/>
            <a:chOff x="8951913" y="1344677"/>
            <a:chExt cx="1706622" cy="538528"/>
          </a:xfrm>
        </p:grpSpPr>
        <p:sp>
          <p:nvSpPr>
            <p:cNvPr id="12" name="btfpColumnHeaderBoxText399874">
              <a:extLst>
                <a:ext uri="{FF2B5EF4-FFF2-40B4-BE49-F238E27FC236}">
                  <a16:creationId xmlns:a16="http://schemas.microsoft.com/office/drawing/2014/main" id="{3F0D2395-3270-B0EF-C7CA-F80027B03FA4}"/>
                </a:ext>
              </a:extLst>
            </p:cNvPr>
            <p:cNvSpPr txBox="1"/>
            <p:nvPr/>
          </p:nvSpPr>
          <p:spPr bwMode="gray">
            <a:xfrm>
              <a:off x="8951914" y="1344677"/>
              <a:ext cx="1706621" cy="525713"/>
            </a:xfrm>
            <a:prstGeom prst="rect">
              <a:avLst/>
            </a:prstGeom>
            <a:noFill/>
          </p:spPr>
          <p:txBody>
            <a:bodyPr vert="horz" wrap="square" lIns="36036" tIns="36036" rIns="36036" bIns="36036" rtlCol="0" anchor="b">
              <a:spAutoFit/>
            </a:bodyPr>
            <a:lstStyle/>
            <a:p>
              <a:pPr defTabSz="711200">
                <a:defRPr/>
              </a:pPr>
              <a:r>
                <a:rPr lang="en-US" sz="1400" b="1"/>
                <a:t>Electrification overtakes renewables as global clean energy investments accelerate</a:t>
              </a:r>
              <a:endParaRPr lang="en-US" sz="1400" b="1" i="1" baseline="-25000">
                <a:solidFill>
                  <a:srgbClr val="000000"/>
                </a:solidFill>
                <a:cs typeface="Arial"/>
              </a:endParaRPr>
            </a:p>
          </p:txBody>
        </p:sp>
        <p:cxnSp>
          <p:nvCxnSpPr>
            <p:cNvPr id="14" name="btfpColumnHeaderBoxLine399874">
              <a:extLst>
                <a:ext uri="{FF2B5EF4-FFF2-40B4-BE49-F238E27FC236}">
                  <a16:creationId xmlns:a16="http://schemas.microsoft.com/office/drawing/2014/main" id="{A58331A5-E628-3FCB-A6B4-59C6D74DAB95}"/>
                </a:ext>
              </a:extLst>
            </p:cNvPr>
            <p:cNvCxnSpPr>
              <a:cxnSpLocks/>
            </p:cNvCxnSpPr>
            <p:nvPr/>
          </p:nvCxnSpPr>
          <p:spPr bwMode="gray">
            <a:xfrm>
              <a:off x="8951913" y="1869044"/>
              <a:ext cx="1701806" cy="14161"/>
            </a:xfrm>
            <a:prstGeom prst="line">
              <a:avLst/>
            </a:prstGeom>
            <a:ln w="9525" cap="flat">
              <a:solidFill>
                <a:srgbClr val="000000"/>
              </a:solidFill>
              <a:miter lim="800000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btfpColumnHeaderBox399874">
            <a:extLst>
              <a:ext uri="{FF2B5EF4-FFF2-40B4-BE49-F238E27FC236}">
                <a16:creationId xmlns:a16="http://schemas.microsoft.com/office/drawing/2014/main" id="{40D4C391-9187-15AF-1ECB-73B97E2D8690}"/>
              </a:ext>
            </a:extLst>
          </p:cNvPr>
          <p:cNvGrpSpPr/>
          <p:nvPr>
            <p:custDataLst>
              <p:tags r:id="rId70"/>
            </p:custDataLst>
          </p:nvPr>
        </p:nvGrpSpPr>
        <p:grpSpPr>
          <a:xfrm>
            <a:off x="5403272" y="1408176"/>
            <a:ext cx="6601229" cy="515942"/>
            <a:chOff x="8951913" y="1344678"/>
            <a:chExt cx="1831401" cy="538527"/>
          </a:xfrm>
        </p:grpSpPr>
        <p:sp>
          <p:nvSpPr>
            <p:cNvPr id="20" name="btfpColumnHeaderBoxText399874">
              <a:extLst>
                <a:ext uri="{FF2B5EF4-FFF2-40B4-BE49-F238E27FC236}">
                  <a16:creationId xmlns:a16="http://schemas.microsoft.com/office/drawing/2014/main" id="{F6973A97-BF9A-0077-96D1-4A88CB7D23CE}"/>
                </a:ext>
              </a:extLst>
            </p:cNvPr>
            <p:cNvSpPr txBox="1"/>
            <p:nvPr/>
          </p:nvSpPr>
          <p:spPr bwMode="gray">
            <a:xfrm>
              <a:off x="8951914" y="1344678"/>
              <a:ext cx="1820559" cy="525711"/>
            </a:xfrm>
            <a:prstGeom prst="rect">
              <a:avLst/>
            </a:prstGeom>
            <a:noFill/>
          </p:spPr>
          <p:txBody>
            <a:bodyPr vert="horz" wrap="square" lIns="36036" tIns="36036" rIns="36036" bIns="36036" rtlCol="0" anchor="b">
              <a:spAutoFit/>
            </a:bodyPr>
            <a:lstStyle/>
            <a:p>
              <a:pPr defTabSz="711200">
                <a:defRPr/>
              </a:pPr>
              <a:r>
                <a:rPr lang="en-US" sz="1400" b="1">
                  <a:solidFill>
                    <a:srgbClr val="000000"/>
                  </a:solidFill>
                </a:rPr>
                <a:t>Asia heavily and rapidly investing in renewables (&gt;10% CAGR, 2015-25); North America investing steadily, focused on renewables, grids, and storage</a:t>
              </a:r>
              <a:endParaRPr lang="en-US" sz="1400" b="1" i="1" baseline="-25000">
                <a:solidFill>
                  <a:srgbClr val="000000"/>
                </a:solidFill>
                <a:cs typeface="Arial"/>
              </a:endParaRPr>
            </a:p>
          </p:txBody>
        </p:sp>
        <p:cxnSp>
          <p:nvCxnSpPr>
            <p:cNvPr id="23" name="btfpColumnHeaderBoxLine399874">
              <a:extLst>
                <a:ext uri="{FF2B5EF4-FFF2-40B4-BE49-F238E27FC236}">
                  <a16:creationId xmlns:a16="http://schemas.microsoft.com/office/drawing/2014/main" id="{E5990CFF-1315-A280-6D6B-99E523415E4B}"/>
                </a:ext>
              </a:extLst>
            </p:cNvPr>
            <p:cNvCxnSpPr>
              <a:cxnSpLocks/>
            </p:cNvCxnSpPr>
            <p:nvPr/>
          </p:nvCxnSpPr>
          <p:spPr bwMode="gray">
            <a:xfrm>
              <a:off x="8951913" y="1869044"/>
              <a:ext cx="1831401" cy="14161"/>
            </a:xfrm>
            <a:prstGeom prst="line">
              <a:avLst/>
            </a:prstGeom>
            <a:ln w="9525" cap="flat">
              <a:solidFill>
                <a:srgbClr val="000000"/>
              </a:solidFill>
              <a:miter lim="800000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Title 1">
            <a:extLst>
              <a:ext uri="{FF2B5EF4-FFF2-40B4-BE49-F238E27FC236}">
                <a16:creationId xmlns:a16="http://schemas.microsoft.com/office/drawing/2014/main" id="{C9011673-EA65-0719-5288-2F1B6A698C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rIns="91440">
            <a:noAutofit/>
          </a:bodyPr>
          <a:lstStyle/>
          <a:p>
            <a:r>
              <a:rPr lang="en-US" dirty="0"/>
              <a:t>Global clean energy investment grew at &gt;20% CAGR from 2020 to 2025, with renewables deployment in Asia leading the charge</a:t>
            </a:r>
            <a:endParaRPr lang="en-US" sz="2400" dirty="0"/>
          </a:p>
        </p:txBody>
      </p:sp>
      <p:sp>
        <p:nvSpPr>
          <p:cNvPr id="379" name="Rectangle 378">
            <a:extLst>
              <a:ext uri="{FF2B5EF4-FFF2-40B4-BE49-F238E27FC236}">
                <a16:creationId xmlns:a16="http://schemas.microsoft.com/office/drawing/2014/main" id="{2FA2FAE4-D8F2-A417-3395-65E716A2856F}"/>
              </a:ext>
            </a:extLst>
          </p:cNvPr>
          <p:cNvSpPr/>
          <p:nvPr>
            <p:custDataLst>
              <p:tags r:id="rId71"/>
            </p:custDataLst>
          </p:nvPr>
        </p:nvSpPr>
        <p:spPr bwMode="auto">
          <a:xfrm>
            <a:off x="5403850" y="1949450"/>
            <a:ext cx="179388" cy="13335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endParaRPr lang="en-US" sz="1600" err="1">
              <a:solidFill>
                <a:schemeClr val="tx1"/>
              </a:solidFill>
            </a:endParaRPr>
          </a:p>
        </p:txBody>
      </p:sp>
      <p:sp>
        <p:nvSpPr>
          <p:cNvPr id="383" name="Rectangle 382">
            <a:extLst>
              <a:ext uri="{FF2B5EF4-FFF2-40B4-BE49-F238E27FC236}">
                <a16:creationId xmlns:a16="http://schemas.microsoft.com/office/drawing/2014/main" id="{94DC06E3-6D32-0CBC-1EBB-DFB80A138629}"/>
              </a:ext>
            </a:extLst>
          </p:cNvPr>
          <p:cNvSpPr/>
          <p:nvPr>
            <p:custDataLst>
              <p:tags r:id="rId72"/>
            </p:custDataLst>
          </p:nvPr>
        </p:nvSpPr>
        <p:spPr bwMode="auto">
          <a:xfrm>
            <a:off x="6430963" y="1949450"/>
            <a:ext cx="179388" cy="133350"/>
          </a:xfrm>
          <a:prstGeom prst="rect">
            <a:avLst/>
          </a:prstGeom>
          <a:solidFill>
            <a:schemeClr val="accent5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endParaRPr lang="en-US" sz="1600" err="1">
              <a:solidFill>
                <a:schemeClr val="tx1"/>
              </a:solidFill>
            </a:endParaRPr>
          </a:p>
        </p:txBody>
      </p:sp>
      <p:sp>
        <p:nvSpPr>
          <p:cNvPr id="387" name="Rectangle 386">
            <a:extLst>
              <a:ext uri="{FF2B5EF4-FFF2-40B4-BE49-F238E27FC236}">
                <a16:creationId xmlns:a16="http://schemas.microsoft.com/office/drawing/2014/main" id="{8B65C627-7384-C23B-58B6-69819DCF5159}"/>
              </a:ext>
            </a:extLst>
          </p:cNvPr>
          <p:cNvSpPr/>
          <p:nvPr>
            <p:custDataLst>
              <p:tags r:id="rId73"/>
            </p:custDataLst>
          </p:nvPr>
        </p:nvSpPr>
        <p:spPr bwMode="auto">
          <a:xfrm>
            <a:off x="7577138" y="1949450"/>
            <a:ext cx="179388" cy="133350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endParaRPr lang="en-US" sz="1600" err="1">
              <a:solidFill>
                <a:schemeClr val="tx1"/>
              </a:solidFill>
            </a:endParaRPr>
          </a:p>
        </p:txBody>
      </p:sp>
      <p:sp>
        <p:nvSpPr>
          <p:cNvPr id="397" name="Rectangle 396">
            <a:extLst>
              <a:ext uri="{FF2B5EF4-FFF2-40B4-BE49-F238E27FC236}">
                <a16:creationId xmlns:a16="http://schemas.microsoft.com/office/drawing/2014/main" id="{F7DBF58E-BCEE-CB9B-8943-53FD2A33E91E}"/>
              </a:ext>
            </a:extLst>
          </p:cNvPr>
          <p:cNvSpPr/>
          <p:nvPr>
            <p:custDataLst>
              <p:tags r:id="rId74"/>
            </p:custDataLst>
          </p:nvPr>
        </p:nvSpPr>
        <p:spPr bwMode="auto">
          <a:xfrm>
            <a:off x="8661400" y="1949450"/>
            <a:ext cx="179388" cy="133350"/>
          </a:xfrm>
          <a:prstGeom prst="rect">
            <a:avLst/>
          </a:prstGeom>
          <a:solidFill>
            <a:schemeClr val="accent6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endParaRPr lang="en-US" sz="1600" err="1">
              <a:solidFill>
                <a:schemeClr val="tx1"/>
              </a:solidFill>
            </a:endParaRPr>
          </a:p>
        </p:txBody>
      </p:sp>
      <p:sp>
        <p:nvSpPr>
          <p:cNvPr id="393" name="Rectangle 392">
            <a:extLst>
              <a:ext uri="{FF2B5EF4-FFF2-40B4-BE49-F238E27FC236}">
                <a16:creationId xmlns:a16="http://schemas.microsoft.com/office/drawing/2014/main" id="{116E861C-BED1-2092-90E5-731793504253}"/>
              </a:ext>
            </a:extLst>
          </p:cNvPr>
          <p:cNvSpPr/>
          <p:nvPr>
            <p:custDataLst>
              <p:tags r:id="rId75"/>
            </p:custDataLst>
          </p:nvPr>
        </p:nvSpPr>
        <p:spPr bwMode="auto">
          <a:xfrm>
            <a:off x="9464675" y="1949450"/>
            <a:ext cx="179388" cy="133350"/>
          </a:xfrm>
          <a:prstGeom prst="rect">
            <a:avLst/>
          </a:prstGeom>
          <a:solidFill>
            <a:srgbClr val="364D6E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endParaRPr lang="en-US" sz="1600" err="1">
              <a:solidFill>
                <a:schemeClr val="tx1"/>
              </a:solidFill>
            </a:endParaRPr>
          </a:p>
        </p:txBody>
      </p:sp>
      <p:sp>
        <p:nvSpPr>
          <p:cNvPr id="376" name="Text Placeholder 10">
            <a:extLst>
              <a:ext uri="{FF2B5EF4-FFF2-40B4-BE49-F238E27FC236}">
                <a16:creationId xmlns:a16="http://schemas.microsoft.com/office/drawing/2014/main" id="{115DFB91-512B-3844-A114-92FBEDCA92F2}"/>
              </a:ext>
            </a:extLst>
          </p:cNvPr>
          <p:cNvSpPr>
            <a:spLocks/>
          </p:cNvSpPr>
          <p:nvPr>
            <p:custDataLst>
              <p:tags r:id="rId76"/>
            </p:custDataLst>
          </p:nvPr>
        </p:nvSpPr>
        <p:spPr bwMode="auto">
          <a:xfrm>
            <a:off x="5634038" y="1944688"/>
            <a:ext cx="695325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2CB1C201-8F21-4A3A-A6BE-1476FEAEDCD1}" type="datetime'''''R''e''''n''''''e''w''''''a''''''b''le''''''''''''s'">
              <a:rPr lang="en-US" altLang="en-US" sz="1000" smtClean="0">
                <a:effectLst/>
              </a:rPr>
              <a:pPr marL="0" lvl="0" indent="0">
                <a:spcBef>
                  <a:spcPct val="0"/>
                </a:spcBef>
                <a:spcAft>
                  <a:spcPct val="0"/>
                </a:spcAft>
                <a:buNone/>
              </a:pPr>
              <a:t>Renewables</a:t>
            </a:fld>
            <a:endParaRPr lang="en-US" sz="1000"/>
          </a:p>
        </p:txBody>
      </p:sp>
      <p:sp>
        <p:nvSpPr>
          <p:cNvPr id="380" name="Text Placeholder 10">
            <a:extLst>
              <a:ext uri="{FF2B5EF4-FFF2-40B4-BE49-F238E27FC236}">
                <a16:creationId xmlns:a16="http://schemas.microsoft.com/office/drawing/2014/main" id="{1EEC2A76-FA2D-DA8D-E89F-D8A4C118FBEF}"/>
              </a:ext>
            </a:extLst>
          </p:cNvPr>
          <p:cNvSpPr>
            <a:spLocks/>
          </p:cNvSpPr>
          <p:nvPr>
            <p:custDataLst>
              <p:tags r:id="rId77"/>
            </p:custDataLst>
          </p:nvPr>
        </p:nvSpPr>
        <p:spPr bwMode="auto">
          <a:xfrm>
            <a:off x="6661150" y="1944688"/>
            <a:ext cx="814388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000"/>
              <a:t>Grid &amp; storage</a:t>
            </a:r>
            <a:endParaRPr lang="en-US" sz="1000"/>
          </a:p>
        </p:txBody>
      </p:sp>
      <p:sp>
        <p:nvSpPr>
          <p:cNvPr id="384" name="Text Placeholder 10">
            <a:extLst>
              <a:ext uri="{FF2B5EF4-FFF2-40B4-BE49-F238E27FC236}">
                <a16:creationId xmlns:a16="http://schemas.microsoft.com/office/drawing/2014/main" id="{6D1AECEA-852C-DE8E-0059-41F3ED793B5E}"/>
              </a:ext>
            </a:extLst>
          </p:cNvPr>
          <p:cNvSpPr>
            <a:spLocks/>
          </p:cNvSpPr>
          <p:nvPr>
            <p:custDataLst>
              <p:tags r:id="rId78"/>
            </p:custDataLst>
          </p:nvPr>
        </p:nvSpPr>
        <p:spPr bwMode="auto">
          <a:xfrm>
            <a:off x="7807325" y="1944688"/>
            <a:ext cx="752475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678926E4-3057-4DDF-AEE3-6FC27AE2EC83}" type="datetime'''''''E''''''l''e''''''c''t''''''r''''i''fi''c''a''ti''''on'''">
              <a:rPr lang="en-US" altLang="en-US" sz="1000" smtClean="0"/>
              <a:pPr marL="0" lvl="0" indent="0">
                <a:spcBef>
                  <a:spcPct val="0"/>
                </a:spcBef>
                <a:spcAft>
                  <a:spcPct val="0"/>
                </a:spcAft>
                <a:buNone/>
              </a:pPr>
              <a:t>Electrification</a:t>
            </a:fld>
            <a:endParaRPr lang="en-US" sz="1000"/>
          </a:p>
        </p:txBody>
      </p:sp>
      <p:sp>
        <p:nvSpPr>
          <p:cNvPr id="394" name="Text Placeholder 10">
            <a:extLst>
              <a:ext uri="{FF2B5EF4-FFF2-40B4-BE49-F238E27FC236}">
                <a16:creationId xmlns:a16="http://schemas.microsoft.com/office/drawing/2014/main" id="{4719217B-3241-4158-A3B1-188C115AFA8B}"/>
              </a:ext>
            </a:extLst>
          </p:cNvPr>
          <p:cNvSpPr>
            <a:spLocks/>
          </p:cNvSpPr>
          <p:nvPr>
            <p:custDataLst>
              <p:tags r:id="rId79"/>
            </p:custDataLst>
          </p:nvPr>
        </p:nvSpPr>
        <p:spPr bwMode="auto">
          <a:xfrm>
            <a:off x="8891588" y="1944688"/>
            <a:ext cx="471488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5D3B919B-BFDF-469D-8E71-BDBC9C0F4A54}" type="datetime'''''''Nu''''''''''''''''''''c''''''l''e''''a''''r'''''''' '''">
              <a:rPr lang="en-US" altLang="en-US" sz="1000" smtClean="0"/>
              <a:pPr marL="0" lvl="0" indent="0">
                <a:spcBef>
                  <a:spcPct val="0"/>
                </a:spcBef>
                <a:spcAft>
                  <a:spcPct val="0"/>
                </a:spcAft>
                <a:buNone/>
              </a:pPr>
              <a:t>Nuclear </a:t>
            </a:fld>
            <a:endParaRPr lang="en-US" sz="1000"/>
          </a:p>
        </p:txBody>
      </p:sp>
      <p:sp>
        <p:nvSpPr>
          <p:cNvPr id="389" name="Text Placeholder 10">
            <a:extLst>
              <a:ext uri="{FF2B5EF4-FFF2-40B4-BE49-F238E27FC236}">
                <a16:creationId xmlns:a16="http://schemas.microsoft.com/office/drawing/2014/main" id="{67783828-1797-6725-1736-E2A221C4A83C}"/>
              </a:ext>
            </a:extLst>
          </p:cNvPr>
          <p:cNvSpPr>
            <a:spLocks/>
          </p:cNvSpPr>
          <p:nvPr>
            <p:custDataLst>
              <p:tags r:id="rId80"/>
            </p:custDataLst>
          </p:nvPr>
        </p:nvSpPr>
        <p:spPr bwMode="auto">
          <a:xfrm>
            <a:off x="9694863" y="1944688"/>
            <a:ext cx="1620838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B47C5656-B2AD-48B9-9FDA-FFB296062E20}" type="datetime'Ot''''he''r'' ''e''m''e''rgin''g te''c''''hno''l''''og''''ies'">
              <a:rPr lang="en-US" altLang="en-US" sz="1000" smtClean="0"/>
              <a:pPr marL="0" lvl="0" indent="0">
                <a:spcBef>
                  <a:spcPct val="0"/>
                </a:spcBef>
                <a:spcAft>
                  <a:spcPct val="0"/>
                </a:spcAft>
                <a:buNone/>
              </a:pPr>
              <a:t>Other emerging technologies</a:t>
            </a:fld>
            <a:endParaRPr lang="en-US" sz="1000"/>
          </a:p>
        </p:txBody>
      </p:sp>
      <p:sp>
        <p:nvSpPr>
          <p:cNvPr id="135" name="Text Placeholder 10">
            <a:extLst>
              <a:ext uri="{FF2B5EF4-FFF2-40B4-BE49-F238E27FC236}">
                <a16:creationId xmlns:a16="http://schemas.microsoft.com/office/drawing/2014/main" id="{F880A236-27EE-4DCC-A78A-41E523D23428}"/>
              </a:ext>
            </a:extLst>
          </p:cNvPr>
          <p:cNvSpPr>
            <a:spLocks/>
          </p:cNvSpPr>
          <p:nvPr>
            <p:custDataLst>
              <p:tags r:id="rId81"/>
            </p:custDataLst>
          </p:nvPr>
        </p:nvSpPr>
        <p:spPr bwMode="auto">
          <a:xfrm>
            <a:off x="8837613" y="2522539"/>
            <a:ext cx="3354388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200"/>
              <a:t>North America </a:t>
            </a:r>
            <a:r>
              <a:rPr lang="en-US" altLang="en-US" sz="1200">
                <a:effectLst/>
              </a:rPr>
              <a:t>investment, 2015-25, US$B</a:t>
            </a:r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16799544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  <p:tag name="MEKKOFORMATS" val="&lt;MekkoFormats&gt;&lt;NumberFormat DecimalSeparator=&quot;.&quot; ThousandSeparator=&quot;,&quot; NegativeNumberFormat=&quot;1&quot; /&gt;&lt;Font&gt;&lt;Output_Font_Name Default=&quot;Arial&quot; UsePPTTheme=&quot;True&quot; /&gt;&lt;/Font&gt;&lt;DateFormat CultureID=&quot;1033&quot; FormatString=&quot;M/d/yyyy&quot; /&gt;&lt;/MekkoFormats&gt;"/>
  <p:tag name="EE4P_STYLE_ID" val="39dcc26a-7131-49f4-a9eb-1c0521500c03"/>
  <p:tag name="DH_FLYSHEET_STYLE" val="1"/>
  <p:tag name="THINKCELLPRESENTATIONDONOTDELETE" val="&lt;?xml version=&quot;1.0&quot; encoding=&quot;UTF-16&quot; standalone=&quot;yes&quot;?&gt;&lt;root reqver=&quot;32687&quot;&gt;&lt;version val=&quot;38576&quot;/&gt;&lt;CPresentation id=&quot;1&quot;&gt;&lt;m_precDefaultOrdinal&gt;&lt;m_bNumberIsYear val=&quot;1&quot;/&gt;&lt;m_chMinusSymbol&gt;-&lt;/m_chMinusSymbol&gt;&lt;m_chDecimalSymbol17909&gt;.&lt;/m_chDecimalSymbol17909&gt;&lt;m_nGroupingDigits17909 val=&quot;3&quot;/&gt;&lt;m_chGroupingSymbol17909&gt;,&lt;/m_chGroupingSymbol17909&gt;&lt;m_yearfmt&gt;&lt;begin val=&quot;0&quot;/&gt;&lt;end val=&quot;4&quot;/&gt;&lt;/m_yearfmt&gt;&lt;/m_precDefaultOrdinal&gt;&lt;m_precDefaultNumber&gt;&lt;m_bNumberIsYear val=&quot;1&quot;/&gt;&lt;m_chMinusSymbol&gt;-&lt;/m_chMinusSymbol&gt;&lt;m_chDecimalSymbol17909&gt;.&lt;/m_chDecimalSymbol17909&gt;&lt;m_nGroupingDigits17909 val=&quot;3&quot;/&gt;&lt;m_chGroupingSymbol17909&gt;,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.&lt;/m_chDecimalSymbol17909&gt;&lt;m_nGroupingDigits17909 val=&quot;3&quot;/&gt;&lt;m_chGroupingSymbol17909&gt;,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#m/%#d/%Y&lt;/m_strFormatTime&gt;&lt;m_yearfmt&gt;&lt;begin val=&quot;0&quot;/&gt;&lt;end val=&quot;0&quot;/&gt;&lt;/m_yearfmt&gt;&lt;/m_precDefaultDate&gt;&lt;m_precDefaultDay&gt;&lt;m_bNumberIsYear val=&quot;0&quot;/&gt;&lt;m_strFormatTime&gt;%#d&lt;/m_strFormatTime&gt;&lt;m_yearfmt&gt;&lt;begin val=&quot;0&quot;/&gt;&lt;end val=&quot;4&quot;/&gt;&lt;/m_yearfmt&gt;&lt;/m_precDefaultDay&gt;&lt;m_precDefaultWeek&gt;&lt;m_bNumberIsYear val=&quot;0&quot;/&gt;&lt;m_strFormatTime&gt;%d.&lt;/m_strFormatTime&gt;&lt;m_yearfmt&gt;&lt;begin val=&quot;0&quot;/&gt;&lt;end val=&quot;4&quot;/&gt;&lt;/m_yearfmt&gt;&lt;/m_precDefaultWeek&gt;&lt;m_precDefaultMonth&gt;&lt;m_bNumberIsYear val=&quot;0&quot;/&gt;&lt;m_strFormatTime&gt;%1&lt;/m_strFormatTime&gt;&lt;m_yearfmt&gt;&lt;begin val=&quot;0&quot;/&gt;&lt;end val=&quot;4&quot;/&gt;&lt;/m_yearfmt&gt;&lt;/m_precDefaultMonth&gt;&lt;m_precDefaultQuarter&gt;&lt;m_bNumberIsYear val=&quot;0&quot;/&gt;&lt;m_strFormatTime&gt;Q%5&lt;/m_strFormatTime&gt;&lt;m_yearfmt&gt;&lt;begin val=&quot;0&quot;/&gt;&lt;end val=&quot;4&quot;/&gt;&lt;/m_yearfmt&gt;&lt;/m_precDefaultQuarter&gt;&lt;m_precDefaultYear&gt;&lt;m_bNumberIsYear val=&quot;0&quot;/&gt;&lt;m_strFormatTime&gt;%Y&lt;/m_strFormatTime&gt;&lt;m_yearfmt&gt;&lt;begin val=&quot;0&quot;/&gt;&lt;end val=&quot;0&quot;/&gt;&lt;/m_yearfmt&gt;&lt;/m_precDefaultYear&gt;&lt;m_precDefaultFYDay&gt;&lt;m_yearfmt&gt;&lt;begin val=&quot;0&quot;/&gt;&lt;end val=&quot;4&quot;/&gt;&lt;/m_yearfmt&gt;&lt;/m_precDefaultFYDay&gt;&lt;m_precDefaultFYWeek&gt;&lt;m_yearfmt&gt;&lt;begin val=&quot;0&quot;/&gt;&lt;end val=&quot;4&quot;/&gt;&lt;/m_yearfmt&gt;&lt;/m_precDefaultFYWeek&gt;&lt;m_precDefaultFYMonth&gt;&lt;m_yearfmt&gt;&lt;begin val=&quot;0&quot;/&gt;&lt;end val=&quot;4&quot;/&gt;&lt;/m_yearfmt&gt;&lt;/m_precDefaultFYMonth&gt;&lt;m_precDefaultFYQuarter&gt;&lt;m_yearfmt&gt;&lt;begin val=&quot;0&quot;/&gt;&lt;end val=&quot;4&quot;/&gt;&lt;/m_yearfmt&gt;&lt;/m_precDefaultFYQuarter&gt;&lt;m_precDefaultFYYear&gt;&lt;m_yearfmt&gt;&lt;begin val=&quot;0&quot;/&gt;&lt;end val=&quot;4&quot;/&gt;&lt;/m_yearfmt&gt;&lt;/m_precDefaultFYYear&gt;&lt;m_mruColor&gt;&lt;m_vecMRU length=&quot;24&quot;&gt;&lt;elem m_fUsage=&quot;1.89999999999999991118E+00&quot;&gt;&lt;m_msothmcolidx val=&quot;0&quot;/&gt;&lt;m_rgb r=&quot;FF&quot; g=&quot;E5&quot; b=&quot;4F&quot;/&gt;&lt;/elem&gt;&lt;elem m_fUsage=&quot;1.53899999999999992362E+00&quot;&gt;&lt;m_msothmcolidx val=&quot;0&quot;/&gt;&lt;m_rgb r=&quot;F7&quot; g=&quot;C1&quot; b=&quot;00&quot;/&gt;&lt;/elem&gt;&lt;elem m_fUsage=&quot;1.12193100000000001160E+00&quot;&gt;&lt;m_msothmcolidx val=&quot;0&quot;/&gt;&lt;m_rgb r=&quot;FF&quot; g=&quot;F4&quot; b=&quot;4F&quot;/&gt;&lt;/elem&gt;&lt;elem m_fUsage=&quot;1.04990952518999991483E+00&quot;&gt;&lt;m_msothmcolidx val=&quot;0&quot;/&gt;&lt;m_rgb r=&quot;E7&quot; g=&quot;D7&quot; b=&quot;3C&quot;/&gt;&lt;/elem&gt;&lt;elem m_fUsage=&quot;9.08764110000000124856E-01&quot;&gt;&lt;m_msothmcolidx val=&quot;0&quot;/&gt;&lt;m_rgb r=&quot;F7&quot; g=&quot;D2&quot; b=&quot;00&quot;/&gt;&lt;/elem&gt;&lt;elem m_fUsage=&quot;6.56100000000000127542E-01&quot;&gt;&lt;m_msothmcolidx val=&quot;0&quot;/&gt;&lt;m_rgb r=&quot;F7&quot; g=&quot;CB&quot; b=&quot;00&quot;/&gt;&lt;/elem&gt;&lt;elem m_fUsage=&quot;4.82954507382510056512E-01&quot;&gt;&lt;m_msothmcolidx val=&quot;0&quot;/&gt;&lt;m_rgb r=&quot;E2&quot; g=&quot;CC&quot; b=&quot;46&quot;/&gt;&lt;/elem&gt;&lt;elem m_fUsage=&quot;2.82429536481000165171E-01&quot;&gt;&lt;m_msothmcolidx val=&quot;0&quot;/&gt;&lt;m_rgb r=&quot;E7&quot; g=&quot;D8&quot; b=&quot;3C&quot;/&gt;&lt;/elem&gt;&lt;elem m_fUsage=&quot;2.13720527933768389417E-01&quot;&gt;&lt;m_msothmcolidx val=&quot;0&quot;/&gt;&lt;m_rgb r=&quot;3D&quot; g=&quot;C0&quot; b=&quot;A7&quot;/&gt;&lt;/elem&gt;&lt;elem m_fUsage=&quot;2.05891132094649098594E-01&quot;&gt;&lt;m_msothmcolidx val=&quot;0&quot;/&gt;&lt;m_rgb r=&quot;F2&quot; g=&quot;EE&quot; b=&quot;1F&quot;/&gt;&lt;/elem&gt;&lt;elem m_fUsage=&quot;1.85302018885184133223E-01&quot;&gt;&lt;m_msothmcolidx val=&quot;0&quot;/&gt;&lt;m_rgb r=&quot;63&quot; g=&quot;9D&quot; b=&quot;D2&quot;/&gt;&lt;/elem&gt;&lt;elem m_fUsage=&quot;1.69422009970224440867E-01&quot;&gt;&lt;m_msothmcolidx val=&quot;0&quot;/&gt;&lt;m_rgb r=&quot;EE&quot; g=&quot;EC&quot; b=&quot;6D&quot;/&gt;&lt;/elem&gt;&lt;elem m_fUsage=&quot;1.68722923525279511203E-01&quot;&gt;&lt;m_msothmcolidx val=&quot;0&quot;/&gt;&lt;m_rgb r=&quot;AA&quot; g=&quot;D1&quot; b=&quot;6E&quot;/&gt;&lt;/elem&gt;&lt;elem m_fUsage=&quot;1.66771816996665767086E-01&quot;&gt;&lt;m_msothmcolidx val=&quot;0&quot;/&gt;&lt;m_rgb r=&quot;93&quot; g=&quot;AF&quot; b=&quot;9B&quot;/&gt;&lt;/elem&gt;&lt;elem m_fUsage=&quot;1.54136512338707870606E-01&quot;&gt;&lt;m_msothmcolidx val=&quot;0&quot;/&gt;&lt;m_rgb r=&quot;F0&quot; g=&quot;D1&quot; b=&quot;32&quot;/&gt;&lt;/elem&gt;&lt;elem m_fUsage=&quot;9.84770902183611934744E-02&quot;&gt;&lt;m_msothmcolidx val=&quot;0&quot;/&gt;&lt;m_rgb r=&quot;65&quot; g=&quot;B3&quot; b=&quot;D9&quot;/&gt;&lt;/elem&gt;&lt;elem m_fUsage=&quot;8.86293811965250810658E-02&quot;&gt;&lt;m_msothmcolidx val=&quot;0&quot;/&gt;&lt;m_rgb r=&quot;86&quot; g=&quot;DA&quot; b=&quot;C0&quot;/&gt;&lt;/elem&gt;&lt;elem m_fUsage=&quot;8.80496249500215821815E-02&quot;&gt;&lt;m_msothmcolidx val=&quot;0&quot;/&gt;&lt;m_rgb r=&quot;89&quot; g=&quot;D9&quot; b=&quot;C9&quot;/&gt;&lt;/elem&gt;&lt;elem m_fUsage=&quot;7.97664430768725840615E-02&quot;&gt;&lt;m_msothmcolidx val=&quot;0&quot;/&gt;&lt;m_rgb r=&quot;7D&quot; g=&quot;E1&quot; b=&quot;BD&quot;/&gt;&lt;/elem&gt;&lt;elem m_fUsage=&quot;7.17897987691853006753E-02&quot;&gt;&lt;m_msothmcolidx val=&quot;0&quot;/&gt;&lt;m_rgb r=&quot;73&quot; g=&quot;E8&quot; b=&quot;BF&quot;/&gt;&lt;/elem&gt;&lt;elem m_fUsage=&quot;6.46108188922667886489E-02&quot;&gt;&lt;m_msothmcolidx val=&quot;0&quot;/&gt;&lt;m_rgb r=&quot;77&quot; g=&quot;E6&quot; b=&quot;AC&quot;/&gt;&lt;/elem&gt;&lt;elem m_fUsage=&quot;5.81497370030401028451E-02&quot;&gt;&lt;m_msothmcolidx val=&quot;0&quot;/&gt;&lt;m_rgb r=&quot;6B&quot; g=&quot;ED&quot; b=&quot;9A&quot;/&gt;&lt;/elem&gt;&lt;elem m_fUsage=&quot;4.66014575457439628181E-02&quot;&gt;&lt;m_msothmcolidx val=&quot;0&quot;/&gt;&lt;m_rgb r=&quot;5B&quot; g=&quot;B6&quot; b=&quot;DD&quot;/&gt;&lt;/elem&gt;&lt;elem m_fUsage=&quot;4.31036498082629226936E-02&quot;&gt;&lt;m_msothmcolidx val=&quot;0&quot;/&gt;&lt;m_rgb r=&quot;F4&quot; g=&quot;E3&quot; b=&quot;27&quot;/&gt;&lt;/elem&gt;&lt;/m_vecMRU&gt;&lt;/m_mruColor&gt;&lt;m_eweekdayFirstOfWeek val=&quot;1&quot;/&gt;&lt;m_eweekdayFirstOfWorkweek val=&quot;2&quot;/&gt;&lt;m_eweekdayFirstOfWeekend val=&quot;7&quot;/&gt;&lt;/CPresentation&gt;&lt;/root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OQWIMPXZn59tiuK2.Y.YQ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w_VyrtQK6XZzF0jvjLbdg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ZMEAvg.cI_SbyRqnpCZCA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QztRFQ9mWc.6b2ZwBgkUg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7mv080wkR07Ht7t9SWQQw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wv6lWwDUUyQyKoL2CteSw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f.SLlI.eMjkx_DInimjXQ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sF5mYf0D_cMWL_O0GsHcA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qUMyKjIkR70ZsHziYCAvw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UxzaRScReAmMTmkUmadB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ENABLED" val="1"/>
  <p:tag name="BTFPLAYOUTCOLUMNS" val="1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8H0zU6oVGq.hxV1CjCzYA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blP8GctdX9gdPA8J8.5rg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b3Ua2lJq9lIz8rjevCuWQ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5cd5rT7m6_D8QdknxVM1g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aTqv1vTMkyH.tio.VrWCg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usl4hmlff9edeFo1ssFJg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aTLnFHR6y3MACNRaGwMkg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r6FSNSU.cEY9SdCcznH_w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EH7cEfK3u.XhrtMgIP4Rw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2I8RnxTWMdGYdqjdJeET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RCELS.uSzMNB.x.B14yQA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rkeF4bX.zRwAN.K5QJ7Zg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ENABLED" val="1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ENABLED" val="1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ENABLED" val="1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ENABLED" val="1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LAqYzl.ugxQWSNQh5j4bQ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GR3c34fVuMFTxlN2PX_ow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KLD88Sk5iPILiDgX0r8mQ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HlblwvHIWCSVVubr0H1TQ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XMrXM6rXcuNaHmmjgslFQ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ZIT5uYpZ1gu0Tu1aFm0Hw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Lh94DEkHCO4sU8_Od5jKw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zSIP3N7.A35.sck7JsvcQ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SXjLXqC2xaYuIlIb1KxiQ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MG2CUWaLtUrriAKlP12gA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HuxpxH4utXm7HWR1M8qwg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4YTkq.sbKq4y8TDvvJC3Q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J2XxK84O5i3hljdqBEO7w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s2spYIRyY8hX9OLwXdjUQ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D7BpQHRfc8UFavBuMH4ew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lYCo4Bmqud6_5xdtHgM7A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vr8S_zwMUU00O1TE1Naww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uVbaBd.NKmjp2w7ubbRPw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vKHrUMbGAgPmZZkOPxOHA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DDz3MZc2WHhNj98_dfyaA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ySXOXf9GuZ_6dttmV3Byw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LQrjCCn6mZaiOr3WLBwZQ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W3qsYAWaWGxH0bwbFwbcA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jablS4x9rM73JnhoHQNkQ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4XdbFBuN5ZZ3b550JAXCg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ieQAKecEjrgcRVOyiftDw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2Q.FsZ1e7hQMN0mTMgJNw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7pMLKqp1FLt1BbXnCi3Kg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S_gliCtW39w7MQj5B_X1Q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kh.q_Hyhlh1CcpzXmB8qQ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gSYE839EfnIC3mRXquvQQ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vgvIcf3cny8_DHIlzEkQQ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kxZsKR8SLN841JH4LN83w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VFlNvss8xlq0c07AQqjsA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HGcxexBcn9FqVmZRsFblA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Sf0jc_HQxcZJ6jHIrpHkw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ddG7Ks1SppnT2hmLRJYeQ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8701D0gdfIQ0ISsjsXXnA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DNTojQwThletEpc4eX9vw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f4bF5aZQUBWCxT.exuTZA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iunADHwwgdB6LCOofbNsA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.LgxLnDqC.T67B4jmUiew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sL.ybarfOkFv8uFV660yQ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OXch9k9UOE7xHzVX9vOZQ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xz2vyOOdL8TiwRZPeiy4Q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FU.rK5Qvb6hOvga9dRN.Q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x0vjhvm5S7T1r4PeXzJdw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ZsOPG3k3rt2l5J.bKLxGg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S9DcHn7mTS48K3Og3VJ.A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TBEYWRUBakQHI298WKFxQ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AmHKCoIm2abjT0pgtKknA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C.PV56X3gqv4ntdV7SOTA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rcIeCFImBhr6Yx5m3x9Cw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tC4XBHG7yzEn25oslUZlA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ENABLED" val="1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L2eMasnNSmGCEp13xBdHQ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P9r.I9sz7EHu.k0KzSS.Q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l3TeRnE1PpC.2NpSG_86A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sPvxbhL5.eY0YWUpkpi7w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9mTxVC9qAibQ4mgyb8Ctg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MtdztjKHFfr.CR4P.zhgw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ZA0nd7B.NHQ_RT1NT6sPw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nXbHiqp7F8C7uDca67TrA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Z5GcK9ebLvlusn1fCRe.w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SutvdYySvGK.Frj9ZNbhw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2I4vJgeyZxo6AH70J3BDA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YEYlvW54JimjBVUlOXfWw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ENABLED" val="1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ENABLED" val="1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IMb2Qn_Pz36YN9LQEvOhw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Z2D3d45ERmPz9CJlsNF_A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MKCVMLsdWnjoVpScKOlF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ENABLED" val="1"/>
  <p:tag name="BTFPLAYOUTCOLUMNS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KWSPJ0s4Sa3ykTRq7B33A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Cm.9ntpqiWzJi7mOhvmzg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h0zM0m1PLiaLoOQRHHs4A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CuHLkYkXMnlvVCzdXOH6g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9b1hy96pY82KIq26DS35w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5m.RyuIIIIUuzFNzHlUFA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rO5APHsgyocpu4sxmBesg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he.rdybmXnei8KdbD2JVg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ENABLED" val="1"/>
  <p:tag name="BTFPLAYOUTCOLUMNS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MVMhkINmTXyRy.2.7Qdi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e34zGankyNEXSKpsBvGDQ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_o.L7pPOn2f6uPuHb0Oiw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qTpqDRUvIeMXSoiFiAcqA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K76WfKgICXAMQEc9biStA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gyw2Ucv.dzruZz.8E8EFQ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r13dmJcWpUKPH7VyfjKCg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nByzshPSqtydKZQnJ0v_Q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Ns533WF812oUc2khAhIhw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lzxGrq4GDVHdNxjmU1XqQ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wx8PnimxNgtcLuCkKrpy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qZi1PC4Y0L3HuJ1vrT6qQ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FQ7TDucxywDNbyV.NmjRQ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huOkco3KjWlozsyDGRb0w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DIBXaJhQrc7kRQf01qISQ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zPQxlYo1RQE4nE4d7kjog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W6u7KiLJszQBCyqB4HfbA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gk2YdZKRRyLGLyxxEIG3g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wql2ymBbdrsb8r.A9RhhA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0f.ZDUzXrJlqBsUjZZAMQ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J6Uysop5yNfi9vGMa6Qg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v0D9IOoDMVV8SxPAdUdQA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eO6sgKDArenEVB5qMdimw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BfW0CgE4X8MzQiA1mtv9w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36DlNIqIbgoBxkAkJiMlg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SEtm8HaZjmSYOUOdfG4Sg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w0M1bU6Kglhp8jy4NXlkw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kTInUPYXs91Hmsop4urDA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upE6Gl6WSxPjuBb6zTNRw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myd9pw5ALSxUNV56K7_JQ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9gDyIxtMdh0uubq2UaEl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4_7Ll_CJeDiIPUBk3RN1Q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Htwu3BYs_Y2cyzLwU4QNw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CNdI96k28.fSk7SfHH0_g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Sw7SM9FxICZ00XZJMqgsw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yWRvT4y7YNfHEPQTYaiAA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3RnMvDhU09U.Dmm_LkbkQ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mPUVvRhClQ.wjHr4tI9HQ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ey9bKQwIZcyWrTe0RA.VQ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dNqI4hucFF0LDtKYmrCTw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_Ne0i9MbVifVNR_aD56Z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pvKWo2pYtHNXw5sbkk.Pw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ENABLED" val="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zeMXcb5AJ3dVdLsxMYalQ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Kh1tsFIbSYc9pD4kjY.xA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_crg_17d1zKtomSJRiJvA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B18ehCX5YDsKsq5BhXRfg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6LTGW7At5xgQVRaHjAdEw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7UJYfpjavKcZokykt4xLA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15.F2L2vwFP8lXoQHzDZA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6BEf34b3jeeOkslcy32O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S1B4tprnhLu4tONAw55jA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v6IYgUHuyXWdUctTLOy2A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cM88YcdkN8A76t_A8kwIw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pX7rx7mwObrAV_10yaEAA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ckeYlXRK_k.jKYfP2.MQQ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fIZXCj.G0rlj41i5GcnxA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8M3raV8ASosHyIy7zRv8A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waaUnfjy1BYh3RX2O.Rbg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BxKuFqdKN0nbrWXW_SyWw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q80hcKjrtWIw9mFdYskM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JX78wR8t9v7OAJ.gWLT_A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5ay_vHyOl8BF46mM1W4Lg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FELTinoFLE5VhKJ_RoklA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l0sVuCB6OF2ut6VbOZKcQ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zuWhebFdYHWWseYuq8bHQ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dHoE7IpEc.QWrhukHRe9Q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xOs1tgEGgYx6Nuwm6iBEw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KNY_n28ySoz8Jgp9._z_A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VYkuogBxPoeg.ho4RxqMg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rFJTKX5CvYTaFKSh7m3Hg"/>
</p:tagLst>
</file>

<file path=ppt/theme/theme1.xml><?xml version="1.0" encoding="utf-8"?>
<a:theme xmlns:a="http://schemas.openxmlformats.org/drawingml/2006/main" name="CKI Titles and Dividers">
  <a:themeElements>
    <a:clrScheme name="CKI Colors">
      <a:dk1>
        <a:srgbClr val="000000"/>
      </a:dk1>
      <a:lt1>
        <a:srgbClr val="FFFFFF"/>
      </a:lt1>
      <a:dk2>
        <a:srgbClr val="D6D6D6"/>
      </a:dk2>
      <a:lt2>
        <a:srgbClr val="5C5C5C"/>
      </a:lt2>
      <a:accent1>
        <a:srgbClr val="009BDB"/>
      </a:accent1>
      <a:accent2>
        <a:srgbClr val="002230"/>
      </a:accent2>
      <a:accent3>
        <a:srgbClr val="805BC9"/>
      </a:accent3>
      <a:accent4>
        <a:srgbClr val="A73DA7"/>
      </a:accent4>
      <a:accent5>
        <a:srgbClr val="D0227C"/>
      </a:accent5>
      <a:accent6>
        <a:srgbClr val="34A398"/>
      </a:accent6>
      <a:hlink>
        <a:srgbClr val="46647B"/>
      </a:hlink>
      <a:folHlink>
        <a:srgbClr val="7891AA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gray">
        <a:solidFill>
          <a:schemeClr val="bg1"/>
        </a:solidFill>
        <a:ln w="9525">
          <a:solidFill>
            <a:schemeClr val="tx1"/>
          </a:solidFill>
        </a:ln>
      </a:spPr>
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<a:prstTxWarp prst="textNoShape">
          <a:avLst/>
        </a:prstTxWarp>
        <a:noAutofit/>
      </a:bodyPr>
      <a:lstStyle>
        <a:defPPr marL="0" indent="0" algn="ctr">
          <a:buNone/>
          <a:defRPr sz="16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gray">
        <a:ln w="9525" cap="flat">
          <a:solidFill>
            <a:schemeClr val="tx1"/>
          </a:solidFill>
          <a:miter lim="800000"/>
          <a:tailEnd type="none" w="med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gray">
        <a:solidFill>
          <a:srgbClr val="E3E8EE"/>
        </a:solidFill>
      </a:spPr>
      <a:bodyPr wrap="square" lIns="137160" tIns="137160" rIns="274320" bIns="137160" rtlCol="0">
        <a:spAutoFit/>
      </a:bodyPr>
      <a:lstStyle>
        <a:defPPr marL="0" indent="0" algn="l">
          <a:spcBef>
            <a:spcPts val="600"/>
          </a:spcBef>
          <a:spcAft>
            <a:spcPts val="600"/>
          </a:spcAft>
          <a:buNone/>
          <a:defRPr sz="1250" b="1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260209_CKI Slide Master Template_Blank" id="{3AE3FECB-E4B3-1943-B5F9-C3C8FB75BC91}" vid="{5E17AC61-1C3F-3E45-B48E-CB11955F1081}"/>
    </a:ext>
  </a:extLst>
</a:theme>
</file>

<file path=ppt/theme/theme2.xml><?xml version="1.0" encoding="utf-8"?>
<a:theme xmlns:a="http://schemas.openxmlformats.org/drawingml/2006/main" name="1_CKI Content Slides">
  <a:themeElements>
    <a:clrScheme name="CKI Colors">
      <a:dk1>
        <a:srgbClr val="000000"/>
      </a:dk1>
      <a:lt1>
        <a:srgbClr val="FFFFFF"/>
      </a:lt1>
      <a:dk2>
        <a:srgbClr val="D6D6D6"/>
      </a:dk2>
      <a:lt2>
        <a:srgbClr val="5C5C5C"/>
      </a:lt2>
      <a:accent1>
        <a:srgbClr val="009BDB"/>
      </a:accent1>
      <a:accent2>
        <a:srgbClr val="002230"/>
      </a:accent2>
      <a:accent3>
        <a:srgbClr val="805BC9"/>
      </a:accent3>
      <a:accent4>
        <a:srgbClr val="A73DA7"/>
      </a:accent4>
      <a:accent5>
        <a:srgbClr val="D0227C"/>
      </a:accent5>
      <a:accent6>
        <a:srgbClr val="34A398"/>
      </a:accent6>
      <a:hlink>
        <a:srgbClr val="46647B"/>
      </a:hlink>
      <a:folHlink>
        <a:srgbClr val="7891AA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gray">
        <a:solidFill>
          <a:schemeClr val="bg1"/>
        </a:solidFill>
        <a:ln w="9525">
          <a:solidFill>
            <a:schemeClr val="tx1"/>
          </a:solidFill>
        </a:ln>
      </a:spPr>
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<a:prstTxWarp prst="textNoShape">
          <a:avLst/>
        </a:prstTxWarp>
        <a:noAutofit/>
      </a:bodyPr>
      <a:lstStyle>
        <a:defPPr marL="0" indent="0" algn="ctr">
          <a:buNone/>
          <a:defRPr sz="16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gray">
        <a:ln w="9525" cap="flat">
          <a:solidFill>
            <a:schemeClr val="tx1"/>
          </a:solidFill>
          <a:miter lim="800000"/>
          <a:tailEnd type="none" w="med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gray">
        <a:solidFill>
          <a:srgbClr val="E3E8EE"/>
        </a:solidFill>
      </a:spPr>
      <a:bodyPr wrap="square" lIns="137160" tIns="137160" rIns="274320" bIns="137160" rtlCol="0">
        <a:spAutoFit/>
      </a:bodyPr>
      <a:lstStyle>
        <a:defPPr marL="0" indent="0" algn="l">
          <a:spcBef>
            <a:spcPts val="600"/>
          </a:spcBef>
          <a:spcAft>
            <a:spcPts val="600"/>
          </a:spcAft>
          <a:buNone/>
          <a:defRPr sz="1250" b="1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260209_CKI Slide Master Template_Blank" id="{3AE3FECB-E4B3-1943-B5F9-C3C8FB75BC91}" vid="{F551DEC2-CDEC-944A-BD8A-37EF3D09811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1095</Words>
  <Application>Microsoft Office PowerPoint</Application>
  <PresentationFormat>Widescreen</PresentationFormat>
  <Paragraphs>204</Paragraphs>
  <Slides>4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Aptos</vt:lpstr>
      <vt:lpstr>Arial</vt:lpstr>
      <vt:lpstr>CKI Titles and Dividers</vt:lpstr>
      <vt:lpstr>1_CKI Content Slides</vt:lpstr>
      <vt:lpstr>think-cell Slide</vt:lpstr>
      <vt:lpstr>Probable Climates</vt:lpstr>
      <vt:lpstr>Early decarbonization investments are key to keeping temperatures within livable range and saving trillions in climate costs</vt:lpstr>
      <vt:lpstr>Each fractional degree of additional warming multiplies ecological and human climate-related damages across scenarios</vt:lpstr>
      <vt:lpstr>Global clean energy investment grew at &gt;20% CAGR from 2020 to 2025, with renewables deployment in Asia leading the charge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 order to achieve NZE by 2050, utility-scale storage is essential</dc:title>
  <dc:subject/>
  <dc:creator>David Trey Foye</dc:creator>
  <cp:keywords/>
  <dc:description/>
  <cp:lastModifiedBy>Hoyos Arango, Isabel</cp:lastModifiedBy>
  <cp:revision>10</cp:revision>
  <dcterms:created xsi:type="dcterms:W3CDTF">2024-07-17T14:54:18Z</dcterms:created>
  <dcterms:modified xsi:type="dcterms:W3CDTF">2026-02-20T21:35:39Z</dcterms:modified>
  <cp:category/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b0d5c4f4-7a29-4385-b7a5-afbe2154ae6f_Enabled">
    <vt:lpwstr>true</vt:lpwstr>
  </property>
  <property fmtid="{D5CDD505-2E9C-101B-9397-08002B2CF9AE}" pid="3" name="MSIP_Label_b0d5c4f4-7a29-4385-b7a5-afbe2154ae6f_SetDate">
    <vt:lpwstr>2025-01-29T02:03:50Z</vt:lpwstr>
  </property>
  <property fmtid="{D5CDD505-2E9C-101B-9397-08002B2CF9AE}" pid="4" name="MSIP_Label_b0d5c4f4-7a29-4385-b7a5-afbe2154ae6f_Method">
    <vt:lpwstr>Standard</vt:lpwstr>
  </property>
  <property fmtid="{D5CDD505-2E9C-101B-9397-08002B2CF9AE}" pid="5" name="MSIP_Label_b0d5c4f4-7a29-4385-b7a5-afbe2154ae6f_Name">
    <vt:lpwstr>Confidential</vt:lpwstr>
  </property>
  <property fmtid="{D5CDD505-2E9C-101B-9397-08002B2CF9AE}" pid="6" name="MSIP_Label_b0d5c4f4-7a29-4385-b7a5-afbe2154ae6f_SiteId">
    <vt:lpwstr>2dfb2f0b-4d21-4268-9559-72926144c918</vt:lpwstr>
  </property>
  <property fmtid="{D5CDD505-2E9C-101B-9397-08002B2CF9AE}" pid="7" name="MSIP_Label_b0d5c4f4-7a29-4385-b7a5-afbe2154ae6f_ActionId">
    <vt:lpwstr>d99b6f00-eaf9-41ff-b498-da3dcdc5f633</vt:lpwstr>
  </property>
  <property fmtid="{D5CDD505-2E9C-101B-9397-08002B2CF9AE}" pid="8" name="MSIP_Label_b0d5c4f4-7a29-4385-b7a5-afbe2154ae6f_ContentBits">
    <vt:lpwstr>0</vt:lpwstr>
  </property>
</Properties>
</file>