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8.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9.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11.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13.xml" ContentType="application/vnd.openxmlformats-officedocument.presentationml.notesSlide+xml"/>
  <Override PartName="/ppt/charts/chart8.xml" ContentType="application/vnd.openxmlformats-officedocument.drawingml.chart+xml"/>
  <Override PartName="/ppt/tags/tag410.xml" ContentType="application/vnd.openxmlformats-officedocument.presentationml.tags+xml"/>
  <Override PartName="/ppt/tags/tag411.xml" ContentType="application/vnd.openxmlformats-officedocument.presentationml.tags+xml"/>
  <Override PartName="/ppt/notesSlides/notesSlide14.xml" ContentType="application/vnd.openxmlformats-officedocument.presentationml.notesSlid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15.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16.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notesSlides/notesSlide17.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18.xml" ContentType="application/vnd.openxmlformats-officedocument.presentationml.notesSlide+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notesSlides/notesSlide19.xml" ContentType="application/vnd.openxmlformats-officedocument.presentationml.notesSlide+xml"/>
  <Override PartName="/ppt/charts/chart11.xml" ContentType="application/vnd.openxmlformats-officedocument.drawingml.chart+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notesSlides/notesSlide20.xml" ContentType="application/vnd.openxmlformats-officedocument.presentationml.notesSlid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notesSlides/notesSlide21.xml" ContentType="application/vnd.openxmlformats-officedocument.presentationml.notesSlide+xml"/>
  <Override PartName="/ppt/charts/chart12.xml" ContentType="application/vnd.openxmlformats-officedocument.drawingml.chart+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22.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notesSlides/notesSlide23.xml" ContentType="application/vnd.openxmlformats-officedocument.presentationml.notesSlide+xml"/>
  <Override PartName="/ppt/tags/tag550.xml" ContentType="application/vnd.openxmlformats-officedocument.presentationml.tags+xml"/>
  <Override PartName="/ppt/tags/tag551.xml" ContentType="application/vnd.openxmlformats-officedocument.presentationml.tags+xml"/>
  <Override PartName="/ppt/notesSlides/notesSlide24.xml" ContentType="application/vnd.openxmlformats-officedocument.presentationml.notesSlide+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notesSlides/notesSlide25.xml" ContentType="application/vnd.openxmlformats-officedocument.presentationml.notesSlide+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notesSlides/notesSlide26.xml" ContentType="application/vnd.openxmlformats-officedocument.presentationml.notesSlide+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notesSlides/notesSlide27.xml" ContentType="application/vnd.openxmlformats-officedocument.presentationml.notesSlide+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notesSlides/notesSlide2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notesSlides/notesSlide29.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notesSlides/notesSlide30.xml" ContentType="application/vnd.openxmlformats-officedocument.presentationml.notesSlide+xml"/>
  <Override PartName="/ppt/charts/chart17.xml" ContentType="application/vnd.openxmlformats-officedocument.drawingml.chart+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31.xml" ContentType="application/vnd.openxmlformats-officedocument.presentationml.notesSlide+xml"/>
  <Override PartName="/ppt/charts/chart18.xml" ContentType="application/vnd.openxmlformats-officedocument.drawingml.chart+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notesSlides/notesSlide3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notesSlides/notesSlide3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tags/tag859.xml" ContentType="application/vnd.openxmlformats-officedocument.presentationml.tags+xml"/>
  <Override PartName="/ppt/tags/tag860.xml" ContentType="application/vnd.openxmlformats-officedocument.presentationml.tags+xml"/>
  <Override PartName="/ppt/notesSlides/notesSlide34.xml" ContentType="application/vnd.openxmlformats-officedocument.presentationml.notesSlide+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notesSlides/notesSlide35.xml" ContentType="application/vnd.openxmlformats-officedocument.presentationml.notesSlide+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36.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notesSlides/notesSlide37.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notesSlides/notesSlide38.xml" ContentType="application/vnd.openxmlformats-officedocument.presentationml.notesSlide+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notesSlides/notesSlide39.xml" ContentType="application/vnd.openxmlformats-officedocument.presentationml.notesSlide+xml"/>
  <Override PartName="/ppt/charts/chart29.xml" ContentType="application/vnd.openxmlformats-officedocument.drawingml.chart+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notesSlides/notesSlide40.xml" ContentType="application/vnd.openxmlformats-officedocument.presentationml.notesSlide+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notesSlides/notesSlide41.xml" ContentType="application/vnd.openxmlformats-officedocument.presentationml.notesSlide+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notesSlides/notesSlide42.xml" ContentType="application/vnd.openxmlformats-officedocument.presentationml.notesSlide+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notesSlides/notesSlide43.xml" ContentType="application/vnd.openxmlformats-officedocument.presentationml.notesSlide+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notesSlides/notesSlide44.xml" ContentType="application/vnd.openxmlformats-officedocument.presentationml.notesSlide+xml"/>
  <Override PartName="/ppt/charts/chart30.xml" ContentType="application/vnd.openxmlformats-officedocument.drawingml.chart+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notesSlides/notesSlide45.xml" ContentType="application/vnd.openxmlformats-officedocument.presentationml.notesSlide+xml"/>
  <Override PartName="/ppt/charts/chart31.xml" ContentType="application/vnd.openxmlformats-officedocument.drawingml.chart+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notesSlides/notesSlide46.xml" ContentType="application/vnd.openxmlformats-officedocument.presentationml.notesSlide+xml"/>
  <Override PartName="/ppt/charts/chart32.xml" ContentType="application/vnd.openxmlformats-officedocument.drawingml.chart+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notesSlides/notesSlide47.xml" ContentType="application/vnd.openxmlformats-officedocument.presentationml.notesSlide+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notesSlides/notesSlide48.xml" ContentType="application/vnd.openxmlformats-officedocument.presentationml.notesSlide+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notesSlides/notesSlide49.xml" ContentType="application/vnd.openxmlformats-officedocument.presentationml.notesSlide+xml"/>
  <Override PartName="/ppt/tags/tag1245.xml" ContentType="application/vnd.openxmlformats-officedocument.presentationml.tags+xml"/>
  <Override PartName="/ppt/tags/tag1246.xml" ContentType="application/vnd.openxmlformats-officedocument.presentationml.tags+xml"/>
  <Override PartName="/ppt/notesSlides/notesSlide50.xml" ContentType="application/vnd.openxmlformats-officedocument.presentationml.notesSlide+xml"/>
  <Override PartName="/ppt/tags/tag1247.xml" ContentType="application/vnd.openxmlformats-officedocument.presentationml.tags+xml"/>
  <Override PartName="/ppt/tags/tag1248.xml" ContentType="application/vnd.openxmlformats-officedocument.presentationml.tags+xml"/>
  <Override PartName="/ppt/notesSlides/notesSlide51.xml" ContentType="application/vnd.openxmlformats-officedocument.presentationml.notesSlide+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notesSlides/notesSlide52.xml" ContentType="application/vnd.openxmlformats-officedocument.presentationml.notesSlide+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notesSlides/notesSlide53.xml" ContentType="application/vnd.openxmlformats-officedocument.presentationml.notesSlide+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notesSlides/notesSlide54.xml" ContentType="application/vnd.openxmlformats-officedocument.presentationml.notesSlide+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notesSlides/notesSlide55.xml" ContentType="application/vnd.openxmlformats-officedocument.presentationml.notesSlide+xml"/>
  <Override PartName="/ppt/tags/tag1274.xml" ContentType="application/vnd.openxmlformats-officedocument.presentationml.tags+xml"/>
  <Override PartName="/ppt/notesSlides/notesSlide56.xml" ContentType="application/vnd.openxmlformats-officedocument.presentationml.notesSlide+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notesSlides/notesSlide57.xml" ContentType="application/vnd.openxmlformats-officedocument.presentationml.notesSlide+xml"/>
  <Override PartName="/ppt/charts/chart33.xml" ContentType="application/vnd.openxmlformats-officedocument.drawingml.chart+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notesSlides/notesSlide58.xml" ContentType="application/vnd.openxmlformats-officedocument.presentationml.notesSlide+xml"/>
  <Override PartName="/ppt/charts/chart34.xml" ContentType="application/vnd.openxmlformats-officedocument.drawingml.chart+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notesSlides/notesSlide59.xml" ContentType="application/vnd.openxmlformats-officedocument.presentationml.notesSlide+xml"/>
  <Override PartName="/ppt/charts/chart35.xml" ContentType="application/vnd.openxmlformats-officedocument.drawingml.chart+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03.xml" ContentType="application/vnd.openxmlformats-officedocument.presentationml.tags+xml"/>
  <Override PartName="/ppt/tags/tag1404.xml" ContentType="application/vnd.openxmlformats-officedocument.presentationml.tags+xml"/>
  <Override PartName="/ppt/notesSlides/notesSlide61.xml" ContentType="application/vnd.openxmlformats-officedocument.presentationml.notesSlide+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notesSlides/notesSlide62.xml" ContentType="application/vnd.openxmlformats-officedocument.presentationml.notesSlide+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notesSlides/notesSlide63.xml" ContentType="application/vnd.openxmlformats-officedocument.presentationml.notesSlide+xml"/>
  <Override PartName="/ppt/charts/chart36.xml" ContentType="application/vnd.openxmlformats-officedocument.drawingml.chart+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notesSlides/notesSlide64.xml" ContentType="application/vnd.openxmlformats-officedocument.presentationml.notesSlide+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notesSlides/notesSlide65.xml" ContentType="application/vnd.openxmlformats-officedocument.presentationml.notesSlide+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notesSlides/notesSlide66.xml" ContentType="application/vnd.openxmlformats-officedocument.presentationml.notesSlide+xml"/>
  <Override PartName="/ppt/charts/chart37.xml" ContentType="application/vnd.openxmlformats-officedocument.drawingml.chart+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67.xml" ContentType="application/vnd.openxmlformats-officedocument.presentationml.notesSlide+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notesSlides/notesSlide68.xml" ContentType="application/vnd.openxmlformats-officedocument.presentationml.notesSlide+xml"/>
  <Override PartName="/ppt/charts/chart38.xml" ContentType="application/vnd.openxmlformats-officedocument.drawingml.chart+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notesSlides/notesSlide69.xml" ContentType="application/vnd.openxmlformats-officedocument.presentationml.notesSlide+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notesSlides/notesSlide70.xml" ContentType="application/vnd.openxmlformats-officedocument.presentationml.notesSlide+xml"/>
  <Override PartName="/ppt/charts/chart39.xml" ContentType="application/vnd.openxmlformats-officedocument.drawingml.chart+xml"/>
  <Override PartName="/ppt/tags/tag1576.xml" ContentType="application/vnd.openxmlformats-officedocument.presentationml.tags+xml"/>
  <Override PartName="/ppt/tags/tag1577.xml" ContentType="application/vnd.openxmlformats-officedocument.presentationml.tags+xml"/>
  <Override PartName="/ppt/notesSlides/notesSlide71.xml" ContentType="application/vnd.openxmlformats-officedocument.presentationml.notesSlide+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notesSlides/notesSlide72.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notesSlides/notesSlide73.xml" ContentType="application/vnd.openxmlformats-officedocument.presentationml.notesSlide+xml"/>
  <Override PartName="/ppt/tags/tag1647.xml" ContentType="application/vnd.openxmlformats-officedocument.presentationml.tags+xml"/>
  <Override PartName="/ppt/notesSlides/notesSlide74.xml" ContentType="application/vnd.openxmlformats-officedocument.presentationml.notesSlide+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notesSlides/notesSlide75.xml" ContentType="application/vnd.openxmlformats-officedocument.presentationml.notesSlide+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notesSlides/notesSlide76.xml" ContentType="application/vnd.openxmlformats-officedocument.presentationml.notesSlide+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notesSlides/notesSlide77.xml" ContentType="application/vnd.openxmlformats-officedocument.presentationml.notesSlide+xml"/>
  <Override PartName="/ppt/tags/tag1659.xml" ContentType="application/vnd.openxmlformats-officedocument.presentationml.tags+xml"/>
  <Override PartName="/ppt/tags/tag1660.xml" ContentType="application/vnd.openxmlformats-officedocument.presentationml.tags+xml"/>
  <Override PartName="/ppt/notesSlides/notesSlide78.xml" ContentType="application/vnd.openxmlformats-officedocument.presentationml.notesSlide+xml"/>
  <Override PartName="/ppt/tags/tag166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82"/>
  </p:notesMasterIdLst>
  <p:sldIdLst>
    <p:sldId id="260" r:id="rId3"/>
    <p:sldId id="481" r:id="rId4"/>
    <p:sldId id="687" r:id="rId5"/>
    <p:sldId id="699" r:id="rId6"/>
    <p:sldId id="680" r:id="rId7"/>
    <p:sldId id="577" r:id="rId8"/>
    <p:sldId id="681" r:id="rId9"/>
    <p:sldId id="644" r:id="rId10"/>
    <p:sldId id="688" r:id="rId11"/>
    <p:sldId id="672" r:id="rId12"/>
    <p:sldId id="685" r:id="rId13"/>
    <p:sldId id="614" r:id="rId14"/>
    <p:sldId id="649" r:id="rId15"/>
    <p:sldId id="639" r:id="rId16"/>
    <p:sldId id="689" r:id="rId17"/>
    <p:sldId id="665" r:id="rId18"/>
    <p:sldId id="507" r:id="rId19"/>
    <p:sldId id="655" r:id="rId20"/>
    <p:sldId id="654" r:id="rId21"/>
    <p:sldId id="617" r:id="rId22"/>
    <p:sldId id="509" r:id="rId23"/>
    <p:sldId id="666" r:id="rId24"/>
    <p:sldId id="604" r:id="rId25"/>
    <p:sldId id="517" r:id="rId26"/>
    <p:sldId id="690" r:id="rId27"/>
    <p:sldId id="530" r:id="rId28"/>
    <p:sldId id="668" r:id="rId29"/>
    <p:sldId id="696" r:id="rId30"/>
    <p:sldId id="653" r:id="rId31"/>
    <p:sldId id="521" r:id="rId32"/>
    <p:sldId id="526" r:id="rId33"/>
    <p:sldId id="522" r:id="rId34"/>
    <p:sldId id="545" r:id="rId35"/>
    <p:sldId id="670" r:id="rId36"/>
    <p:sldId id="691" r:id="rId37"/>
    <p:sldId id="500" r:id="rId38"/>
    <p:sldId id="624" r:id="rId39"/>
    <p:sldId id="606" r:id="rId40"/>
    <p:sldId id="623" r:id="rId41"/>
    <p:sldId id="625" r:id="rId42"/>
    <p:sldId id="626" r:id="rId43"/>
    <p:sldId id="627" r:id="rId44"/>
    <p:sldId id="601" r:id="rId45"/>
    <p:sldId id="629" r:id="rId46"/>
    <p:sldId id="600" r:id="rId47"/>
    <p:sldId id="632" r:id="rId48"/>
    <p:sldId id="683" r:id="rId49"/>
    <p:sldId id="588" r:id="rId50"/>
    <p:sldId id="634" r:id="rId51"/>
    <p:sldId id="635" r:id="rId52"/>
    <p:sldId id="531" r:id="rId53"/>
    <p:sldId id="692" r:id="rId54"/>
    <p:sldId id="637" r:id="rId55"/>
    <p:sldId id="555" r:id="rId56"/>
    <p:sldId id="636" r:id="rId57"/>
    <p:sldId id="583" r:id="rId58"/>
    <p:sldId id="682" r:id="rId59"/>
    <p:sldId id="638" r:id="rId60"/>
    <p:sldId id="607" r:id="rId61"/>
    <p:sldId id="547" r:id="rId62"/>
    <p:sldId id="543" r:id="rId63"/>
    <p:sldId id="693" r:id="rId64"/>
    <p:sldId id="548" r:id="rId65"/>
    <p:sldId id="549" r:id="rId66"/>
    <p:sldId id="550" r:id="rId67"/>
    <p:sldId id="568" r:id="rId68"/>
    <p:sldId id="553" r:id="rId69"/>
    <p:sldId id="551" r:id="rId70"/>
    <p:sldId id="552" r:id="rId71"/>
    <p:sldId id="554" r:id="rId72"/>
    <p:sldId id="354" r:id="rId73"/>
    <p:sldId id="620" r:id="rId74"/>
    <p:sldId id="650" r:id="rId75"/>
    <p:sldId id="609" r:id="rId76"/>
    <p:sldId id="602" r:id="rId77"/>
    <p:sldId id="608" r:id="rId78"/>
    <p:sldId id="610" r:id="rId79"/>
    <p:sldId id="611" r:id="rId80"/>
    <p:sldId id="695" r:id="rId81"/>
  </p:sldIdLst>
  <p:sldSz cx="12192000" cy="6858000"/>
  <p:notesSz cx="6797675" cy="9926638"/>
  <p:custDataLst>
    <p:tags r:id="rId83"/>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5C0BD64-621B-4FB0-97F8-19F47ADA14AB}">
          <p14:sldIdLst>
            <p14:sldId id="260"/>
          </p14:sldIdLst>
        </p14:section>
        <p14:section name="Opportunity" id="{33ECF1C8-D953-48C2-A205-C082D22F3316}">
          <p14:sldIdLst>
            <p14:sldId id="481"/>
            <p14:sldId id="687"/>
            <p14:sldId id="699"/>
            <p14:sldId id="680"/>
            <p14:sldId id="577"/>
            <p14:sldId id="681"/>
            <p14:sldId id="644"/>
            <p14:sldId id="688"/>
            <p14:sldId id="672"/>
            <p14:sldId id="685"/>
            <p14:sldId id="614"/>
            <p14:sldId id="649"/>
          </p14:sldIdLst>
        </p14:section>
        <p14:section name="Technology" id="{0BD78C40-FD05-7644-8A99-2B052329F4C7}">
          <p14:sldIdLst>
            <p14:sldId id="639"/>
            <p14:sldId id="689"/>
            <p14:sldId id="665"/>
            <p14:sldId id="507"/>
            <p14:sldId id="655"/>
            <p14:sldId id="654"/>
            <p14:sldId id="617"/>
            <p14:sldId id="509"/>
            <p14:sldId id="666"/>
            <p14:sldId id="604"/>
          </p14:sldIdLst>
        </p14:section>
        <p14:section name="Supply Chain" id="{0CC2D3D1-7D7C-449C-B9D6-350C439B40A3}">
          <p14:sldIdLst>
            <p14:sldId id="517"/>
            <p14:sldId id="690"/>
            <p14:sldId id="530"/>
            <p14:sldId id="668"/>
            <p14:sldId id="696"/>
            <p14:sldId id="653"/>
            <p14:sldId id="521"/>
            <p14:sldId id="526"/>
            <p14:sldId id="522"/>
            <p14:sldId id="545"/>
          </p14:sldIdLst>
        </p14:section>
        <p14:section name="Deployment" id="{E6E5C3E7-BC60-4AD3-BB79-54996AA5F03C}">
          <p14:sldIdLst>
            <p14:sldId id="670"/>
            <p14:sldId id="691"/>
            <p14:sldId id="500"/>
            <p14:sldId id="624"/>
            <p14:sldId id="606"/>
            <p14:sldId id="623"/>
            <p14:sldId id="625"/>
            <p14:sldId id="626"/>
            <p14:sldId id="627"/>
            <p14:sldId id="601"/>
            <p14:sldId id="629"/>
            <p14:sldId id="600"/>
            <p14:sldId id="632"/>
            <p14:sldId id="683"/>
            <p14:sldId id="588"/>
            <p14:sldId id="634"/>
            <p14:sldId id="635"/>
          </p14:sldIdLst>
        </p14:section>
        <p14:section name="Global Policy" id="{9E161405-109B-6041-8696-2A9FF6D88C68}">
          <p14:sldIdLst>
            <p14:sldId id="531"/>
            <p14:sldId id="692"/>
            <p14:sldId id="637"/>
            <p14:sldId id="555"/>
            <p14:sldId id="636"/>
            <p14:sldId id="583"/>
            <p14:sldId id="682"/>
            <p14:sldId id="638"/>
            <p14:sldId id="607"/>
            <p14:sldId id="547"/>
          </p14:sldIdLst>
        </p14:section>
        <p14:section name="Overcoming Future Challenges" id="{5435D63F-1107-49B7-B63A-D136AA6A9B0B}">
          <p14:sldIdLst>
            <p14:sldId id="543"/>
            <p14:sldId id="693"/>
            <p14:sldId id="548"/>
            <p14:sldId id="549"/>
            <p14:sldId id="550"/>
            <p14:sldId id="568"/>
            <p14:sldId id="553"/>
            <p14:sldId id="551"/>
            <p14:sldId id="552"/>
            <p14:sldId id="554"/>
          </p14:sldIdLst>
        </p14:section>
        <p14:section name="Appendix" id="{FE1532ED-8DFB-40E5-83E8-89D2F85DD0EE}">
          <p14:sldIdLst>
            <p14:sldId id="354"/>
            <p14:sldId id="620"/>
            <p14:sldId id="650"/>
            <p14:sldId id="609"/>
            <p14:sldId id="602"/>
            <p14:sldId id="608"/>
            <p14:sldId id="610"/>
            <p14:sldId id="611"/>
            <p14:sldId id="6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5010A-C945-AD21-3E5D-022A6FF92A1F}" name="Monica Sambataro" initials="MS" userId="1dbdc88c86a000e4" providerId="Windows Live"/>
  <p188:author id="{798A573D-804E-A2E5-28DE-DC84A8E4B213}" name="Riaz, Hassan" initials="HR" userId="S::hr2554@gsb.columbia.edu::53fa7933-5cba-479b-ba51-ee6fd024668b" providerId="AD"/>
  <p188:author id="{D3CECC4B-249E-F3CF-3EE4-B49AC7878613}" name="Gernot Wagner" initials="GW" userId="33ee3ac88b4c2f16" providerId="Windows Live"/>
  <p188:author id="{F830C279-7BD8-058E-2CA5-F72EFB30E693}" name="Picone,  Kyle" initials="KP" userId="S::kp2615@gsb.columbia.edu::b2f99201-e3c8-45f9-a46f-ffd2d7a20f6e" providerId="AD"/>
  <p188:author id="{E3FB2A8A-B7FB-39B5-ADEE-438FFD3F3369}" name="ih2428" initials="" userId="S::ih2428@adcu.columbia.edu::db31b8c4-6c33-4d7e-9a23-88c6d8e650fd" providerId="AD"/>
  <p188:author id="{38BE1D8C-84DD-FAE8-D06B-2AEDAFE5F2AE}" name="Taicheng JIN" initials="TJ" userId="S::taicheng.jin@sciencespo.fr::ca41ddcb-cb7c-4930-a4c3-29020fb0d4db" providerId="AD"/>
  <p188:author id="{C9AACCDD-AF17-F96E-8838-5D5918C53286}" name="Taicheng Jin" initials="TJ" userId="S::tjin@hamilton.edu::6cb03ed2-8ece-4efb-b987-bd463a8e34f9" providerId="AD"/>
  <p188:author id="{5A034CE6-0512-3647-39BA-554856A9C3D1}" name="Helen Kim" initials="HK" userId="n1H8ZmGiKeGHwzxt24x1V8SczUGaTjzTyag75aCzgn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9D"/>
    <a:srgbClr val="E2E8EF"/>
    <a:srgbClr val="6BCDF6"/>
    <a:srgbClr val="2EB3EB"/>
    <a:srgbClr val="DAE3F3"/>
    <a:srgbClr val="D55A1C"/>
    <a:srgbClr val="FAE600"/>
    <a:srgbClr val="E3E8EE"/>
    <a:srgbClr val="F1F4F7"/>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64698-2F0C-444C-A589-5FA9A0F0FE1F}" v="39" dt="2024-10-17T23:06:25.273"/>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band2H>
      <a:tcStyle>
        <a:tcBdr/>
      </a:tcStyle>
    </a:band2H>
    <a:band1V>
      <a:tcStyle>
        <a:tcBdr/>
      </a:tcStyle>
    </a:band1V>
    <a:band2V>
      <a:tcStyle>
        <a:tcBdr/>
      </a:tcStyle>
    </a:band2V>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6" autoAdjust="0"/>
    <p:restoredTop sz="89862" autoAdjust="0"/>
  </p:normalViewPr>
  <p:slideViewPr>
    <p:cSldViewPr snapToGrid="0">
      <p:cViewPr varScale="1">
        <p:scale>
          <a:sx n="99" d="100"/>
          <a:sy n="99" d="100"/>
        </p:scale>
        <p:origin x="1014" y="90"/>
      </p:cViewPr>
      <p:guideLst/>
    </p:cSldViewPr>
  </p:slideViewPr>
  <p:outlineViewPr>
    <p:cViewPr>
      <p:scale>
        <a:sx n="33" d="100"/>
        <a:sy n="33" d="100"/>
      </p:scale>
      <p:origin x="0" y="-12672"/>
    </p:cViewPr>
  </p:outlineViewPr>
  <p:notesTextViewPr>
    <p:cViewPr>
      <p:scale>
        <a:sx n="90" d="100"/>
        <a:sy n="90" d="100"/>
      </p:scale>
      <p:origin x="0" y="0"/>
    </p:cViewPr>
  </p:notesTextViewPr>
  <p:sorterViewPr>
    <p:cViewPr varScale="1">
      <p:scale>
        <a:sx n="1" d="1"/>
        <a:sy n="1" d="1"/>
      </p:scale>
      <p:origin x="0" y="-5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Westley" userId="jqaggGXLAk6GjsFxmepDrJ/BStHRFE5GHQ4XN/scR50=" providerId="None" clId="Web-{3E864698-2F0C-444C-A589-5FA9A0F0FE1F}"/>
    <pc:docChg chg="modSld">
      <pc:chgData name="Lauren Westley" userId="jqaggGXLAk6GjsFxmepDrJ/BStHRFE5GHQ4XN/scR50=" providerId="None" clId="Web-{3E864698-2F0C-444C-A589-5FA9A0F0FE1F}" dt="2024-10-17T23:06:24.008" v="23" actId="20577"/>
      <pc:docMkLst>
        <pc:docMk/>
      </pc:docMkLst>
      <pc:sldChg chg="addSp delSp modSp">
        <pc:chgData name="Lauren Westley" userId="jqaggGXLAk6GjsFxmepDrJ/BStHRFE5GHQ4XN/scR50=" providerId="None" clId="Web-{3E864698-2F0C-444C-A589-5FA9A0F0FE1F}" dt="2024-10-17T23:06:24.008" v="23" actId="20577"/>
        <pc:sldMkLst>
          <pc:docMk/>
          <pc:sldMk cId="4285429351" sldId="695"/>
        </pc:sldMkLst>
        <pc:spChg chg="add del">
          <ac:chgData name="Lauren Westley" userId="jqaggGXLAk6GjsFxmepDrJ/BStHRFE5GHQ4XN/scR50=" providerId="None" clId="Web-{3E864698-2F0C-444C-A589-5FA9A0F0FE1F}" dt="2024-10-17T23:05:36.554" v="1"/>
          <ac:spMkLst>
            <pc:docMk/>
            <pc:sldMk cId="4285429351" sldId="695"/>
            <ac:spMk id="4" creationId="{68B633EC-4AE8-3FC5-C497-13CF7D31BB1A}"/>
          </ac:spMkLst>
        </pc:spChg>
        <pc:spChg chg="add mod">
          <ac:chgData name="Lauren Westley" userId="jqaggGXLAk6GjsFxmepDrJ/BStHRFE5GHQ4XN/scR50=" providerId="None" clId="Web-{3E864698-2F0C-444C-A589-5FA9A0F0FE1F}" dt="2024-10-17T23:06:24.008" v="23" actId="20577"/>
          <ac:spMkLst>
            <pc:docMk/>
            <pc:sldMk cId="4285429351" sldId="695"/>
            <ac:spMk id="5" creationId="{D707CE08-88AC-7ABA-9DA3-99971F7840E6}"/>
          </ac:spMkLst>
        </pc:spChg>
      </pc:sldChg>
    </pc:docChg>
  </pc:docChgLst>
  <pc:docChgLst>
    <pc:chgData name="Lauren Westley" userId="jqaggGXLAk6GjsFxmepDrJ/BStHRFE5GHQ4XN/scR50=" providerId="None" clId="Web-{003CCA69-6EAD-43A5-91F2-1DE6ABA8DF9D}"/>
    <pc:docChg chg="modSld">
      <pc:chgData name="Lauren Westley" userId="jqaggGXLAk6GjsFxmepDrJ/BStHRFE5GHQ4XN/scR50=" providerId="None" clId="Web-{003CCA69-6EAD-43A5-91F2-1DE6ABA8DF9D}" dt="2024-10-15T20:45:53.576" v="90" actId="1076"/>
      <pc:docMkLst>
        <pc:docMk/>
      </pc:docMkLst>
      <pc:sldChg chg="addSp delSp modSp">
        <pc:chgData name="Lauren Westley" userId="jqaggGXLAk6GjsFxmepDrJ/BStHRFE5GHQ4XN/scR50=" providerId="None" clId="Web-{003CCA69-6EAD-43A5-91F2-1DE6ABA8DF9D}" dt="2024-10-15T20:45:53.576" v="90" actId="1076"/>
        <pc:sldMkLst>
          <pc:docMk/>
          <pc:sldMk cId="4285429351" sldId="695"/>
        </pc:sldMkLst>
        <pc:spChg chg="del mod topLvl">
          <ac:chgData name="Lauren Westley" userId="jqaggGXLAk6GjsFxmepDrJ/BStHRFE5GHQ4XN/scR50=" providerId="None" clId="Web-{003CCA69-6EAD-43A5-91F2-1DE6ABA8DF9D}" dt="2024-10-15T20:38:07.173" v="46"/>
          <ac:spMkLst>
            <pc:docMk/>
            <pc:sldMk cId="4285429351" sldId="695"/>
            <ac:spMk id="6" creationId="{AB7C3FE9-916A-79B1-BEDE-650EEE05F292}"/>
          </ac:spMkLst>
        </pc:spChg>
        <pc:spChg chg="mod topLvl">
          <ac:chgData name="Lauren Westley" userId="jqaggGXLAk6GjsFxmepDrJ/BStHRFE5GHQ4XN/scR50=" providerId="None" clId="Web-{003CCA69-6EAD-43A5-91F2-1DE6ABA8DF9D}" dt="2024-10-15T20:42:42.649" v="78" actId="1076"/>
          <ac:spMkLst>
            <pc:docMk/>
            <pc:sldMk cId="4285429351" sldId="695"/>
            <ac:spMk id="7" creationId="{72013B83-D13E-7FB8-DEF7-CFB3F21EBCAF}"/>
          </ac:spMkLst>
        </pc:spChg>
        <pc:spChg chg="mod">
          <ac:chgData name="Lauren Westley" userId="jqaggGXLAk6GjsFxmepDrJ/BStHRFE5GHQ4XN/scR50=" providerId="None" clId="Web-{003CCA69-6EAD-43A5-91F2-1DE6ABA8DF9D}" dt="2024-10-15T20:43:57.385" v="87" actId="1076"/>
          <ac:spMkLst>
            <pc:docMk/>
            <pc:sldMk cId="4285429351" sldId="695"/>
            <ac:spMk id="17" creationId="{50B1088F-A21C-7553-AB11-D1B3D35E108E}"/>
          </ac:spMkLst>
        </pc:spChg>
        <pc:spChg chg="add mod">
          <ac:chgData name="Lauren Westley" userId="jqaggGXLAk6GjsFxmepDrJ/BStHRFE5GHQ4XN/scR50=" providerId="None" clId="Web-{003CCA69-6EAD-43A5-91F2-1DE6ABA8DF9D}" dt="2024-10-15T20:45:53.576" v="90" actId="1076"/>
          <ac:spMkLst>
            <pc:docMk/>
            <pc:sldMk cId="4285429351" sldId="695"/>
            <ac:spMk id="30" creationId="{2BD5FED7-EB0B-2A4F-9CD9-82E572D30CBE}"/>
          </ac:spMkLst>
        </pc:spChg>
        <pc:grpChg chg="add del">
          <ac:chgData name="Lauren Westley" userId="jqaggGXLAk6GjsFxmepDrJ/BStHRFE5GHQ4XN/scR50=" providerId="None" clId="Web-{003CCA69-6EAD-43A5-91F2-1DE6ABA8DF9D}" dt="2024-10-15T20:37:55.094" v="44"/>
          <ac:grpSpMkLst>
            <pc:docMk/>
            <pc:sldMk cId="4285429351" sldId="695"/>
            <ac:grpSpMk id="5" creationId="{3919857F-C233-2EB5-B11E-698A7DB8F555}"/>
          </ac:grpSpMkLst>
        </pc:grpChg>
        <pc:grpChg chg="mod">
          <ac:chgData name="Lauren Westley" userId="jqaggGXLAk6GjsFxmepDrJ/BStHRFE5GHQ4XN/scR50=" providerId="None" clId="Web-{003CCA69-6EAD-43A5-91F2-1DE6ABA8DF9D}" dt="2024-10-15T20:39:54.207" v="61" actId="1076"/>
          <ac:grpSpMkLst>
            <pc:docMk/>
            <pc:sldMk cId="4285429351" sldId="695"/>
            <ac:grpSpMk id="10" creationId="{E0CE60E1-E0E4-1BBA-8213-87F23CEEF2E5}"/>
          </ac:grpSpMkLst>
        </pc:grpChg>
        <pc:grpChg chg="mod">
          <ac:chgData name="Lauren Westley" userId="jqaggGXLAk6GjsFxmepDrJ/BStHRFE5GHQ4XN/scR50=" providerId="None" clId="Web-{003CCA69-6EAD-43A5-91F2-1DE6ABA8DF9D}" dt="2024-10-15T20:43:01.181" v="81" actId="1076"/>
          <ac:grpSpMkLst>
            <pc:docMk/>
            <pc:sldMk cId="4285429351" sldId="695"/>
            <ac:grpSpMk id="13" creationId="{1DE2993F-E926-6B37-F47C-94F20EAC5716}"/>
          </ac:grpSpMkLst>
        </pc:grpChg>
        <pc:grpChg chg="mod">
          <ac:chgData name="Lauren Westley" userId="jqaggGXLAk6GjsFxmepDrJ/BStHRFE5GHQ4XN/scR50=" providerId="None" clId="Web-{003CCA69-6EAD-43A5-91F2-1DE6ABA8DF9D}" dt="2024-10-15T20:44:06.511" v="88" actId="1076"/>
          <ac:grpSpMkLst>
            <pc:docMk/>
            <pc:sldMk cId="4285429351" sldId="695"/>
            <ac:grpSpMk id="16" creationId="{0607E87C-025E-C3A3-2405-4526C679315B}"/>
          </ac:grpSpMkLst>
        </pc:grpChg>
        <pc:grpChg chg="mod">
          <ac:chgData name="Lauren Westley" userId="jqaggGXLAk6GjsFxmepDrJ/BStHRFE5GHQ4XN/scR50=" providerId="None" clId="Web-{003CCA69-6EAD-43A5-91F2-1DE6ABA8DF9D}" dt="2024-10-15T20:42:33.758" v="77" actId="1076"/>
          <ac:grpSpMkLst>
            <pc:docMk/>
            <pc:sldMk cId="4285429351" sldId="695"/>
            <ac:grpSpMk id="19" creationId="{6702F9BD-1196-ED38-AE0B-B8586A97CADF}"/>
          </ac:grpSpMkLst>
        </pc:grpChg>
        <pc:grpChg chg="mod">
          <ac:chgData name="Lauren Westley" userId="jqaggGXLAk6GjsFxmepDrJ/BStHRFE5GHQ4XN/scR50=" providerId="None" clId="Web-{003CCA69-6EAD-43A5-91F2-1DE6ABA8DF9D}" dt="2024-10-15T20:42:23.086" v="76" actId="1076"/>
          <ac:grpSpMkLst>
            <pc:docMk/>
            <pc:sldMk cId="4285429351" sldId="695"/>
            <ac:grpSpMk id="22" creationId="{A3B6C217-B770-E35B-98E1-B4972693A1FA}"/>
          </ac:grpSpMkLst>
        </pc:grpChg>
        <pc:grpChg chg="mod">
          <ac:chgData name="Lauren Westley" userId="jqaggGXLAk6GjsFxmepDrJ/BStHRFE5GHQ4XN/scR50=" providerId="None" clId="Web-{003CCA69-6EAD-43A5-91F2-1DE6ABA8DF9D}" dt="2024-10-15T20:42:53.743" v="80" actId="1076"/>
          <ac:grpSpMkLst>
            <pc:docMk/>
            <pc:sldMk cId="4285429351" sldId="695"/>
            <ac:grpSpMk id="25" creationId="{A84AD494-1D79-8F9C-6FDA-2B2DD3746D13}"/>
          </ac:grpSpMkLst>
        </pc:grpChg>
        <pc:picChg chg="add del mod topLvl">
          <ac:chgData name="Lauren Westley" userId="jqaggGXLAk6GjsFxmepDrJ/BStHRFE5GHQ4XN/scR50=" providerId="None" clId="Web-{003CCA69-6EAD-43A5-91F2-1DE6ABA8DF9D}" dt="2024-10-15T20:38:00.625" v="45"/>
          <ac:picMkLst>
            <pc:docMk/>
            <pc:sldMk cId="4285429351" sldId="695"/>
            <ac:picMk id="8" creationId="{1280E8D6-2E94-5EFC-0E91-20326E53D4F8}"/>
          </ac:picMkLst>
        </pc:picChg>
        <pc:picChg chg="mod topLvl">
          <ac:chgData name="Lauren Westley" userId="jqaggGXLAk6GjsFxmepDrJ/BStHRFE5GHQ4XN/scR50=" providerId="None" clId="Web-{003CCA69-6EAD-43A5-91F2-1DE6ABA8DF9D}" dt="2024-10-15T20:42:47.633" v="79" actId="1076"/>
          <ac:picMkLst>
            <pc:docMk/>
            <pc:sldMk cId="4285429351" sldId="695"/>
            <ac:picMk id="9" creationId="{FACB59AF-7D9F-272E-3AD2-49F43AA7D7CA}"/>
          </ac:picMkLst>
        </pc:picChg>
        <pc:picChg chg="add mod">
          <ac:chgData name="Lauren Westley" userId="jqaggGXLAk6GjsFxmepDrJ/BStHRFE5GHQ4XN/scR50=" providerId="None" clId="Web-{003CCA69-6EAD-43A5-91F2-1DE6ABA8DF9D}" dt="2024-10-15T20:45:41.560" v="89" actId="1076"/>
          <ac:picMkLst>
            <pc:docMk/>
            <pc:sldMk cId="4285429351" sldId="695"/>
            <ac:picMk id="28" creationId="{94F3F913-088F-9438-FFAB-05B6E60DF0CE}"/>
          </ac:picMkLst>
        </pc:picChg>
      </pc:sldChg>
    </pc:docChg>
  </pc:docChgLst>
  <pc:docChgLst>
    <pc:chgData name="Gernot Wagner" userId="OVbcNIsJqkepRvkUnLynhQ7QrcHjvSyJJ8O9qHeWIMM=" providerId="None" clId="Web-{7F91DE79-4AE7-45F0-AE4F-D562822387D6}"/>
    <pc:docChg chg="modSld">
      <pc:chgData name="Gernot Wagner" userId="OVbcNIsJqkepRvkUnLynhQ7QrcHjvSyJJ8O9qHeWIMM=" providerId="None" clId="Web-{7F91DE79-4AE7-45F0-AE4F-D562822387D6}" dt="2024-09-17T14:44:23.781" v="76" actId="20577"/>
      <pc:docMkLst>
        <pc:docMk/>
      </pc:docMkLst>
      <pc:sldChg chg="modSp">
        <pc:chgData name="Gernot Wagner" userId="OVbcNIsJqkepRvkUnLynhQ7QrcHjvSyJJ8O9qHeWIMM=" providerId="None" clId="Web-{7F91DE79-4AE7-45F0-AE4F-D562822387D6}" dt="2024-09-17T14:40:51.220" v="33" actId="20577"/>
        <pc:sldMkLst>
          <pc:docMk/>
          <pc:sldMk cId="1921277652" sldId="577"/>
        </pc:sldMkLst>
        <pc:spChg chg="mod">
          <ac:chgData name="Gernot Wagner" userId="OVbcNIsJqkepRvkUnLynhQ7QrcHjvSyJJ8O9qHeWIMM=" providerId="None" clId="Web-{7F91DE79-4AE7-45F0-AE4F-D562822387D6}" dt="2024-09-17T14:40:51.220" v="33" actId="20577"/>
          <ac:spMkLst>
            <pc:docMk/>
            <pc:sldMk cId="1921277652" sldId="577"/>
            <ac:spMk id="6" creationId="{00000000-0000-0000-0000-000000000000}"/>
          </ac:spMkLst>
        </pc:spChg>
      </pc:sldChg>
      <pc:sldChg chg="modSp">
        <pc:chgData name="Gernot Wagner" userId="OVbcNIsJqkepRvkUnLynhQ7QrcHjvSyJJ8O9qHeWIMM=" providerId="None" clId="Web-{7F91DE79-4AE7-45F0-AE4F-D562822387D6}" dt="2024-09-17T14:43:06.016" v="47" actId="20577"/>
        <pc:sldMkLst>
          <pc:docMk/>
          <pc:sldMk cId="591232704" sldId="681"/>
        </pc:sldMkLst>
        <pc:spChg chg="mod">
          <ac:chgData name="Gernot Wagner" userId="OVbcNIsJqkepRvkUnLynhQ7QrcHjvSyJJ8O9qHeWIMM=" providerId="None" clId="Web-{7F91DE79-4AE7-45F0-AE4F-D562822387D6}" dt="2024-09-17T14:43:06.016" v="47" actId="20577"/>
          <ac:spMkLst>
            <pc:docMk/>
            <pc:sldMk cId="591232704" sldId="681"/>
            <ac:spMk id="6" creationId="{00000000-0000-0000-0000-000000000000}"/>
          </ac:spMkLst>
        </pc:spChg>
      </pc:sldChg>
      <pc:sldChg chg="modSp">
        <pc:chgData name="Gernot Wagner" userId="OVbcNIsJqkepRvkUnLynhQ7QrcHjvSyJJ8O9qHeWIMM=" providerId="None" clId="Web-{7F91DE79-4AE7-45F0-AE4F-D562822387D6}" dt="2024-09-17T14:40:28.158" v="31" actId="20577"/>
        <pc:sldMkLst>
          <pc:docMk/>
          <pc:sldMk cId="3353218997" sldId="687"/>
        </pc:sldMkLst>
        <pc:spChg chg="mod">
          <ac:chgData name="Gernot Wagner" userId="OVbcNIsJqkepRvkUnLynhQ7QrcHjvSyJJ8O9qHeWIMM=" providerId="None" clId="Web-{7F91DE79-4AE7-45F0-AE4F-D562822387D6}" dt="2024-09-17T14:40:28.158" v="31" actId="20577"/>
          <ac:spMkLst>
            <pc:docMk/>
            <pc:sldMk cId="3353218997" sldId="687"/>
            <ac:spMk id="8" creationId="{812B5657-CE48-2EDF-D2A7-E77FEAEB0F2D}"/>
          </ac:spMkLst>
        </pc:spChg>
        <pc:spChg chg="mod">
          <ac:chgData name="Gernot Wagner" userId="OVbcNIsJqkepRvkUnLynhQ7QrcHjvSyJJ8O9qHeWIMM=" providerId="None" clId="Web-{7F91DE79-4AE7-45F0-AE4F-D562822387D6}" dt="2024-09-17T14:39:42.611" v="20" actId="20577"/>
          <ac:spMkLst>
            <pc:docMk/>
            <pc:sldMk cId="3353218997" sldId="687"/>
            <ac:spMk id="20" creationId="{7891B118-36E8-DB04-06A5-2BE533C24D6A}"/>
          </ac:spMkLst>
        </pc:spChg>
      </pc:sldChg>
      <pc:sldChg chg="modSp">
        <pc:chgData name="Gernot Wagner" userId="OVbcNIsJqkepRvkUnLynhQ7QrcHjvSyJJ8O9qHeWIMM=" providerId="None" clId="Web-{7F91DE79-4AE7-45F0-AE4F-D562822387D6}" dt="2024-09-17T14:44:23.781" v="76" actId="20577"/>
        <pc:sldMkLst>
          <pc:docMk/>
          <pc:sldMk cId="3527393013" sldId="688"/>
        </pc:sldMkLst>
        <pc:spChg chg="mod">
          <ac:chgData name="Gernot Wagner" userId="OVbcNIsJqkepRvkUnLynhQ7QrcHjvSyJJ8O9qHeWIMM=" providerId="None" clId="Web-{7F91DE79-4AE7-45F0-AE4F-D562822387D6}" dt="2024-09-17T14:44:23.781" v="76" actId="20577"/>
          <ac:spMkLst>
            <pc:docMk/>
            <pc:sldMk cId="3527393013" sldId="688"/>
            <ac:spMk id="48" creationId="{FD576732-CDFC-881A-F36E-0378C6B2FB06}"/>
          </ac:spMkLst>
        </pc:spChg>
      </pc:sldChg>
    </pc:docChg>
  </pc:docChgLst>
  <pc:docChgLst>
    <pc:chgData name="Lauren Westley" userId="jqaggGXLAk6GjsFxmepDrJ/BStHRFE5GHQ4XN/scR50=" providerId="None" clId="Web-{BA2CB2F6-ABBA-46C3-B603-127936E4DD56}"/>
    <pc:docChg chg="modSld">
      <pc:chgData name="Lauren Westley" userId="jqaggGXLAk6GjsFxmepDrJ/BStHRFE5GHQ4XN/scR50=" providerId="None" clId="Web-{BA2CB2F6-ABBA-46C3-B603-127936E4DD56}" dt="2024-10-15T20:01:33.287" v="10" actId="20577"/>
      <pc:docMkLst>
        <pc:docMk/>
      </pc:docMkLst>
      <pc:sldChg chg="modSp">
        <pc:chgData name="Lauren Westley" userId="jqaggGXLAk6GjsFxmepDrJ/BStHRFE5GHQ4XN/scR50=" providerId="None" clId="Web-{BA2CB2F6-ABBA-46C3-B603-127936E4DD56}" dt="2024-10-15T20:01:33.287" v="10" actId="20577"/>
        <pc:sldMkLst>
          <pc:docMk/>
          <pc:sldMk cId="2667864761" sldId="260"/>
        </pc:sldMkLst>
        <pc:spChg chg="mod">
          <ac:chgData name="Lauren Westley" userId="jqaggGXLAk6GjsFxmepDrJ/BStHRFE5GHQ4XN/scR50=" providerId="None" clId="Web-{BA2CB2F6-ABBA-46C3-B603-127936E4DD56}" dt="2024-10-15T20:01:33.287" v="10" actId="20577"/>
          <ac:spMkLst>
            <pc:docMk/>
            <pc:sldMk cId="2667864761" sldId="260"/>
            <ac:spMk id="5" creationId="{BF6853DA-26B4-912B-BDE2-31A8244F8A97}"/>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8577449947313"/>
          <c:y val="4.9586776859504134E-2"/>
          <c:w val="0.86687741482262026"/>
          <c:h val="0.90039147455415403"/>
        </c:manualLayout>
      </c:layout>
      <c:lineChart>
        <c:grouping val="standard"/>
        <c:varyColors val="0"/>
        <c:ser>
          <c:idx val="0"/>
          <c:order val="0"/>
          <c:spPr>
            <a:ln w="19050" cmpd="sng" algn="ctr">
              <a:solidFill>
                <a:srgbClr val="C3CFE1"/>
              </a:solidFill>
              <a:prstDash val="solid"/>
            </a:ln>
          </c:spPr>
          <c:marker>
            <c:symbol val="none"/>
          </c:marker>
          <c:val>
            <c:numRef>
              <c:f>Sheet1!$A$1:$O$1</c:f>
              <c:numCache>
                <c:formatCode>General</c:formatCode>
                <c:ptCount val="15"/>
                <c:pt idx="0">
                  <c:v>123</c:v>
                </c:pt>
                <c:pt idx="1">
                  <c:v>107</c:v>
                </c:pt>
                <c:pt idx="2">
                  <c:v>95</c:v>
                </c:pt>
                <c:pt idx="3">
                  <c:v>102</c:v>
                </c:pt>
                <c:pt idx="4">
                  <c:v>105</c:v>
                </c:pt>
                <c:pt idx="5">
                  <c:v>112</c:v>
                </c:pt>
                <c:pt idx="6">
                  <c:v>117</c:v>
                </c:pt>
                <c:pt idx="7">
                  <c:v>117</c:v>
                </c:pt>
                <c:pt idx="8">
                  <c:v>148</c:v>
                </c:pt>
                <c:pt idx="9">
                  <c:v>151</c:v>
                </c:pt>
                <c:pt idx="10">
                  <c:v>155</c:v>
                </c:pt>
                <c:pt idx="11">
                  <c:v>163</c:v>
                </c:pt>
                <c:pt idx="12">
                  <c:v>167</c:v>
                </c:pt>
                <c:pt idx="13">
                  <c:v>173.5</c:v>
                </c:pt>
                <c:pt idx="14">
                  <c:v>180</c:v>
                </c:pt>
              </c:numCache>
            </c:numRef>
          </c:val>
          <c:smooth val="0"/>
          <c:extLst>
            <c:ext xmlns:c16="http://schemas.microsoft.com/office/drawing/2014/chart" uri="{C3380CC4-5D6E-409C-BE32-E72D297353CC}">
              <c16:uniqueId val="{00000000-F8C6-1045-B5E2-D0ABAAB968FF}"/>
            </c:ext>
          </c:extLst>
        </c:ser>
        <c:ser>
          <c:idx val="1"/>
          <c:order val="1"/>
          <c:spPr>
            <a:ln w="19050" cmpd="sng" algn="ctr">
              <a:solidFill>
                <a:srgbClr val="DFE5EF"/>
              </a:solidFill>
              <a:prstDash val="solid"/>
            </a:ln>
          </c:spPr>
          <c:marker>
            <c:symbol val="none"/>
          </c:marker>
          <c:val>
            <c:numRef>
              <c:f>Sheet1!$A$2:$O$2</c:f>
              <c:numCache>
                <c:formatCode>General</c:formatCode>
                <c:ptCount val="15"/>
                <c:pt idx="0">
                  <c:v>275</c:v>
                </c:pt>
                <c:pt idx="1">
                  <c:v>243</c:v>
                </c:pt>
                <c:pt idx="2">
                  <c:v>227</c:v>
                </c:pt>
                <c:pt idx="3">
                  <c:v>216</c:v>
                </c:pt>
                <c:pt idx="4">
                  <c:v>205</c:v>
                </c:pt>
                <c:pt idx="5">
                  <c:v>205</c:v>
                </c:pt>
                <c:pt idx="6">
                  <c:v>192</c:v>
                </c:pt>
                <c:pt idx="7">
                  <c:v>191</c:v>
                </c:pt>
                <c:pt idx="8">
                  <c:v>183</c:v>
                </c:pt>
                <c:pt idx="9">
                  <c:v>179</c:v>
                </c:pt>
                <c:pt idx="10">
                  <c:v>175</c:v>
                </c:pt>
                <c:pt idx="11">
                  <c:v>175</c:v>
                </c:pt>
                <c:pt idx="12">
                  <c:v>173</c:v>
                </c:pt>
                <c:pt idx="13">
                  <c:v>170.5</c:v>
                </c:pt>
                <c:pt idx="14">
                  <c:v>168</c:v>
                </c:pt>
              </c:numCache>
            </c:numRef>
          </c:val>
          <c:smooth val="0"/>
          <c:extLst>
            <c:ext xmlns:c16="http://schemas.microsoft.com/office/drawing/2014/chart" uri="{C3380CC4-5D6E-409C-BE32-E72D297353CC}">
              <c16:uniqueId val="{00000001-F8C6-1045-B5E2-D0ABAAB968FF}"/>
            </c:ext>
          </c:extLst>
        </c:ser>
        <c:ser>
          <c:idx val="2"/>
          <c:order val="2"/>
          <c:spPr>
            <a:ln w="19050" cmpd="sng" algn="ctr">
              <a:solidFill>
                <a:srgbClr val="9DB1CF"/>
              </a:solidFill>
              <a:prstDash val="solid"/>
            </a:ln>
          </c:spPr>
          <c:marker>
            <c:symbol val="none"/>
          </c:marker>
          <c:val>
            <c:numRef>
              <c:f>Sheet1!$A$3:$O$3</c:f>
              <c:numCache>
                <c:formatCode>General</c:formatCode>
                <c:ptCount val="15"/>
                <c:pt idx="0">
                  <c:v>168</c:v>
                </c:pt>
                <c:pt idx="1">
                  <c:v>157</c:v>
                </c:pt>
                <c:pt idx="2">
                  <c:v>159</c:v>
                </c:pt>
                <c:pt idx="3">
                  <c:v>174</c:v>
                </c:pt>
                <c:pt idx="4">
                  <c:v>145</c:v>
                </c:pt>
                <c:pt idx="5">
                  <c:v>124</c:v>
                </c:pt>
                <c:pt idx="6">
                  <c:v>150</c:v>
                </c:pt>
                <c:pt idx="7">
                  <c:v>151</c:v>
                </c:pt>
                <c:pt idx="8">
                  <c:v>140</c:v>
                </c:pt>
                <c:pt idx="9">
                  <c:v>140</c:v>
                </c:pt>
                <c:pt idx="10">
                  <c:v>141</c:v>
                </c:pt>
              </c:numCache>
            </c:numRef>
          </c:val>
          <c:smooth val="0"/>
          <c:extLst>
            <c:ext xmlns:c16="http://schemas.microsoft.com/office/drawing/2014/chart" uri="{C3380CC4-5D6E-409C-BE32-E72D297353CC}">
              <c16:uniqueId val="{00000002-F8C6-1045-B5E2-D0ABAAB968FF}"/>
            </c:ext>
          </c:extLst>
        </c:ser>
        <c:ser>
          <c:idx val="3"/>
          <c:order val="3"/>
          <c:spPr>
            <a:ln w="19050" cmpd="sng" algn="ctr">
              <a:solidFill>
                <a:srgbClr val="6F8DB9"/>
              </a:solidFill>
              <a:prstDash val="solid"/>
            </a:ln>
          </c:spPr>
          <c:marker>
            <c:symbol val="none"/>
          </c:marker>
          <c:val>
            <c:numRef>
              <c:f>Sheet1!$A$4:$O$4</c:f>
              <c:numCache>
                <c:formatCode>General</c:formatCode>
                <c:ptCount val="15"/>
                <c:pt idx="0">
                  <c:v>111</c:v>
                </c:pt>
                <c:pt idx="1">
                  <c:v>111</c:v>
                </c:pt>
                <c:pt idx="2">
                  <c:v>111</c:v>
                </c:pt>
                <c:pt idx="3">
                  <c:v>102</c:v>
                </c:pt>
                <c:pt idx="4">
                  <c:v>105</c:v>
                </c:pt>
                <c:pt idx="5">
                  <c:v>109</c:v>
                </c:pt>
                <c:pt idx="6">
                  <c:v>108</c:v>
                </c:pt>
                <c:pt idx="7">
                  <c:v>102</c:v>
                </c:pt>
                <c:pt idx="8">
                  <c:v>102</c:v>
                </c:pt>
                <c:pt idx="9">
                  <c:v>102</c:v>
                </c:pt>
                <c:pt idx="10">
                  <c:v>109</c:v>
                </c:pt>
                <c:pt idx="11">
                  <c:v>112</c:v>
                </c:pt>
                <c:pt idx="12">
                  <c:v>108</c:v>
                </c:pt>
                <c:pt idx="13">
                  <c:v>112.5</c:v>
                </c:pt>
                <c:pt idx="14">
                  <c:v>117</c:v>
                </c:pt>
              </c:numCache>
            </c:numRef>
          </c:val>
          <c:smooth val="0"/>
          <c:extLst>
            <c:ext xmlns:c16="http://schemas.microsoft.com/office/drawing/2014/chart" uri="{C3380CC4-5D6E-409C-BE32-E72D297353CC}">
              <c16:uniqueId val="{00000003-F8C6-1045-B5E2-D0ABAAB968FF}"/>
            </c:ext>
          </c:extLst>
        </c:ser>
        <c:ser>
          <c:idx val="4"/>
          <c:order val="4"/>
          <c:spPr>
            <a:ln w="19050" cmpd="sng" algn="ctr">
              <a:solidFill>
                <a:srgbClr val="4C6C9C"/>
              </a:solidFill>
              <a:prstDash val="solid"/>
            </a:ln>
          </c:spPr>
          <c:marker>
            <c:symbol val="none"/>
          </c:marker>
          <c:val>
            <c:numRef>
              <c:f>Sheet1!$A$5:$O$5</c:f>
              <c:numCache>
                <c:formatCode>General</c:formatCode>
                <c:ptCount val="15"/>
                <c:pt idx="0">
                  <c:v>76</c:v>
                </c:pt>
                <c:pt idx="1">
                  <c:v>107</c:v>
                </c:pt>
                <c:pt idx="2">
                  <c:v>104</c:v>
                </c:pt>
                <c:pt idx="3">
                  <c:v>116</c:v>
                </c:pt>
                <c:pt idx="4">
                  <c:v>116</c:v>
                </c:pt>
                <c:pt idx="5">
                  <c:v>116</c:v>
                </c:pt>
                <c:pt idx="6">
                  <c:v>100</c:v>
                </c:pt>
                <c:pt idx="7">
                  <c:v>98</c:v>
                </c:pt>
                <c:pt idx="8">
                  <c:v>97</c:v>
                </c:pt>
                <c:pt idx="9">
                  <c:v>91</c:v>
                </c:pt>
                <c:pt idx="10">
                  <c:v>91</c:v>
                </c:pt>
                <c:pt idx="11">
                  <c:v>80</c:v>
                </c:pt>
                <c:pt idx="12">
                  <c:v>75</c:v>
                </c:pt>
                <c:pt idx="13">
                  <c:v>62.5</c:v>
                </c:pt>
                <c:pt idx="14">
                  <c:v>50</c:v>
                </c:pt>
              </c:numCache>
            </c:numRef>
          </c:val>
          <c:smooth val="0"/>
          <c:extLst>
            <c:ext xmlns:c16="http://schemas.microsoft.com/office/drawing/2014/chart" uri="{C3380CC4-5D6E-409C-BE32-E72D297353CC}">
              <c16:uniqueId val="{00000004-F8C6-1045-B5E2-D0ABAAB968FF}"/>
            </c:ext>
          </c:extLst>
        </c:ser>
        <c:ser>
          <c:idx val="5"/>
          <c:order val="5"/>
          <c:spPr>
            <a:ln w="19050" cmpd="sng" algn="ctr">
              <a:solidFill>
                <a:srgbClr val="364D6E"/>
              </a:solidFill>
              <a:prstDash val="solid"/>
            </a:ln>
          </c:spPr>
          <c:marker>
            <c:symbol val="none"/>
          </c:marker>
          <c:val>
            <c:numRef>
              <c:f>Sheet1!$A$6:$O$6</c:f>
              <c:numCache>
                <c:formatCode>General</c:formatCode>
                <c:ptCount val="15"/>
                <c:pt idx="0">
                  <c:v>83</c:v>
                </c:pt>
                <c:pt idx="1">
                  <c:v>96</c:v>
                </c:pt>
                <c:pt idx="2">
                  <c:v>95</c:v>
                </c:pt>
                <c:pt idx="3">
                  <c:v>75</c:v>
                </c:pt>
                <c:pt idx="4">
                  <c:v>74</c:v>
                </c:pt>
                <c:pt idx="5">
                  <c:v>74</c:v>
                </c:pt>
                <c:pt idx="6">
                  <c:v>64</c:v>
                </c:pt>
                <c:pt idx="7">
                  <c:v>63</c:v>
                </c:pt>
                <c:pt idx="8">
                  <c:v>60</c:v>
                </c:pt>
                <c:pt idx="9">
                  <c:v>58</c:v>
                </c:pt>
                <c:pt idx="10">
                  <c:v>56</c:v>
                </c:pt>
                <c:pt idx="11">
                  <c:v>59</c:v>
                </c:pt>
                <c:pt idx="12">
                  <c:v>60</c:v>
                </c:pt>
                <c:pt idx="13">
                  <c:v>65</c:v>
                </c:pt>
                <c:pt idx="14">
                  <c:v>70</c:v>
                </c:pt>
              </c:numCache>
            </c:numRef>
          </c:val>
          <c:smooth val="0"/>
          <c:extLst>
            <c:ext xmlns:c16="http://schemas.microsoft.com/office/drawing/2014/chart" uri="{C3380CC4-5D6E-409C-BE32-E72D297353CC}">
              <c16:uniqueId val="{00000005-F8C6-1045-B5E2-D0ABAAB968FF}"/>
            </c:ext>
          </c:extLst>
        </c:ser>
        <c:ser>
          <c:idx val="6"/>
          <c:order val="6"/>
          <c:spPr>
            <a:ln w="28575" cmpd="sng" algn="ctr">
              <a:solidFill>
                <a:srgbClr val="FDDB0D"/>
              </a:solidFill>
              <a:prstDash val="solid"/>
            </a:ln>
          </c:spPr>
          <c:marker>
            <c:symbol val="none"/>
          </c:marker>
          <c:val>
            <c:numRef>
              <c:f>Sheet1!$A$7:$O$7</c:f>
              <c:numCache>
                <c:formatCode>General</c:formatCode>
                <c:ptCount val="15"/>
                <c:pt idx="0">
                  <c:v>359</c:v>
                </c:pt>
                <c:pt idx="1">
                  <c:v>248</c:v>
                </c:pt>
                <c:pt idx="2">
                  <c:v>157</c:v>
                </c:pt>
                <c:pt idx="3">
                  <c:v>125</c:v>
                </c:pt>
                <c:pt idx="4">
                  <c:v>104</c:v>
                </c:pt>
                <c:pt idx="5">
                  <c:v>79</c:v>
                </c:pt>
                <c:pt idx="6">
                  <c:v>65</c:v>
                </c:pt>
                <c:pt idx="7">
                  <c:v>55</c:v>
                </c:pt>
                <c:pt idx="8">
                  <c:v>50</c:v>
                </c:pt>
                <c:pt idx="9">
                  <c:v>43</c:v>
                </c:pt>
                <c:pt idx="10">
                  <c:v>40</c:v>
                </c:pt>
                <c:pt idx="11">
                  <c:v>37</c:v>
                </c:pt>
                <c:pt idx="12">
                  <c:v>36</c:v>
                </c:pt>
                <c:pt idx="13">
                  <c:v>48</c:v>
                </c:pt>
                <c:pt idx="14">
                  <c:v>60</c:v>
                </c:pt>
              </c:numCache>
            </c:numRef>
          </c:val>
          <c:smooth val="0"/>
          <c:extLst>
            <c:ext xmlns:c16="http://schemas.microsoft.com/office/drawing/2014/chart" uri="{C3380CC4-5D6E-409C-BE32-E72D297353CC}">
              <c16:uniqueId val="{00000006-F8C6-1045-B5E2-D0ABAAB968FF}"/>
            </c:ext>
          </c:extLst>
        </c:ser>
        <c:ser>
          <c:idx val="7"/>
          <c:order val="7"/>
          <c:spPr>
            <a:ln w="28575" cmpd="sng" algn="ctr">
              <a:solidFill>
                <a:srgbClr val="233147"/>
              </a:solidFill>
              <a:prstDash val="solid"/>
            </a:ln>
          </c:spPr>
          <c:marker>
            <c:symbol val="none"/>
          </c:marker>
          <c:val>
            <c:numRef>
              <c:f>Sheet1!$A$8:$O$8</c:f>
              <c:numCache>
                <c:formatCode>General</c:formatCode>
                <c:ptCount val="15"/>
                <c:pt idx="0">
                  <c:v>135</c:v>
                </c:pt>
                <c:pt idx="1">
                  <c:v>124</c:v>
                </c:pt>
                <c:pt idx="2">
                  <c:v>71</c:v>
                </c:pt>
                <c:pt idx="3">
                  <c:v>72</c:v>
                </c:pt>
                <c:pt idx="4">
                  <c:v>70</c:v>
                </c:pt>
                <c:pt idx="5">
                  <c:v>59</c:v>
                </c:pt>
                <c:pt idx="6">
                  <c:v>55</c:v>
                </c:pt>
                <c:pt idx="7">
                  <c:v>47</c:v>
                </c:pt>
                <c:pt idx="8">
                  <c:v>45</c:v>
                </c:pt>
                <c:pt idx="9">
                  <c:v>42</c:v>
                </c:pt>
                <c:pt idx="10">
                  <c:v>40</c:v>
                </c:pt>
                <c:pt idx="11">
                  <c:v>40</c:v>
                </c:pt>
                <c:pt idx="12">
                  <c:v>38</c:v>
                </c:pt>
                <c:pt idx="13">
                  <c:v>60</c:v>
                </c:pt>
                <c:pt idx="14">
                  <c:v>82</c:v>
                </c:pt>
              </c:numCache>
            </c:numRef>
          </c:val>
          <c:smooth val="0"/>
          <c:extLst>
            <c:ext xmlns:c16="http://schemas.microsoft.com/office/drawing/2014/chart" uri="{C3380CC4-5D6E-409C-BE32-E72D297353CC}">
              <c16:uniqueId val="{00000007-F8C6-1045-B5E2-D0ABAAB968FF}"/>
            </c:ext>
          </c:extLst>
        </c:ser>
        <c:dLbls>
          <c:showLegendKey val="0"/>
          <c:showVal val="0"/>
          <c:showCatName val="0"/>
          <c:showSerName val="0"/>
          <c:showPercent val="0"/>
          <c:showBubbleSize val="0"/>
        </c:dLbls>
        <c:smooth val="0"/>
        <c:axId val="764280736"/>
        <c:axId val="1"/>
      </c:lineChart>
      <c:catAx>
        <c:axId val="7642807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764280736"/>
        <c:crosses val="min"/>
        <c:crossBetween val="midCat"/>
        <c:majorUnit val="5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39563208735827E-2"/>
          <c:y val="2.3875114784205693E-2"/>
          <c:w val="0.95632087358252837"/>
          <c:h val="0.95224977043158865"/>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100</c:v>
                </c:pt>
                <c:pt idx="1">
                  <c:v>99</c:v>
                </c:pt>
                <c:pt idx="2">
                  <c:v>91</c:v>
                </c:pt>
                <c:pt idx="3">
                  <c:v>52</c:v>
                </c:pt>
                <c:pt idx="4">
                  <c:v>19</c:v>
                </c:pt>
                <c:pt idx="5">
                  <c:v>4</c:v>
                </c:pt>
              </c:numCache>
            </c:numRef>
          </c:val>
          <c:extLst>
            <c:ext xmlns:c16="http://schemas.microsoft.com/office/drawing/2014/chart" uri="{C3380CC4-5D6E-409C-BE32-E72D297353CC}">
              <c16:uniqueId val="{00000000-407A-5544-A757-2CE499FEA193}"/>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c:v>
                </c:pt>
                <c:pt idx="1">
                  <c:v>0</c:v>
                </c:pt>
                <c:pt idx="2">
                  <c:v>7.9999999999999964</c:v>
                </c:pt>
                <c:pt idx="3">
                  <c:v>31.999999999999996</c:v>
                </c:pt>
                <c:pt idx="4">
                  <c:v>44</c:v>
                </c:pt>
                <c:pt idx="5">
                  <c:v>36.000000000000007</c:v>
                </c:pt>
              </c:numCache>
            </c:numRef>
          </c:val>
          <c:extLst>
            <c:ext xmlns:c16="http://schemas.microsoft.com/office/drawing/2014/chart" uri="{C3380CC4-5D6E-409C-BE32-E72D297353CC}">
              <c16:uniqueId val="{00000001-407A-5544-A757-2CE499FEA193}"/>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0</c:v>
                </c:pt>
                <c:pt idx="1">
                  <c:v>1.0000000000000009</c:v>
                </c:pt>
                <c:pt idx="2">
                  <c:v>1.0000000000000009</c:v>
                </c:pt>
                <c:pt idx="3">
                  <c:v>12</c:v>
                </c:pt>
                <c:pt idx="4">
                  <c:v>24</c:v>
                </c:pt>
                <c:pt idx="5">
                  <c:v>39</c:v>
                </c:pt>
              </c:numCache>
            </c:numRef>
          </c:val>
          <c:extLst>
            <c:ext xmlns:c16="http://schemas.microsoft.com/office/drawing/2014/chart" uri="{C3380CC4-5D6E-409C-BE32-E72D297353CC}">
              <c16:uniqueId val="{00000002-407A-5544-A757-2CE499FEA193}"/>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0</c:v>
                </c:pt>
                <c:pt idx="1">
                  <c:v>0</c:v>
                </c:pt>
                <c:pt idx="2">
                  <c:v>0</c:v>
                </c:pt>
                <c:pt idx="3">
                  <c:v>4.0000000000000036</c:v>
                </c:pt>
                <c:pt idx="4">
                  <c:v>13</c:v>
                </c:pt>
                <c:pt idx="5">
                  <c:v>20.999999999999996</c:v>
                </c:pt>
              </c:numCache>
            </c:numRef>
          </c:val>
          <c:extLst>
            <c:ext xmlns:c16="http://schemas.microsoft.com/office/drawing/2014/chart" uri="{C3380CC4-5D6E-409C-BE32-E72D297353CC}">
              <c16:uniqueId val="{00000003-407A-5544-A757-2CE499FEA193}"/>
            </c:ext>
          </c:extLst>
        </c:ser>
        <c:dLbls>
          <c:showLegendKey val="0"/>
          <c:showVal val="0"/>
          <c:showCatName val="0"/>
          <c:showSerName val="0"/>
          <c:showPercent val="0"/>
          <c:showBubbleSize val="0"/>
        </c:dLbls>
        <c:gapWidth val="80"/>
        <c:overlap val="100"/>
        <c:axId val="514001487"/>
        <c:axId val="1"/>
      </c:barChart>
      <c:catAx>
        <c:axId val="5140014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14001487"/>
        <c:crosses val="min"/>
        <c:crossBetween val="between"/>
        <c:majorUnit val="20"/>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02068074105989E-2"/>
          <c:y val="2.4040684234858993E-2"/>
          <c:w val="0.97759586385178798"/>
          <c:h val="0.95191863153028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87</c:v>
                </c:pt>
                <c:pt idx="1">
                  <c:v>79</c:v>
                </c:pt>
                <c:pt idx="2">
                  <c:v>61</c:v>
                </c:pt>
                <c:pt idx="3">
                  <c:v>59</c:v>
                </c:pt>
                <c:pt idx="4">
                  <c:v>32</c:v>
                </c:pt>
                <c:pt idx="5">
                  <c:v>14.000000000000002</c:v>
                </c:pt>
                <c:pt idx="6">
                  <c:v>9</c:v>
                </c:pt>
                <c:pt idx="7">
                  <c:v>6</c:v>
                </c:pt>
              </c:numCache>
            </c:numRef>
          </c:val>
          <c:extLst>
            <c:ext xmlns:c16="http://schemas.microsoft.com/office/drawing/2014/chart" uri="{C3380CC4-5D6E-409C-BE32-E72D297353CC}">
              <c16:uniqueId val="{00000000-DD12-0040-94E3-2BABFBFDF466}"/>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6.9999999999999947</c:v>
                </c:pt>
                <c:pt idx="1">
                  <c:v>14.999999999999991</c:v>
                </c:pt>
                <c:pt idx="2">
                  <c:v>34</c:v>
                </c:pt>
                <c:pt idx="3">
                  <c:v>37</c:v>
                </c:pt>
                <c:pt idx="4">
                  <c:v>60.000000000000007</c:v>
                </c:pt>
                <c:pt idx="5">
                  <c:v>76</c:v>
                </c:pt>
                <c:pt idx="6">
                  <c:v>77</c:v>
                </c:pt>
                <c:pt idx="7">
                  <c:v>72</c:v>
                </c:pt>
              </c:numCache>
            </c:numRef>
          </c:val>
          <c:extLst>
            <c:ext xmlns:c16="http://schemas.microsoft.com/office/drawing/2014/chart" uri="{C3380CC4-5D6E-409C-BE32-E72D297353CC}">
              <c16:uniqueId val="{00000001-DD12-0040-94E3-2BABFBFDF466}"/>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6.0000000000000053</c:v>
                </c:pt>
                <c:pt idx="1">
                  <c:v>6.0000000000000053</c:v>
                </c:pt>
                <c:pt idx="2">
                  <c:v>5.0000000000000044</c:v>
                </c:pt>
                <c:pt idx="3">
                  <c:v>4.0000000000000036</c:v>
                </c:pt>
                <c:pt idx="4">
                  <c:v>7.9999999999999849</c:v>
                </c:pt>
                <c:pt idx="5">
                  <c:v>9.9999999999999982</c:v>
                </c:pt>
                <c:pt idx="6">
                  <c:v>14.000000000000002</c:v>
                </c:pt>
                <c:pt idx="7">
                  <c:v>21.999999999999996</c:v>
                </c:pt>
              </c:numCache>
            </c:numRef>
          </c:val>
          <c:extLst>
            <c:ext xmlns:c16="http://schemas.microsoft.com/office/drawing/2014/chart" uri="{C3380CC4-5D6E-409C-BE32-E72D297353CC}">
              <c16:uniqueId val="{00000002-DD12-0040-94E3-2BABFBFDF466}"/>
            </c:ext>
          </c:extLst>
        </c:ser>
        <c:dLbls>
          <c:showLegendKey val="0"/>
          <c:showVal val="0"/>
          <c:showCatName val="0"/>
          <c:showSerName val="0"/>
          <c:showPercent val="0"/>
          <c:showBubbleSize val="0"/>
        </c:dLbls>
        <c:gapWidth val="80"/>
        <c:overlap val="100"/>
        <c:axId val="1365397744"/>
        <c:axId val="1"/>
      </c:barChart>
      <c:catAx>
        <c:axId val="13653977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65397744"/>
        <c:crosses val="min"/>
        <c:crossBetween val="between"/>
        <c:majorUnit val="2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63894967177243E-2"/>
          <c:y val="2.1812080536912751E-2"/>
          <c:w val="0.93107221006564556"/>
          <c:h val="0.87919463087248317"/>
        </c:manualLayout>
      </c:layout>
      <c:scatterChart>
        <c:scatterStyle val="lineMarker"/>
        <c:varyColors val="0"/>
        <c:ser>
          <c:idx val="0"/>
          <c:order val="0"/>
          <c:spPr>
            <a:ln w="12700" cmpd="sng" algn="ctr">
              <a:solidFill>
                <a:schemeClr val="accent2"/>
              </a:solidFill>
              <a:prstDash val="solid"/>
            </a:ln>
          </c:spPr>
          <c:marker>
            <c:symbol val="none"/>
          </c:marker>
          <c:dPt>
            <c:idx val="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0-5403-A042-ADE0-C5E75AE88786}"/>
              </c:ext>
            </c:extLst>
          </c:dPt>
          <c:dPt>
            <c:idx val="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1-5403-A042-ADE0-C5E75AE88786}"/>
              </c:ext>
            </c:extLst>
          </c:dPt>
          <c:dPt>
            <c:idx val="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2-5403-A042-ADE0-C5E75AE88786}"/>
              </c:ext>
            </c:extLst>
          </c:dPt>
          <c:dPt>
            <c:idx val="5"/>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3-5403-A042-ADE0-C5E75AE88786}"/>
              </c:ext>
            </c:extLst>
          </c:dPt>
          <c:dPt>
            <c:idx val="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5403-A042-ADE0-C5E75AE88786}"/>
              </c:ext>
            </c:extLst>
          </c:dPt>
          <c:dPt>
            <c:idx val="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5403-A042-ADE0-C5E75AE88786}"/>
              </c:ext>
            </c:extLst>
          </c:dPt>
          <c:dPt>
            <c:idx val="8"/>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5403-A042-ADE0-C5E75AE88786}"/>
              </c:ext>
            </c:extLst>
          </c:dPt>
          <c:dPt>
            <c:idx val="9"/>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7-5403-A042-ADE0-C5E75AE88786}"/>
              </c:ext>
            </c:extLst>
          </c:dPt>
          <c:dPt>
            <c:idx val="1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8-5403-A042-ADE0-C5E75AE88786}"/>
              </c:ext>
            </c:extLst>
          </c:dPt>
          <c:dPt>
            <c:idx val="1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9-5403-A042-ADE0-C5E75AE88786}"/>
              </c:ext>
            </c:extLst>
          </c:dPt>
          <c:dPt>
            <c:idx val="1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A-5403-A042-ADE0-C5E75AE88786}"/>
              </c:ext>
            </c:extLst>
          </c:dPt>
          <c:dPt>
            <c:idx val="1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B-5403-A042-ADE0-C5E75AE88786}"/>
              </c:ext>
            </c:extLst>
          </c:dPt>
          <c:dPt>
            <c:idx val="2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C-5403-A042-ADE0-C5E75AE88786}"/>
              </c:ext>
            </c:extLst>
          </c:dPt>
          <c:dPt>
            <c:idx val="22"/>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D-5403-A042-ADE0-C5E75AE88786}"/>
              </c:ext>
            </c:extLst>
          </c:dPt>
          <c:dPt>
            <c:idx val="3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E-5403-A042-ADE0-C5E75AE88786}"/>
              </c:ext>
            </c:extLst>
          </c:dPt>
          <c:dPt>
            <c:idx val="4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F-5403-A042-ADE0-C5E75AE88786}"/>
              </c:ext>
            </c:extLst>
          </c:dPt>
          <c:dPt>
            <c:idx val="4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0-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Sheet1!$A$2:$AV$2</c:f>
              <c:numCache>
                <c:formatCode>General</c:formatCode>
                <c:ptCount val="48"/>
                <c:pt idx="0">
                  <c:v>13.900000000000002</c:v>
                </c:pt>
                <c:pt idx="1">
                  <c:v>15</c:v>
                </c:pt>
                <c:pt idx="2">
                  <c:v>15.55</c:v>
                </c:pt>
                <c:pt idx="3">
                  <c:v>16.100000000000001</c:v>
                </c:pt>
                <c:pt idx="4">
                  <c:v>16.400000000000002</c:v>
                </c:pt>
                <c:pt idx="5">
                  <c:v>16.7</c:v>
                </c:pt>
                <c:pt idx="6">
                  <c:v>18.899999999999999</c:v>
                </c:pt>
                <c:pt idx="7">
                  <c:v>19.3</c:v>
                </c:pt>
                <c:pt idx="8">
                  <c:v>20.200000000000003</c:v>
                </c:pt>
                <c:pt idx="9">
                  <c:v>20.8</c:v>
                </c:pt>
                <c:pt idx="10">
                  <c:v>22.1</c:v>
                </c:pt>
                <c:pt idx="11">
                  <c:v>22</c:v>
                </c:pt>
                <c:pt idx="12">
                  <c:v>21.9</c:v>
                </c:pt>
                <c:pt idx="13">
                  <c:v>21.8</c:v>
                </c:pt>
                <c:pt idx="14">
                  <c:v>21.8</c:v>
                </c:pt>
                <c:pt idx="15">
                  <c:v>21.8</c:v>
                </c:pt>
                <c:pt idx="16">
                  <c:v>21.8</c:v>
                </c:pt>
                <c:pt idx="17">
                  <c:v>24.2</c:v>
                </c:pt>
                <c:pt idx="18">
                  <c:v>24.324999999999999</c:v>
                </c:pt>
                <c:pt idx="19">
                  <c:v>24.45</c:v>
                </c:pt>
                <c:pt idx="20">
                  <c:v>24.574999999999999</c:v>
                </c:pt>
                <c:pt idx="21">
                  <c:v>24.7</c:v>
                </c:pt>
                <c:pt idx="22">
                  <c:v>25</c:v>
                </c:pt>
                <c:pt idx="23">
                  <c:v>25</c:v>
                </c:pt>
                <c:pt idx="24">
                  <c:v>25</c:v>
                </c:pt>
                <c:pt idx="25">
                  <c:v>25</c:v>
                </c:pt>
                <c:pt idx="26">
                  <c:v>25</c:v>
                </c:pt>
                <c:pt idx="27">
                  <c:v>25</c:v>
                </c:pt>
                <c:pt idx="28">
                  <c:v>25</c:v>
                </c:pt>
                <c:pt idx="29">
                  <c:v>25</c:v>
                </c:pt>
                <c:pt idx="30">
                  <c:v>25</c:v>
                </c:pt>
                <c:pt idx="31">
                  <c:v>25</c:v>
                </c:pt>
                <c:pt idx="32">
                  <c:v>25</c:v>
                </c:pt>
                <c:pt idx="33">
                  <c:v>25</c:v>
                </c:pt>
                <c:pt idx="34">
                  <c:v>25</c:v>
                </c:pt>
                <c:pt idx="35">
                  <c:v>25</c:v>
                </c:pt>
                <c:pt idx="36">
                  <c:v>25</c:v>
                </c:pt>
                <c:pt idx="37">
                  <c:v>25</c:v>
                </c:pt>
                <c:pt idx="38">
                  <c:v>25.266666666666666</c:v>
                </c:pt>
                <c:pt idx="39">
                  <c:v>25.533333333333335</c:v>
                </c:pt>
                <c:pt idx="40">
                  <c:v>25.8</c:v>
                </c:pt>
                <c:pt idx="41">
                  <c:v>26.1</c:v>
                </c:pt>
              </c:numCache>
            </c:numRef>
          </c:yVal>
          <c:smooth val="0"/>
          <c:extLst>
            <c:ext xmlns:c16="http://schemas.microsoft.com/office/drawing/2014/chart" uri="{C3380CC4-5D6E-409C-BE32-E72D297353CC}">
              <c16:uniqueId val="{00000011-5403-A042-ADE0-C5E75AE88786}"/>
            </c:ext>
          </c:extLst>
        </c:ser>
        <c:ser>
          <c:idx val="1"/>
          <c:order val="1"/>
          <c:spPr>
            <a:ln w="12700" cmpd="sng" algn="ctr">
              <a:solidFill>
                <a:schemeClr val="tx1"/>
              </a:solidFill>
              <a:prstDash val="solid"/>
            </a:ln>
          </c:spPr>
          <c:marker>
            <c:symbol val="none"/>
          </c:marker>
          <c:dPt>
            <c:idx val="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2-5403-A042-ADE0-C5E75AE88786}"/>
              </c:ext>
            </c:extLst>
          </c:dPt>
          <c:dPt>
            <c:idx val="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3-5403-A042-ADE0-C5E75AE88786}"/>
              </c:ext>
            </c:extLst>
          </c:dPt>
          <c:dPt>
            <c:idx val="12"/>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4-5403-A042-ADE0-C5E75AE88786}"/>
              </c:ext>
            </c:extLst>
          </c:dPt>
          <c:dPt>
            <c:idx val="14"/>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5-5403-A042-ADE0-C5E75AE88786}"/>
              </c:ext>
            </c:extLst>
          </c:dPt>
          <c:dPt>
            <c:idx val="1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6-5403-A042-ADE0-C5E75AE88786}"/>
              </c:ext>
            </c:extLst>
          </c:dPt>
          <c:dPt>
            <c:idx val="19"/>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7-5403-A042-ADE0-C5E75AE88786}"/>
              </c:ext>
            </c:extLst>
          </c:dPt>
          <c:dPt>
            <c:idx val="21"/>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8-5403-A042-ADE0-C5E75AE88786}"/>
              </c:ext>
            </c:extLst>
          </c:dPt>
          <c:dPt>
            <c:idx val="2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9-5403-A042-ADE0-C5E75AE88786}"/>
              </c:ext>
            </c:extLst>
          </c:dPt>
          <c:dPt>
            <c:idx val="3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A-5403-A042-ADE0-C5E75AE88786}"/>
              </c:ext>
            </c:extLst>
          </c:dPt>
          <c:dPt>
            <c:idx val="3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B-5403-A042-ADE0-C5E75AE88786}"/>
              </c:ext>
            </c:extLst>
          </c:dPt>
          <c:dPt>
            <c:idx val="40"/>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C-5403-A042-ADE0-C5E75AE88786}"/>
              </c:ext>
            </c:extLst>
          </c:dPt>
          <c:dPt>
            <c:idx val="43"/>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D-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Sheet1!$A$3:$AV$3</c:f>
              <c:numCache>
                <c:formatCode>General</c:formatCode>
                <c:ptCount val="48"/>
                <c:pt idx="7">
                  <c:v>15.2</c:v>
                </c:pt>
                <c:pt idx="8">
                  <c:v>15.8</c:v>
                </c:pt>
                <c:pt idx="9">
                  <c:v>16.225000000000001</c:v>
                </c:pt>
                <c:pt idx="10">
                  <c:v>16.649999999999999</c:v>
                </c:pt>
                <c:pt idx="11">
                  <c:v>17.074999999999999</c:v>
                </c:pt>
                <c:pt idx="12">
                  <c:v>17.5</c:v>
                </c:pt>
                <c:pt idx="13">
                  <c:v>17.7</c:v>
                </c:pt>
                <c:pt idx="14">
                  <c:v>17.899999999999999</c:v>
                </c:pt>
                <c:pt idx="15">
                  <c:v>17.93333333333333</c:v>
                </c:pt>
                <c:pt idx="16">
                  <c:v>17.966666666666669</c:v>
                </c:pt>
                <c:pt idx="17">
                  <c:v>18</c:v>
                </c:pt>
                <c:pt idx="18">
                  <c:v>18.399999999999999</c:v>
                </c:pt>
                <c:pt idx="19">
                  <c:v>18.8</c:v>
                </c:pt>
                <c:pt idx="20">
                  <c:v>19.400000000000002</c:v>
                </c:pt>
                <c:pt idx="21">
                  <c:v>20</c:v>
                </c:pt>
                <c:pt idx="22">
                  <c:v>20.066666666666666</c:v>
                </c:pt>
                <c:pt idx="23">
                  <c:v>20.133333333333333</c:v>
                </c:pt>
                <c:pt idx="24">
                  <c:v>20.200000000000003</c:v>
                </c:pt>
                <c:pt idx="25">
                  <c:v>20.266666666666666</c:v>
                </c:pt>
                <c:pt idx="26">
                  <c:v>20.333333333333332</c:v>
                </c:pt>
                <c:pt idx="27">
                  <c:v>20.399999999999999</c:v>
                </c:pt>
                <c:pt idx="28">
                  <c:v>20.440000000000001</c:v>
                </c:pt>
                <c:pt idx="29">
                  <c:v>20.479999999999997</c:v>
                </c:pt>
                <c:pt idx="30">
                  <c:v>20.52</c:v>
                </c:pt>
                <c:pt idx="31">
                  <c:v>20.56</c:v>
                </c:pt>
                <c:pt idx="32">
                  <c:v>20.599999999999998</c:v>
                </c:pt>
                <c:pt idx="33">
                  <c:v>20.64</c:v>
                </c:pt>
                <c:pt idx="34">
                  <c:v>20.68</c:v>
                </c:pt>
                <c:pt idx="35">
                  <c:v>20.72</c:v>
                </c:pt>
                <c:pt idx="36">
                  <c:v>20.759999999999998</c:v>
                </c:pt>
                <c:pt idx="37">
                  <c:v>20.8</c:v>
                </c:pt>
                <c:pt idx="38">
                  <c:v>21.25</c:v>
                </c:pt>
                <c:pt idx="39">
                  <c:v>21.774999999999999</c:v>
                </c:pt>
                <c:pt idx="40">
                  <c:v>22.3</c:v>
                </c:pt>
                <c:pt idx="41">
                  <c:v>23</c:v>
                </c:pt>
                <c:pt idx="42">
                  <c:v>23.7</c:v>
                </c:pt>
                <c:pt idx="43">
                  <c:v>24.4</c:v>
                </c:pt>
              </c:numCache>
            </c:numRef>
          </c:yVal>
          <c:smooth val="0"/>
          <c:extLst>
            <c:ext xmlns:c16="http://schemas.microsoft.com/office/drawing/2014/chart" uri="{C3380CC4-5D6E-409C-BE32-E72D297353CC}">
              <c16:uniqueId val="{0000001E-5403-A042-ADE0-C5E75AE88786}"/>
            </c:ext>
          </c:extLst>
        </c:ser>
        <c:ser>
          <c:idx val="2"/>
          <c:order val="2"/>
          <c:spPr>
            <a:ln w="12700" cmpd="sng" algn="ctr">
              <a:solidFill>
                <a:schemeClr val="accent1"/>
              </a:solidFill>
              <a:prstDash val="solid"/>
            </a:ln>
          </c:spPr>
          <c:marker>
            <c:symbol val="none"/>
          </c:marker>
          <c:dPt>
            <c:idx val="24"/>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F-5403-A042-ADE0-C5E75AE88786}"/>
              </c:ext>
            </c:extLst>
          </c:dPt>
          <c:dPt>
            <c:idx val="28"/>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0-5403-A042-ADE0-C5E75AE88786}"/>
              </c:ext>
            </c:extLst>
          </c:dPt>
          <c:dPt>
            <c:idx val="2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1-5403-A042-ADE0-C5E75AE88786}"/>
              </c:ext>
            </c:extLst>
          </c:dPt>
          <c:dPt>
            <c:idx val="3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2-5403-A042-ADE0-C5E75AE88786}"/>
              </c:ext>
            </c:extLst>
          </c:dPt>
          <c:dPt>
            <c:idx val="31"/>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3-5403-A042-ADE0-C5E75AE88786}"/>
              </c:ext>
            </c:extLst>
          </c:dPt>
          <c:dPt>
            <c:idx val="3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4-5403-A042-ADE0-C5E75AE88786}"/>
              </c:ext>
            </c:extLst>
          </c:dPt>
          <c:dPt>
            <c:idx val="3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5-5403-A042-ADE0-C5E75AE88786}"/>
              </c:ext>
            </c:extLst>
          </c:dPt>
          <c:dPt>
            <c:idx val="37"/>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6-5403-A042-ADE0-C5E75AE88786}"/>
              </c:ext>
            </c:extLst>
          </c:dPt>
          <c:dPt>
            <c:idx val="3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7-5403-A042-ADE0-C5E75AE88786}"/>
              </c:ext>
            </c:extLst>
          </c:dPt>
          <c:dPt>
            <c:idx val="4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8-5403-A042-ADE0-C5E75AE88786}"/>
              </c:ext>
            </c:extLst>
          </c:dPt>
          <c:dPt>
            <c:idx val="4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9-5403-A042-ADE0-C5E75AE88786}"/>
              </c:ext>
            </c:extLst>
          </c:dPt>
          <c:dPt>
            <c:idx val="4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A-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Sheet1!$A$4:$AV$4</c:f>
              <c:numCache>
                <c:formatCode>General</c:formatCode>
                <c:ptCount val="48"/>
                <c:pt idx="24">
                  <c:v>21.2</c:v>
                </c:pt>
                <c:pt idx="25">
                  <c:v>21.324999999999999</c:v>
                </c:pt>
                <c:pt idx="26">
                  <c:v>21.45</c:v>
                </c:pt>
                <c:pt idx="27">
                  <c:v>21.574999999999999</c:v>
                </c:pt>
                <c:pt idx="28">
                  <c:v>21.7</c:v>
                </c:pt>
                <c:pt idx="29">
                  <c:v>22.2</c:v>
                </c:pt>
                <c:pt idx="30">
                  <c:v>22.5</c:v>
                </c:pt>
                <c:pt idx="31">
                  <c:v>23</c:v>
                </c:pt>
                <c:pt idx="32">
                  <c:v>23.225000000000001</c:v>
                </c:pt>
                <c:pt idx="33">
                  <c:v>23.45</c:v>
                </c:pt>
                <c:pt idx="34">
                  <c:v>23.674999999999997</c:v>
                </c:pt>
                <c:pt idx="35">
                  <c:v>23.9</c:v>
                </c:pt>
                <c:pt idx="36">
                  <c:v>24.7</c:v>
                </c:pt>
                <c:pt idx="37">
                  <c:v>25.6</c:v>
                </c:pt>
                <c:pt idx="38">
                  <c:v>26.1</c:v>
                </c:pt>
                <c:pt idx="39">
                  <c:v>26.6</c:v>
                </c:pt>
                <c:pt idx="40">
                  <c:v>26.700000000000003</c:v>
                </c:pt>
                <c:pt idx="41">
                  <c:v>26.722000000000001</c:v>
                </c:pt>
                <c:pt idx="42">
                  <c:v>26.744</c:v>
                </c:pt>
                <c:pt idx="43">
                  <c:v>26.766000000000002</c:v>
                </c:pt>
                <c:pt idx="44">
                  <c:v>26.788</c:v>
                </c:pt>
                <c:pt idx="45">
                  <c:v>26.810000000000002</c:v>
                </c:pt>
                <c:pt idx="46">
                  <c:v>27.1</c:v>
                </c:pt>
              </c:numCache>
            </c:numRef>
          </c:yVal>
          <c:smooth val="0"/>
          <c:extLst>
            <c:ext xmlns:c16="http://schemas.microsoft.com/office/drawing/2014/chart" uri="{C3380CC4-5D6E-409C-BE32-E72D297353CC}">
              <c16:uniqueId val="{0000002B-5403-A042-ADE0-C5E75AE88786}"/>
            </c:ext>
          </c:extLst>
        </c:ser>
        <c:ser>
          <c:idx val="3"/>
          <c:order val="3"/>
          <c:spPr>
            <a:ln w="12700" cmpd="sng" algn="ctr">
              <a:solidFill>
                <a:schemeClr val="accent3"/>
              </a:solidFill>
              <a:prstDash val="solid"/>
            </a:ln>
          </c:spPr>
          <c:marker>
            <c:symbol val="none"/>
          </c:marker>
          <c:dPt>
            <c:idx val="3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C-5403-A042-ADE0-C5E75AE88786}"/>
              </c:ext>
            </c:extLst>
          </c:dPt>
          <c:dPt>
            <c:idx val="37"/>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D-5403-A042-ADE0-C5E75AE88786}"/>
              </c:ext>
            </c:extLst>
          </c:dPt>
          <c:dPt>
            <c:idx val="39"/>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E-5403-A042-ADE0-C5E75AE88786}"/>
              </c:ext>
            </c:extLst>
          </c:dPt>
          <c:dPt>
            <c:idx val="40"/>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F-5403-A042-ADE0-C5E75AE88786}"/>
              </c:ext>
            </c:extLst>
          </c:dPt>
          <c:dPt>
            <c:idx val="41"/>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0-5403-A042-ADE0-C5E75AE88786}"/>
              </c:ext>
            </c:extLst>
          </c:dPt>
          <c:dPt>
            <c:idx val="42"/>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1-5403-A042-ADE0-C5E75AE88786}"/>
              </c:ext>
            </c:extLst>
          </c:dPt>
          <c:dPt>
            <c:idx val="43"/>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2-5403-A042-ADE0-C5E75AE88786}"/>
              </c:ext>
            </c:extLst>
          </c:dPt>
          <c:dPt>
            <c:idx val="45"/>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3-5403-A042-ADE0-C5E75AE88786}"/>
              </c:ext>
            </c:extLst>
          </c:dPt>
          <c:dPt>
            <c:idx val="4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4-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Sheet1!$A$5:$AV$5</c:f>
              <c:numCache>
                <c:formatCode>General</c:formatCode>
                <c:ptCount val="48"/>
                <c:pt idx="36">
                  <c:v>14.099999999999998</c:v>
                </c:pt>
                <c:pt idx="37">
                  <c:v>20.100000000000001</c:v>
                </c:pt>
                <c:pt idx="38">
                  <c:v>21.1</c:v>
                </c:pt>
                <c:pt idx="39">
                  <c:v>22.1</c:v>
                </c:pt>
                <c:pt idx="40">
                  <c:v>22.7</c:v>
                </c:pt>
                <c:pt idx="41">
                  <c:v>23.7</c:v>
                </c:pt>
                <c:pt idx="42">
                  <c:v>25.2</c:v>
                </c:pt>
                <c:pt idx="43">
                  <c:v>25.5</c:v>
                </c:pt>
                <c:pt idx="44">
                  <c:v>25.650000000000002</c:v>
                </c:pt>
                <c:pt idx="45">
                  <c:v>25.8</c:v>
                </c:pt>
                <c:pt idx="46">
                  <c:v>26.1</c:v>
                </c:pt>
              </c:numCache>
            </c:numRef>
          </c:yVal>
          <c:smooth val="0"/>
          <c:extLst>
            <c:ext xmlns:c16="http://schemas.microsoft.com/office/drawing/2014/chart" uri="{C3380CC4-5D6E-409C-BE32-E72D297353CC}">
              <c16:uniqueId val="{00000035-5403-A042-ADE0-C5E75AE88786}"/>
            </c:ext>
          </c:extLst>
        </c:ser>
        <c:ser>
          <c:idx val="4"/>
          <c:order val="4"/>
          <c:spPr>
            <a:ln w="12700" cmpd="sng" algn="ctr">
              <a:solidFill>
                <a:schemeClr val="accent3"/>
              </a:solidFill>
              <a:prstDash val="solid"/>
            </a:ln>
          </c:spPr>
          <c:marker>
            <c:symbol val="none"/>
          </c:marker>
          <c:dPt>
            <c:idx val="39"/>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6-5403-A042-ADE0-C5E75AE88786}"/>
              </c:ext>
            </c:extLst>
          </c:dPt>
          <c:dPt>
            <c:idx val="4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7-5403-A042-ADE0-C5E75AE88786}"/>
              </c:ext>
            </c:extLst>
          </c:dPt>
          <c:dPt>
            <c:idx val="4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8-5403-A042-ADE0-C5E75AE88786}"/>
              </c:ext>
            </c:extLst>
          </c:dPt>
          <c:dPt>
            <c:idx val="43"/>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9-5403-A042-ADE0-C5E75AE88786}"/>
              </c:ext>
            </c:extLst>
          </c:dPt>
          <c:dPt>
            <c:idx val="44"/>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A-5403-A042-ADE0-C5E75AE88786}"/>
              </c:ext>
            </c:extLst>
          </c:dPt>
          <c:dPt>
            <c:idx val="45"/>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B-5403-A042-ADE0-C5E75AE88786}"/>
              </c:ext>
            </c:extLst>
          </c:dPt>
          <c:dPt>
            <c:idx val="46"/>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C-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Sheet1!$A$6:$AV$6</c:f>
              <c:numCache>
                <c:formatCode>General</c:formatCode>
                <c:ptCount val="48"/>
                <c:pt idx="39">
                  <c:v>23.599999999999998</c:v>
                </c:pt>
                <c:pt idx="40">
                  <c:v>25.45</c:v>
                </c:pt>
                <c:pt idx="41">
                  <c:v>27.3</c:v>
                </c:pt>
                <c:pt idx="42">
                  <c:v>28.000000000000004</c:v>
                </c:pt>
                <c:pt idx="43">
                  <c:v>29.15</c:v>
                </c:pt>
                <c:pt idx="44">
                  <c:v>29.799999999999997</c:v>
                </c:pt>
                <c:pt idx="45">
                  <c:v>32.5</c:v>
                </c:pt>
                <c:pt idx="46">
                  <c:v>33.900000000000006</c:v>
                </c:pt>
              </c:numCache>
            </c:numRef>
          </c:yVal>
          <c:smooth val="0"/>
          <c:extLst>
            <c:ext xmlns:c16="http://schemas.microsoft.com/office/drawing/2014/chart" uri="{C3380CC4-5D6E-409C-BE32-E72D297353CC}">
              <c16:uniqueId val="{0000003D-5403-A042-ADE0-C5E75AE88786}"/>
            </c:ext>
          </c:extLst>
        </c:ser>
        <c:ser>
          <c:idx val="5"/>
          <c:order val="5"/>
          <c:spPr>
            <a:ln w="12700" cmpd="sng" algn="ctr">
              <a:solidFill>
                <a:schemeClr val="accent4"/>
              </a:solidFill>
              <a:prstDash val="solid"/>
            </a:ln>
          </c:spPr>
          <c:marker>
            <c:symbol val="none"/>
          </c:marker>
          <c:dPt>
            <c:idx val="12"/>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E-5403-A042-ADE0-C5E75AE88786}"/>
              </c:ext>
            </c:extLst>
          </c:dPt>
          <c:dPt>
            <c:idx val="1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F-5403-A042-ADE0-C5E75AE88786}"/>
              </c:ext>
            </c:extLst>
          </c:dPt>
          <c:dPt>
            <c:idx val="1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0-5403-A042-ADE0-C5E75AE88786}"/>
              </c:ext>
            </c:extLst>
          </c:dPt>
          <c:dPt>
            <c:idx val="3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1-5403-A042-ADE0-C5E75AE88786}"/>
              </c:ext>
            </c:extLst>
          </c:dPt>
          <c:dPt>
            <c:idx val="3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2-5403-A042-ADE0-C5E75AE88786}"/>
              </c:ext>
            </c:extLst>
          </c:dPt>
          <c:dPt>
            <c:idx val="40"/>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3-5403-A042-ADE0-C5E75AE88786}"/>
              </c:ext>
            </c:extLst>
          </c:dPt>
          <c:dPt>
            <c:idx val="43"/>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4-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Sheet1!$A$7:$AV$7</c:f>
              <c:numCache>
                <c:formatCode>General</c:formatCode>
                <c:ptCount val="48"/>
                <c:pt idx="12">
                  <c:v>27.6</c:v>
                </c:pt>
                <c:pt idx="13">
                  <c:v>28.074999999999999</c:v>
                </c:pt>
                <c:pt idx="14">
                  <c:v>28.549999999999997</c:v>
                </c:pt>
                <c:pt idx="15">
                  <c:v>29.025000000000002</c:v>
                </c:pt>
                <c:pt idx="16">
                  <c:v>29.5</c:v>
                </c:pt>
                <c:pt idx="17">
                  <c:v>29.766666666666662</c:v>
                </c:pt>
                <c:pt idx="18">
                  <c:v>30.033333333333335</c:v>
                </c:pt>
                <c:pt idx="19">
                  <c:v>30.3</c:v>
                </c:pt>
                <c:pt idx="20">
                  <c:v>30.347058823529409</c:v>
                </c:pt>
                <c:pt idx="21">
                  <c:v>30.39411764705882</c:v>
                </c:pt>
                <c:pt idx="22">
                  <c:v>30.441176470588232</c:v>
                </c:pt>
                <c:pt idx="23">
                  <c:v>30.488235294117644</c:v>
                </c:pt>
                <c:pt idx="24">
                  <c:v>30.535294117647062</c:v>
                </c:pt>
                <c:pt idx="25">
                  <c:v>30.58235294117647</c:v>
                </c:pt>
                <c:pt idx="26">
                  <c:v>30.629411764705882</c:v>
                </c:pt>
                <c:pt idx="27">
                  <c:v>30.676470588235293</c:v>
                </c:pt>
                <c:pt idx="28">
                  <c:v>30.723529411764705</c:v>
                </c:pt>
                <c:pt idx="29">
                  <c:v>30.770588235294117</c:v>
                </c:pt>
                <c:pt idx="30">
                  <c:v>30.817647058823528</c:v>
                </c:pt>
                <c:pt idx="31">
                  <c:v>30.86470588235294</c:v>
                </c:pt>
                <c:pt idx="32">
                  <c:v>30.911764705882355</c:v>
                </c:pt>
                <c:pt idx="33">
                  <c:v>30.958823529411767</c:v>
                </c:pt>
                <c:pt idx="34">
                  <c:v>31.005882352941178</c:v>
                </c:pt>
                <c:pt idx="35">
                  <c:v>31.05294117647059</c:v>
                </c:pt>
                <c:pt idx="36">
                  <c:v>31.1</c:v>
                </c:pt>
                <c:pt idx="37">
                  <c:v>31.266666666666666</c:v>
                </c:pt>
                <c:pt idx="38">
                  <c:v>31.433333333333337</c:v>
                </c:pt>
                <c:pt idx="39">
                  <c:v>31.6</c:v>
                </c:pt>
                <c:pt idx="40">
                  <c:v>32.6</c:v>
                </c:pt>
                <c:pt idx="41">
                  <c:v>32.700000000000003</c:v>
                </c:pt>
                <c:pt idx="42">
                  <c:v>32.800000000000004</c:v>
                </c:pt>
                <c:pt idx="43">
                  <c:v>32.9</c:v>
                </c:pt>
              </c:numCache>
            </c:numRef>
          </c:yVal>
          <c:smooth val="0"/>
          <c:extLst>
            <c:ext xmlns:c16="http://schemas.microsoft.com/office/drawing/2014/chart" uri="{C3380CC4-5D6E-409C-BE32-E72D297353CC}">
              <c16:uniqueId val="{00000045-5403-A042-ADE0-C5E75AE88786}"/>
            </c:ext>
          </c:extLst>
        </c:ser>
        <c:ser>
          <c:idx val="6"/>
          <c:order val="6"/>
          <c:spPr>
            <a:ln w="12700" cmpd="sng" algn="ctr">
              <a:solidFill>
                <a:schemeClr val="accent4"/>
              </a:solidFill>
              <a:prstDash val="solid"/>
            </a:ln>
          </c:spPr>
          <c:marker>
            <c:symbol val="none"/>
          </c:marker>
          <c:dPt>
            <c:idx val="2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6-5403-A042-ADE0-C5E75AE88786}"/>
              </c:ext>
            </c:extLst>
          </c:dPt>
          <c:dPt>
            <c:idx val="30"/>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7-5403-A042-ADE0-C5E75AE88786}"/>
              </c:ext>
            </c:extLst>
          </c:dPt>
          <c:dPt>
            <c:idx val="3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8-5403-A042-ADE0-C5E75AE88786}"/>
              </c:ext>
            </c:extLst>
          </c:dPt>
          <c:dPt>
            <c:idx val="3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9-5403-A042-ADE0-C5E75AE88786}"/>
              </c:ext>
            </c:extLst>
          </c:dPt>
          <c:dPt>
            <c:idx val="35"/>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A-5403-A042-ADE0-C5E75AE88786}"/>
              </c:ext>
            </c:extLst>
          </c:dPt>
          <c:dPt>
            <c:idx val="3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B-5403-A042-ADE0-C5E75AE88786}"/>
              </c:ext>
            </c:extLst>
          </c:dPt>
          <c:dPt>
            <c:idx val="4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C-5403-A042-ADE0-C5E75AE88786}"/>
              </c:ext>
            </c:extLst>
          </c:dPt>
          <c:dPt>
            <c:idx val="4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D-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Sheet1!$A$8:$AV$8</c:f>
              <c:numCache>
                <c:formatCode>General</c:formatCode>
                <c:ptCount val="48"/>
                <c:pt idx="26">
                  <c:v>32</c:v>
                </c:pt>
                <c:pt idx="27">
                  <c:v>32.450000000000003</c:v>
                </c:pt>
                <c:pt idx="28">
                  <c:v>32.9</c:v>
                </c:pt>
                <c:pt idx="29">
                  <c:v>33.35</c:v>
                </c:pt>
                <c:pt idx="30">
                  <c:v>33.800000000000004</c:v>
                </c:pt>
                <c:pt idx="31">
                  <c:v>34.799999999999997</c:v>
                </c:pt>
                <c:pt idx="32">
                  <c:v>35.799999999999997</c:v>
                </c:pt>
                <c:pt idx="33">
                  <c:v>36.35</c:v>
                </c:pt>
                <c:pt idx="34">
                  <c:v>36.9</c:v>
                </c:pt>
                <c:pt idx="35">
                  <c:v>37.5</c:v>
                </c:pt>
                <c:pt idx="36">
                  <c:v>38.200000000000003</c:v>
                </c:pt>
                <c:pt idx="37">
                  <c:v>38.366666666666667</c:v>
                </c:pt>
                <c:pt idx="38">
                  <c:v>38.533333333333339</c:v>
                </c:pt>
                <c:pt idx="39">
                  <c:v>38.700000000000003</c:v>
                </c:pt>
                <c:pt idx="40">
                  <c:v>38.866666666666667</c:v>
                </c:pt>
                <c:pt idx="41">
                  <c:v>39.033333333333339</c:v>
                </c:pt>
                <c:pt idx="42">
                  <c:v>39.200000000000003</c:v>
                </c:pt>
                <c:pt idx="43">
                  <c:v>39.33</c:v>
                </c:pt>
                <c:pt idx="44">
                  <c:v>39.46</c:v>
                </c:pt>
              </c:numCache>
            </c:numRef>
          </c:yVal>
          <c:smooth val="0"/>
          <c:extLst>
            <c:ext xmlns:c16="http://schemas.microsoft.com/office/drawing/2014/chart" uri="{C3380CC4-5D6E-409C-BE32-E72D297353CC}">
              <c16:uniqueId val="{0000004E-5403-A042-ADE0-C5E75AE88786}"/>
            </c:ext>
          </c:extLst>
        </c:ser>
        <c:dLbls>
          <c:showLegendKey val="0"/>
          <c:showVal val="0"/>
          <c:showCatName val="0"/>
          <c:showSerName val="0"/>
          <c:showPercent val="0"/>
          <c:showBubbleSize val="0"/>
        </c:dLbls>
        <c:axId val="4"/>
        <c:axId val="5"/>
      </c:scatterChart>
      <c:valAx>
        <c:axId val="4"/>
        <c:scaling>
          <c:orientation val="minMax"/>
          <c:max val="2025"/>
          <c:min val="1975"/>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40"/>
          <c:min val="1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4"/>
        <c:crosses val="min"/>
        <c:crossBetween val="midCat"/>
        <c:majorUnit val="5"/>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35162094763091E-2"/>
          <c:y val="9.8305084745762716E-2"/>
          <c:w val="0.9481296758104738"/>
          <c:h val="0.83050847457627119"/>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DF6-B246-88C9-4D19077B34DD}"/>
              </c:ext>
            </c:extLst>
          </c:dPt>
          <c:dPt>
            <c:idx val="4"/>
            <c:invertIfNegative val="0"/>
            <c:bubble3D val="0"/>
            <c:spPr>
              <a:solidFill>
                <a:schemeClr val="accent6"/>
              </a:solidFill>
              <a:ln>
                <a:noFill/>
              </a:ln>
            </c:spPr>
            <c:extLst>
              <c:ext xmlns:c16="http://schemas.microsoft.com/office/drawing/2014/chart" uri="{C3380CC4-5D6E-409C-BE32-E72D297353CC}">
                <c16:uniqueId val="{00000001-FDF6-B246-88C9-4D19077B34DD}"/>
              </c:ext>
            </c:extLst>
          </c:dPt>
          <c:dLbls>
            <c:dLbl>
              <c:idx val="0"/>
              <c:layout>
                <c:manualLayout>
                  <c:x val="0"/>
                  <c:y val="-8.9830508474576271E-2"/>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DF6-B246-88C9-4D19077B34DD}"/>
                </c:ext>
              </c:extLst>
            </c:dLbl>
            <c:dLbl>
              <c:idx val="4"/>
              <c:layout>
                <c:manualLayout>
                  <c:x val="0"/>
                  <c:y val="-0.44449152542372883"/>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F6-B246-88C9-4D19077B34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1.55</c:v>
                </c:pt>
                <c:pt idx="1">
                  <c:v>1.55</c:v>
                </c:pt>
                <c:pt idx="2">
                  <c:v>2.8500000000000014</c:v>
                </c:pt>
                <c:pt idx="3">
                  <c:v>4.3500000000000014</c:v>
                </c:pt>
                <c:pt idx="4">
                  <c:v>10.950000000000001</c:v>
                </c:pt>
              </c:numCache>
            </c:numRef>
          </c:val>
          <c:extLst>
            <c:ext xmlns:c16="http://schemas.microsoft.com/office/drawing/2014/chart" uri="{C3380CC4-5D6E-409C-BE32-E72D297353CC}">
              <c16:uniqueId val="{00000002-FDF6-B246-88C9-4D19077B34DD}"/>
            </c:ext>
          </c:extLst>
        </c:ser>
        <c:ser>
          <c:idx val="1"/>
          <c:order val="1"/>
          <c:spPr>
            <a:solidFill>
              <a:schemeClr val="accent3"/>
            </a:solidFill>
            <a:ln>
              <a:noFill/>
            </a:ln>
          </c:spPr>
          <c:invertIfNegative val="0"/>
          <c:dPt>
            <c:idx val="2"/>
            <c:invertIfNegative val="0"/>
            <c:bubble3D val="0"/>
            <c:spPr>
              <a:solidFill>
                <a:schemeClr val="accent4"/>
              </a:solidFill>
              <a:ln>
                <a:noFill/>
              </a:ln>
            </c:spPr>
            <c:extLst>
              <c:ext xmlns:c16="http://schemas.microsoft.com/office/drawing/2014/chart" uri="{C3380CC4-5D6E-409C-BE32-E72D297353CC}">
                <c16:uniqueId val="{00000003-FDF6-B246-88C9-4D19077B34DD}"/>
              </c:ext>
            </c:extLst>
          </c:dPt>
          <c:dPt>
            <c:idx val="3"/>
            <c:invertIfNegative val="0"/>
            <c:bubble3D val="0"/>
            <c:spPr>
              <a:solidFill>
                <a:schemeClr val="accent5"/>
              </a:solidFill>
              <a:ln>
                <a:noFill/>
              </a:ln>
            </c:spPr>
            <c:extLst>
              <c:ext xmlns:c16="http://schemas.microsoft.com/office/drawing/2014/chart" uri="{C3380CC4-5D6E-409C-BE32-E72D297353CC}">
                <c16:uniqueId val="{00000004-FDF6-B246-88C9-4D19077B34DD}"/>
              </c:ext>
            </c:extLst>
          </c:dPt>
          <c:val>
            <c:numRef>
              <c:f>Sheet1!$A$2:$E$2</c:f>
              <c:numCache>
                <c:formatCode>General</c:formatCode>
                <c:ptCount val="5"/>
                <c:pt idx="1">
                  <c:v>1.3</c:v>
                </c:pt>
                <c:pt idx="2">
                  <c:v>1.5</c:v>
                </c:pt>
                <c:pt idx="3">
                  <c:v>6.6</c:v>
                </c:pt>
              </c:numCache>
            </c:numRef>
          </c:val>
          <c:extLst>
            <c:ext xmlns:c16="http://schemas.microsoft.com/office/drawing/2014/chart" uri="{C3380CC4-5D6E-409C-BE32-E72D297353CC}">
              <c16:uniqueId val="{00000005-FDF6-B246-88C9-4D19077B34DD}"/>
            </c:ext>
          </c:extLst>
        </c:ser>
        <c:dLbls>
          <c:showLegendKey val="0"/>
          <c:showVal val="0"/>
          <c:showCatName val="0"/>
          <c:showSerName val="0"/>
          <c:showPercent val="0"/>
          <c:showBubbleSize val="0"/>
        </c:dLbls>
        <c:gapWidth val="80"/>
        <c:overlap val="100"/>
        <c:axId val="632805104"/>
        <c:axId val="1"/>
      </c:barChart>
      <c:catAx>
        <c:axId val="6328051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32805104"/>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00844069302531E-2"/>
          <c:y val="2.5193798449612403E-2"/>
          <c:w val="0.95379831186139497"/>
          <c:h val="0.9496124031007752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Sheet1!$A$1:$B$1</c:f>
              <c:numCache>
                <c:formatCode>General</c:formatCode>
                <c:ptCount val="2"/>
                <c:pt idx="0">
                  <c:v>70</c:v>
                </c:pt>
                <c:pt idx="1">
                  <c:v>13</c:v>
                </c:pt>
              </c:numCache>
            </c:numRef>
          </c:val>
          <c:extLst>
            <c:ext xmlns:c16="http://schemas.microsoft.com/office/drawing/2014/chart" uri="{C3380CC4-5D6E-409C-BE32-E72D297353CC}">
              <c16:uniqueId val="{00000000-D1C1-F648-9CA5-09EB376698FB}"/>
            </c:ext>
          </c:extLst>
        </c:ser>
        <c:ser>
          <c:idx val="1"/>
          <c:order val="1"/>
          <c:spPr>
            <a:solidFill>
              <a:schemeClr val="accent2"/>
            </a:solidFill>
            <a:ln w="3175" cmpd="sng" algn="ctr">
              <a:solidFill>
                <a:schemeClr val="bg1"/>
              </a:solidFill>
              <a:prstDash val="solid"/>
            </a:ln>
          </c:spPr>
          <c:invertIfNegative val="0"/>
          <c:val>
            <c:numRef>
              <c:f>Sheet1!$A$2:$B$2</c:f>
              <c:numCache>
                <c:formatCode>General</c:formatCode>
                <c:ptCount val="2"/>
                <c:pt idx="0">
                  <c:v>13</c:v>
                </c:pt>
                <c:pt idx="1">
                  <c:v>10.499999999999998</c:v>
                </c:pt>
              </c:numCache>
            </c:numRef>
          </c:val>
          <c:extLst>
            <c:ext xmlns:c16="http://schemas.microsoft.com/office/drawing/2014/chart" uri="{C3380CC4-5D6E-409C-BE32-E72D297353CC}">
              <c16:uniqueId val="{00000001-D1C1-F648-9CA5-09EB376698FB}"/>
            </c:ext>
          </c:extLst>
        </c:ser>
        <c:ser>
          <c:idx val="2"/>
          <c:order val="2"/>
          <c:spPr>
            <a:solidFill>
              <a:schemeClr val="accent3"/>
            </a:solidFill>
            <a:ln w="3175" cmpd="sng" algn="ctr">
              <a:solidFill>
                <a:schemeClr val="bg1"/>
              </a:solidFill>
              <a:prstDash val="solid"/>
            </a:ln>
          </c:spPr>
          <c:invertIfNegative val="0"/>
          <c:val>
            <c:numRef>
              <c:f>Sheet1!$A$3:$B$3</c:f>
              <c:numCache>
                <c:formatCode>General</c:formatCode>
                <c:ptCount val="2"/>
                <c:pt idx="0">
                  <c:v>8.9999999999999964</c:v>
                </c:pt>
                <c:pt idx="1">
                  <c:v>8.5000000000000018</c:v>
                </c:pt>
              </c:numCache>
            </c:numRef>
          </c:val>
          <c:extLst>
            <c:ext xmlns:c16="http://schemas.microsoft.com/office/drawing/2014/chart" uri="{C3380CC4-5D6E-409C-BE32-E72D297353CC}">
              <c16:uniqueId val="{00000002-D1C1-F648-9CA5-09EB376698FB}"/>
            </c:ext>
          </c:extLst>
        </c:ser>
        <c:ser>
          <c:idx val="3"/>
          <c:order val="3"/>
          <c:spPr>
            <a:solidFill>
              <a:schemeClr val="accent4"/>
            </a:solidFill>
            <a:ln w="3175" cmpd="sng" algn="ctr">
              <a:solidFill>
                <a:schemeClr val="bg1"/>
              </a:solidFill>
              <a:prstDash val="solid"/>
            </a:ln>
          </c:spPr>
          <c:invertIfNegative val="0"/>
          <c:val>
            <c:numRef>
              <c:f>Sheet1!$A$4:$B$4</c:f>
              <c:numCache>
                <c:formatCode>General</c:formatCode>
                <c:ptCount val="2"/>
                <c:pt idx="0">
                  <c:v>3.5000000000000031</c:v>
                </c:pt>
                <c:pt idx="1">
                  <c:v>40</c:v>
                </c:pt>
              </c:numCache>
            </c:numRef>
          </c:val>
          <c:extLst>
            <c:ext xmlns:c16="http://schemas.microsoft.com/office/drawing/2014/chart" uri="{C3380CC4-5D6E-409C-BE32-E72D297353CC}">
              <c16:uniqueId val="{00000003-D1C1-F648-9CA5-09EB376698FB}"/>
            </c:ext>
          </c:extLst>
        </c:ser>
        <c:ser>
          <c:idx val="4"/>
          <c:order val="4"/>
          <c:spPr>
            <a:solidFill>
              <a:schemeClr val="accent5"/>
            </a:solidFill>
            <a:ln w="3175" cmpd="sng" algn="ctr">
              <a:solidFill>
                <a:schemeClr val="bg1"/>
              </a:solidFill>
              <a:prstDash val="solid"/>
            </a:ln>
          </c:spPr>
          <c:invertIfNegative val="0"/>
          <c:val>
            <c:numRef>
              <c:f>Sheet1!$A$5:$B$5</c:f>
              <c:numCache>
                <c:formatCode>General</c:formatCode>
                <c:ptCount val="2"/>
                <c:pt idx="0">
                  <c:v>3.0000000000000027</c:v>
                </c:pt>
                <c:pt idx="1">
                  <c:v>8.4999999999999964</c:v>
                </c:pt>
              </c:numCache>
            </c:numRef>
          </c:val>
          <c:extLst>
            <c:ext xmlns:c16="http://schemas.microsoft.com/office/drawing/2014/chart" uri="{C3380CC4-5D6E-409C-BE32-E72D297353CC}">
              <c16:uniqueId val="{00000004-D1C1-F648-9CA5-09EB376698FB}"/>
            </c:ext>
          </c:extLst>
        </c:ser>
        <c:ser>
          <c:idx val="5"/>
          <c:order val="5"/>
          <c:spPr>
            <a:solidFill>
              <a:schemeClr val="accent6"/>
            </a:solidFill>
            <a:ln w="3175" cmpd="sng" algn="ctr">
              <a:solidFill>
                <a:schemeClr val="bg1"/>
              </a:solidFill>
              <a:prstDash val="solid"/>
            </a:ln>
          </c:spPr>
          <c:invertIfNegative val="0"/>
          <c:val>
            <c:numRef>
              <c:f>Sheet1!$A$6:$B$6</c:f>
              <c:numCache>
                <c:formatCode>General</c:formatCode>
                <c:ptCount val="2"/>
                <c:pt idx="0">
                  <c:v>5.5000000000005045E-2</c:v>
                </c:pt>
                <c:pt idx="1">
                  <c:v>16.000000000000004</c:v>
                </c:pt>
              </c:numCache>
            </c:numRef>
          </c:val>
          <c:extLst>
            <c:ext xmlns:c16="http://schemas.microsoft.com/office/drawing/2014/chart" uri="{C3380CC4-5D6E-409C-BE32-E72D297353CC}">
              <c16:uniqueId val="{00000005-D1C1-F648-9CA5-09EB376698FB}"/>
            </c:ext>
          </c:extLst>
        </c:ser>
        <c:ser>
          <c:idx val="6"/>
          <c:order val="6"/>
          <c:spPr>
            <a:solidFill>
              <a:schemeClr val="hlink"/>
            </a:solidFill>
            <a:ln w="3175" cmpd="sng" algn="ctr">
              <a:solidFill>
                <a:schemeClr val="bg1"/>
              </a:solidFill>
              <a:prstDash val="solid"/>
            </a:ln>
          </c:spPr>
          <c:invertIfNegative val="0"/>
          <c:val>
            <c:numRef>
              <c:f>Sheet1!$A$7:$B$7</c:f>
              <c:numCache>
                <c:formatCode>General</c:formatCode>
                <c:ptCount val="2"/>
                <c:pt idx="0">
                  <c:v>1.4449999999999963</c:v>
                </c:pt>
                <c:pt idx="1">
                  <c:v>3.5000000000000031</c:v>
                </c:pt>
              </c:numCache>
            </c:numRef>
          </c:val>
          <c:extLst>
            <c:ext xmlns:c16="http://schemas.microsoft.com/office/drawing/2014/chart" uri="{C3380CC4-5D6E-409C-BE32-E72D297353CC}">
              <c16:uniqueId val="{00000006-D1C1-F648-9CA5-09EB376698FB}"/>
            </c:ext>
          </c:extLst>
        </c:ser>
        <c:dLbls>
          <c:showLegendKey val="0"/>
          <c:showVal val="0"/>
          <c:showCatName val="0"/>
          <c:showSerName val="0"/>
          <c:showPercent val="0"/>
          <c:showBubbleSize val="0"/>
        </c:dLbls>
        <c:gapWidth val="80"/>
        <c:overlap val="100"/>
        <c:axId val="632326336"/>
        <c:axId val="1"/>
      </c:barChart>
      <c:catAx>
        <c:axId val="6323263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32326336"/>
        <c:crosses val="min"/>
        <c:crossBetween val="between"/>
        <c:majorUnit val="20"/>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2057167605024E-2"/>
          <c:y val="2.3508137432188065E-2"/>
          <c:w val="0.95495885664789948"/>
          <c:h val="0.9529837251356239"/>
        </c:manualLayout>
      </c:layout>
      <c:lineChart>
        <c:grouping val="standard"/>
        <c:varyColors val="0"/>
        <c:ser>
          <c:idx val="0"/>
          <c:order val="0"/>
          <c:spPr>
            <a:ln w="19050" cmpd="sng" algn="ctr">
              <a:solidFill>
                <a:srgbClr val="C30C3E"/>
              </a:solidFill>
              <a:prstDash val="solid"/>
            </a:ln>
          </c:spPr>
          <c:marker>
            <c:symbol val="none"/>
          </c:marker>
          <c:dPt>
            <c:idx val="73"/>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0-C720-1A48-BEA0-3FEEF5DA6134}"/>
              </c:ext>
            </c:extLst>
          </c:dPt>
          <c:dPt>
            <c:idx val="96"/>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1-C720-1A48-BEA0-3FEEF5DA6134}"/>
              </c:ext>
            </c:extLst>
          </c:dPt>
          <c:val>
            <c:numRef>
              <c:f>Sheet1!$A$1:$CS$1</c:f>
              <c:numCache>
                <c:formatCode>General</c:formatCode>
                <c:ptCount val="97"/>
                <c:pt idx="1">
                  <c:v>15.56</c:v>
                </c:pt>
                <c:pt idx="2">
                  <c:v>16.28</c:v>
                </c:pt>
                <c:pt idx="3">
                  <c:v>17.100000000000001</c:v>
                </c:pt>
                <c:pt idx="4">
                  <c:v>17.329999999999998</c:v>
                </c:pt>
                <c:pt idx="5">
                  <c:v>17.18</c:v>
                </c:pt>
                <c:pt idx="6">
                  <c:v>16.91</c:v>
                </c:pt>
                <c:pt idx="7">
                  <c:v>16.68</c:v>
                </c:pt>
                <c:pt idx="8">
                  <c:v>17.440000000000001</c:v>
                </c:pt>
                <c:pt idx="9">
                  <c:v>19.03</c:v>
                </c:pt>
                <c:pt idx="10">
                  <c:v>20.59</c:v>
                </c:pt>
                <c:pt idx="11">
                  <c:v>21.26</c:v>
                </c:pt>
                <c:pt idx="12">
                  <c:v>21.1</c:v>
                </c:pt>
                <c:pt idx="13">
                  <c:v>21</c:v>
                </c:pt>
                <c:pt idx="14">
                  <c:v>20.9</c:v>
                </c:pt>
                <c:pt idx="15">
                  <c:v>21.1</c:v>
                </c:pt>
                <c:pt idx="16">
                  <c:v>20.02</c:v>
                </c:pt>
                <c:pt idx="17">
                  <c:v>19.11</c:v>
                </c:pt>
                <c:pt idx="18">
                  <c:v>18.07</c:v>
                </c:pt>
                <c:pt idx="19">
                  <c:v>16.16</c:v>
                </c:pt>
                <c:pt idx="20">
                  <c:v>13.06</c:v>
                </c:pt>
                <c:pt idx="21">
                  <c:v>12.18</c:v>
                </c:pt>
                <c:pt idx="22">
                  <c:v>11.96</c:v>
                </c:pt>
                <c:pt idx="23">
                  <c:v>11.69</c:v>
                </c:pt>
                <c:pt idx="24">
                  <c:v>10.91</c:v>
                </c:pt>
                <c:pt idx="25">
                  <c:v>10.53</c:v>
                </c:pt>
                <c:pt idx="26">
                  <c:v>10.465</c:v>
                </c:pt>
                <c:pt idx="27">
                  <c:v>10.4</c:v>
                </c:pt>
                <c:pt idx="28">
                  <c:v>10.6</c:v>
                </c:pt>
                <c:pt idx="29">
                  <c:v>10.37</c:v>
                </c:pt>
                <c:pt idx="30">
                  <c:v>9.85</c:v>
                </c:pt>
                <c:pt idx="31">
                  <c:v>9.56</c:v>
                </c:pt>
                <c:pt idx="32">
                  <c:v>9.57</c:v>
                </c:pt>
                <c:pt idx="33">
                  <c:v>9.42</c:v>
                </c:pt>
                <c:pt idx="34">
                  <c:v>9.01</c:v>
                </c:pt>
                <c:pt idx="35">
                  <c:v>8.9499999999999993</c:v>
                </c:pt>
                <c:pt idx="36">
                  <c:v>9.0399999999999991</c:v>
                </c:pt>
                <c:pt idx="37">
                  <c:v>9.0299999999999994</c:v>
                </c:pt>
                <c:pt idx="38">
                  <c:v>8.81</c:v>
                </c:pt>
                <c:pt idx="39">
                  <c:v>8.8000000000000007</c:v>
                </c:pt>
                <c:pt idx="40">
                  <c:v>8.7899999999999991</c:v>
                </c:pt>
                <c:pt idx="41">
                  <c:v>8.7100000000000009</c:v>
                </c:pt>
                <c:pt idx="42">
                  <c:v>8.33</c:v>
                </c:pt>
                <c:pt idx="43">
                  <c:v>7.93</c:v>
                </c:pt>
                <c:pt idx="44">
                  <c:v>7.13</c:v>
                </c:pt>
                <c:pt idx="45">
                  <c:v>6.85</c:v>
                </c:pt>
                <c:pt idx="46">
                  <c:v>7.75</c:v>
                </c:pt>
                <c:pt idx="47">
                  <c:v>9.2899999999999991</c:v>
                </c:pt>
                <c:pt idx="48">
                  <c:v>10.75</c:v>
                </c:pt>
                <c:pt idx="49">
                  <c:v>10.76</c:v>
                </c:pt>
                <c:pt idx="50">
                  <c:v>10.88</c:v>
                </c:pt>
                <c:pt idx="51">
                  <c:v>10.220000000000001</c:v>
                </c:pt>
                <c:pt idx="52">
                  <c:v>10.465</c:v>
                </c:pt>
                <c:pt idx="53">
                  <c:v>10.71</c:v>
                </c:pt>
                <c:pt idx="54">
                  <c:v>12.5</c:v>
                </c:pt>
                <c:pt idx="55">
                  <c:v>12.63</c:v>
                </c:pt>
                <c:pt idx="56">
                  <c:v>15.28</c:v>
                </c:pt>
                <c:pt idx="57">
                  <c:v>18.63</c:v>
                </c:pt>
                <c:pt idx="58">
                  <c:v>23.11</c:v>
                </c:pt>
                <c:pt idx="59">
                  <c:v>23.45</c:v>
                </c:pt>
                <c:pt idx="60">
                  <c:v>23.13</c:v>
                </c:pt>
                <c:pt idx="61">
                  <c:v>25.58</c:v>
                </c:pt>
                <c:pt idx="62">
                  <c:v>28.66</c:v>
                </c:pt>
                <c:pt idx="63">
                  <c:v>31.7</c:v>
                </c:pt>
                <c:pt idx="64">
                  <c:v>31.09</c:v>
                </c:pt>
                <c:pt idx="65">
                  <c:v>29.72</c:v>
                </c:pt>
                <c:pt idx="66">
                  <c:v>30.13</c:v>
                </c:pt>
                <c:pt idx="67">
                  <c:v>30.54</c:v>
                </c:pt>
                <c:pt idx="68">
                  <c:v>32.03</c:v>
                </c:pt>
                <c:pt idx="69">
                  <c:v>32.380000000000003</c:v>
                </c:pt>
                <c:pt idx="70">
                  <c:v>32.07</c:v>
                </c:pt>
                <c:pt idx="71">
                  <c:v>33.9</c:v>
                </c:pt>
                <c:pt idx="72">
                  <c:v>37.590000000000003</c:v>
                </c:pt>
                <c:pt idx="73">
                  <c:v>39.06</c:v>
                </c:pt>
                <c:pt idx="74">
                  <c:v>39.19</c:v>
                </c:pt>
                <c:pt idx="75">
                  <c:v>38.28</c:v>
                </c:pt>
                <c:pt idx="76">
                  <c:v>38.26</c:v>
                </c:pt>
                <c:pt idx="77">
                  <c:v>25.99</c:v>
                </c:pt>
                <c:pt idx="78">
                  <c:v>25.75</c:v>
                </c:pt>
                <c:pt idx="79">
                  <c:v>25.51</c:v>
                </c:pt>
                <c:pt idx="80">
                  <c:v>26.68</c:v>
                </c:pt>
                <c:pt idx="81">
                  <c:v>29.31</c:v>
                </c:pt>
                <c:pt idx="82">
                  <c:v>26.47</c:v>
                </c:pt>
                <c:pt idx="83">
                  <c:v>21.35</c:v>
                </c:pt>
                <c:pt idx="84">
                  <c:v>13.69</c:v>
                </c:pt>
                <c:pt idx="85">
                  <c:v>9.59</c:v>
                </c:pt>
                <c:pt idx="86">
                  <c:v>9.82</c:v>
                </c:pt>
                <c:pt idx="87">
                  <c:v>10.75</c:v>
                </c:pt>
                <c:pt idx="88">
                  <c:v>10.58</c:v>
                </c:pt>
                <c:pt idx="89">
                  <c:v>9.24</c:v>
                </c:pt>
                <c:pt idx="90">
                  <c:v>8.7200000000000006</c:v>
                </c:pt>
                <c:pt idx="91">
                  <c:v>8.5300000000000011</c:v>
                </c:pt>
                <c:pt idx="92">
                  <c:v>8.34</c:v>
                </c:pt>
                <c:pt idx="93">
                  <c:v>8.26</c:v>
                </c:pt>
                <c:pt idx="94">
                  <c:v>8.16</c:v>
                </c:pt>
                <c:pt idx="95">
                  <c:v>7.2</c:v>
                </c:pt>
                <c:pt idx="96">
                  <c:v>6.49</c:v>
                </c:pt>
              </c:numCache>
            </c:numRef>
          </c:val>
          <c:smooth val="0"/>
          <c:extLst>
            <c:ext xmlns:c16="http://schemas.microsoft.com/office/drawing/2014/chart" uri="{C3380CC4-5D6E-409C-BE32-E72D297353CC}">
              <c16:uniqueId val="{00000002-C720-1A48-BEA0-3FEEF5DA6134}"/>
            </c:ext>
          </c:extLst>
        </c:ser>
        <c:dLbls>
          <c:showLegendKey val="0"/>
          <c:showVal val="0"/>
          <c:showCatName val="0"/>
          <c:showSerName val="0"/>
          <c:showPercent val="0"/>
          <c:showBubbleSize val="0"/>
        </c:dLbls>
        <c:smooth val="0"/>
        <c:axId val="1475532800"/>
        <c:axId val="1"/>
      </c:lineChart>
      <c:catAx>
        <c:axId val="14755328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75532800"/>
        <c:crosses val="min"/>
        <c:crossBetween val="midCat"/>
        <c:majorUnit val="10"/>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1937524713326"/>
          <c:y val="4.2937853107344631E-2"/>
          <c:w val="0.79359430604982206"/>
          <c:h val="0.85197740112994347"/>
        </c:manualLayout>
      </c:layout>
      <c:scatterChart>
        <c:scatterStyle val="lineMarker"/>
        <c:varyColors val="0"/>
        <c:ser>
          <c:idx val="0"/>
          <c:order val="0"/>
          <c:spPr>
            <a:ln w="19050" cmpd="sng" algn="ctr">
              <a:solidFill>
                <a:schemeClr val="accent1"/>
              </a:solidFill>
              <a:prstDash val="solid"/>
            </a:ln>
          </c:spPr>
          <c:marker>
            <c:symbol val="none"/>
          </c:marker>
          <c:dPt>
            <c:idx val="0"/>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7F0A-2344-9CFE-6CFE317C2852}"/>
              </c:ext>
            </c:extLst>
          </c:dPt>
          <c:dPt>
            <c:idx val="1"/>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7F0A-2344-9CFE-6CFE317C2852}"/>
              </c:ext>
            </c:extLst>
          </c:dPt>
          <c:dPt>
            <c:idx val="2"/>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7F0A-2344-9CFE-6CFE317C2852}"/>
              </c:ext>
            </c:extLst>
          </c:dPt>
          <c:xVal>
            <c:numRef>
              <c:f>Sheet1!$A$1:$C$1</c:f>
              <c:numCache>
                <c:formatCode>General</c:formatCode>
                <c:ptCount val="3"/>
                <c:pt idx="0">
                  <c:v>1980</c:v>
                </c:pt>
                <c:pt idx="1">
                  <c:v>2001</c:v>
                </c:pt>
                <c:pt idx="2">
                  <c:v>2012</c:v>
                </c:pt>
              </c:numCache>
            </c:numRef>
          </c:xVal>
          <c:yVal>
            <c:numRef>
              <c:f>Sheet1!$A$2:$C$2</c:f>
              <c:numCache>
                <c:formatCode>General</c:formatCode>
                <c:ptCount val="3"/>
                <c:pt idx="0">
                  <c:v>0.08</c:v>
                </c:pt>
                <c:pt idx="1">
                  <c:v>0.13</c:v>
                </c:pt>
                <c:pt idx="2">
                  <c:v>0.14499999999999999</c:v>
                </c:pt>
              </c:numCache>
            </c:numRef>
          </c:yVal>
          <c:smooth val="1"/>
          <c:extLst>
            <c:ext xmlns:c16="http://schemas.microsoft.com/office/drawing/2014/chart" uri="{C3380CC4-5D6E-409C-BE32-E72D297353CC}">
              <c16:uniqueId val="{00000003-7F0A-2344-9CFE-6CFE317C2852}"/>
            </c:ext>
          </c:extLst>
        </c:ser>
        <c:ser>
          <c:idx val="1"/>
          <c:order val="1"/>
          <c:spPr>
            <a:ln w="19050" cmpd="sng" algn="ctr">
              <a:solidFill>
                <a:schemeClr val="accent5"/>
              </a:solidFill>
              <a:prstDash val="solid"/>
            </a:ln>
          </c:spPr>
          <c:marker>
            <c:symbol val="none"/>
          </c:marker>
          <c:dPt>
            <c:idx val="0"/>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4-7F0A-2344-9CFE-6CFE317C2852}"/>
              </c:ext>
            </c:extLst>
          </c:dPt>
          <c:dPt>
            <c:idx val="1"/>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5-7F0A-2344-9CFE-6CFE317C2852}"/>
              </c:ext>
            </c:extLst>
          </c:dPt>
          <c:dPt>
            <c:idx val="2"/>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6-7F0A-2344-9CFE-6CFE317C2852}"/>
              </c:ext>
            </c:extLst>
          </c:dPt>
          <c:xVal>
            <c:numRef>
              <c:f>Sheet1!$A$1:$C$1</c:f>
              <c:numCache>
                <c:formatCode>General</c:formatCode>
                <c:ptCount val="3"/>
                <c:pt idx="0">
                  <c:v>1980</c:v>
                </c:pt>
                <c:pt idx="1">
                  <c:v>2001</c:v>
                </c:pt>
                <c:pt idx="2">
                  <c:v>2012</c:v>
                </c:pt>
              </c:numCache>
            </c:numRef>
          </c:xVal>
          <c:yVal>
            <c:numRef>
              <c:f>Sheet1!$A$3:$C$3</c:f>
              <c:numCache>
                <c:formatCode>General</c:formatCode>
                <c:ptCount val="3"/>
                <c:pt idx="0">
                  <c:v>0.25</c:v>
                </c:pt>
                <c:pt idx="1">
                  <c:v>8.5999999999999993E-2</c:v>
                </c:pt>
                <c:pt idx="2">
                  <c:v>0.04</c:v>
                </c:pt>
              </c:numCache>
            </c:numRef>
          </c:yVal>
          <c:smooth val="1"/>
          <c:extLst>
            <c:ext xmlns:c16="http://schemas.microsoft.com/office/drawing/2014/chart" uri="{C3380CC4-5D6E-409C-BE32-E72D297353CC}">
              <c16:uniqueId val="{00000007-7F0A-2344-9CFE-6CFE317C2852}"/>
            </c:ext>
          </c:extLst>
        </c:ser>
        <c:ser>
          <c:idx val="2"/>
          <c:order val="2"/>
          <c:spPr>
            <a:ln w="19050" cmpd="sng" algn="ctr">
              <a:solidFill>
                <a:schemeClr val="accent3"/>
              </a:solidFill>
              <a:prstDash val="solid"/>
            </a:ln>
          </c:spPr>
          <c:marker>
            <c:symbol val="none"/>
          </c:marker>
          <c:dPt>
            <c:idx val="0"/>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8-7F0A-2344-9CFE-6CFE317C2852}"/>
              </c:ext>
            </c:extLst>
          </c:dPt>
          <c:dPt>
            <c:idx val="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9-7F0A-2344-9CFE-6CFE317C2852}"/>
              </c:ext>
            </c:extLst>
          </c:dPt>
          <c:dPt>
            <c:idx val="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A-7F0A-2344-9CFE-6CFE317C2852}"/>
              </c:ext>
            </c:extLst>
          </c:dPt>
          <c:xVal>
            <c:numRef>
              <c:f>Sheet1!$A$1:$C$1</c:f>
              <c:numCache>
                <c:formatCode>General</c:formatCode>
                <c:ptCount val="3"/>
                <c:pt idx="0">
                  <c:v>1980</c:v>
                </c:pt>
                <c:pt idx="1">
                  <c:v>2001</c:v>
                </c:pt>
                <c:pt idx="2">
                  <c:v>2012</c:v>
                </c:pt>
              </c:numCache>
            </c:numRef>
          </c:xVal>
          <c:yVal>
            <c:numRef>
              <c:f>Sheet1!$A$4:$C$4</c:f>
              <c:numCache>
                <c:formatCode>General</c:formatCode>
                <c:ptCount val="3"/>
                <c:pt idx="0">
                  <c:v>0.75</c:v>
                </c:pt>
                <c:pt idx="1">
                  <c:v>0.86</c:v>
                </c:pt>
                <c:pt idx="2">
                  <c:v>0.95</c:v>
                </c:pt>
              </c:numCache>
            </c:numRef>
          </c:yVal>
          <c:smooth val="1"/>
          <c:extLst>
            <c:ext xmlns:c16="http://schemas.microsoft.com/office/drawing/2014/chart" uri="{C3380CC4-5D6E-409C-BE32-E72D297353CC}">
              <c16:uniqueId val="{0000000B-7F0A-2344-9CFE-6CFE317C2852}"/>
            </c:ext>
          </c:extLst>
        </c:ser>
        <c:ser>
          <c:idx val="3"/>
          <c:order val="3"/>
          <c:spPr>
            <a:ln w="19050" cmpd="sng" algn="ctr">
              <a:solidFill>
                <a:schemeClr val="accent6"/>
              </a:solidFill>
              <a:prstDash val="solid"/>
            </a:ln>
          </c:spPr>
          <c:marker>
            <c:symbol val="none"/>
          </c:marker>
          <c:dPt>
            <c:idx val="0"/>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7F0A-2344-9CFE-6CFE317C2852}"/>
              </c:ext>
            </c:extLst>
          </c:dPt>
          <c:dPt>
            <c:idx val="1"/>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7F0A-2344-9CFE-6CFE317C2852}"/>
              </c:ext>
            </c:extLst>
          </c:dPt>
          <c:dPt>
            <c:idx val="2"/>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E-7F0A-2344-9CFE-6CFE317C2852}"/>
              </c:ext>
            </c:extLst>
          </c:dPt>
          <c:xVal>
            <c:numRef>
              <c:f>Sheet1!$A$1:$C$1</c:f>
              <c:numCache>
                <c:formatCode>General</c:formatCode>
                <c:ptCount val="3"/>
                <c:pt idx="0">
                  <c:v>1980</c:v>
                </c:pt>
                <c:pt idx="1">
                  <c:v>2001</c:v>
                </c:pt>
                <c:pt idx="2">
                  <c:v>2012</c:v>
                </c:pt>
              </c:numCache>
            </c:numRef>
          </c:xVal>
          <c:yVal>
            <c:numRef>
              <c:f>Sheet1!$A$5:$C$5</c:f>
              <c:numCache>
                <c:formatCode>General</c:formatCode>
                <c:ptCount val="3"/>
                <c:pt idx="0">
                  <c:v>0.69</c:v>
                </c:pt>
                <c:pt idx="1">
                  <c:v>0.43</c:v>
                </c:pt>
                <c:pt idx="2">
                  <c:v>0.65</c:v>
                </c:pt>
              </c:numCache>
            </c:numRef>
          </c:yVal>
          <c:smooth val="0"/>
          <c:extLst>
            <c:ext xmlns:c16="http://schemas.microsoft.com/office/drawing/2014/chart" uri="{C3380CC4-5D6E-409C-BE32-E72D297353CC}">
              <c16:uniqueId val="{0000000F-7F0A-2344-9CFE-6CFE317C2852}"/>
            </c:ext>
          </c:extLst>
        </c:ser>
        <c:dLbls>
          <c:showLegendKey val="0"/>
          <c:showVal val="0"/>
          <c:showCatName val="0"/>
          <c:showSerName val="0"/>
          <c:showPercent val="0"/>
          <c:showBubbleSize val="0"/>
        </c:dLbls>
        <c:axId val="4"/>
        <c:axId val="5"/>
      </c:scatterChart>
      <c:valAx>
        <c:axId val="4"/>
        <c:scaling>
          <c:orientation val="minMax"/>
          <c:max val="2020"/>
          <c:min val="198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20"/>
      </c:valAx>
      <c:valAx>
        <c:axId val="5"/>
        <c:scaling>
          <c:orientation val="minMax"/>
          <c:max val="1"/>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0.1"/>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170154508116565E-2"/>
          <c:y val="2.2827041264266899E-2"/>
          <c:w val="0.97965969098376682"/>
          <c:h val="0.95434591747146624"/>
        </c:manualLayout>
      </c:layout>
      <c:barChart>
        <c:barDir val="col"/>
        <c:grouping val="clustered"/>
        <c:varyColors val="0"/>
        <c:ser>
          <c:idx val="0"/>
          <c:order val="0"/>
          <c:invertIfNegative val="0"/>
          <c:val>
            <c:numRef>
              <c:f>Sheet1!$A$1:$K$1</c:f>
              <c:numCache>
                <c:formatCode>General</c:formatCode>
                <c:ptCount val="11"/>
                <c:pt idx="0">
                  <c:v>0</c:v>
                </c:pt>
              </c:numCache>
            </c:numRef>
          </c:val>
          <c:extLst>
            <c:ext xmlns:c16="http://schemas.microsoft.com/office/drawing/2014/chart" uri="{C3380CC4-5D6E-409C-BE32-E72D297353CC}">
              <c16:uniqueId val="{00000000-E14B-6649-A0C3-F92492611535}"/>
            </c:ext>
          </c:extLst>
        </c:ser>
        <c:ser>
          <c:idx val="1"/>
          <c:order val="1"/>
          <c:spPr>
            <a:solidFill>
              <a:schemeClr val="accent1"/>
            </a:solidFill>
            <a:ln w="3175" cmpd="sng" algn="ctr">
              <a:solidFill>
                <a:schemeClr val="bg1"/>
              </a:solidFill>
              <a:prstDash val="solid"/>
            </a:ln>
          </c:spPr>
          <c:invertIfNegative val="0"/>
          <c:val>
            <c:numRef>
              <c:f>Sheet1!$A$2:$K$2</c:f>
              <c:numCache>
                <c:formatCode>General</c:formatCode>
                <c:ptCount val="11"/>
                <c:pt idx="0">
                  <c:v>88.7</c:v>
                </c:pt>
                <c:pt idx="1">
                  <c:v>113</c:v>
                </c:pt>
                <c:pt idx="2">
                  <c:v>128</c:v>
                </c:pt>
                <c:pt idx="3">
                  <c:v>154.19999999999999</c:v>
                </c:pt>
                <c:pt idx="4">
                  <c:v>181.3</c:v>
                </c:pt>
                <c:pt idx="5">
                  <c:v>186.9</c:v>
                </c:pt>
                <c:pt idx="6">
                  <c:v>254.9</c:v>
                </c:pt>
                <c:pt idx="7">
                  <c:v>438.6</c:v>
                </c:pt>
                <c:pt idx="9">
                  <c:v>1504.2</c:v>
                </c:pt>
              </c:numCache>
            </c:numRef>
          </c:val>
          <c:extLst>
            <c:ext xmlns:c16="http://schemas.microsoft.com/office/drawing/2014/chart" uri="{C3380CC4-5D6E-409C-BE32-E72D297353CC}">
              <c16:uniqueId val="{00000001-E14B-6649-A0C3-F92492611535}"/>
            </c:ext>
          </c:extLst>
        </c:ser>
        <c:ser>
          <c:idx val="2"/>
          <c:order val="2"/>
          <c:spPr>
            <a:solidFill>
              <a:schemeClr val="tx1"/>
            </a:solidFill>
            <a:ln w="3175" cmpd="sng" algn="ctr">
              <a:solidFill>
                <a:schemeClr val="bg1"/>
              </a:solidFill>
              <a:prstDash val="solid"/>
            </a:ln>
          </c:spPr>
          <c:invertIfNegative val="0"/>
          <c:val>
            <c:numRef>
              <c:f>Sheet1!$A$3:$K$3</c:f>
              <c:numCache>
                <c:formatCode>General</c:formatCode>
                <c:ptCount val="11"/>
                <c:pt idx="0">
                  <c:v>80.5</c:v>
                </c:pt>
                <c:pt idx="1">
                  <c:v>98.8</c:v>
                </c:pt>
                <c:pt idx="2">
                  <c:v>134.1</c:v>
                </c:pt>
                <c:pt idx="3">
                  <c:v>168.3</c:v>
                </c:pt>
                <c:pt idx="4">
                  <c:v>204.4</c:v>
                </c:pt>
                <c:pt idx="5">
                  <c:v>252.4</c:v>
                </c:pt>
                <c:pt idx="6">
                  <c:v>366.9</c:v>
                </c:pt>
                <c:pt idx="7">
                  <c:v>553.29999999999995</c:v>
                </c:pt>
                <c:pt idx="9">
                  <c:v>1046.3</c:v>
                </c:pt>
              </c:numCache>
            </c:numRef>
          </c:val>
          <c:extLst>
            <c:ext xmlns:c16="http://schemas.microsoft.com/office/drawing/2014/chart" uri="{C3380CC4-5D6E-409C-BE32-E72D297353CC}">
              <c16:uniqueId val="{00000002-E14B-6649-A0C3-F92492611535}"/>
            </c:ext>
          </c:extLst>
        </c:ser>
        <c:ser>
          <c:idx val="3"/>
          <c:order val="3"/>
          <c:spPr>
            <a:solidFill>
              <a:schemeClr val="accent3"/>
            </a:solidFill>
            <a:ln w="3175" cmpd="sng" algn="ctr">
              <a:solidFill>
                <a:schemeClr val="bg1"/>
              </a:solidFill>
              <a:prstDash val="solid"/>
            </a:ln>
          </c:spPr>
          <c:invertIfNegative val="0"/>
          <c:val>
            <c:numRef>
              <c:f>Sheet1!$A$4:$K$4</c:f>
              <c:numCache>
                <c:formatCode>General</c:formatCode>
                <c:ptCount val="11"/>
                <c:pt idx="0">
                  <c:v>91.4</c:v>
                </c:pt>
                <c:pt idx="1">
                  <c:v>120.5</c:v>
                </c:pt>
                <c:pt idx="2">
                  <c:v>143.69999999999999</c:v>
                </c:pt>
                <c:pt idx="3">
                  <c:v>171.4</c:v>
                </c:pt>
                <c:pt idx="4">
                  <c:v>209.9</c:v>
                </c:pt>
                <c:pt idx="5">
                  <c:v>273.2</c:v>
                </c:pt>
                <c:pt idx="6">
                  <c:v>407.7</c:v>
                </c:pt>
                <c:pt idx="7">
                  <c:v>568.4</c:v>
                </c:pt>
                <c:pt idx="9">
                  <c:v>1376.8</c:v>
                </c:pt>
              </c:numCache>
            </c:numRef>
          </c:val>
          <c:extLst>
            <c:ext xmlns:c16="http://schemas.microsoft.com/office/drawing/2014/chart" uri="{C3380CC4-5D6E-409C-BE32-E72D297353CC}">
              <c16:uniqueId val="{00000003-E14B-6649-A0C3-F92492611535}"/>
            </c:ext>
          </c:extLst>
        </c:ser>
        <c:ser>
          <c:idx val="4"/>
          <c:order val="4"/>
          <c:spPr>
            <a:solidFill>
              <a:schemeClr val="accent4"/>
            </a:solidFill>
            <a:ln w="3175" cmpd="sng" algn="ctr">
              <a:solidFill>
                <a:schemeClr val="bg1"/>
              </a:solidFill>
              <a:prstDash val="solid"/>
            </a:ln>
          </c:spPr>
          <c:invertIfNegative val="0"/>
          <c:val>
            <c:numRef>
              <c:f>Sheet1!$A$5:$K$5</c:f>
              <c:numCache>
                <c:formatCode>General</c:formatCode>
                <c:ptCount val="11"/>
                <c:pt idx="0">
                  <c:v>119.2</c:v>
                </c:pt>
                <c:pt idx="1">
                  <c:v>145</c:v>
                </c:pt>
                <c:pt idx="2">
                  <c:v>169.6</c:v>
                </c:pt>
                <c:pt idx="3">
                  <c:v>196.3</c:v>
                </c:pt>
                <c:pt idx="4">
                  <c:v>255.2</c:v>
                </c:pt>
                <c:pt idx="5">
                  <c:v>328</c:v>
                </c:pt>
                <c:pt idx="6">
                  <c:v>458.6</c:v>
                </c:pt>
                <c:pt idx="7">
                  <c:v>639.29999999999995</c:v>
                </c:pt>
                <c:pt idx="9">
                  <c:v>1262</c:v>
                </c:pt>
              </c:numCache>
            </c:numRef>
          </c:val>
          <c:extLst>
            <c:ext xmlns:c16="http://schemas.microsoft.com/office/drawing/2014/chart" uri="{C3380CC4-5D6E-409C-BE32-E72D297353CC}">
              <c16:uniqueId val="{00000004-E14B-6649-A0C3-F92492611535}"/>
            </c:ext>
          </c:extLst>
        </c:ser>
        <c:dLbls>
          <c:showLegendKey val="0"/>
          <c:showVal val="0"/>
          <c:showCatName val="0"/>
          <c:showSerName val="0"/>
          <c:showPercent val="0"/>
          <c:showBubbleSize val="0"/>
        </c:dLbls>
        <c:gapWidth val="0"/>
        <c:axId val="2058454688"/>
        <c:axId val="1"/>
      </c:barChart>
      <c:lineChart>
        <c:grouping val="standard"/>
        <c:varyColors val="0"/>
        <c:ser>
          <c:idx val="5"/>
          <c:order val="5"/>
          <c:spPr>
            <a:ln w="28575" cmpd="sng" algn="ctr">
              <a:solidFill>
                <a:schemeClr val="accent6"/>
              </a:solidFill>
              <a:prstDash val="solid"/>
            </a:ln>
          </c:spPr>
          <c:marker>
            <c:symbol val="none"/>
          </c:marker>
          <c:dPt>
            <c:idx val="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5-E14B-6649-A0C3-F92492611535}"/>
              </c:ext>
            </c:extLst>
          </c:dPt>
          <c:dPt>
            <c:idx val="1"/>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6-E14B-6649-A0C3-F92492611535}"/>
              </c:ext>
            </c:extLst>
          </c:dPt>
          <c:dPt>
            <c:idx val="2"/>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7-E14B-6649-A0C3-F92492611535}"/>
              </c:ext>
            </c:extLst>
          </c:dPt>
          <c:dPt>
            <c:idx val="3"/>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8-E14B-6649-A0C3-F92492611535}"/>
              </c:ext>
            </c:extLst>
          </c:dPt>
          <c:dPt>
            <c:idx val="4"/>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9-E14B-6649-A0C3-F92492611535}"/>
              </c:ext>
            </c:extLst>
          </c:dPt>
          <c:dPt>
            <c:idx val="5"/>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A-E14B-6649-A0C3-F92492611535}"/>
              </c:ext>
            </c:extLst>
          </c:dPt>
          <c:dPt>
            <c:idx val="6"/>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B-E14B-6649-A0C3-F92492611535}"/>
              </c:ext>
            </c:extLst>
          </c:dPt>
          <c:dPt>
            <c:idx val="7"/>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E14B-6649-A0C3-F92492611535}"/>
              </c:ext>
            </c:extLst>
          </c:dPt>
          <c:dPt>
            <c:idx val="1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E14B-6649-A0C3-F92492611535}"/>
              </c:ext>
            </c:extLst>
          </c:dPt>
          <c:val>
            <c:numRef>
              <c:f>Sheet1!$A$6:$K$6</c:f>
              <c:numCache>
                <c:formatCode>General</c:formatCode>
                <c:ptCount val="11"/>
                <c:pt idx="0">
                  <c:v>63.3</c:v>
                </c:pt>
                <c:pt idx="1">
                  <c:v>87</c:v>
                </c:pt>
                <c:pt idx="2">
                  <c:v>97.9</c:v>
                </c:pt>
                <c:pt idx="3">
                  <c:v>104.4</c:v>
                </c:pt>
                <c:pt idx="4">
                  <c:v>129.1</c:v>
                </c:pt>
                <c:pt idx="5">
                  <c:v>155.19999999999999</c:v>
                </c:pt>
                <c:pt idx="6">
                  <c:v>191.9</c:v>
                </c:pt>
                <c:pt idx="7">
                  <c:v>261.10000000000002</c:v>
                </c:pt>
                <c:pt idx="10">
                  <c:v>800</c:v>
                </c:pt>
              </c:numCache>
            </c:numRef>
          </c:val>
          <c:smooth val="0"/>
          <c:extLst>
            <c:ext xmlns:c16="http://schemas.microsoft.com/office/drawing/2014/chart" uri="{C3380CC4-5D6E-409C-BE32-E72D297353CC}">
              <c16:uniqueId val="{0000000E-E14B-6649-A0C3-F92492611535}"/>
            </c:ext>
          </c:extLst>
        </c:ser>
        <c:dLbls>
          <c:showLegendKey val="0"/>
          <c:showVal val="0"/>
          <c:showCatName val="0"/>
          <c:showSerName val="0"/>
          <c:showPercent val="0"/>
          <c:showBubbleSize val="0"/>
        </c:dLbls>
        <c:marker val="1"/>
        <c:smooth val="0"/>
        <c:axId val="2058454688"/>
        <c:axId val="1"/>
      </c:lineChart>
      <c:catAx>
        <c:axId val="2058454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2058454688"/>
        <c:crosses val="min"/>
        <c:crossBetween val="between"/>
        <c:majorUnit val="200"/>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6951871657754E-2"/>
          <c:y val="2.5218234723569349E-2"/>
          <c:w val="0.97860962566844922"/>
          <c:h val="0.94956353055286125"/>
        </c:manualLayout>
      </c:layout>
      <c:barChart>
        <c:barDir val="bar"/>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41.08</c:v>
                </c:pt>
                <c:pt idx="1">
                  <c:v>61.86</c:v>
                </c:pt>
                <c:pt idx="2">
                  <c:v>68.52</c:v>
                </c:pt>
                <c:pt idx="3">
                  <c:v>71.06</c:v>
                </c:pt>
                <c:pt idx="4">
                  <c:v>77.72</c:v>
                </c:pt>
                <c:pt idx="5">
                  <c:v>92.47</c:v>
                </c:pt>
                <c:pt idx="6">
                  <c:v>137.99</c:v>
                </c:pt>
                <c:pt idx="7">
                  <c:v>161.79</c:v>
                </c:pt>
              </c:numCache>
            </c:numRef>
          </c:val>
          <c:extLst>
            <c:ext xmlns:c16="http://schemas.microsoft.com/office/drawing/2014/chart" uri="{C3380CC4-5D6E-409C-BE32-E72D297353CC}">
              <c16:uniqueId val="{00000000-0051-9B45-B4C8-F861CB9839F4}"/>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0.63000000000000256</c:v>
                </c:pt>
                <c:pt idx="1">
                  <c:v>1.8999999999999986</c:v>
                </c:pt>
                <c:pt idx="2">
                  <c:v>2.7000000000000028</c:v>
                </c:pt>
                <c:pt idx="3">
                  <c:v>3.1700000000000017</c:v>
                </c:pt>
                <c:pt idx="4">
                  <c:v>9.0400000000000063</c:v>
                </c:pt>
                <c:pt idx="5">
                  <c:v>9.9899999999999949</c:v>
                </c:pt>
                <c:pt idx="6">
                  <c:v>10.319999999999993</c:v>
                </c:pt>
                <c:pt idx="7">
                  <c:v>14.27000000000001</c:v>
                </c:pt>
              </c:numCache>
            </c:numRef>
          </c:val>
          <c:extLst>
            <c:ext xmlns:c16="http://schemas.microsoft.com/office/drawing/2014/chart" uri="{C3380CC4-5D6E-409C-BE32-E72D297353CC}">
              <c16:uniqueId val="{00000001-0051-9B45-B4C8-F861CB9839F4}"/>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4.1300000000000026</c:v>
                </c:pt>
                <c:pt idx="1">
                  <c:v>4.6000000000000014</c:v>
                </c:pt>
                <c:pt idx="2">
                  <c:v>5.0700000000000074</c:v>
                </c:pt>
                <c:pt idx="3">
                  <c:v>6.1899999999999977</c:v>
                </c:pt>
                <c:pt idx="4">
                  <c:v>7.9299999999999926</c:v>
                </c:pt>
                <c:pt idx="5">
                  <c:v>7.460000000000008</c:v>
                </c:pt>
                <c:pt idx="6">
                  <c:v>7.289999999999992</c:v>
                </c:pt>
                <c:pt idx="7">
                  <c:v>10.629999999999995</c:v>
                </c:pt>
              </c:numCache>
            </c:numRef>
          </c:val>
          <c:extLst>
            <c:ext xmlns:c16="http://schemas.microsoft.com/office/drawing/2014/chart" uri="{C3380CC4-5D6E-409C-BE32-E72D297353CC}">
              <c16:uniqueId val="{00000002-0051-9B45-B4C8-F861CB9839F4}"/>
            </c:ext>
          </c:extLst>
        </c:ser>
        <c:ser>
          <c:idx val="3"/>
          <c:order val="3"/>
          <c:spPr>
            <a:solidFill>
              <a:schemeClr val="accent4"/>
            </a:solidFill>
            <a:ln w="3175" cmpd="sng" algn="ctr">
              <a:solidFill>
                <a:schemeClr val="bg1"/>
              </a:solidFill>
              <a:prstDash val="solid"/>
            </a:ln>
          </c:spPr>
          <c:invertIfNegative val="0"/>
          <c:val>
            <c:numRef>
              <c:f>Sheet1!$A$4:$H$4</c:f>
              <c:numCache>
                <c:formatCode>General</c:formatCode>
                <c:ptCount val="8"/>
                <c:pt idx="0">
                  <c:v>3.3299999999999983</c:v>
                </c:pt>
                <c:pt idx="1">
                  <c:v>4.7600000000000051</c:v>
                </c:pt>
                <c:pt idx="2">
                  <c:v>6.3499999999999943</c:v>
                </c:pt>
                <c:pt idx="3">
                  <c:v>7.4500000000000028</c:v>
                </c:pt>
                <c:pt idx="4">
                  <c:v>7.769999999999996</c:v>
                </c:pt>
                <c:pt idx="5">
                  <c:v>8.0900000000000034</c:v>
                </c:pt>
                <c:pt idx="6">
                  <c:v>7.9300000000000068</c:v>
                </c:pt>
                <c:pt idx="7">
                  <c:v>5.710000000000008</c:v>
                </c:pt>
              </c:numCache>
            </c:numRef>
          </c:val>
          <c:extLst>
            <c:ext xmlns:c16="http://schemas.microsoft.com/office/drawing/2014/chart" uri="{C3380CC4-5D6E-409C-BE32-E72D297353CC}">
              <c16:uniqueId val="{00000003-0051-9B45-B4C8-F861CB9839F4}"/>
            </c:ext>
          </c:extLst>
        </c:ser>
        <c:ser>
          <c:idx val="4"/>
          <c:order val="4"/>
          <c:spPr>
            <a:solidFill>
              <a:schemeClr val="accent5"/>
            </a:solidFill>
            <a:ln w="3175" cmpd="sng" algn="ctr">
              <a:solidFill>
                <a:schemeClr val="bg1"/>
              </a:solidFill>
              <a:prstDash val="solid"/>
            </a:ln>
          </c:spPr>
          <c:invertIfNegative val="0"/>
          <c:val>
            <c:numRef>
              <c:f>Sheet1!$A$5:$H$5</c:f>
              <c:numCache>
                <c:formatCode>General</c:formatCode>
                <c:ptCount val="8"/>
                <c:pt idx="0">
                  <c:v>0.94999999999999574</c:v>
                </c:pt>
                <c:pt idx="1">
                  <c:v>1.4299999999999926</c:v>
                </c:pt>
                <c:pt idx="2">
                  <c:v>2.2199999999999989</c:v>
                </c:pt>
                <c:pt idx="3">
                  <c:v>2.6999999999999886</c:v>
                </c:pt>
                <c:pt idx="4">
                  <c:v>2.8599999999999994</c:v>
                </c:pt>
                <c:pt idx="5">
                  <c:v>1.8999999999999915</c:v>
                </c:pt>
                <c:pt idx="6">
                  <c:v>3.0200000000000102</c:v>
                </c:pt>
                <c:pt idx="7">
                  <c:v>6.3499999999999943</c:v>
                </c:pt>
              </c:numCache>
            </c:numRef>
          </c:val>
          <c:extLst>
            <c:ext xmlns:c16="http://schemas.microsoft.com/office/drawing/2014/chart" uri="{C3380CC4-5D6E-409C-BE32-E72D297353CC}">
              <c16:uniqueId val="{00000004-0051-9B45-B4C8-F861CB9839F4}"/>
            </c:ext>
          </c:extLst>
        </c:ser>
        <c:ser>
          <c:idx val="5"/>
          <c:order val="5"/>
          <c:spPr>
            <a:solidFill>
              <a:schemeClr val="accent6"/>
            </a:solidFill>
            <a:ln w="3175" cmpd="sng" algn="ctr">
              <a:solidFill>
                <a:schemeClr val="bg1"/>
              </a:solidFill>
              <a:prstDash val="solid"/>
            </a:ln>
          </c:spPr>
          <c:invertIfNegative val="0"/>
          <c:val>
            <c:numRef>
              <c:f>Sheet1!$A$6:$H$6</c:f>
              <c:numCache>
                <c:formatCode>General</c:formatCode>
                <c:ptCount val="8"/>
                <c:pt idx="0">
                  <c:v>1.4299999999999997</c:v>
                </c:pt>
                <c:pt idx="1">
                  <c:v>0.79000000000000625</c:v>
                </c:pt>
                <c:pt idx="2">
                  <c:v>1.4200000000000017</c:v>
                </c:pt>
                <c:pt idx="3">
                  <c:v>1.2700000000000102</c:v>
                </c:pt>
                <c:pt idx="4">
                  <c:v>3.8100000000000023</c:v>
                </c:pt>
                <c:pt idx="5">
                  <c:v>5.710000000000008</c:v>
                </c:pt>
                <c:pt idx="6">
                  <c:v>7.289999999999992</c:v>
                </c:pt>
                <c:pt idx="7">
                  <c:v>5.0699999999999932</c:v>
                </c:pt>
              </c:numCache>
            </c:numRef>
          </c:val>
          <c:extLst>
            <c:ext xmlns:c16="http://schemas.microsoft.com/office/drawing/2014/chart" uri="{C3380CC4-5D6E-409C-BE32-E72D297353CC}">
              <c16:uniqueId val="{00000005-0051-9B45-B4C8-F861CB9839F4}"/>
            </c:ext>
          </c:extLst>
        </c:ser>
        <c:ser>
          <c:idx val="6"/>
          <c:order val="6"/>
          <c:spPr>
            <a:solidFill>
              <a:srgbClr val="75AE4E"/>
            </a:solidFill>
            <a:ln w="3175" cmpd="sng" algn="ctr">
              <a:solidFill>
                <a:schemeClr val="bg1"/>
              </a:solidFill>
              <a:prstDash val="solid"/>
            </a:ln>
          </c:spPr>
          <c:invertIfNegative val="0"/>
          <c:val>
            <c:numRef>
              <c:f>Sheet1!$A$7:$H$7</c:f>
              <c:numCache>
                <c:formatCode>General</c:formatCode>
                <c:ptCount val="8"/>
                <c:pt idx="0">
                  <c:v>1.1099999999999994</c:v>
                </c:pt>
                <c:pt idx="1">
                  <c:v>1.5900000000000034</c:v>
                </c:pt>
                <c:pt idx="2">
                  <c:v>0.64000000000000057</c:v>
                </c:pt>
                <c:pt idx="3">
                  <c:v>1.269999999999996</c:v>
                </c:pt>
                <c:pt idx="4">
                  <c:v>1.4200000000000017</c:v>
                </c:pt>
                <c:pt idx="5">
                  <c:v>2.3799999999999955</c:v>
                </c:pt>
                <c:pt idx="6">
                  <c:v>1.5900000000000034</c:v>
                </c:pt>
                <c:pt idx="7">
                  <c:v>2.2199999999999989</c:v>
                </c:pt>
              </c:numCache>
            </c:numRef>
          </c:val>
          <c:extLst>
            <c:ext xmlns:c16="http://schemas.microsoft.com/office/drawing/2014/chart" uri="{C3380CC4-5D6E-409C-BE32-E72D297353CC}">
              <c16:uniqueId val="{00000006-0051-9B45-B4C8-F861CB9839F4}"/>
            </c:ext>
          </c:extLst>
        </c:ser>
        <c:ser>
          <c:idx val="7"/>
          <c:order val="7"/>
          <c:spPr>
            <a:solidFill>
              <a:srgbClr val="F6B344"/>
            </a:solidFill>
            <a:ln w="3175" cmpd="sng" algn="ctr">
              <a:solidFill>
                <a:schemeClr val="bg1"/>
              </a:solidFill>
              <a:prstDash val="solid"/>
            </a:ln>
          </c:spPr>
          <c:invertIfNegative val="0"/>
          <c:val>
            <c:numRef>
              <c:f>Sheet1!$A$8:$H$8</c:f>
              <c:numCache>
                <c:formatCode>General</c:formatCode>
                <c:ptCount val="8"/>
                <c:pt idx="0">
                  <c:v>1.740000000000002</c:v>
                </c:pt>
                <c:pt idx="1">
                  <c:v>1.5799999999999983</c:v>
                </c:pt>
                <c:pt idx="2">
                  <c:v>1.1099999999999994</c:v>
                </c:pt>
                <c:pt idx="3">
                  <c:v>0.79000000000000625</c:v>
                </c:pt>
                <c:pt idx="4">
                  <c:v>0.79999999999999716</c:v>
                </c:pt>
                <c:pt idx="5">
                  <c:v>1.5900000000000034</c:v>
                </c:pt>
                <c:pt idx="6">
                  <c:v>1.2699999999999818</c:v>
                </c:pt>
                <c:pt idx="7">
                  <c:v>0.95000000000001705</c:v>
                </c:pt>
              </c:numCache>
            </c:numRef>
          </c:val>
          <c:extLst>
            <c:ext xmlns:c16="http://schemas.microsoft.com/office/drawing/2014/chart" uri="{C3380CC4-5D6E-409C-BE32-E72D297353CC}">
              <c16:uniqueId val="{00000007-0051-9B45-B4C8-F861CB9839F4}"/>
            </c:ext>
          </c:extLst>
        </c:ser>
        <c:ser>
          <c:idx val="8"/>
          <c:order val="8"/>
          <c:spPr>
            <a:solidFill>
              <a:srgbClr val="F58349"/>
            </a:solidFill>
            <a:ln w="3175" cmpd="sng" algn="ctr">
              <a:solidFill>
                <a:schemeClr val="bg1"/>
              </a:solidFill>
              <a:prstDash val="solid"/>
            </a:ln>
          </c:spPr>
          <c:invertIfNegative val="0"/>
          <c:val>
            <c:numRef>
              <c:f>Sheet1!$A$9:$H$9</c:f>
              <c:numCache>
                <c:formatCode>General</c:formatCode>
                <c:ptCount val="8"/>
                <c:pt idx="0">
                  <c:v>8.57</c:v>
                </c:pt>
                <c:pt idx="1">
                  <c:v>8.5699999999999932</c:v>
                </c:pt>
                <c:pt idx="2">
                  <c:v>9.9899999999999949</c:v>
                </c:pt>
                <c:pt idx="3">
                  <c:v>10.780000000000001</c:v>
                </c:pt>
                <c:pt idx="4">
                  <c:v>12.050000000000011</c:v>
                </c:pt>
                <c:pt idx="5">
                  <c:v>14.909999999999997</c:v>
                </c:pt>
                <c:pt idx="6">
                  <c:v>15.230000000000018</c:v>
                </c:pt>
                <c:pt idx="7">
                  <c:v>17.609999999999985</c:v>
                </c:pt>
              </c:numCache>
            </c:numRef>
          </c:val>
          <c:extLst>
            <c:ext xmlns:c16="http://schemas.microsoft.com/office/drawing/2014/chart" uri="{C3380CC4-5D6E-409C-BE32-E72D297353CC}">
              <c16:uniqueId val="{00000008-0051-9B45-B4C8-F861CB9839F4}"/>
            </c:ext>
          </c:extLst>
        </c:ser>
        <c:dLbls>
          <c:showLegendKey val="0"/>
          <c:showVal val="0"/>
          <c:showCatName val="0"/>
          <c:showSerName val="0"/>
          <c:showPercent val="0"/>
          <c:showBubbleSize val="0"/>
        </c:dLbls>
        <c:gapWidth val="80"/>
        <c:overlap val="100"/>
        <c:axId val="2059208704"/>
        <c:axId val="1"/>
      </c:barChart>
      <c:catAx>
        <c:axId val="20592087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40"/>
          <c:min val="0"/>
        </c:scaling>
        <c:delete val="0"/>
        <c:axPos val="t"/>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tx1"/>
            </a:solidFill>
            <a:prstDash val="solid"/>
          </a:ln>
        </c:spPr>
        <c:crossAx val="2059208704"/>
        <c:crosses val="min"/>
        <c:crossBetween val="between"/>
        <c:majorUnit val="20"/>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385-2745-B537-5970583837C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385-2745-B537-5970583837C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55.000000000000007</c:v>
                </c:pt>
                <c:pt idx="1">
                  <c:v>65</c:v>
                </c:pt>
                <c:pt idx="2">
                  <c:v>74</c:v>
                </c:pt>
                <c:pt idx="3">
                  <c:v>73.900000000000006</c:v>
                </c:pt>
              </c:numCache>
            </c:numRef>
          </c:val>
          <c:extLst>
            <c:ext xmlns:c16="http://schemas.microsoft.com/office/drawing/2014/chart" uri="{C3380CC4-5D6E-409C-BE32-E72D297353CC}">
              <c16:uniqueId val="{00000004-A385-2745-B537-5970583837C1}"/>
            </c:ext>
          </c:extLst>
        </c:ser>
        <c:ser>
          <c:idx val="1"/>
          <c:order val="1"/>
          <c:spPr>
            <a:solidFill>
              <a:schemeClr val="accent2"/>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385-2745-B537-5970583837C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385-2745-B537-5970583837C1}"/>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13</c:v>
                </c:pt>
                <c:pt idx="1">
                  <c:v>6.9999999999999947</c:v>
                </c:pt>
                <c:pt idx="2">
                  <c:v>3.0000000000000027</c:v>
                </c:pt>
                <c:pt idx="3">
                  <c:v>2.0000000000000018</c:v>
                </c:pt>
              </c:numCache>
            </c:numRef>
          </c:val>
          <c:extLst>
            <c:ext xmlns:c16="http://schemas.microsoft.com/office/drawing/2014/chart" uri="{C3380CC4-5D6E-409C-BE32-E72D297353CC}">
              <c16:uniqueId val="{00000008-A385-2745-B537-5970583837C1}"/>
            </c:ext>
          </c:extLst>
        </c:ser>
        <c:ser>
          <c:idx val="2"/>
          <c:order val="2"/>
          <c:spPr>
            <a:solidFill>
              <a:schemeClr val="accent3"/>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385-2745-B537-5970583837C1}"/>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7.9999999999999964</c:v>
                </c:pt>
                <c:pt idx="1">
                  <c:v>4.0000000000000036</c:v>
                </c:pt>
                <c:pt idx="2">
                  <c:v>3.0000000000000027</c:v>
                </c:pt>
                <c:pt idx="3">
                  <c:v>5.8000000000000052</c:v>
                </c:pt>
              </c:numCache>
            </c:numRef>
          </c:val>
          <c:extLst>
            <c:ext xmlns:c16="http://schemas.microsoft.com/office/drawing/2014/chart" uri="{C3380CC4-5D6E-409C-BE32-E72D297353CC}">
              <c16:uniqueId val="{0000000D-A385-2745-B537-5970583837C1}"/>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385-2745-B537-5970583837C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19.999999999999996</c:v>
                </c:pt>
                <c:pt idx="2">
                  <c:v>14.999999999999991</c:v>
                </c:pt>
                <c:pt idx="3">
                  <c:v>10.7</c:v>
                </c:pt>
              </c:numCache>
            </c:numRef>
          </c:val>
          <c:extLst>
            <c:ext xmlns:c16="http://schemas.microsoft.com/office/drawing/2014/chart" uri="{C3380CC4-5D6E-409C-BE32-E72D297353CC}">
              <c16:uniqueId val="{00000012-A385-2745-B537-5970583837C1}"/>
            </c:ext>
          </c:extLst>
        </c:ser>
        <c:ser>
          <c:idx val="4"/>
          <c:order val="4"/>
          <c:spPr>
            <a:solidFill>
              <a:schemeClr val="accent5"/>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385-2745-B537-5970583837C1}"/>
                </c:ext>
              </c:extLst>
            </c:dLbl>
            <c:dLbl>
              <c:idx val="2"/>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4.0000000000000036</c:v>
                </c:pt>
                <c:pt idx="1">
                  <c:v>4.0000000000000036</c:v>
                </c:pt>
                <c:pt idx="2">
                  <c:v>3.0000000000000027</c:v>
                </c:pt>
                <c:pt idx="3">
                  <c:v>6.7999999999999954</c:v>
                </c:pt>
              </c:numCache>
            </c:numRef>
          </c:val>
          <c:extLst>
            <c:ext xmlns:c16="http://schemas.microsoft.com/office/drawing/2014/chart" uri="{C3380CC4-5D6E-409C-BE32-E72D297353CC}">
              <c16:uniqueId val="{00000017-A385-2745-B537-5970583837C1}"/>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2.0000000000000018</c:v>
                </c:pt>
                <c:pt idx="1">
                  <c:v>0</c:v>
                </c:pt>
                <c:pt idx="2">
                  <c:v>2.0000000000000018</c:v>
                </c:pt>
                <c:pt idx="3">
                  <c:v>0.80000000000000071</c:v>
                </c:pt>
              </c:numCache>
            </c:numRef>
          </c:val>
          <c:extLst>
            <c:ext xmlns:c16="http://schemas.microsoft.com/office/drawing/2014/chart" uri="{C3380CC4-5D6E-409C-BE32-E72D297353CC}">
              <c16:uniqueId val="{00000018-A385-2745-B537-5970583837C1}"/>
            </c:ext>
          </c:extLst>
        </c:ser>
        <c:dLbls>
          <c:showLegendKey val="0"/>
          <c:showVal val="0"/>
          <c:showCatName val="0"/>
          <c:showSerName val="0"/>
          <c:showPercent val="0"/>
          <c:showBubbleSize val="0"/>
        </c:dLbls>
        <c:gapWidth val="80"/>
        <c:overlap val="100"/>
        <c:axId val="618558256"/>
        <c:axId val="1"/>
      </c:barChart>
      <c:catAx>
        <c:axId val="618558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855825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691699604743084E-2"/>
          <c:y val="2.391904323827047E-2"/>
          <c:w val="0.9486166007905138"/>
          <c:h val="0.95216191352345902"/>
        </c:manualLayout>
      </c:layout>
      <c:areaChart>
        <c:grouping val="stacked"/>
        <c:varyColors val="0"/>
        <c:ser>
          <c:idx val="0"/>
          <c:order val="0"/>
          <c:spPr>
            <a:solidFill>
              <a:srgbClr val="C30C3E"/>
            </a:solidFill>
            <a:ln w="3175" cmpd="sng" algn="ctr">
              <a:solidFill>
                <a:schemeClr val="bg1"/>
              </a:solidFill>
              <a:prstDash val="solid"/>
            </a:ln>
          </c:spPr>
          <c:val>
            <c:numRef>
              <c:f>Sheet1!$A$1:$L$1</c:f>
              <c:numCache>
                <c:formatCode>General</c:formatCode>
                <c:ptCount val="12"/>
                <c:pt idx="0">
                  <c:v>3.59</c:v>
                </c:pt>
                <c:pt idx="1">
                  <c:v>8.3699999999999992</c:v>
                </c:pt>
                <c:pt idx="2">
                  <c:v>23.51</c:v>
                </c:pt>
                <c:pt idx="3">
                  <c:v>39.479999999999997</c:v>
                </c:pt>
                <c:pt idx="4">
                  <c:v>66.53</c:v>
                </c:pt>
                <c:pt idx="5">
                  <c:v>117.8</c:v>
                </c:pt>
                <c:pt idx="6">
                  <c:v>176.9</c:v>
                </c:pt>
                <c:pt idx="7">
                  <c:v>224</c:v>
                </c:pt>
                <c:pt idx="8">
                  <c:v>261.10000000000002</c:v>
                </c:pt>
                <c:pt idx="9">
                  <c:v>327</c:v>
                </c:pt>
                <c:pt idx="10">
                  <c:v>427.72</c:v>
                </c:pt>
                <c:pt idx="11">
                  <c:v>587.15</c:v>
                </c:pt>
              </c:numCache>
            </c:numRef>
          </c:val>
          <c:extLst>
            <c:ext xmlns:c16="http://schemas.microsoft.com/office/drawing/2014/chart" uri="{C3380CC4-5D6E-409C-BE32-E72D297353CC}">
              <c16:uniqueId val="{00000000-F4A1-3348-BEEF-854840FA9CE2}"/>
            </c:ext>
          </c:extLst>
        </c:ser>
        <c:ser>
          <c:idx val="1"/>
          <c:order val="1"/>
          <c:spPr>
            <a:solidFill>
              <a:schemeClr val="accent1"/>
            </a:solidFill>
            <a:ln w="3175" cmpd="sng" algn="ctr">
              <a:solidFill>
                <a:schemeClr val="bg1"/>
              </a:solidFill>
              <a:prstDash val="solid"/>
            </a:ln>
          </c:spPr>
          <c:val>
            <c:numRef>
              <c:f>Sheet1!$A$2:$L$2</c:f>
              <c:numCache>
                <c:formatCode>General</c:formatCode>
                <c:ptCount val="12"/>
                <c:pt idx="0">
                  <c:v>70.5</c:v>
                </c:pt>
                <c:pt idx="1">
                  <c:v>83.76</c:v>
                </c:pt>
                <c:pt idx="2">
                  <c:v>93.6</c:v>
                </c:pt>
                <c:pt idx="3">
                  <c:v>100.20000000000002</c:v>
                </c:pt>
                <c:pt idx="4">
                  <c:v>100.48999999999998</c:v>
                </c:pt>
                <c:pt idx="5">
                  <c:v>107.3</c:v>
                </c:pt>
                <c:pt idx="6">
                  <c:v>113.78999999999999</c:v>
                </c:pt>
                <c:pt idx="7">
                  <c:v>124.54000000000002</c:v>
                </c:pt>
                <c:pt idx="8">
                  <c:v>144.82</c:v>
                </c:pt>
                <c:pt idx="9">
                  <c:v>163.13999999999999</c:v>
                </c:pt>
                <c:pt idx="10">
                  <c:v>210.75</c:v>
                </c:pt>
                <c:pt idx="11">
                  <c:v>254.22740199999998</c:v>
                </c:pt>
              </c:numCache>
            </c:numRef>
          </c:val>
          <c:extLst>
            <c:ext xmlns:c16="http://schemas.microsoft.com/office/drawing/2014/chart" uri="{C3380CC4-5D6E-409C-BE32-E72D297353CC}">
              <c16:uniqueId val="{00000001-F4A1-3348-BEEF-854840FA9CE2}"/>
            </c:ext>
          </c:extLst>
        </c:ser>
        <c:ser>
          <c:idx val="2"/>
          <c:order val="2"/>
          <c:spPr>
            <a:solidFill>
              <a:schemeClr val="tx2"/>
            </a:solidFill>
            <a:ln w="3175" cmpd="sng" algn="ctr">
              <a:solidFill>
                <a:schemeClr val="bg1"/>
              </a:solidFill>
              <a:prstDash val="solid"/>
            </a:ln>
          </c:spPr>
          <c:val>
            <c:numRef>
              <c:f>Sheet1!$A$3:$L$3</c:f>
              <c:numCache>
                <c:formatCode>General</c:formatCode>
                <c:ptCount val="12"/>
                <c:pt idx="0">
                  <c:v>4.3299999999999983</c:v>
                </c:pt>
                <c:pt idx="1">
                  <c:v>9.0400000000000063</c:v>
                </c:pt>
                <c:pt idx="2">
                  <c:v>28.92</c:v>
                </c:pt>
                <c:pt idx="3">
                  <c:v>39.03</c:v>
                </c:pt>
                <c:pt idx="4">
                  <c:v>54.870000000000005</c:v>
                </c:pt>
                <c:pt idx="5">
                  <c:v>77.28</c:v>
                </c:pt>
                <c:pt idx="6">
                  <c:v>93.360000000000014</c:v>
                </c:pt>
                <c:pt idx="7">
                  <c:v>106.88999999999999</c:v>
                </c:pt>
                <c:pt idx="8">
                  <c:v>130.71999999999997</c:v>
                </c:pt>
                <c:pt idx="9">
                  <c:v>164.41999999999996</c:v>
                </c:pt>
                <c:pt idx="10">
                  <c:v>205.08000000000004</c:v>
                </c:pt>
                <c:pt idx="11">
                  <c:v>238.12</c:v>
                </c:pt>
              </c:numCache>
            </c:numRef>
          </c:val>
          <c:extLst>
            <c:ext xmlns:c16="http://schemas.microsoft.com/office/drawing/2014/chart" uri="{C3380CC4-5D6E-409C-BE32-E72D297353CC}">
              <c16:uniqueId val="{00000002-F4A1-3348-BEEF-854840FA9CE2}"/>
            </c:ext>
          </c:extLst>
        </c:ser>
        <c:ser>
          <c:idx val="3"/>
          <c:order val="3"/>
          <c:spPr>
            <a:solidFill>
              <a:schemeClr val="accent4"/>
            </a:solidFill>
            <a:ln w="3175" cmpd="sng" algn="ctr">
              <a:solidFill>
                <a:schemeClr val="bg1"/>
              </a:solidFill>
              <a:prstDash val="solid"/>
            </a:ln>
          </c:spPr>
          <c:val>
            <c:numRef>
              <c:f>Sheet1!$A$4:$L$4</c:f>
              <c:numCache>
                <c:formatCode>General</c:formatCode>
                <c:ptCount val="12"/>
                <c:pt idx="0">
                  <c:v>2.0999999999999943</c:v>
                </c:pt>
                <c:pt idx="1">
                  <c:v>3.4300000000000068</c:v>
                </c:pt>
                <c:pt idx="2">
                  <c:v>4.9099999999999966</c:v>
                </c:pt>
                <c:pt idx="3">
                  <c:v>6.5699999999999932</c:v>
                </c:pt>
                <c:pt idx="4">
                  <c:v>11.560000000000002</c:v>
                </c:pt>
                <c:pt idx="5">
                  <c:v>21.54000000000002</c:v>
                </c:pt>
                <c:pt idx="6">
                  <c:v>36.329999999999984</c:v>
                </c:pt>
                <c:pt idx="7">
                  <c:v>46.269999999999982</c:v>
                </c:pt>
                <c:pt idx="8">
                  <c:v>58.67999999999995</c:v>
                </c:pt>
                <c:pt idx="9">
                  <c:v>68.309999999999945</c:v>
                </c:pt>
                <c:pt idx="10">
                  <c:v>63.146081999999979</c:v>
                </c:pt>
                <c:pt idx="11">
                  <c:v>113.41000000000008</c:v>
                </c:pt>
              </c:numCache>
            </c:numRef>
          </c:val>
          <c:extLst>
            <c:ext xmlns:c16="http://schemas.microsoft.com/office/drawing/2014/chart" uri="{C3380CC4-5D6E-409C-BE32-E72D297353CC}">
              <c16:uniqueId val="{00000003-F4A1-3348-BEEF-854840FA9CE2}"/>
            </c:ext>
          </c:extLst>
        </c:ser>
        <c:ser>
          <c:idx val="4"/>
          <c:order val="4"/>
          <c:spPr>
            <a:solidFill>
              <a:srgbClr val="000000"/>
            </a:solidFill>
            <a:ln w="3175" cmpd="sng" algn="ctr">
              <a:solidFill>
                <a:schemeClr val="bg1"/>
              </a:solidFill>
              <a:prstDash val="solid"/>
            </a:ln>
          </c:spPr>
          <c:val>
            <c:numRef>
              <c:f>Sheet1!$A$5:$L$5</c:f>
              <c:numCache>
                <c:formatCode>General</c:formatCode>
                <c:ptCount val="12"/>
                <c:pt idx="0">
                  <c:v>16.47</c:v>
                </c:pt>
                <c:pt idx="1">
                  <c:v>27.359999999999985</c:v>
                </c:pt>
                <c:pt idx="2">
                  <c:v>46.800000000000011</c:v>
                </c:pt>
                <c:pt idx="3">
                  <c:v>70.72</c:v>
                </c:pt>
                <c:pt idx="4">
                  <c:v>94.660000000000025</c:v>
                </c:pt>
                <c:pt idx="5">
                  <c:v>121.44999999999999</c:v>
                </c:pt>
                <c:pt idx="6">
                  <c:v>154.74</c:v>
                </c:pt>
                <c:pt idx="7">
                  <c:v>203.82</c:v>
                </c:pt>
                <c:pt idx="8">
                  <c:v>258.05000000000007</c:v>
                </c:pt>
                <c:pt idx="9">
                  <c:v>332.81000000000017</c:v>
                </c:pt>
                <c:pt idx="10">
                  <c:v>416.62391799999989</c:v>
                </c:pt>
                <c:pt idx="11">
                  <c:v>436.99259800000004</c:v>
                </c:pt>
              </c:numCache>
            </c:numRef>
          </c:val>
          <c:extLst>
            <c:ext xmlns:c16="http://schemas.microsoft.com/office/drawing/2014/chart" uri="{C3380CC4-5D6E-409C-BE32-E72D297353CC}">
              <c16:uniqueId val="{00000004-F4A1-3348-BEEF-854840FA9CE2}"/>
            </c:ext>
          </c:extLst>
        </c:ser>
        <c:dLbls>
          <c:showLegendKey val="0"/>
          <c:showVal val="0"/>
          <c:showCatName val="0"/>
          <c:showSerName val="0"/>
          <c:showPercent val="0"/>
          <c:showBubbleSize val="0"/>
        </c:dLbls>
        <c:axId val="1363860032"/>
        <c:axId val="1"/>
      </c:areaChart>
      <c:catAx>
        <c:axId val="13638600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63860032"/>
        <c:crosses val="min"/>
        <c:crossBetween val="midCat"/>
        <c:majorUnit val="250"/>
      </c:valAx>
    </c:plotArea>
    <c:plotVisOnly val="0"/>
    <c:dispBlanksAs val="zero"/>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9BA-DE4C-801D-DAC3F4FF25B2}"/>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9BA-DE4C-801D-DAC3F4FF25B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57.999999999999993</c:v>
                </c:pt>
                <c:pt idx="1">
                  <c:v>66</c:v>
                </c:pt>
                <c:pt idx="2">
                  <c:v>85</c:v>
                </c:pt>
                <c:pt idx="3">
                  <c:v>79.5</c:v>
                </c:pt>
              </c:numCache>
            </c:numRef>
          </c:val>
          <c:extLst>
            <c:ext xmlns:c16="http://schemas.microsoft.com/office/drawing/2014/chart" uri="{C3380CC4-5D6E-409C-BE32-E72D297353CC}">
              <c16:uniqueId val="{00000004-29BA-DE4C-801D-DAC3F4FF25B2}"/>
            </c:ext>
          </c:extLst>
        </c:ser>
        <c:ser>
          <c:idx val="1"/>
          <c:order val="1"/>
          <c:spPr>
            <a:solidFill>
              <a:schemeClr val="accent2"/>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9BA-DE4C-801D-DAC3F4FF25B2}"/>
                </c:ext>
              </c:extLst>
            </c:dLbl>
            <c:dLbl>
              <c:idx val="1"/>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7.0000000000000062</c:v>
                </c:pt>
                <c:pt idx="1">
                  <c:v>2.9999999999999916</c:v>
                </c:pt>
                <c:pt idx="2">
                  <c:v>1.0000000000000009</c:v>
                </c:pt>
                <c:pt idx="3">
                  <c:v>0.70000000000000062</c:v>
                </c:pt>
              </c:numCache>
            </c:numRef>
          </c:val>
          <c:extLst>
            <c:ext xmlns:c16="http://schemas.microsoft.com/office/drawing/2014/chart" uri="{C3380CC4-5D6E-409C-BE32-E72D297353CC}">
              <c16:uniqueId val="{00000007-29BA-DE4C-801D-DAC3F4FF25B2}"/>
            </c:ext>
          </c:extLst>
        </c:ser>
        <c:ser>
          <c:idx val="2"/>
          <c:order val="2"/>
          <c:spPr>
            <a:solidFill>
              <a:schemeClr val="accent3"/>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9BA-DE4C-801D-DAC3F4FF25B2}"/>
                </c:ext>
              </c:extLst>
            </c:dLbl>
            <c:dLbl>
              <c:idx val="1"/>
              <c:layout>
                <c:manualLayout>
                  <c:x val="0.10644677661169415"/>
                  <c:y val="0"/>
                </c:manualLayout>
              </c:layout>
              <c:numFmt formatCode="#,##0&quot;%&quot;;&quot;-&quot;#,##0&quot;%&quot;" sourceLinked="0"/>
              <c:spPr>
                <a:noFill/>
                <a:ln>
                  <a:noFill/>
                </a:ln>
              </c:spPr>
              <c:txPr>
                <a:bodyPr wrap="none"/>
                <a:lstStyle/>
                <a:p>
                  <a:pPr>
                    <a:defRPr sz="7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3.9999999999999925</c:v>
                </c:pt>
                <c:pt idx="1">
                  <c:v>2.0000000000000018</c:v>
                </c:pt>
                <c:pt idx="2">
                  <c:v>1.0000000000000009</c:v>
                </c:pt>
                <c:pt idx="3">
                  <c:v>3.5000000000000031</c:v>
                </c:pt>
              </c:numCache>
            </c:numRef>
          </c:val>
          <c:extLst>
            <c:ext xmlns:c16="http://schemas.microsoft.com/office/drawing/2014/chart" uri="{C3380CC4-5D6E-409C-BE32-E72D297353CC}">
              <c16:uniqueId val="{0000000B-29BA-DE4C-801D-DAC3F4FF25B2}"/>
            </c:ext>
          </c:extLst>
        </c:ser>
        <c:ser>
          <c:idx val="3"/>
          <c:order val="3"/>
          <c:spPr>
            <a:solidFill>
              <a:schemeClr val="accent4"/>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9BA-DE4C-801D-DAC3F4FF25B2}"/>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9BA-DE4C-801D-DAC3F4FF25B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28.000000000000004</c:v>
                </c:pt>
                <c:pt idx="1">
                  <c:v>28.000000000000004</c:v>
                </c:pt>
                <c:pt idx="2">
                  <c:v>12</c:v>
                </c:pt>
                <c:pt idx="3">
                  <c:v>9.8999999999999986</c:v>
                </c:pt>
              </c:numCache>
            </c:numRef>
          </c:val>
          <c:extLst>
            <c:ext xmlns:c16="http://schemas.microsoft.com/office/drawing/2014/chart" uri="{C3380CC4-5D6E-409C-BE32-E72D297353CC}">
              <c16:uniqueId val="{00000010-29BA-DE4C-801D-DAC3F4FF25B2}"/>
            </c:ext>
          </c:extLst>
        </c:ser>
        <c:ser>
          <c:idx val="4"/>
          <c:order val="4"/>
          <c:spPr>
            <a:solidFill>
              <a:schemeClr val="accent5"/>
            </a:solidFill>
            <a:ln w="3175" cmpd="sng" algn="ctr">
              <a:solidFill>
                <a:schemeClr val="bg1"/>
              </a:solidFill>
              <a:prstDash val="solid"/>
            </a:ln>
          </c:spPr>
          <c:invertIfNegative val="0"/>
          <c:dLbls>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2.0000000000000018</c:v>
                </c:pt>
                <c:pt idx="1">
                  <c:v>1.0000000000000009</c:v>
                </c:pt>
                <c:pt idx="2">
                  <c:v>1.0000000000000009</c:v>
                </c:pt>
                <c:pt idx="3">
                  <c:v>6.300000000000006</c:v>
                </c:pt>
              </c:numCache>
            </c:numRef>
          </c:val>
          <c:extLst>
            <c:ext xmlns:c16="http://schemas.microsoft.com/office/drawing/2014/chart" uri="{C3380CC4-5D6E-409C-BE32-E72D297353CC}">
              <c16:uniqueId val="{00000012-29BA-DE4C-801D-DAC3F4FF25B2}"/>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pt idx="3">
                  <c:v>9.9999999999988987E-2</c:v>
                </c:pt>
              </c:numCache>
            </c:numRef>
          </c:val>
          <c:extLst>
            <c:ext xmlns:c16="http://schemas.microsoft.com/office/drawing/2014/chart" uri="{C3380CC4-5D6E-409C-BE32-E72D297353CC}">
              <c16:uniqueId val="{00000013-29BA-DE4C-801D-DAC3F4FF25B2}"/>
            </c:ext>
          </c:extLst>
        </c:ser>
        <c:dLbls>
          <c:showLegendKey val="0"/>
          <c:showVal val="0"/>
          <c:showCatName val="0"/>
          <c:showSerName val="0"/>
          <c:showPercent val="0"/>
          <c:showBubbleSize val="0"/>
        </c:dLbls>
        <c:gapWidth val="80"/>
        <c:overlap val="100"/>
        <c:axId val="618657088"/>
        <c:axId val="1"/>
      </c:barChart>
      <c:catAx>
        <c:axId val="618657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8657088"/>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EDF-7D48-97BD-9951EDBC8FA7}"/>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EDF-7D48-97BD-9951EDBC8FA7}"/>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78</c:v>
                </c:pt>
                <c:pt idx="1">
                  <c:v>82</c:v>
                </c:pt>
                <c:pt idx="2">
                  <c:v>97</c:v>
                </c:pt>
                <c:pt idx="3">
                  <c:v>88.6</c:v>
                </c:pt>
              </c:numCache>
            </c:numRef>
          </c:val>
          <c:extLst>
            <c:ext xmlns:c16="http://schemas.microsoft.com/office/drawing/2014/chart" uri="{C3380CC4-5D6E-409C-BE32-E72D297353CC}">
              <c16:uniqueId val="{00000004-9EDF-7D48-97BD-9951EDBC8FA7}"/>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3.0000000000000027</c:v>
                </c:pt>
                <c:pt idx="1">
                  <c:v>4.0000000000000036</c:v>
                </c:pt>
                <c:pt idx="2">
                  <c:v>0</c:v>
                </c:pt>
                <c:pt idx="3">
                  <c:v>0.20000000000000018</c:v>
                </c:pt>
              </c:numCache>
            </c:numRef>
          </c:val>
          <c:extLst>
            <c:ext xmlns:c16="http://schemas.microsoft.com/office/drawing/2014/chart" uri="{C3380CC4-5D6E-409C-BE32-E72D297353CC}">
              <c16:uniqueId val="{00000007-9EDF-7D48-97BD-9951EDBC8FA7}"/>
            </c:ext>
          </c:extLst>
        </c:ser>
        <c:ser>
          <c:idx val="2"/>
          <c:order val="2"/>
          <c:spPr>
            <a:solidFill>
              <a:schemeClr val="accent3"/>
            </a:solidFill>
            <a:ln w="3175" cmpd="sng" algn="ctr">
              <a:solidFill>
                <a:schemeClr val="bg1"/>
              </a:solidFill>
              <a:prstDash val="solid"/>
            </a:ln>
          </c:spPr>
          <c:invertIfNegative val="0"/>
          <c:dLbls>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0</c:v>
                </c:pt>
                <c:pt idx="1">
                  <c:v>0</c:v>
                </c:pt>
                <c:pt idx="2">
                  <c:v>1.0000000000000009</c:v>
                </c:pt>
                <c:pt idx="3">
                  <c:v>3.6000000000000032</c:v>
                </c:pt>
              </c:numCache>
            </c:numRef>
          </c:val>
          <c:extLst>
            <c:ext xmlns:c16="http://schemas.microsoft.com/office/drawing/2014/chart" uri="{C3380CC4-5D6E-409C-BE32-E72D297353CC}">
              <c16:uniqueId val="{00000009-9EDF-7D48-97BD-9951EDBC8FA7}"/>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EDF-7D48-97BD-9951EDBC8FA7}"/>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14.000000000000002</c:v>
                </c:pt>
                <c:pt idx="2">
                  <c:v>2.0000000000000018</c:v>
                </c:pt>
                <c:pt idx="3">
                  <c:v>2.8000000000000025</c:v>
                </c:pt>
              </c:numCache>
            </c:numRef>
          </c:val>
          <c:extLst>
            <c:ext xmlns:c16="http://schemas.microsoft.com/office/drawing/2014/chart" uri="{C3380CC4-5D6E-409C-BE32-E72D297353CC}">
              <c16:uniqueId val="{0000000D-9EDF-7D48-97BD-9951EDBC8FA7}"/>
            </c:ext>
          </c:extLst>
        </c:ser>
        <c:ser>
          <c:idx val="4"/>
          <c:order val="4"/>
          <c:spPr>
            <a:solidFill>
              <a:schemeClr val="accent5"/>
            </a:solidFill>
            <a:ln w="3175" cmpd="sng" algn="ctr">
              <a:solidFill>
                <a:schemeClr val="bg1"/>
              </a:solidFill>
              <a:prstDash val="solid"/>
            </a:ln>
          </c:spPr>
          <c:invertIfNegative val="0"/>
          <c:dLbls>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0</c:v>
                </c:pt>
                <c:pt idx="1">
                  <c:v>0</c:v>
                </c:pt>
                <c:pt idx="2">
                  <c:v>0</c:v>
                </c:pt>
                <c:pt idx="3">
                  <c:v>4.7000000000000046</c:v>
                </c:pt>
              </c:numCache>
            </c:numRef>
          </c:val>
          <c:extLst>
            <c:ext xmlns:c16="http://schemas.microsoft.com/office/drawing/2014/chart" uri="{C3380CC4-5D6E-409C-BE32-E72D297353CC}">
              <c16:uniqueId val="{0000000F-9EDF-7D48-97BD-9951EDBC8FA7}"/>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pt idx="3">
                  <c:v>9.9999999999988987E-2</c:v>
                </c:pt>
              </c:numCache>
            </c:numRef>
          </c:val>
          <c:extLst>
            <c:ext xmlns:c16="http://schemas.microsoft.com/office/drawing/2014/chart" uri="{C3380CC4-5D6E-409C-BE32-E72D297353CC}">
              <c16:uniqueId val="{00000010-9EDF-7D48-97BD-9951EDBC8FA7}"/>
            </c:ext>
          </c:extLst>
        </c:ser>
        <c:dLbls>
          <c:showLegendKey val="0"/>
          <c:showVal val="0"/>
          <c:showCatName val="0"/>
          <c:showSerName val="0"/>
          <c:showPercent val="0"/>
          <c:showBubbleSize val="0"/>
        </c:dLbls>
        <c:gapWidth val="80"/>
        <c:overlap val="100"/>
        <c:axId val="616220256"/>
        <c:axId val="1"/>
      </c:barChart>
      <c:catAx>
        <c:axId val="616220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6220256"/>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DA4-CA48-9C44-BB11E1EF3B3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28.000000000000004</c:v>
                </c:pt>
                <c:pt idx="1">
                  <c:v>48</c:v>
                </c:pt>
                <c:pt idx="2">
                  <c:v>80</c:v>
                </c:pt>
                <c:pt idx="3">
                  <c:v>89.2</c:v>
                </c:pt>
              </c:numCache>
            </c:numRef>
          </c:val>
          <c:extLst>
            <c:ext xmlns:c16="http://schemas.microsoft.com/office/drawing/2014/chart" uri="{C3380CC4-5D6E-409C-BE32-E72D297353CC}">
              <c16:uniqueId val="{00000004-6DA4-CA48-9C44-BB11E1EF3B31}"/>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18.999999999999993</c:v>
                </c:pt>
                <c:pt idx="1">
                  <c:v>14.000000000000002</c:v>
                </c:pt>
                <c:pt idx="2">
                  <c:v>6.9999999999999947</c:v>
                </c:pt>
                <c:pt idx="3">
                  <c:v>2.4000000000000021</c:v>
                </c:pt>
              </c:numCache>
            </c:numRef>
          </c:val>
          <c:extLst>
            <c:ext xmlns:c16="http://schemas.microsoft.com/office/drawing/2014/chart" uri="{C3380CC4-5D6E-409C-BE32-E72D297353CC}">
              <c16:uniqueId val="{00000008-6DA4-CA48-9C44-BB11E1EF3B31}"/>
            </c:ext>
          </c:extLst>
        </c:ser>
        <c:ser>
          <c:idx val="2"/>
          <c:order val="2"/>
          <c:spPr>
            <a:solidFill>
              <a:schemeClr val="accent3"/>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DA4-CA48-9C44-BB11E1EF3B31}"/>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29.000000000000004</c:v>
                </c:pt>
                <c:pt idx="1">
                  <c:v>15.000000000000002</c:v>
                </c:pt>
                <c:pt idx="2">
                  <c:v>6.0000000000000053</c:v>
                </c:pt>
                <c:pt idx="3">
                  <c:v>3.0000000000000027</c:v>
                </c:pt>
              </c:numCache>
            </c:numRef>
          </c:val>
          <c:extLst>
            <c:ext xmlns:c16="http://schemas.microsoft.com/office/drawing/2014/chart" uri="{C3380CC4-5D6E-409C-BE32-E72D297353CC}">
              <c16:uniqueId val="{0000000D-6DA4-CA48-9C44-BB11E1EF3B31}"/>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20.999999999999996</c:v>
                </c:pt>
                <c:pt idx="1">
                  <c:v>23</c:v>
                </c:pt>
                <c:pt idx="2">
                  <c:v>5.9999999999999947</c:v>
                </c:pt>
                <c:pt idx="3">
                  <c:v>2.0000000000000018</c:v>
                </c:pt>
              </c:numCache>
            </c:numRef>
          </c:val>
          <c:extLst>
            <c:ext xmlns:c16="http://schemas.microsoft.com/office/drawing/2014/chart" uri="{C3380CC4-5D6E-409C-BE32-E72D297353CC}">
              <c16:uniqueId val="{00000011-6DA4-CA48-9C44-BB11E1EF3B31}"/>
            </c:ext>
          </c:extLst>
        </c:ser>
        <c:ser>
          <c:idx val="4"/>
          <c:order val="4"/>
          <c:spPr>
            <a:solidFill>
              <a:schemeClr val="accent5"/>
            </a:solidFill>
            <a:ln w="3175" cmpd="sng" algn="ctr">
              <a:solidFill>
                <a:schemeClr val="bg1"/>
              </a:solidFill>
              <a:prstDash val="solid"/>
            </a:ln>
          </c:spPr>
          <c:invertIfNegative val="0"/>
          <c:dLbls>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0</c:v>
                </c:pt>
                <c:pt idx="1">
                  <c:v>0</c:v>
                </c:pt>
                <c:pt idx="2">
                  <c:v>0</c:v>
                </c:pt>
                <c:pt idx="3">
                  <c:v>3.1000000000000028</c:v>
                </c:pt>
              </c:numCache>
            </c:numRef>
          </c:val>
          <c:extLst>
            <c:ext xmlns:c16="http://schemas.microsoft.com/office/drawing/2014/chart" uri="{C3380CC4-5D6E-409C-BE32-E72D297353CC}">
              <c16:uniqueId val="{00000013-6DA4-CA48-9C44-BB11E1EF3B31}"/>
            </c:ext>
          </c:extLst>
        </c:ser>
        <c:ser>
          <c:idx val="5"/>
          <c:order val="5"/>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Sheet1!$A$6:$D$6</c:f>
              <c:numCache>
                <c:formatCode>General</c:formatCode>
                <c:ptCount val="4"/>
                <c:pt idx="0">
                  <c:v>3.0000000000000027</c:v>
                </c:pt>
                <c:pt idx="1">
                  <c:v>0</c:v>
                </c:pt>
                <c:pt idx="2">
                  <c:v>1.0000000000000009</c:v>
                </c:pt>
                <c:pt idx="3">
                  <c:v>0.29999999999998916</c:v>
                </c:pt>
              </c:numCache>
            </c:numRef>
          </c:val>
          <c:extLst>
            <c:ext xmlns:c16="http://schemas.microsoft.com/office/drawing/2014/chart" uri="{C3380CC4-5D6E-409C-BE32-E72D297353CC}">
              <c16:uniqueId val="{00000015-6DA4-CA48-9C44-BB11E1EF3B31}"/>
            </c:ext>
          </c:extLst>
        </c:ser>
        <c:dLbls>
          <c:showLegendKey val="0"/>
          <c:showVal val="0"/>
          <c:showCatName val="0"/>
          <c:showSerName val="0"/>
          <c:showPercent val="0"/>
          <c:showBubbleSize val="0"/>
        </c:dLbls>
        <c:gapWidth val="80"/>
        <c:overlap val="100"/>
        <c:axId val="459144912"/>
        <c:axId val="1"/>
      </c:barChart>
      <c:catAx>
        <c:axId val="4591449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59144912"/>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6772655007949E-2"/>
          <c:y val="2.4436090225563908E-2"/>
          <c:w val="0.95866454689984104"/>
          <c:h val="0.95112781954887216"/>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0.13</c:v>
                </c:pt>
                <c:pt idx="1">
                  <c:v>0.13</c:v>
                </c:pt>
                <c:pt idx="2">
                  <c:v>0.13</c:v>
                </c:pt>
                <c:pt idx="3">
                  <c:v>0.13</c:v>
                </c:pt>
                <c:pt idx="4">
                  <c:v>0.13</c:v>
                </c:pt>
                <c:pt idx="5">
                  <c:v>0.13</c:v>
                </c:pt>
              </c:numCache>
            </c:numRef>
          </c:val>
          <c:extLst>
            <c:ext xmlns:c16="http://schemas.microsoft.com/office/drawing/2014/chart" uri="{C3380CC4-5D6E-409C-BE32-E72D297353CC}">
              <c16:uniqueId val="{00000000-6B86-8948-872B-B4E979994BB2}"/>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0.03</c:v>
                </c:pt>
                <c:pt idx="1">
                  <c:v>0.03</c:v>
                </c:pt>
                <c:pt idx="2">
                  <c:v>0.03</c:v>
                </c:pt>
                <c:pt idx="3">
                  <c:v>1.999999999999999E-2</c:v>
                </c:pt>
                <c:pt idx="4">
                  <c:v>4.0000000000000008E-2</c:v>
                </c:pt>
                <c:pt idx="5">
                  <c:v>0.06</c:v>
                </c:pt>
              </c:numCache>
            </c:numRef>
          </c:val>
          <c:extLst>
            <c:ext xmlns:c16="http://schemas.microsoft.com/office/drawing/2014/chart" uri="{C3380CC4-5D6E-409C-BE32-E72D297353CC}">
              <c16:uniqueId val="{00000001-6B86-8948-872B-B4E979994BB2}"/>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1.0000000000000009E-2</c:v>
                </c:pt>
                <c:pt idx="1">
                  <c:v>1.0000000000000009E-2</c:v>
                </c:pt>
                <c:pt idx="2">
                  <c:v>1.0000000000000009E-2</c:v>
                </c:pt>
                <c:pt idx="3">
                  <c:v>1.999999999999999E-2</c:v>
                </c:pt>
                <c:pt idx="4">
                  <c:v>1.999999999999999E-2</c:v>
                </c:pt>
                <c:pt idx="5">
                  <c:v>1.999999999999999E-2</c:v>
                </c:pt>
              </c:numCache>
            </c:numRef>
          </c:val>
          <c:extLst>
            <c:ext xmlns:c16="http://schemas.microsoft.com/office/drawing/2014/chart" uri="{C3380CC4-5D6E-409C-BE32-E72D297353CC}">
              <c16:uniqueId val="{00000002-6B86-8948-872B-B4E979994BB2}"/>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1.999999999999999E-2</c:v>
                </c:pt>
                <c:pt idx="1">
                  <c:v>1.999999999999999E-2</c:v>
                </c:pt>
                <c:pt idx="2">
                  <c:v>0.03</c:v>
                </c:pt>
                <c:pt idx="3">
                  <c:v>4.9999999999999989E-2</c:v>
                </c:pt>
                <c:pt idx="4">
                  <c:v>0.06</c:v>
                </c:pt>
                <c:pt idx="5">
                  <c:v>5.0000000000000017E-2</c:v>
                </c:pt>
              </c:numCache>
            </c:numRef>
          </c:val>
          <c:extLst>
            <c:ext xmlns:c16="http://schemas.microsoft.com/office/drawing/2014/chart" uri="{C3380CC4-5D6E-409C-BE32-E72D297353CC}">
              <c16:uniqueId val="{00000003-6B86-8948-872B-B4E979994BB2}"/>
            </c:ext>
          </c:extLst>
        </c:ser>
        <c:ser>
          <c:idx val="4"/>
          <c:order val="4"/>
          <c:spPr>
            <a:solidFill>
              <a:schemeClr val="accent5"/>
            </a:solidFill>
            <a:ln w="3175" cmpd="sng" algn="ctr">
              <a:solidFill>
                <a:schemeClr val="bg1"/>
              </a:solidFill>
              <a:prstDash val="solid"/>
            </a:ln>
          </c:spPr>
          <c:invertIfNegative val="0"/>
          <c:val>
            <c:numRef>
              <c:f>Sheet1!$A$5:$F$5</c:f>
              <c:numCache>
                <c:formatCode>General</c:formatCode>
                <c:ptCount val="6"/>
                <c:pt idx="0">
                  <c:v>4.9999999999999989E-2</c:v>
                </c:pt>
                <c:pt idx="1">
                  <c:v>0.06</c:v>
                </c:pt>
                <c:pt idx="2">
                  <c:v>0.06</c:v>
                </c:pt>
                <c:pt idx="3">
                  <c:v>7.0000000000000007E-2</c:v>
                </c:pt>
                <c:pt idx="4">
                  <c:v>0.06</c:v>
                </c:pt>
                <c:pt idx="5">
                  <c:v>7.0000000000000007E-2</c:v>
                </c:pt>
              </c:numCache>
            </c:numRef>
          </c:val>
          <c:extLst>
            <c:ext xmlns:c16="http://schemas.microsoft.com/office/drawing/2014/chart" uri="{C3380CC4-5D6E-409C-BE32-E72D297353CC}">
              <c16:uniqueId val="{00000004-6B86-8948-872B-B4E979994BB2}"/>
            </c:ext>
          </c:extLst>
        </c:ser>
        <c:dLbls>
          <c:showLegendKey val="0"/>
          <c:showVal val="0"/>
          <c:showCatName val="0"/>
          <c:showSerName val="0"/>
          <c:showPercent val="0"/>
          <c:showBubbleSize val="0"/>
        </c:dLbls>
        <c:gapWidth val="80"/>
        <c:overlap val="100"/>
        <c:axId val="1919937568"/>
        <c:axId val="1"/>
      </c:barChart>
      <c:catAx>
        <c:axId val="19199375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0.5"/>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19937568"/>
        <c:crosses val="min"/>
        <c:crossBetween val="between"/>
        <c:majorUnit val="0.1"/>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577760189948554E-2"/>
          <c:y val="7.1186440677966104E-2"/>
          <c:w val="0.95884447962010289"/>
          <c:h val="0.85762711864406782"/>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dLbls>
            <c:dLbl>
              <c:idx val="0"/>
              <c:layout>
                <c:manualLayout>
                  <c:x val="0"/>
                  <c:y val="-0.2101694915254237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1E-A04D-93F3-598FC14B81D7}"/>
                </c:ext>
              </c:extLst>
            </c:dLbl>
            <c:dLbl>
              <c:idx val="1"/>
              <c:layout>
                <c:manualLayout>
                  <c:x val="0"/>
                  <c:y val="-0.2152542372881355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1E-A04D-93F3-598FC14B81D7}"/>
                </c:ext>
              </c:extLst>
            </c:dLbl>
            <c:dLbl>
              <c:idx val="2"/>
              <c:layout>
                <c:manualLayout>
                  <c:x val="0"/>
                  <c:y val="-0.1326271186440677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91E-A04D-93F3-598FC14B81D7}"/>
                </c:ext>
              </c:extLst>
            </c:dLbl>
            <c:dLbl>
              <c:idx val="3"/>
              <c:layout>
                <c:manualLayout>
                  <c:x val="0"/>
                  <c:y val="-9.7881355932203387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66.8</c:v>
                </c:pt>
                <c:pt idx="1">
                  <c:v>68.599999999999994</c:v>
                </c:pt>
                <c:pt idx="2">
                  <c:v>37.9</c:v>
                </c:pt>
                <c:pt idx="3">
                  <c:v>24.8</c:v>
                </c:pt>
              </c:numCache>
            </c:numRef>
          </c:val>
          <c:extLst>
            <c:ext xmlns:c16="http://schemas.microsoft.com/office/drawing/2014/chart" uri="{C3380CC4-5D6E-409C-BE32-E72D297353CC}">
              <c16:uniqueId val="{00000004-891E-A04D-93F3-598FC14B81D7}"/>
            </c:ext>
          </c:extLst>
        </c:ser>
        <c:ser>
          <c:idx val="1"/>
          <c:order val="1"/>
          <c:spPr>
            <a:solidFill>
              <a:schemeClr val="accent2"/>
            </a:solidFill>
            <a:ln w="3175" cmpd="sng" algn="ctr">
              <a:solidFill>
                <a:schemeClr val="bg1"/>
              </a:solidFill>
              <a:prstDash val="solid"/>
            </a:ln>
          </c:spPr>
          <c:invertIfNegative val="0"/>
          <c:dLbls>
            <c:dLbl>
              <c:idx val="1"/>
              <c:layout>
                <c:manualLayout>
                  <c:x val="0"/>
                  <c:y val="-0.3953389830508474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91E-A04D-93F3-598FC14B81D7}"/>
                </c:ext>
              </c:extLst>
            </c:dLbl>
            <c:dLbl>
              <c:idx val="3"/>
              <c:layout>
                <c:manualLayout>
                  <c:x val="0"/>
                  <c:y val="-0.1991525423728813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152.1</c:v>
                </c:pt>
                <c:pt idx="1">
                  <c:v>135.9</c:v>
                </c:pt>
                <c:pt idx="2">
                  <c:v>114</c:v>
                </c:pt>
                <c:pt idx="3">
                  <c:v>62.5</c:v>
                </c:pt>
              </c:numCache>
            </c:numRef>
          </c:val>
          <c:extLst>
            <c:ext xmlns:c16="http://schemas.microsoft.com/office/drawing/2014/chart" uri="{C3380CC4-5D6E-409C-BE32-E72D297353CC}">
              <c16:uniqueId val="{00000007-891E-A04D-93F3-598FC14B81D7}"/>
            </c:ext>
          </c:extLst>
        </c:ser>
        <c:ser>
          <c:idx val="2"/>
          <c:order val="2"/>
          <c:spPr>
            <a:solidFill>
              <a:schemeClr val="accent3"/>
            </a:solidFill>
            <a:ln w="3175" cmpd="sng" algn="ctr">
              <a:solidFill>
                <a:schemeClr val="bg1"/>
              </a:solidFill>
              <a:prstDash val="solid"/>
            </a:ln>
          </c:spPr>
          <c:invertIfNegative val="0"/>
          <c:dLbls>
            <c:dLbl>
              <c:idx val="0"/>
              <c:layout>
                <c:manualLayout>
                  <c:x val="1.2663237039968342E-2"/>
                  <c:y val="-0.3851694915254237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91E-A04D-93F3-598FC14B81D7}"/>
                </c:ext>
              </c:extLst>
            </c:dLbl>
            <c:dLbl>
              <c:idx val="1"/>
              <c:layout>
                <c:manualLayout>
                  <c:x val="0"/>
                  <c:y val="-0.2868644067796610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91E-A04D-93F3-598FC14B81D7}"/>
                </c:ext>
              </c:extLst>
            </c:dLbl>
            <c:dLbl>
              <c:idx val="2"/>
              <c:layout>
                <c:manualLayout>
                  <c:x val="0"/>
                  <c:y val="-0.2516949152542372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91E-A04D-93F3-598FC14B81D7}"/>
                </c:ext>
              </c:extLst>
            </c:dLbl>
            <c:dLbl>
              <c:idx val="3"/>
              <c:layout>
                <c:manualLayout>
                  <c:x val="0"/>
                  <c:y val="-0.1690677966101694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132.1</c:v>
                </c:pt>
                <c:pt idx="1">
                  <c:v>95.3</c:v>
                </c:pt>
                <c:pt idx="2">
                  <c:v>82.1</c:v>
                </c:pt>
                <c:pt idx="3">
                  <c:v>51.5</c:v>
                </c:pt>
              </c:numCache>
            </c:numRef>
          </c:val>
          <c:extLst>
            <c:ext xmlns:c16="http://schemas.microsoft.com/office/drawing/2014/chart" uri="{C3380CC4-5D6E-409C-BE32-E72D297353CC}">
              <c16:uniqueId val="{0000000C-891E-A04D-93F3-598FC14B81D7}"/>
            </c:ext>
          </c:extLst>
        </c:ser>
        <c:ser>
          <c:idx val="3"/>
          <c:order val="3"/>
          <c:spPr>
            <a:solidFill>
              <a:schemeClr val="accent4"/>
            </a:solidFill>
            <a:ln w="3175" cmpd="sng" algn="ctr">
              <a:solidFill>
                <a:schemeClr val="bg1"/>
              </a:solidFill>
              <a:prstDash val="solid"/>
            </a:ln>
          </c:spPr>
          <c:invertIfNegative val="0"/>
          <c:dLbls>
            <c:dLbl>
              <c:idx val="2"/>
              <c:layout>
                <c:manualLayout>
                  <c:x val="0"/>
                  <c:y val="-0.1669491525423728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75.5</c:v>
                </c:pt>
                <c:pt idx="1">
                  <c:v>71.7</c:v>
                </c:pt>
                <c:pt idx="2">
                  <c:v>50.6</c:v>
                </c:pt>
                <c:pt idx="3">
                  <c:v>30.9</c:v>
                </c:pt>
              </c:numCache>
            </c:numRef>
          </c:val>
          <c:extLst>
            <c:ext xmlns:c16="http://schemas.microsoft.com/office/drawing/2014/chart" uri="{C3380CC4-5D6E-409C-BE32-E72D297353CC}">
              <c16:uniqueId val="{0000000E-891E-A04D-93F3-598FC14B81D7}"/>
            </c:ext>
          </c:extLst>
        </c:ser>
        <c:dLbls>
          <c:showLegendKey val="0"/>
          <c:showVal val="0"/>
          <c:showCatName val="0"/>
          <c:showSerName val="0"/>
          <c:showPercent val="0"/>
          <c:showBubbleSize val="0"/>
        </c:dLbls>
        <c:gapWidth val="80"/>
        <c:axId val="1919316720"/>
        <c:axId val="1"/>
      </c:barChart>
      <c:catAx>
        <c:axId val="19193167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19316720"/>
        <c:crosses val="min"/>
        <c:crossBetween val="between"/>
        <c:majorUnit val="40"/>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5.6560778894323569</c:v>
                </c:pt>
                <c:pt idx="1">
                  <c:v>5.7777188393828371</c:v>
                </c:pt>
                <c:pt idx="2">
                  <c:v>5.9239995118424158</c:v>
                </c:pt>
                <c:pt idx="3">
                  <c:v>6.2628574181824268</c:v>
                </c:pt>
                <c:pt idx="4">
                  <c:v>6.5042595058626773</c:v>
                </c:pt>
                <c:pt idx="5">
                  <c:v>6.8244689815342774</c:v>
                </c:pt>
                <c:pt idx="6">
                  <c:v>7.0871168270791465</c:v>
                </c:pt>
                <c:pt idx="7">
                  <c:v>7.5175445682557838</c:v>
                </c:pt>
                <c:pt idx="8">
                  <c:v>7.7989800342553526</c:v>
                </c:pt>
                <c:pt idx="9">
                  <c:v>7.5654136540057744</c:v>
                </c:pt>
                <c:pt idx="10">
                  <c:v>7.9956518182791747</c:v>
                </c:pt>
                <c:pt idx="11">
                  <c:v>8.3972210062160872</c:v>
                </c:pt>
                <c:pt idx="12">
                  <c:v>8.7896772638364986</c:v>
                </c:pt>
                <c:pt idx="13">
                  <c:v>8.9179880660676787</c:v>
                </c:pt>
                <c:pt idx="14">
                  <c:v>9.2442093921421034</c:v>
                </c:pt>
                <c:pt idx="15">
                  <c:v>9.0083087605886849</c:v>
                </c:pt>
                <c:pt idx="16">
                  <c:v>8.9691440513109768</c:v>
                </c:pt>
                <c:pt idx="17">
                  <c:v>9.1019146983396713</c:v>
                </c:pt>
                <c:pt idx="18">
                  <c:v>9.4006592955507475</c:v>
                </c:pt>
                <c:pt idx="19">
                  <c:v>9.3440954382237909</c:v>
                </c:pt>
                <c:pt idx="20">
                  <c:v>9.0129025742363815</c:v>
                </c:pt>
                <c:pt idx="21">
                  <c:v>9.3733395112435165</c:v>
                </c:pt>
                <c:pt idx="22">
                  <c:v>9.7620555678328635</c:v>
                </c:pt>
                <c:pt idx="23">
                  <c:v>9.9738901690752417</c:v>
                </c:pt>
                <c:pt idx="24">
                  <c:v>9.167067098022768</c:v>
                </c:pt>
                <c:pt idx="25">
                  <c:v>8.7340399320358895</c:v>
                </c:pt>
                <c:pt idx="26">
                  <c:v>8.5159056030652565</c:v>
                </c:pt>
                <c:pt idx="27">
                  <c:v>8.2808809702533619</c:v>
                </c:pt>
                <c:pt idx="28">
                  <c:v>8.0502359888544017</c:v>
                </c:pt>
                <c:pt idx="29">
                  <c:v>7.711593827894645</c:v>
                </c:pt>
                <c:pt idx="30">
                  <c:v>7.1271158768336536</c:v>
                </c:pt>
                <c:pt idx="31">
                  <c:v>6.8022660832864705</c:v>
                </c:pt>
                <c:pt idx="32">
                  <c:v>6.5071493132437332</c:v>
                </c:pt>
                <c:pt idx="33">
                  <c:v>6.226693524517815</c:v>
                </c:pt>
                <c:pt idx="34">
                  <c:v>6.0379828038342858</c:v>
                </c:pt>
                <c:pt idx="35">
                  <c:v>5.9604755956303181</c:v>
                </c:pt>
                <c:pt idx="36">
                  <c:v>5.9055612427341106</c:v>
                </c:pt>
                <c:pt idx="37">
                  <c:v>5.8718879163382622</c:v>
                </c:pt>
                <c:pt idx="38">
                  <c:v>5.8391557757195605</c:v>
                </c:pt>
                <c:pt idx="39">
                  <c:v>5.7299631684301779</c:v>
                </c:pt>
                <c:pt idx="40">
                  <c:v>5.6269645525711258</c:v>
                </c:pt>
                <c:pt idx="41">
                  <c:v>5.5281592007471572</c:v>
                </c:pt>
                <c:pt idx="42">
                  <c:v>5.4232616262364637</c:v>
                </c:pt>
                <c:pt idx="43">
                  <c:v>5.3468670079375205</c:v>
                </c:pt>
                <c:pt idx="44">
                  <c:v>5.2171714381588163</c:v>
                </c:pt>
                <c:pt idx="45">
                  <c:v>5.0801416182605186</c:v>
                </c:pt>
                <c:pt idx="46">
                  <c:v>4.8936287145150779</c:v>
                </c:pt>
                <c:pt idx="47">
                  <c:v>4.6567915423163857</c:v>
                </c:pt>
                <c:pt idx="48">
                  <c:v>4.4702647570372687</c:v>
                </c:pt>
                <c:pt idx="49">
                  <c:v>4.3850601858388778</c:v>
                </c:pt>
                <c:pt idx="50">
                  <c:v>4.2912762571091552</c:v>
                </c:pt>
              </c:numCache>
            </c:numRef>
          </c:val>
          <c:extLst>
            <c:ext xmlns:c16="http://schemas.microsoft.com/office/drawing/2014/chart" uri="{C3380CC4-5D6E-409C-BE32-E72D297353CC}">
              <c16:uniqueId val="{00000000-152F-9E43-9E03-E72D5EE7123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3.2751639969994528E-3</c:v>
                </c:pt>
                <c:pt idx="17">
                  <c:v>3.2340020090000365E-3</c:v>
                </c:pt>
                <c:pt idx="18">
                  <c:v>3.3672039939993681E-3</c:v>
                </c:pt>
                <c:pt idx="19">
                  <c:v>1.3934909999999689E-3</c:v>
                </c:pt>
                <c:pt idx="20">
                  <c:v>1.2704509999998947E-3</c:v>
                </c:pt>
                <c:pt idx="21">
                  <c:v>1.5562840039997639E-3</c:v>
                </c:pt>
                <c:pt idx="22">
                  <c:v>1.5451488539994784E-3</c:v>
                </c:pt>
                <c:pt idx="23">
                  <c:v>3.8713184013516866E-4</c:v>
                </c:pt>
                <c:pt idx="24">
                  <c:v>2.6072326338510976E-3</c:v>
                </c:pt>
                <c:pt idx="25">
                  <c:v>3.8739079209797467E-3</c:v>
                </c:pt>
                <c:pt idx="26">
                  <c:v>4.0175848377970169E-3</c:v>
                </c:pt>
                <c:pt idx="27">
                  <c:v>3.5811044433984307E-3</c:v>
                </c:pt>
                <c:pt idx="28">
                  <c:v>7.2727956767124624E-3</c:v>
                </c:pt>
                <c:pt idx="29">
                  <c:v>2.0594040458138174E-2</c:v>
                </c:pt>
                <c:pt idx="30">
                  <c:v>2.0367579052456009E-2</c:v>
                </c:pt>
                <c:pt idx="31">
                  <c:v>2.0238202769239599E-2</c:v>
                </c:pt>
                <c:pt idx="32">
                  <c:v>2.0113681079806156E-2</c:v>
                </c:pt>
                <c:pt idx="33">
                  <c:v>1.9924736676899535E-2</c:v>
                </c:pt>
                <c:pt idx="34">
                  <c:v>1.9643249138336039E-2</c:v>
                </c:pt>
                <c:pt idx="35">
                  <c:v>1.9444954001236248E-2</c:v>
                </c:pt>
                <c:pt idx="36">
                  <c:v>1.9611552707053725E-2</c:v>
                </c:pt>
                <c:pt idx="37">
                  <c:v>1.9690957908240492E-2</c:v>
                </c:pt>
                <c:pt idx="38">
                  <c:v>1.9687249797299522E-2</c:v>
                </c:pt>
                <c:pt idx="39">
                  <c:v>1.9622473997213952E-2</c:v>
                </c:pt>
                <c:pt idx="40">
                  <c:v>1.9582392630601575E-2</c:v>
                </c:pt>
                <c:pt idx="41">
                  <c:v>1.9504953955994608E-2</c:v>
                </c:pt>
                <c:pt idx="42">
                  <c:v>5.4318560454715836E-3</c:v>
                </c:pt>
                <c:pt idx="43">
                  <c:v>5.909069651698573E-3</c:v>
                </c:pt>
                <c:pt idx="44">
                  <c:v>5.8151157285646349E-3</c:v>
                </c:pt>
                <c:pt idx="45">
                  <c:v>5.3629230532159511E-3</c:v>
                </c:pt>
                <c:pt idx="46">
                  <c:v>5.2438892629407263E-3</c:v>
                </c:pt>
                <c:pt idx="47">
                  <c:v>5.0572676087954349E-3</c:v>
                </c:pt>
                <c:pt idx="48">
                  <c:v>4.8082481340703254E-3</c:v>
                </c:pt>
                <c:pt idx="49">
                  <c:v>4.6277453662613155E-3</c:v>
                </c:pt>
                <c:pt idx="50">
                  <c:v>4.4256833884110947E-3</c:v>
                </c:pt>
              </c:numCache>
            </c:numRef>
          </c:val>
          <c:extLst>
            <c:ext xmlns:c16="http://schemas.microsoft.com/office/drawing/2014/chart" uri="{C3380CC4-5D6E-409C-BE32-E72D297353CC}">
              <c16:uniqueId val="{00000001-152F-9E43-9E03-E72D5EE71231}"/>
            </c:ext>
          </c:extLst>
        </c:ser>
        <c:ser>
          <c:idx val="2"/>
          <c:order val="2"/>
          <c:spPr>
            <a:solidFill>
              <a:srgbClr val="4D23A0"/>
            </a:solidFill>
            <a:ln>
              <a:noFill/>
            </a:ln>
          </c:spPr>
          <c:val>
            <c:numRef>
              <c:f>Sheet1!$A$3:$AY$3</c:f>
              <c:numCache>
                <c:formatCode>General</c:formatCode>
                <c:ptCount val="51"/>
                <c:pt idx="0">
                  <c:v>2.867602910134627</c:v>
                </c:pt>
                <c:pt idx="1">
                  <c:v>2.9815125890929117</c:v>
                </c:pt>
                <c:pt idx="2">
                  <c:v>3.1762750321752904</c:v>
                </c:pt>
                <c:pt idx="3">
                  <c:v>3.3408022890110542</c:v>
                </c:pt>
                <c:pt idx="4">
                  <c:v>3.5985745967425053</c:v>
                </c:pt>
                <c:pt idx="5">
                  <c:v>3.8209017209202614</c:v>
                </c:pt>
                <c:pt idx="6">
                  <c:v>4.014413898084392</c:v>
                </c:pt>
                <c:pt idx="7">
                  <c:v>4.3102159005659813</c:v>
                </c:pt>
                <c:pt idx="8">
                  <c:v>4.4917184549269269</c:v>
                </c:pt>
                <c:pt idx="9">
                  <c:v>4.5193543782696848</c:v>
                </c:pt>
                <c:pt idx="10">
                  <c:v>4.9068997675149806</c:v>
                </c:pt>
                <c:pt idx="11">
                  <c:v>5.0146101666548901</c:v>
                </c:pt>
                <c:pt idx="12">
                  <c:v>5.2420088761951931</c:v>
                </c:pt>
                <c:pt idx="13">
                  <c:v>5.1655326179271484</c:v>
                </c:pt>
                <c:pt idx="14">
                  <c:v>5.238296710042686</c:v>
                </c:pt>
                <c:pt idx="15">
                  <c:v>5.6073307091497266</c:v>
                </c:pt>
                <c:pt idx="16">
                  <c:v>5.7460142061581951</c:v>
                </c:pt>
                <c:pt idx="17">
                  <c:v>5.8380593841346027</c:v>
                </c:pt>
                <c:pt idx="18">
                  <c:v>6.0730559001547508</c:v>
                </c:pt>
                <c:pt idx="19">
                  <c:v>6.2656277753123426</c:v>
                </c:pt>
                <c:pt idx="20">
                  <c:v>6.178113484942596</c:v>
                </c:pt>
                <c:pt idx="21">
                  <c:v>6.3870751320999979</c:v>
                </c:pt>
                <c:pt idx="22">
                  <c:v>6.4820136166264923</c:v>
                </c:pt>
                <c:pt idx="23">
                  <c:v>7.0047496579592465</c:v>
                </c:pt>
                <c:pt idx="24">
                  <c:v>6.8747098089113585</c:v>
                </c:pt>
                <c:pt idx="25">
                  <c:v>7.0204769457195528</c:v>
                </c:pt>
                <c:pt idx="26">
                  <c:v>6.9313804910227965</c:v>
                </c:pt>
                <c:pt idx="27">
                  <c:v>6.6946839996766858</c:v>
                </c:pt>
                <c:pt idx="28">
                  <c:v>6.3867626099810604</c:v>
                </c:pt>
                <c:pt idx="29">
                  <c:v>6.1099163330921762</c:v>
                </c:pt>
                <c:pt idx="30">
                  <c:v>6.2348880951858971</c:v>
                </c:pt>
                <c:pt idx="31">
                  <c:v>6.0333233442032332</c:v>
                </c:pt>
                <c:pt idx="32">
                  <c:v>5.8614585939431816</c:v>
                </c:pt>
                <c:pt idx="33">
                  <c:v>5.6969116761309637</c:v>
                </c:pt>
                <c:pt idx="34">
                  <c:v>5.5098185318103505</c:v>
                </c:pt>
                <c:pt idx="35">
                  <c:v>5.4071596525515169</c:v>
                </c:pt>
                <c:pt idx="36">
                  <c:v>5.4811396873918339</c:v>
                </c:pt>
                <c:pt idx="37">
                  <c:v>5.5209217467681748</c:v>
                </c:pt>
                <c:pt idx="38">
                  <c:v>5.5895385498548418</c:v>
                </c:pt>
                <c:pt idx="39">
                  <c:v>5.6592165029676176</c:v>
                </c:pt>
                <c:pt idx="40">
                  <c:v>5.737585244848491</c:v>
                </c:pt>
                <c:pt idx="41">
                  <c:v>5.8085933312973603</c:v>
                </c:pt>
                <c:pt idx="42">
                  <c:v>5.8744275165528679</c:v>
                </c:pt>
                <c:pt idx="43">
                  <c:v>5.9057386461858332</c:v>
                </c:pt>
                <c:pt idx="44">
                  <c:v>5.9610401796133914</c:v>
                </c:pt>
                <c:pt idx="45">
                  <c:v>6.0105448981371437</c:v>
                </c:pt>
                <c:pt idx="46">
                  <c:v>6.0707438531694695</c:v>
                </c:pt>
                <c:pt idx="47">
                  <c:v>6.0959533546162605</c:v>
                </c:pt>
                <c:pt idx="48">
                  <c:v>6.0961869463120184</c:v>
                </c:pt>
                <c:pt idx="49">
                  <c:v>6.0604087881545459</c:v>
                </c:pt>
                <c:pt idx="50">
                  <c:v>6.0955537520034158</c:v>
                </c:pt>
              </c:numCache>
            </c:numRef>
          </c:val>
          <c:extLst>
            <c:ext xmlns:c16="http://schemas.microsoft.com/office/drawing/2014/chart" uri="{C3380CC4-5D6E-409C-BE32-E72D297353CC}">
              <c16:uniqueId val="{00000002-152F-9E43-9E03-E72D5EE7123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3-152F-9E43-9E03-E72D5EE71231}"/>
            </c:ext>
          </c:extLst>
        </c:ser>
        <c:ser>
          <c:idx val="4"/>
          <c:order val="4"/>
          <c:spPr>
            <a:solidFill>
              <a:schemeClr val="accent5"/>
            </a:solidFill>
            <a:ln>
              <a:noFill/>
            </a:ln>
          </c:spPr>
          <c:val>
            <c:numRef>
              <c:f>Sheet1!$A$5:$AY$5</c:f>
              <c:numCache>
                <c:formatCode>General</c:formatCode>
                <c:ptCount val="51"/>
                <c:pt idx="0">
                  <c:v>2.6286217597974399</c:v>
                </c:pt>
                <c:pt idx="1">
                  <c:v>2.607700055803198</c:v>
                </c:pt>
                <c:pt idx="2">
                  <c:v>2.654439498629797</c:v>
                </c:pt>
                <c:pt idx="3">
                  <c:v>2.6721002671429304</c:v>
                </c:pt>
                <c:pt idx="4">
                  <c:v>2.800436679508751</c:v>
                </c:pt>
                <c:pt idx="5">
                  <c:v>2.9450105959679078</c:v>
                </c:pt>
                <c:pt idx="6">
                  <c:v>2.9993321913151103</c:v>
                </c:pt>
                <c:pt idx="7">
                  <c:v>3.0599150394329087</c:v>
                </c:pt>
                <c:pt idx="8">
                  <c:v>3.1922909787448788</c:v>
                </c:pt>
                <c:pt idx="9">
                  <c:v>3.2206733475040856</c:v>
                </c:pt>
                <c:pt idx="10">
                  <c:v>3.4365979802152484</c:v>
                </c:pt>
                <c:pt idx="11">
                  <c:v>3.5091034170746465</c:v>
                </c:pt>
                <c:pt idx="12">
                  <c:v>3.6959819469909547</c:v>
                </c:pt>
                <c:pt idx="13">
                  <c:v>3.8207711069227699</c:v>
                </c:pt>
                <c:pt idx="14">
                  <c:v>3.9372281215984266</c:v>
                </c:pt>
                <c:pt idx="15">
                  <c:v>3.9589106970515857</c:v>
                </c:pt>
                <c:pt idx="16">
                  <c:v>4.0887076583625852</c:v>
                </c:pt>
                <c:pt idx="17">
                  <c:v>4.126591755716376</c:v>
                </c:pt>
                <c:pt idx="18">
                  <c:v>4.2414968969870266</c:v>
                </c:pt>
                <c:pt idx="19">
                  <c:v>4.2868422648631643</c:v>
                </c:pt>
                <c:pt idx="20">
                  <c:v>4.387950475991925</c:v>
                </c:pt>
                <c:pt idx="21">
                  <c:v>4.3269130670295848</c:v>
                </c:pt>
                <c:pt idx="22">
                  <c:v>4.4049182319307931</c:v>
                </c:pt>
                <c:pt idx="23">
                  <c:v>4.6322914686001901</c:v>
                </c:pt>
                <c:pt idx="24">
                  <c:v>4.6107618745197669</c:v>
                </c:pt>
                <c:pt idx="25">
                  <c:v>4.6601248448473847</c:v>
                </c:pt>
                <c:pt idx="26">
                  <c:v>4.6891909326113499</c:v>
                </c:pt>
                <c:pt idx="27">
                  <c:v>4.7089802690117466</c:v>
                </c:pt>
                <c:pt idx="28">
                  <c:v>4.7289607226690258</c:v>
                </c:pt>
                <c:pt idx="29">
                  <c:v>4.734674669140789</c:v>
                </c:pt>
                <c:pt idx="30">
                  <c:v>4.7633931691512483</c:v>
                </c:pt>
                <c:pt idx="31">
                  <c:v>4.7655939865892876</c:v>
                </c:pt>
                <c:pt idx="32">
                  <c:v>4.7824358564703591</c:v>
                </c:pt>
                <c:pt idx="33">
                  <c:v>4.7913933978486014</c:v>
                </c:pt>
                <c:pt idx="34">
                  <c:v>4.8089211789709907</c:v>
                </c:pt>
                <c:pt idx="35">
                  <c:v>4.8156589640593808</c:v>
                </c:pt>
                <c:pt idx="36">
                  <c:v>4.8271424611052964</c:v>
                </c:pt>
                <c:pt idx="37">
                  <c:v>4.8381999786482819</c:v>
                </c:pt>
                <c:pt idx="38">
                  <c:v>4.8477008907449068</c:v>
                </c:pt>
                <c:pt idx="39">
                  <c:v>4.8573984486323862</c:v>
                </c:pt>
                <c:pt idx="40">
                  <c:v>4.8744149142735207</c:v>
                </c:pt>
                <c:pt idx="41">
                  <c:v>4.8886229731557655</c:v>
                </c:pt>
                <c:pt idx="42">
                  <c:v>4.9052609434736496</c:v>
                </c:pt>
                <c:pt idx="43">
                  <c:v>4.9127014664054283</c:v>
                </c:pt>
                <c:pt idx="44">
                  <c:v>4.9267857807365587</c:v>
                </c:pt>
                <c:pt idx="45">
                  <c:v>4.9435950796079187</c:v>
                </c:pt>
                <c:pt idx="46">
                  <c:v>4.9624132852046827</c:v>
                </c:pt>
                <c:pt idx="47">
                  <c:v>4.975287725048176</c:v>
                </c:pt>
                <c:pt idx="48">
                  <c:v>4.990850391235341</c:v>
                </c:pt>
                <c:pt idx="49">
                  <c:v>5.0053275534547925</c:v>
                </c:pt>
                <c:pt idx="50">
                  <c:v>5.0211815576006185</c:v>
                </c:pt>
              </c:numCache>
            </c:numRef>
          </c:val>
          <c:extLst>
            <c:ext xmlns:c16="http://schemas.microsoft.com/office/drawing/2014/chart" uri="{C3380CC4-5D6E-409C-BE32-E72D297353CC}">
              <c16:uniqueId val="{00000004-152F-9E43-9E03-E72D5EE7123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1.4477679999984616E-3</c:v>
                </c:pt>
                <c:pt idx="18">
                  <c:v>1.7418010000014306E-3</c:v>
                </c:pt>
                <c:pt idx="19">
                  <c:v>2.2565599999992969E-3</c:v>
                </c:pt>
                <c:pt idx="20">
                  <c:v>3.4802929999990795E-3</c:v>
                </c:pt>
                <c:pt idx="21">
                  <c:v>4.544949999999659E-3</c:v>
                </c:pt>
                <c:pt idx="22">
                  <c:v>5.2689999999984138E-3</c:v>
                </c:pt>
                <c:pt idx="23">
                  <c:v>6.3400000000015666E-3</c:v>
                </c:pt>
                <c:pt idx="24">
                  <c:v>2.4786244799983592E-3</c:v>
                </c:pt>
                <c:pt idx="25">
                  <c:v>2.8990337907615071E-3</c:v>
                </c:pt>
                <c:pt idx="26">
                  <c:v>3.670411793624595E-3</c:v>
                </c:pt>
                <c:pt idx="27">
                  <c:v>4.5302599746008809E-3</c:v>
                </c:pt>
                <c:pt idx="28">
                  <c:v>5.3593914008729371E-3</c:v>
                </c:pt>
                <c:pt idx="29">
                  <c:v>5.7169787776345515E-3</c:v>
                </c:pt>
                <c:pt idx="30">
                  <c:v>6.0768052951871709E-3</c:v>
                </c:pt>
                <c:pt idx="31">
                  <c:v>6.1494829431865128E-3</c:v>
                </c:pt>
                <c:pt idx="32">
                  <c:v>6.4119406892118036E-3</c:v>
                </c:pt>
                <c:pt idx="33">
                  <c:v>9.8768337565680042E-3</c:v>
                </c:pt>
                <c:pt idx="34">
                  <c:v>1.4305863735266655E-2</c:v>
                </c:pt>
                <c:pt idx="35">
                  <c:v>1.6155389023854383E-2</c:v>
                </c:pt>
                <c:pt idx="36">
                  <c:v>1.3803573197051833E-2</c:v>
                </c:pt>
                <c:pt idx="37">
                  <c:v>1.6902955719707791E-2</c:v>
                </c:pt>
                <c:pt idx="38">
                  <c:v>1.8962485496228254E-2</c:v>
                </c:pt>
                <c:pt idx="39">
                  <c:v>2.0776702140555159E-2</c:v>
                </c:pt>
                <c:pt idx="40">
                  <c:v>2.1999744076222072E-2</c:v>
                </c:pt>
                <c:pt idx="41">
                  <c:v>2.1857505950574563E-2</c:v>
                </c:pt>
                <c:pt idx="42">
                  <c:v>2.2088746285589878E-2</c:v>
                </c:pt>
                <c:pt idx="43">
                  <c:v>2.1723735969214175E-2</c:v>
                </c:pt>
                <c:pt idx="44">
                  <c:v>2.1751923668627882E-2</c:v>
                </c:pt>
                <c:pt idx="45">
                  <c:v>2.185664685746147E-2</c:v>
                </c:pt>
                <c:pt idx="46">
                  <c:v>2.1653962452553799E-2</c:v>
                </c:pt>
                <c:pt idx="47">
                  <c:v>2.1372273736453451E-2</c:v>
                </c:pt>
                <c:pt idx="48">
                  <c:v>2.1794057627554153E-2</c:v>
                </c:pt>
                <c:pt idx="49">
                  <c:v>2.1588782340639767E-2</c:v>
                </c:pt>
                <c:pt idx="50">
                  <c:v>2.15452345790208E-2</c:v>
                </c:pt>
              </c:numCache>
            </c:numRef>
          </c:val>
          <c:extLst>
            <c:ext xmlns:c16="http://schemas.microsoft.com/office/drawing/2014/chart" uri="{C3380CC4-5D6E-409C-BE32-E72D297353CC}">
              <c16:uniqueId val="{00000005-152F-9E43-9E03-E72D5EE71231}"/>
            </c:ext>
          </c:extLst>
        </c:ser>
        <c:ser>
          <c:idx val="6"/>
          <c:order val="6"/>
          <c:spPr>
            <a:solidFill>
              <a:schemeClr val="accent1"/>
            </a:solidFill>
            <a:ln>
              <a:noFill/>
            </a:ln>
          </c:spPr>
          <c:val>
            <c:numRef>
              <c:f>Sheet1!$A$7:$AY$7</c:f>
              <c:numCache>
                <c:formatCode>General</c:formatCode>
                <c:ptCount val="51"/>
                <c:pt idx="0">
                  <c:v>2.5258625023676355</c:v>
                </c:pt>
                <c:pt idx="1">
                  <c:v>2.5773149664233106</c:v>
                </c:pt>
                <c:pt idx="2">
                  <c:v>2.6307823044747014</c:v>
                </c:pt>
                <c:pt idx="3">
                  <c:v>2.6610358780742907</c:v>
                </c:pt>
                <c:pt idx="4">
                  <c:v>2.7188365414183462</c:v>
                </c:pt>
                <c:pt idx="5">
                  <c:v>2.7470764700057444</c:v>
                </c:pt>
                <c:pt idx="6">
                  <c:v>2.8001921215540104</c:v>
                </c:pt>
                <c:pt idx="7">
                  <c:v>2.794402576731386</c:v>
                </c:pt>
                <c:pt idx="8">
                  <c:v>2.8059064574671346</c:v>
                </c:pt>
                <c:pt idx="9">
                  <c:v>2.7583260080517498</c:v>
                </c:pt>
                <c:pt idx="10">
                  <c:v>2.7457431515071562</c:v>
                </c:pt>
                <c:pt idx="11">
                  <c:v>2.6961397578153843</c:v>
                </c:pt>
                <c:pt idx="12">
                  <c:v>2.4650964402171418</c:v>
                </c:pt>
                <c:pt idx="13">
                  <c:v>2.4444590806839521</c:v>
                </c:pt>
                <c:pt idx="14">
                  <c:v>2.4945814202799994</c:v>
                </c:pt>
                <c:pt idx="15">
                  <c:v>2.5334545481847002</c:v>
                </c:pt>
                <c:pt idx="16">
                  <c:v>2.5710366605903339</c:v>
                </c:pt>
                <c:pt idx="17">
                  <c:v>2.5926119137844665</c:v>
                </c:pt>
                <c:pt idx="18">
                  <c:v>2.6648766474814316</c:v>
                </c:pt>
                <c:pt idx="19">
                  <c:v>2.7437419640977794</c:v>
                </c:pt>
                <c:pt idx="20">
                  <c:v>2.6646456635945661</c:v>
                </c:pt>
                <c:pt idx="21">
                  <c:v>2.7555655468603142</c:v>
                </c:pt>
                <c:pt idx="22">
                  <c:v>2.6298310734991794</c:v>
                </c:pt>
                <c:pt idx="23">
                  <c:v>2.7158893748585271</c:v>
                </c:pt>
                <c:pt idx="24">
                  <c:v>2.827302920714601</c:v>
                </c:pt>
                <c:pt idx="25">
                  <c:v>2.9496070719185923</c:v>
                </c:pt>
                <c:pt idx="26">
                  <c:v>2.9989270900614962</c:v>
                </c:pt>
                <c:pt idx="27">
                  <c:v>3.0491137556507297</c:v>
                </c:pt>
                <c:pt idx="28">
                  <c:v>3.1100319682580704</c:v>
                </c:pt>
                <c:pt idx="29">
                  <c:v>3.1610500654967275</c:v>
                </c:pt>
                <c:pt idx="30">
                  <c:v>3.1529714417854748</c:v>
                </c:pt>
                <c:pt idx="31">
                  <c:v>3.1891665081153135</c:v>
                </c:pt>
                <c:pt idx="32">
                  <c:v>3.2347974488296494</c:v>
                </c:pt>
                <c:pt idx="33">
                  <c:v>3.3341047842044738</c:v>
                </c:pt>
                <c:pt idx="34">
                  <c:v>3.4500271329716163</c:v>
                </c:pt>
                <c:pt idx="35">
                  <c:v>3.4496366441475388</c:v>
                </c:pt>
                <c:pt idx="36">
                  <c:v>3.4904355595576426</c:v>
                </c:pt>
                <c:pt idx="37">
                  <c:v>3.5250451079458145</c:v>
                </c:pt>
                <c:pt idx="38">
                  <c:v>3.593853266436124</c:v>
                </c:pt>
                <c:pt idx="39">
                  <c:v>3.6091578668577249</c:v>
                </c:pt>
                <c:pt idx="40">
                  <c:v>3.6951231382892225</c:v>
                </c:pt>
                <c:pt idx="41">
                  <c:v>3.7675773247237281</c:v>
                </c:pt>
                <c:pt idx="42">
                  <c:v>3.7632657895149819</c:v>
                </c:pt>
                <c:pt idx="43">
                  <c:v>3.7963980669399113</c:v>
                </c:pt>
                <c:pt idx="44">
                  <c:v>3.8002508734939759</c:v>
                </c:pt>
                <c:pt idx="45">
                  <c:v>3.7929723539052986</c:v>
                </c:pt>
                <c:pt idx="46">
                  <c:v>3.790095764716245</c:v>
                </c:pt>
                <c:pt idx="47">
                  <c:v>3.7761670400224929</c:v>
                </c:pt>
                <c:pt idx="48">
                  <c:v>3.7751159874635398</c:v>
                </c:pt>
                <c:pt idx="49">
                  <c:v>3.7776592005425282</c:v>
                </c:pt>
                <c:pt idx="50">
                  <c:v>3.7230733401531797</c:v>
                </c:pt>
              </c:numCache>
            </c:numRef>
          </c:val>
          <c:extLst>
            <c:ext xmlns:c16="http://schemas.microsoft.com/office/drawing/2014/chart" uri="{C3380CC4-5D6E-409C-BE32-E72D297353CC}">
              <c16:uniqueId val="{00000006-152F-9E43-9E03-E72D5EE71231}"/>
            </c:ext>
          </c:extLst>
        </c:ser>
        <c:ser>
          <c:idx val="7"/>
          <c:order val="7"/>
          <c:spPr>
            <a:solidFill>
              <a:srgbClr val="D86D0A"/>
            </a:solidFill>
            <a:ln>
              <a:noFill/>
            </a:ln>
          </c:spPr>
          <c:val>
            <c:numRef>
              <c:f>Sheet1!$A$8:$AY$8</c:f>
              <c:numCache>
                <c:formatCode>General</c:formatCode>
                <c:ptCount val="51"/>
                <c:pt idx="0">
                  <c:v>0.82086840165666608</c:v>
                </c:pt>
                <c:pt idx="1">
                  <c:v>0.81001400100579701</c:v>
                </c:pt>
                <c:pt idx="2">
                  <c:v>0.81496314818933868</c:v>
                </c:pt>
                <c:pt idx="3">
                  <c:v>0.8971073644249028</c:v>
                </c:pt>
                <c:pt idx="4">
                  <c:v>0.87488240755015667</c:v>
                </c:pt>
                <c:pt idx="5">
                  <c:v>0.89439837535177347</c:v>
                </c:pt>
                <c:pt idx="6">
                  <c:v>0.83377100175008678</c:v>
                </c:pt>
                <c:pt idx="7">
                  <c:v>0.83990795761076953</c:v>
                </c:pt>
                <c:pt idx="8">
                  <c:v>0.82244349517189264</c:v>
                </c:pt>
                <c:pt idx="9">
                  <c:v>0.80334803622907458</c:v>
                </c:pt>
                <c:pt idx="10">
                  <c:v>0.80293152051974914</c:v>
                </c:pt>
                <c:pt idx="11">
                  <c:v>0.77237352076874544</c:v>
                </c:pt>
                <c:pt idx="12">
                  <c:v>0.84452140109795693</c:v>
                </c:pt>
                <c:pt idx="13">
                  <c:v>0.80009622577417261</c:v>
                </c:pt>
                <c:pt idx="14">
                  <c:v>0.801688294201508</c:v>
                </c:pt>
                <c:pt idx="15">
                  <c:v>0.75175031697075667</c:v>
                </c:pt>
                <c:pt idx="16">
                  <c:v>0.79612864655124227</c:v>
                </c:pt>
                <c:pt idx="17">
                  <c:v>0.72665699580803889</c:v>
                </c:pt>
                <c:pt idx="18">
                  <c:v>0.65824733898041643</c:v>
                </c:pt>
                <c:pt idx="19">
                  <c:v>0.63034831417299131</c:v>
                </c:pt>
                <c:pt idx="20">
                  <c:v>0.61032510772590598</c:v>
                </c:pt>
                <c:pt idx="21">
                  <c:v>0.63567135689530474</c:v>
                </c:pt>
                <c:pt idx="22">
                  <c:v>0.66951705738479106</c:v>
                </c:pt>
                <c:pt idx="23">
                  <c:v>0.46243956360597238</c:v>
                </c:pt>
                <c:pt idx="24">
                  <c:v>0.36474390169975379</c:v>
                </c:pt>
                <c:pt idx="25">
                  <c:v>0.31027285288743656</c:v>
                </c:pt>
                <c:pt idx="26">
                  <c:v>0.28947672438138028</c:v>
                </c:pt>
                <c:pt idx="27">
                  <c:v>0.28229222622169559</c:v>
                </c:pt>
                <c:pt idx="28">
                  <c:v>0.28509069924075803</c:v>
                </c:pt>
                <c:pt idx="29">
                  <c:v>0.28344816279003027</c:v>
                </c:pt>
                <c:pt idx="30">
                  <c:v>0.22783721530810297</c:v>
                </c:pt>
                <c:pt idx="31">
                  <c:v>0.23495326016905338</c:v>
                </c:pt>
                <c:pt idx="32">
                  <c:v>0.24117620677793639</c:v>
                </c:pt>
                <c:pt idx="33">
                  <c:v>0.25574209067846354</c:v>
                </c:pt>
                <c:pt idx="34">
                  <c:v>0.25777379201487349</c:v>
                </c:pt>
                <c:pt idx="35">
                  <c:v>0.26694403997603544</c:v>
                </c:pt>
                <c:pt idx="36">
                  <c:v>0.2815733971427683</c:v>
                </c:pt>
                <c:pt idx="37">
                  <c:v>0.30176861981775716</c:v>
                </c:pt>
                <c:pt idx="38">
                  <c:v>0.3205162481241679</c:v>
                </c:pt>
                <c:pt idx="39">
                  <c:v>0.32566018507221628</c:v>
                </c:pt>
                <c:pt idx="40">
                  <c:v>0.34150039261608001</c:v>
                </c:pt>
                <c:pt idx="41">
                  <c:v>0.36397140523496319</c:v>
                </c:pt>
                <c:pt idx="42">
                  <c:v>0.37327517808718014</c:v>
                </c:pt>
                <c:pt idx="43">
                  <c:v>0.35631804044877313</c:v>
                </c:pt>
                <c:pt idx="44">
                  <c:v>0.36450729865447329</c:v>
                </c:pt>
                <c:pt idx="45">
                  <c:v>0.37129071989953033</c:v>
                </c:pt>
                <c:pt idx="46">
                  <c:v>0.34519693127710127</c:v>
                </c:pt>
                <c:pt idx="47">
                  <c:v>0.34028060224105872</c:v>
                </c:pt>
                <c:pt idx="48">
                  <c:v>0.33140227331754701</c:v>
                </c:pt>
                <c:pt idx="49">
                  <c:v>0.33079252165824613</c:v>
                </c:pt>
                <c:pt idx="50">
                  <c:v>0.31765823312449726</c:v>
                </c:pt>
              </c:numCache>
            </c:numRef>
          </c:val>
          <c:extLst>
            <c:ext xmlns:c16="http://schemas.microsoft.com/office/drawing/2014/chart" uri="{C3380CC4-5D6E-409C-BE32-E72D297353CC}">
              <c16:uniqueId val="{00000007-152F-9E43-9E03-E72D5EE71231}"/>
            </c:ext>
          </c:extLst>
        </c:ser>
        <c:ser>
          <c:idx val="8"/>
          <c:order val="8"/>
          <c:spPr>
            <a:solidFill>
              <a:schemeClr val="accent3"/>
            </a:solidFill>
            <a:ln>
              <a:noFill/>
            </a:ln>
          </c:spPr>
          <c:val>
            <c:numRef>
              <c:f>Sheet1!$A$9:$AY$9</c:f>
              <c:numCache>
                <c:formatCode>General</c:formatCode>
                <c:ptCount val="51"/>
                <c:pt idx="0">
                  <c:v>7.2578346296760188E-2</c:v>
                </c:pt>
                <c:pt idx="1">
                  <c:v>7.847390463888182E-2</c:v>
                </c:pt>
                <c:pt idx="2">
                  <c:v>8.4483019364194334E-2</c:v>
                </c:pt>
                <c:pt idx="3">
                  <c:v>7.7936417700778193E-2</c:v>
                </c:pt>
                <c:pt idx="4">
                  <c:v>7.8436038720045786E-2</c:v>
                </c:pt>
                <c:pt idx="5">
                  <c:v>8.5535357013309721E-2</c:v>
                </c:pt>
                <c:pt idx="6">
                  <c:v>8.5932176350066669E-2</c:v>
                </c:pt>
                <c:pt idx="7">
                  <c:v>8.2638638027198397E-2</c:v>
                </c:pt>
                <c:pt idx="8">
                  <c:v>8.5539538817048566E-2</c:v>
                </c:pt>
                <c:pt idx="9">
                  <c:v>9.2622110077311248E-2</c:v>
                </c:pt>
                <c:pt idx="10">
                  <c:v>9.8655012049835733E-2</c:v>
                </c:pt>
                <c:pt idx="11">
                  <c:v>0.10625205965609297</c:v>
                </c:pt>
                <c:pt idx="12">
                  <c:v>0.11391779758614717</c:v>
                </c:pt>
                <c:pt idx="13">
                  <c:v>0.11770325754982025</c:v>
                </c:pt>
                <c:pt idx="14">
                  <c:v>0.12336289990862426</c:v>
                </c:pt>
                <c:pt idx="15">
                  <c:v>0.14022386436789347</c:v>
                </c:pt>
                <c:pt idx="16">
                  <c:v>0.13186622774919599</c:v>
                </c:pt>
                <c:pt idx="17">
                  <c:v>0.13864651734815325</c:v>
                </c:pt>
                <c:pt idx="18">
                  <c:v>0.12806301117399244</c:v>
                </c:pt>
                <c:pt idx="19">
                  <c:v>0.14256229691775246</c:v>
                </c:pt>
                <c:pt idx="20">
                  <c:v>0.14237031130711841</c:v>
                </c:pt>
                <c:pt idx="21">
                  <c:v>0.13638103823032566</c:v>
                </c:pt>
                <c:pt idx="22">
                  <c:v>0.14320241819717339</c:v>
                </c:pt>
                <c:pt idx="23">
                  <c:v>0.13419668779634009</c:v>
                </c:pt>
                <c:pt idx="24">
                  <c:v>0.17668712089927041</c:v>
                </c:pt>
                <c:pt idx="25">
                  <c:v>0.15789157254888053</c:v>
                </c:pt>
                <c:pt idx="26">
                  <c:v>0.1560008771042547</c:v>
                </c:pt>
                <c:pt idx="27">
                  <c:v>0.15707333957065472</c:v>
                </c:pt>
                <c:pt idx="28">
                  <c:v>0.15008712000230773</c:v>
                </c:pt>
                <c:pt idx="29">
                  <c:v>0.14805787018212158</c:v>
                </c:pt>
                <c:pt idx="30">
                  <c:v>0.14694893116762842</c:v>
                </c:pt>
                <c:pt idx="31">
                  <c:v>0.14580690820013942</c:v>
                </c:pt>
                <c:pt idx="32">
                  <c:v>0.14466554909550666</c:v>
                </c:pt>
                <c:pt idx="33">
                  <c:v>0.14459300773738448</c:v>
                </c:pt>
                <c:pt idx="34">
                  <c:v>0.1450859687850361</c:v>
                </c:pt>
                <c:pt idx="35">
                  <c:v>0.14659784536629772</c:v>
                </c:pt>
                <c:pt idx="36">
                  <c:v>0.14481812062414079</c:v>
                </c:pt>
                <c:pt idx="37">
                  <c:v>0.14509536750230723</c:v>
                </c:pt>
                <c:pt idx="38">
                  <c:v>0.14478421809591424</c:v>
                </c:pt>
                <c:pt idx="39">
                  <c:v>0.1439865416065409</c:v>
                </c:pt>
                <c:pt idx="40">
                  <c:v>0.1430554628436056</c:v>
                </c:pt>
                <c:pt idx="41">
                  <c:v>0.14153941299236195</c:v>
                </c:pt>
                <c:pt idx="42">
                  <c:v>0.13622519189508964</c:v>
                </c:pt>
                <c:pt idx="43">
                  <c:v>0.13490784567339631</c:v>
                </c:pt>
                <c:pt idx="44">
                  <c:v>0.13437528715857638</c:v>
                </c:pt>
                <c:pt idx="45">
                  <c:v>0.13408422434702061</c:v>
                </c:pt>
                <c:pt idx="46">
                  <c:v>0.13208773842631771</c:v>
                </c:pt>
                <c:pt idx="47">
                  <c:v>0.13103501016601626</c:v>
                </c:pt>
                <c:pt idx="48">
                  <c:v>0.12733277484285921</c:v>
                </c:pt>
                <c:pt idx="49">
                  <c:v>0.12341711153756663</c:v>
                </c:pt>
                <c:pt idx="50">
                  <c:v>0.12126039403147715</c:v>
                </c:pt>
              </c:numCache>
            </c:numRef>
          </c:val>
          <c:extLst>
            <c:ext xmlns:c16="http://schemas.microsoft.com/office/drawing/2014/chart" uri="{C3380CC4-5D6E-409C-BE32-E72D297353CC}">
              <c16:uniqueId val="{00000008-152F-9E43-9E03-E72D5EE71231}"/>
            </c:ext>
          </c:extLst>
        </c:ser>
        <c:ser>
          <c:idx val="9"/>
          <c:order val="9"/>
          <c:spPr>
            <a:solidFill>
              <a:srgbClr val="FDDB0D"/>
            </a:solidFill>
            <a:ln>
              <a:noFill/>
            </a:ln>
          </c:spPr>
          <c:val>
            <c:numRef>
              <c:f>Sheet1!$A$10:$AY$10</c:f>
              <c:numCache>
                <c:formatCode>General</c:formatCode>
                <c:ptCount val="51"/>
                <c:pt idx="0">
                  <c:v>1.2238667099939704E-3</c:v>
                </c:pt>
                <c:pt idx="1">
                  <c:v>1.4206971908574673E-3</c:v>
                </c:pt>
                <c:pt idx="2">
                  <c:v>1.6635361486851963E-3</c:v>
                </c:pt>
                <c:pt idx="3">
                  <c:v>1.4585489570482224E-3</c:v>
                </c:pt>
                <c:pt idx="4">
                  <c:v>2.4549835638687512E-3</c:v>
                </c:pt>
                <c:pt idx="5">
                  <c:v>3.2737848560202565E-3</c:v>
                </c:pt>
                <c:pt idx="6">
                  <c:v>4.0210996843121904E-3</c:v>
                </c:pt>
                <c:pt idx="7">
                  <c:v>5.1520125011457196E-3</c:v>
                </c:pt>
                <c:pt idx="8">
                  <c:v>8.6320883119874736E-3</c:v>
                </c:pt>
                <c:pt idx="9">
                  <c:v>1.4762545149551443E-2</c:v>
                </c:pt>
                <c:pt idx="10">
                  <c:v>2.9290909544616994E-2</c:v>
                </c:pt>
                <c:pt idx="11">
                  <c:v>5.7107469231826968E-2</c:v>
                </c:pt>
                <c:pt idx="12">
                  <c:v>9.3818344032396084E-2</c:v>
                </c:pt>
                <c:pt idx="13">
                  <c:v>0.12961738098551123</c:v>
                </c:pt>
                <c:pt idx="14">
                  <c:v>0.1836172166367902</c:v>
                </c:pt>
                <c:pt idx="15">
                  <c:v>0.24272735265417822</c:v>
                </c:pt>
                <c:pt idx="16">
                  <c:v>0.31772274437415504</c:v>
                </c:pt>
                <c:pt idx="17">
                  <c:v>0.43510713592261396</c:v>
                </c:pt>
                <c:pt idx="18">
                  <c:v>0.56127811737679423</c:v>
                </c:pt>
                <c:pt idx="19">
                  <c:v>0.69289431660215683</c:v>
                </c:pt>
                <c:pt idx="20">
                  <c:v>0.85464172827815688</c:v>
                </c:pt>
                <c:pt idx="21">
                  <c:v>1.0537326574246819</c:v>
                </c:pt>
                <c:pt idx="22">
                  <c:v>1.3232210960032198</c:v>
                </c:pt>
                <c:pt idx="23">
                  <c:v>1.7326615971925072</c:v>
                </c:pt>
                <c:pt idx="24">
                  <c:v>2.8200126783111266</c:v>
                </c:pt>
                <c:pt idx="25">
                  <c:v>3.4535518939867309</c:v>
                </c:pt>
                <c:pt idx="26">
                  <c:v>4.1466139337703112</c:v>
                </c:pt>
                <c:pt idx="27">
                  <c:v>4.8214089057500686</c:v>
                </c:pt>
                <c:pt idx="28">
                  <c:v>5.5014198967980086</c:v>
                </c:pt>
                <c:pt idx="29">
                  <c:v>6.2239924773769033</c:v>
                </c:pt>
                <c:pt idx="30">
                  <c:v>6.8332786559314904</c:v>
                </c:pt>
                <c:pt idx="31">
                  <c:v>7.3358049745107827</c:v>
                </c:pt>
                <c:pt idx="32">
                  <c:v>7.7566165302153181</c:v>
                </c:pt>
                <c:pt idx="33">
                  <c:v>8.1291502689097719</c:v>
                </c:pt>
                <c:pt idx="34">
                  <c:v>8.4480439880585507</c:v>
                </c:pt>
                <c:pt idx="35">
                  <c:v>8.7869729600947259</c:v>
                </c:pt>
                <c:pt idx="36">
                  <c:v>9.1595314513444066</c:v>
                </c:pt>
                <c:pt idx="37">
                  <c:v>9.545433151236189</c:v>
                </c:pt>
                <c:pt idx="38">
                  <c:v>9.8506404437293007</c:v>
                </c:pt>
                <c:pt idx="39">
                  <c:v>10.22058333143163</c:v>
                </c:pt>
                <c:pt idx="40">
                  <c:v>10.54277958234913</c:v>
                </c:pt>
                <c:pt idx="41">
                  <c:v>10.846907501932225</c:v>
                </c:pt>
                <c:pt idx="42">
                  <c:v>11.174680516400922</c:v>
                </c:pt>
                <c:pt idx="43">
                  <c:v>11.471032876675128</c:v>
                </c:pt>
                <c:pt idx="44">
                  <c:v>11.821796894423677</c:v>
                </c:pt>
                <c:pt idx="45">
                  <c:v>12.112996287519834</c:v>
                </c:pt>
                <c:pt idx="46">
                  <c:v>12.410815201820288</c:v>
                </c:pt>
                <c:pt idx="47">
                  <c:v>12.6903145182233</c:v>
                </c:pt>
                <c:pt idx="48">
                  <c:v>12.976354321631618</c:v>
                </c:pt>
                <c:pt idx="49">
                  <c:v>13.224848583577788</c:v>
                </c:pt>
                <c:pt idx="50">
                  <c:v>13.569363537105751</c:v>
                </c:pt>
              </c:numCache>
            </c:numRef>
          </c:val>
          <c:extLst>
            <c:ext xmlns:c16="http://schemas.microsoft.com/office/drawing/2014/chart" uri="{C3380CC4-5D6E-409C-BE32-E72D297353CC}">
              <c16:uniqueId val="{00000009-152F-9E43-9E03-E72D5EE71231}"/>
            </c:ext>
          </c:extLst>
        </c:ser>
        <c:ser>
          <c:idx val="10"/>
          <c:order val="10"/>
          <c:spPr>
            <a:solidFill>
              <a:srgbClr val="6F8DB9"/>
            </a:solidFill>
            <a:ln>
              <a:noFill/>
            </a:ln>
          </c:spPr>
          <c:val>
            <c:numRef>
              <c:f>Sheet1!$A$11:$AY$11</c:f>
              <c:numCache>
                <c:formatCode>General</c:formatCode>
                <c:ptCount val="51"/>
                <c:pt idx="0">
                  <c:v>3.2209174615825731E-2</c:v>
                </c:pt>
                <c:pt idx="1">
                  <c:v>3.7444062126924749E-2</c:v>
                </c:pt>
                <c:pt idx="2">
                  <c:v>5.1468410024877898E-2</c:v>
                </c:pt>
                <c:pt idx="3">
                  <c:v>6.211785519644053E-2</c:v>
                </c:pt>
                <c:pt idx="4">
                  <c:v>8.2076666790346309E-2</c:v>
                </c:pt>
                <c:pt idx="5">
                  <c:v>0.10165770279548525</c:v>
                </c:pt>
                <c:pt idx="6">
                  <c:v>0.12766436450058904</c:v>
                </c:pt>
                <c:pt idx="7">
                  <c:v>0.16977101410979145</c:v>
                </c:pt>
                <c:pt idx="8">
                  <c:v>0.22018431831747165</c:v>
                </c:pt>
                <c:pt idx="9">
                  <c:v>0.27708518367152735</c:v>
                </c:pt>
                <c:pt idx="10">
                  <c:v>0.34427649806805505</c:v>
                </c:pt>
                <c:pt idx="11">
                  <c:v>0.43506667858397918</c:v>
                </c:pt>
                <c:pt idx="12">
                  <c:v>0.52700388178072188</c:v>
                </c:pt>
                <c:pt idx="13">
                  <c:v>0.63445444071557588</c:v>
                </c:pt>
                <c:pt idx="14">
                  <c:v>0.70037915537802675</c:v>
                </c:pt>
                <c:pt idx="15">
                  <c:v>0.82027851255296369</c:v>
                </c:pt>
                <c:pt idx="16">
                  <c:v>0.95471493011436692</c:v>
                </c:pt>
                <c:pt idx="17">
                  <c:v>1.1326689902288543</c:v>
                </c:pt>
                <c:pt idx="18">
                  <c:v>1.2576395452917239</c:v>
                </c:pt>
                <c:pt idx="19">
                  <c:v>1.4311063132730162</c:v>
                </c:pt>
                <c:pt idx="20">
                  <c:v>1.5978099400030921</c:v>
                </c:pt>
                <c:pt idx="21">
                  <c:v>1.860105799576246</c:v>
                </c:pt>
                <c:pt idx="22">
                  <c:v>2.1047347612860037</c:v>
                </c:pt>
                <c:pt idx="23">
                  <c:v>2.3056153985482162</c:v>
                </c:pt>
                <c:pt idx="24">
                  <c:v>2.5679997016866416</c:v>
                </c:pt>
                <c:pt idx="25">
                  <c:v>2.9013452121050065</c:v>
                </c:pt>
                <c:pt idx="26">
                  <c:v>3.2415913664846201</c:v>
                </c:pt>
                <c:pt idx="27">
                  <c:v>3.7616353934090405</c:v>
                </c:pt>
                <c:pt idx="28">
                  <c:v>4.3410664011066054</c:v>
                </c:pt>
                <c:pt idx="29">
                  <c:v>5.0278666783563857</c:v>
                </c:pt>
                <c:pt idx="30">
                  <c:v>5.789022571659963</c:v>
                </c:pt>
                <c:pt idx="31">
                  <c:v>6.6283415430411701</c:v>
                </c:pt>
                <c:pt idx="32">
                  <c:v>7.4596581747208717</c:v>
                </c:pt>
                <c:pt idx="33">
                  <c:v>8.2727784563396511</c:v>
                </c:pt>
                <c:pt idx="34">
                  <c:v>9.0315343712707055</c:v>
                </c:pt>
                <c:pt idx="35">
                  <c:v>9.6810254597504155</c:v>
                </c:pt>
                <c:pt idx="36">
                  <c:v>10.024841350056143</c:v>
                </c:pt>
                <c:pt idx="37">
                  <c:v>10.321073081330329</c:v>
                </c:pt>
                <c:pt idx="38">
                  <c:v>10.644975743776634</c:v>
                </c:pt>
                <c:pt idx="39">
                  <c:v>10.995832452514264</c:v>
                </c:pt>
                <c:pt idx="40">
                  <c:v>11.29768445360763</c:v>
                </c:pt>
                <c:pt idx="41">
                  <c:v>11.601679847457731</c:v>
                </c:pt>
                <c:pt idx="42">
                  <c:v>11.968223449096634</c:v>
                </c:pt>
                <c:pt idx="43">
                  <c:v>12.303750027917097</c:v>
                </c:pt>
                <c:pt idx="44">
                  <c:v>12.632831264351516</c:v>
                </c:pt>
                <c:pt idx="45">
                  <c:v>12.998916215306672</c:v>
                </c:pt>
                <c:pt idx="46">
                  <c:v>13.427718432817628</c:v>
                </c:pt>
                <c:pt idx="47">
                  <c:v>13.951498351199767</c:v>
                </c:pt>
                <c:pt idx="48">
                  <c:v>14.412410283920934</c:v>
                </c:pt>
                <c:pt idx="49">
                  <c:v>14.800675994196936</c:v>
                </c:pt>
                <c:pt idx="50">
                  <c:v>15.111628323410521</c:v>
                </c:pt>
              </c:numCache>
            </c:numRef>
          </c:val>
          <c:extLst>
            <c:ext xmlns:c16="http://schemas.microsoft.com/office/drawing/2014/chart" uri="{C3380CC4-5D6E-409C-BE32-E72D297353CC}">
              <c16:uniqueId val="{0000000A-152F-9E43-9E03-E72D5EE71231}"/>
            </c:ext>
          </c:extLst>
        </c:ser>
        <c:dLbls>
          <c:showLegendKey val="0"/>
          <c:showVal val="0"/>
          <c:showCatName val="0"/>
          <c:showSerName val="0"/>
          <c:showPercent val="0"/>
          <c:showBubbleSize val="0"/>
        </c:dLbls>
        <c:axId val="315778320"/>
        <c:axId val="1"/>
      </c:areaChart>
      <c:catAx>
        <c:axId val="3157783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315778320"/>
        <c:crosses val="min"/>
        <c:crossBetween val="midCat"/>
      </c:valAx>
    </c:plotArea>
    <c:plotVisOnly val="0"/>
    <c:dispBlanksAs val="zero"/>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880B-EE48-8A26-34A8CF23FAA7}"/>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880B-EE48-8A26-34A8CF23FAA7}"/>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880B-EE48-8A26-34A8CF23FAA7}"/>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880B-EE48-8A26-34A8CF23FAA7}"/>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880B-EE48-8A26-34A8CF23FAA7}"/>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880B-EE48-8A26-34A8CF23FAA7}"/>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880B-EE48-8A26-34A8CF23FAA7}"/>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880B-EE48-8A26-34A8CF23FAA7}"/>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880B-EE48-8A26-34A8CF23FAA7}"/>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880B-EE48-8A26-34A8CF23FAA7}"/>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880B-EE48-8A26-34A8CF23FAA7}"/>
            </c:ext>
          </c:extLst>
        </c:ser>
        <c:dLbls>
          <c:showLegendKey val="0"/>
          <c:showVal val="0"/>
          <c:showCatName val="0"/>
          <c:showSerName val="0"/>
          <c:showPercent val="0"/>
          <c:showBubbleSize val="0"/>
        </c:dLbls>
        <c:axId val="200894512"/>
        <c:axId val="1"/>
      </c:areaChart>
      <c:catAx>
        <c:axId val="200894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00894512"/>
        <c:crosses val="min"/>
        <c:crossBetween val="midCat"/>
      </c:valAx>
    </c:plotArea>
    <c:plotVisOnly val="0"/>
    <c:dispBlanksAs val="zero"/>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2112676056338"/>
          <c:y val="6.4665127020785224E-2"/>
          <c:w val="0.79295774647887329"/>
          <c:h val="0.87066974595842961"/>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29.950846851538408</c:v>
                </c:pt>
              </c:numCache>
            </c:numRef>
          </c:val>
          <c:extLst>
            <c:ext xmlns:c16="http://schemas.microsoft.com/office/drawing/2014/chart" uri="{C3380CC4-5D6E-409C-BE32-E72D297353CC}">
              <c16:uniqueId val="{00000001-ADE7-E94E-AA71-C8F4A3A32EE2}"/>
            </c:ext>
          </c:extLst>
        </c:ser>
        <c:ser>
          <c:idx val="1"/>
          <c:order val="1"/>
          <c:spPr>
            <a:solidFill>
              <a:schemeClr val="accent4"/>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28.628649693192816</c:v>
                </c:pt>
              </c:numCache>
            </c:numRef>
          </c:val>
          <c:extLst>
            <c:ext xmlns:c16="http://schemas.microsoft.com/office/drawing/2014/chart" uri="{C3380CC4-5D6E-409C-BE32-E72D297353CC}">
              <c16:uniqueId val="{00000003-ADE7-E94E-AA71-C8F4A3A32EE2}"/>
            </c:ext>
          </c:extLst>
        </c:ser>
        <c:ser>
          <c:idx val="2"/>
          <c:order val="2"/>
          <c:spPr>
            <a:solidFill>
              <a:schemeClr val="accent5"/>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14.907419422050804</c:v>
                </c:pt>
              </c:numCache>
            </c:numRef>
          </c:val>
          <c:extLst>
            <c:ext xmlns:c16="http://schemas.microsoft.com/office/drawing/2014/chart" uri="{C3380CC4-5D6E-409C-BE32-E72D297353CC}">
              <c16:uniqueId val="{00000005-ADE7-E94E-AA71-C8F4A3A32EE2}"/>
            </c:ext>
          </c:extLst>
        </c:ser>
        <c:ser>
          <c:idx val="3"/>
          <c:order val="3"/>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9.2282973869790563</c:v>
                </c:pt>
              </c:numCache>
            </c:numRef>
          </c:val>
          <c:extLst>
            <c:ext xmlns:c16="http://schemas.microsoft.com/office/drawing/2014/chart" uri="{C3380CC4-5D6E-409C-BE32-E72D297353CC}">
              <c16:uniqueId val="{00000007-ADE7-E94E-AA71-C8F4A3A32EE2}"/>
            </c:ext>
          </c:extLst>
        </c:ser>
        <c:ser>
          <c:idx val="4"/>
          <c:order val="4"/>
          <c:spPr>
            <a:solidFill>
              <a:schemeClr val="accent1"/>
            </a:solidFill>
            <a:ln>
              <a:noFill/>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7.719294084508654</c:v>
                </c:pt>
              </c:numCache>
            </c:numRef>
          </c:val>
          <c:extLst>
            <c:ext xmlns:c16="http://schemas.microsoft.com/office/drawing/2014/chart" uri="{C3380CC4-5D6E-409C-BE32-E72D297353CC}">
              <c16:uniqueId val="{00000009-ADE7-E94E-AA71-C8F4A3A32EE2}"/>
            </c:ext>
          </c:extLst>
        </c:ser>
        <c:ser>
          <c:idx val="5"/>
          <c:order val="5"/>
          <c:spPr>
            <a:solidFill>
              <a:srgbClr val="E6BFE6"/>
            </a:solidFill>
            <a:ln>
              <a:noFill/>
            </a:ln>
          </c:spPr>
          <c:invertIfNegative val="0"/>
          <c:val>
            <c:numRef>
              <c:f>Sheet1!$A$6</c:f>
              <c:numCache>
                <c:formatCode>General</c:formatCode>
                <c:ptCount val="1"/>
                <c:pt idx="0">
                  <c:v>3.0343699240636401</c:v>
                </c:pt>
              </c:numCache>
            </c:numRef>
          </c:val>
          <c:extLst>
            <c:ext xmlns:c16="http://schemas.microsoft.com/office/drawing/2014/chart" uri="{C3380CC4-5D6E-409C-BE32-E72D297353CC}">
              <c16:uniqueId val="{0000000A-ADE7-E94E-AA71-C8F4A3A32EE2}"/>
            </c:ext>
          </c:extLst>
        </c:ser>
        <c:ser>
          <c:idx val="6"/>
          <c:order val="6"/>
          <c:spPr>
            <a:solidFill>
              <a:srgbClr val="B7DD9E"/>
            </a:solidFill>
            <a:ln>
              <a:noFill/>
            </a:ln>
          </c:spPr>
          <c:invertIfNegative val="0"/>
          <c:val>
            <c:numRef>
              <c:f>Sheet1!$A$7</c:f>
              <c:numCache>
                <c:formatCode>General</c:formatCode>
                <c:ptCount val="1"/>
                <c:pt idx="0">
                  <c:v>2.708699188842778</c:v>
                </c:pt>
              </c:numCache>
            </c:numRef>
          </c:val>
          <c:extLst>
            <c:ext xmlns:c16="http://schemas.microsoft.com/office/drawing/2014/chart" uri="{C3380CC4-5D6E-409C-BE32-E72D297353CC}">
              <c16:uniqueId val="{0000000B-ADE7-E94E-AA71-C8F4A3A32EE2}"/>
            </c:ext>
          </c:extLst>
        </c:ser>
        <c:ser>
          <c:idx val="7"/>
          <c:order val="7"/>
          <c:spPr>
            <a:solidFill>
              <a:srgbClr val="6BCCF5"/>
            </a:solidFill>
            <a:ln>
              <a:noFill/>
            </a:ln>
          </c:spPr>
          <c:invertIfNegative val="0"/>
          <c:val>
            <c:numRef>
              <c:f>Sheet1!$A$8</c:f>
              <c:numCache>
                <c:formatCode>General</c:formatCode>
                <c:ptCount val="1"/>
                <c:pt idx="0">
                  <c:v>1.8750903683126041</c:v>
                </c:pt>
              </c:numCache>
            </c:numRef>
          </c:val>
          <c:extLst>
            <c:ext xmlns:c16="http://schemas.microsoft.com/office/drawing/2014/chart" uri="{C3380CC4-5D6E-409C-BE32-E72D297353CC}">
              <c16:uniqueId val="{0000000C-ADE7-E94E-AA71-C8F4A3A32EE2}"/>
            </c:ext>
          </c:extLst>
        </c:ser>
        <c:ser>
          <c:idx val="8"/>
          <c:order val="8"/>
          <c:spPr>
            <a:solidFill>
              <a:srgbClr val="C3CFE1"/>
            </a:solidFill>
            <a:ln>
              <a:noFill/>
            </a:ln>
          </c:spPr>
          <c:invertIfNegative val="0"/>
          <c:dLbls>
            <c:dLbl>
              <c:idx val="0"/>
              <c:layout>
                <c:manualLayout>
                  <c:x val="0.28732394366197184"/>
                  <c:y val="9.6612779060816015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Sheet1!$A$9</c:f>
              <c:numCache>
                <c:formatCode>General</c:formatCode>
                <c:ptCount val="1"/>
                <c:pt idx="0">
                  <c:v>0.71906558667028664</c:v>
                </c:pt>
              </c:numCache>
            </c:numRef>
          </c:val>
          <c:extLst>
            <c:ext xmlns:c16="http://schemas.microsoft.com/office/drawing/2014/chart" uri="{C3380CC4-5D6E-409C-BE32-E72D297353CC}">
              <c16:uniqueId val="{0000000E-ADE7-E94E-AA71-C8F4A3A32EE2}"/>
            </c:ext>
          </c:extLst>
        </c:ser>
        <c:ser>
          <c:idx val="9"/>
          <c:order val="9"/>
          <c:spPr>
            <a:solidFill>
              <a:srgbClr val="9DB1CF"/>
            </a:solidFill>
            <a:ln>
              <a:noFill/>
            </a:ln>
          </c:spPr>
          <c:invertIfNegative val="0"/>
          <c:dLbls>
            <c:dLbl>
              <c:idx val="0"/>
              <c:layout>
                <c:manualLayout>
                  <c:x val="0.28732394366197184"/>
                  <c:y val="5.8506543494996149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Sheet1!$A$10</c:f>
              <c:numCache>
                <c:formatCode>General</c:formatCode>
                <c:ptCount val="1"/>
                <c:pt idx="0">
                  <c:v>0.6549944349999226</c:v>
                </c:pt>
              </c:numCache>
            </c:numRef>
          </c:val>
          <c:extLst>
            <c:ext xmlns:c16="http://schemas.microsoft.com/office/drawing/2014/chart" uri="{C3380CC4-5D6E-409C-BE32-E72D297353CC}">
              <c16:uniqueId val="{00000010-ADE7-E94E-AA71-C8F4A3A32EE2}"/>
            </c:ext>
          </c:extLst>
        </c:ser>
        <c:ser>
          <c:idx val="10"/>
          <c:order val="10"/>
          <c:spPr>
            <a:solidFill>
              <a:srgbClr val="6F8DB9"/>
            </a:solidFill>
            <a:ln>
              <a:noFill/>
            </a:ln>
          </c:spPr>
          <c:invertIfNegative val="0"/>
          <c:dLbls>
            <c:dLbl>
              <c:idx val="0"/>
              <c:layout>
                <c:manualLayout>
                  <c:x val="0.28732394366197184"/>
                  <c:y val="1.9630484988452657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Sheet1!$A$11</c:f>
              <c:numCache>
                <c:formatCode>General</c:formatCode>
                <c:ptCount val="1"/>
                <c:pt idx="0">
                  <c:v>0.57327305884102842</c:v>
                </c:pt>
              </c:numCache>
            </c:numRef>
          </c:val>
          <c:extLst>
            <c:ext xmlns:c16="http://schemas.microsoft.com/office/drawing/2014/chart" uri="{C3380CC4-5D6E-409C-BE32-E72D297353CC}">
              <c16:uniqueId val="{00000012-ADE7-E94E-AA71-C8F4A3A32EE2}"/>
            </c:ext>
          </c:extLst>
        </c:ser>
        <c:dLbls>
          <c:showLegendKey val="0"/>
          <c:showVal val="0"/>
          <c:showCatName val="0"/>
          <c:showSerName val="0"/>
          <c:showPercent val="0"/>
          <c:showBubbleSize val="0"/>
        </c:dLbls>
        <c:gapWidth val="80"/>
        <c:overlap val="100"/>
        <c:axId val="1381389151"/>
        <c:axId val="1"/>
      </c:barChart>
      <c:catAx>
        <c:axId val="13813891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81389151"/>
        <c:crosses val="min"/>
        <c:crossBetween val="between"/>
        <c:majorUnit val="10"/>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605633802816895E-2"/>
          <c:y val="6.4665127020785224E-2"/>
          <c:w val="0.86478873239436616"/>
          <c:h val="0.87066974595842961"/>
        </c:manualLayout>
      </c:layout>
      <c:barChart>
        <c:barDir val="col"/>
        <c:grouping val="stacked"/>
        <c:varyColors val="0"/>
        <c:ser>
          <c:idx val="0"/>
          <c:order val="0"/>
          <c:spPr>
            <a:solidFill>
              <a:srgbClr val="FDDB0D"/>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40.578854105138809</c:v>
                </c:pt>
              </c:numCache>
            </c:numRef>
          </c:val>
          <c:extLst>
            <c:ext xmlns:c16="http://schemas.microsoft.com/office/drawing/2014/chart" uri="{C3380CC4-5D6E-409C-BE32-E72D297353CC}">
              <c16:uniqueId val="{00000001-00AA-1C4E-BBC0-A8DE9012E96D}"/>
            </c:ext>
          </c:extLst>
        </c:ser>
        <c:ser>
          <c:idx val="1"/>
          <c:order val="1"/>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37.300649734199645</c:v>
                </c:pt>
              </c:numCache>
            </c:numRef>
          </c:val>
          <c:extLst>
            <c:ext xmlns:c16="http://schemas.microsoft.com/office/drawing/2014/chart" uri="{C3380CC4-5D6E-409C-BE32-E72D297353CC}">
              <c16:uniqueId val="{00000003-00AA-1C4E-BBC0-A8DE9012E96D}"/>
            </c:ext>
          </c:extLst>
        </c:ser>
        <c:ser>
          <c:idx val="2"/>
          <c:order val="2"/>
          <c:spPr>
            <a:solidFill>
              <a:schemeClr val="accent1"/>
            </a:solidFill>
            <a:ln w="3175" cmpd="sng" algn="ctr">
              <a:solidFill>
                <a:schemeClr val="bg1"/>
              </a:solidFill>
              <a:prstDash val="solid"/>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9.2439456585942104</c:v>
                </c:pt>
              </c:numCache>
            </c:numRef>
          </c:val>
          <c:extLst>
            <c:ext xmlns:c16="http://schemas.microsoft.com/office/drawing/2014/chart" uri="{C3380CC4-5D6E-409C-BE32-E72D297353CC}">
              <c16:uniqueId val="{00000005-00AA-1C4E-BBC0-A8DE9012E96D}"/>
            </c:ext>
          </c:extLst>
        </c:ser>
        <c:ser>
          <c:idx val="3"/>
          <c:order val="3"/>
          <c:spPr>
            <a:solidFill>
              <a:srgbClr val="D86D0A"/>
            </a:solidFill>
            <a:ln w="3175" cmpd="sng" algn="ctr">
              <a:solidFill>
                <a:schemeClr val="bg1"/>
              </a:solidFill>
              <a:prstDash val="solid"/>
            </a:ln>
          </c:spPr>
          <c:invertIfNegative val="0"/>
          <c:dLbls>
            <c:dLbl>
              <c:idx val="0"/>
              <c:layout>
                <c:manualLayout>
                  <c:x val="-0.11971830985915492"/>
                  <c:y val="-3.8491147036181676E-4"/>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4.8139397519196709</c:v>
                </c:pt>
              </c:numCache>
            </c:numRef>
          </c:val>
          <c:extLst>
            <c:ext xmlns:c16="http://schemas.microsoft.com/office/drawing/2014/chart" uri="{C3380CC4-5D6E-409C-BE32-E72D297353CC}">
              <c16:uniqueId val="{00000007-00AA-1C4E-BBC0-A8DE9012E96D}"/>
            </c:ext>
          </c:extLst>
        </c:ser>
        <c:ser>
          <c:idx val="4"/>
          <c:order val="4"/>
          <c:spPr>
            <a:solidFill>
              <a:schemeClr val="accent5"/>
            </a:solidFill>
            <a:ln w="3175" cmpd="sng" algn="ctr">
              <a:solidFill>
                <a:schemeClr val="bg1"/>
              </a:solidFill>
              <a:prstDash val="solid"/>
            </a:ln>
          </c:spPr>
          <c:invertIfNegative val="0"/>
          <c:val>
            <c:numRef>
              <c:f>Sheet1!$A$5</c:f>
              <c:numCache>
                <c:formatCode>General</c:formatCode>
                <c:ptCount val="1"/>
                <c:pt idx="0">
                  <c:v>3.2782043709391639</c:v>
                </c:pt>
              </c:numCache>
            </c:numRef>
          </c:val>
          <c:extLst>
            <c:ext xmlns:c16="http://schemas.microsoft.com/office/drawing/2014/chart" uri="{C3380CC4-5D6E-409C-BE32-E72D297353CC}">
              <c16:uniqueId val="{00000008-00AA-1C4E-BBC0-A8DE9012E96D}"/>
            </c:ext>
          </c:extLst>
        </c:ser>
        <c:ser>
          <c:idx val="5"/>
          <c:order val="5"/>
          <c:spPr>
            <a:solidFill>
              <a:schemeClr val="accent3"/>
            </a:solidFill>
            <a:ln w="3175" cmpd="sng" algn="ctr">
              <a:solidFill>
                <a:schemeClr val="bg1"/>
              </a:solidFill>
              <a:prstDash val="solid"/>
            </a:ln>
          </c:spPr>
          <c:invertIfNegative val="0"/>
          <c:val>
            <c:numRef>
              <c:f>Sheet1!$A$6</c:f>
              <c:numCache>
                <c:formatCode>General</c:formatCode>
                <c:ptCount val="1"/>
                <c:pt idx="0">
                  <c:v>2.4808033077377445</c:v>
                </c:pt>
              </c:numCache>
            </c:numRef>
          </c:val>
          <c:extLst>
            <c:ext xmlns:c16="http://schemas.microsoft.com/office/drawing/2014/chart" uri="{C3380CC4-5D6E-409C-BE32-E72D297353CC}">
              <c16:uniqueId val="{00000009-00AA-1C4E-BBC0-A8DE9012E96D}"/>
            </c:ext>
          </c:extLst>
        </c:ser>
        <c:ser>
          <c:idx val="6"/>
          <c:order val="6"/>
          <c:spPr>
            <a:solidFill>
              <a:schemeClr val="accent4"/>
            </a:solidFill>
            <a:ln w="3175" cmpd="sng" algn="ctr">
              <a:solidFill>
                <a:schemeClr val="bg1"/>
              </a:solidFill>
              <a:prstDash val="solid"/>
            </a:ln>
          </c:spPr>
          <c:invertIfNegative val="0"/>
          <c:val>
            <c:numRef>
              <c:f>Sheet1!$A$7</c:f>
              <c:numCache>
                <c:formatCode>General</c:formatCode>
                <c:ptCount val="1"/>
                <c:pt idx="0">
                  <c:v>2.3036030714707612</c:v>
                </c:pt>
              </c:numCache>
            </c:numRef>
          </c:val>
          <c:extLst>
            <c:ext xmlns:c16="http://schemas.microsoft.com/office/drawing/2014/chart" uri="{C3380CC4-5D6E-409C-BE32-E72D297353CC}">
              <c16:uniqueId val="{0000000A-00AA-1C4E-BBC0-A8DE9012E96D}"/>
            </c:ext>
          </c:extLst>
        </c:ser>
        <c:dLbls>
          <c:showLegendKey val="0"/>
          <c:showVal val="0"/>
          <c:showCatName val="0"/>
          <c:showSerName val="0"/>
          <c:showPercent val="0"/>
          <c:showBubbleSize val="0"/>
        </c:dLbls>
        <c:gapWidth val="80"/>
        <c:overlap val="100"/>
        <c:axId val="543933872"/>
        <c:axId val="1"/>
      </c:barChart>
      <c:catAx>
        <c:axId val="5439338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43933872"/>
        <c:crosses val="min"/>
        <c:crossBetween val="between"/>
        <c:majorUnit val="10"/>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046461372231226E-2"/>
          <c:y val="2.3582766439909298E-2"/>
          <c:w val="0.9719070772555376"/>
          <c:h val="0.95283446712018138"/>
        </c:manualLayout>
      </c:layout>
      <c:areaChart>
        <c:grouping val="stacked"/>
        <c:varyColors val="0"/>
        <c:ser>
          <c:idx val="0"/>
          <c:order val="0"/>
          <c:spPr>
            <a:solidFill>
              <a:schemeClr val="accent1"/>
            </a:solidFill>
            <a:ln w="3175" cmpd="sng" algn="ctr">
              <a:solidFill>
                <a:schemeClr val="bg1"/>
              </a:solidFill>
              <a:prstDash val="solid"/>
            </a:ln>
          </c:spPr>
          <c:val>
            <c:numRef>
              <c:f>Sheet1!$A$1:$J$1</c:f>
              <c:numCache>
                <c:formatCode>General</c:formatCode>
                <c:ptCount val="10"/>
                <c:pt idx="0">
                  <c:v>109.7</c:v>
                </c:pt>
                <c:pt idx="1">
                  <c:v>167</c:v>
                </c:pt>
                <c:pt idx="2">
                  <c:v>230</c:v>
                </c:pt>
                <c:pt idx="3">
                  <c:v>287.39999999999998</c:v>
                </c:pt>
                <c:pt idx="4">
                  <c:v>354.7</c:v>
                </c:pt>
                <c:pt idx="5">
                  <c:v>441.3</c:v>
                </c:pt>
                <c:pt idx="6">
                  <c:v>530.79999999999995</c:v>
                </c:pt>
                <c:pt idx="7">
                  <c:v>643.4</c:v>
                </c:pt>
                <c:pt idx="8">
                  <c:v>794</c:v>
                </c:pt>
                <c:pt idx="9">
                  <c:v>961</c:v>
                </c:pt>
              </c:numCache>
            </c:numRef>
          </c:val>
          <c:extLst>
            <c:ext xmlns:c16="http://schemas.microsoft.com/office/drawing/2014/chart" uri="{C3380CC4-5D6E-409C-BE32-E72D297353CC}">
              <c16:uniqueId val="{00000000-8E2B-41EF-8236-E90B92ED7D94}"/>
            </c:ext>
          </c:extLst>
        </c:ser>
        <c:ser>
          <c:idx val="1"/>
          <c:order val="1"/>
          <c:spPr>
            <a:solidFill>
              <a:schemeClr val="accent2"/>
            </a:solidFill>
            <a:ln w="3175" cmpd="sng" algn="ctr">
              <a:solidFill>
                <a:schemeClr val="bg1"/>
              </a:solidFill>
              <a:prstDash val="solid"/>
            </a:ln>
          </c:spPr>
          <c:val>
            <c:numRef>
              <c:f>Sheet1!$A$2:$J$2</c:f>
              <c:numCache>
                <c:formatCode>General</c:formatCode>
                <c:ptCount val="10"/>
                <c:pt idx="0">
                  <c:v>77.100000000000009</c:v>
                </c:pt>
                <c:pt idx="1">
                  <c:v>89.899999999999977</c:v>
                </c:pt>
                <c:pt idx="2">
                  <c:v>119.10000000000002</c:v>
                </c:pt>
                <c:pt idx="3">
                  <c:v>152</c:v>
                </c:pt>
                <c:pt idx="4">
                  <c:v>177.90000000000003</c:v>
                </c:pt>
                <c:pt idx="5">
                  <c:v>210.7</c:v>
                </c:pt>
                <c:pt idx="6">
                  <c:v>242.89999999999998</c:v>
                </c:pt>
                <c:pt idx="7">
                  <c:v>297.69999999999993</c:v>
                </c:pt>
                <c:pt idx="8">
                  <c:v>371</c:v>
                </c:pt>
                <c:pt idx="9">
                  <c:v>447</c:v>
                </c:pt>
              </c:numCache>
            </c:numRef>
          </c:val>
          <c:extLst>
            <c:ext xmlns:c16="http://schemas.microsoft.com/office/drawing/2014/chart" uri="{C3380CC4-5D6E-409C-BE32-E72D297353CC}">
              <c16:uniqueId val="{00000001-8E2B-41EF-8236-E90B92ED7D94}"/>
            </c:ext>
          </c:extLst>
        </c:ser>
        <c:ser>
          <c:idx val="2"/>
          <c:order val="2"/>
          <c:spPr>
            <a:solidFill>
              <a:schemeClr val="accent3"/>
            </a:solidFill>
            <a:ln w="3175" cmpd="sng" algn="ctr">
              <a:solidFill>
                <a:schemeClr val="bg1"/>
              </a:solidFill>
              <a:prstDash val="solid"/>
            </a:ln>
          </c:spPr>
          <c:val>
            <c:numRef>
              <c:f>Sheet1!$A$3:$J$3</c:f>
              <c:numCache>
                <c:formatCode>General</c:formatCode>
                <c:ptCount val="10"/>
                <c:pt idx="0">
                  <c:v>38.900000000000006</c:v>
                </c:pt>
                <c:pt idx="1">
                  <c:v>45.100000000000023</c:v>
                </c:pt>
                <c:pt idx="2">
                  <c:v>50.300000000000011</c:v>
                </c:pt>
                <c:pt idx="3">
                  <c:v>58.5</c:v>
                </c:pt>
                <c:pt idx="4">
                  <c:v>75.600000000000023</c:v>
                </c:pt>
                <c:pt idx="5">
                  <c:v>103.10000000000002</c:v>
                </c:pt>
                <c:pt idx="6">
                  <c:v>143.60000000000002</c:v>
                </c:pt>
                <c:pt idx="7">
                  <c:v>195.20000000000005</c:v>
                </c:pt>
                <c:pt idx="8">
                  <c:v>257</c:v>
                </c:pt>
                <c:pt idx="9">
                  <c:v>319</c:v>
                </c:pt>
              </c:numCache>
            </c:numRef>
          </c:val>
          <c:extLst>
            <c:ext xmlns:c16="http://schemas.microsoft.com/office/drawing/2014/chart" uri="{C3380CC4-5D6E-409C-BE32-E72D297353CC}">
              <c16:uniqueId val="{00000002-8E2B-41EF-8236-E90B92ED7D94}"/>
            </c:ext>
          </c:extLst>
        </c:ser>
        <c:ser>
          <c:idx val="3"/>
          <c:order val="3"/>
          <c:spPr>
            <a:solidFill>
              <a:schemeClr val="accent4"/>
            </a:solidFill>
            <a:ln w="3175" cmpd="sng" algn="ctr">
              <a:solidFill>
                <a:schemeClr val="bg1"/>
              </a:solidFill>
              <a:prstDash val="solid"/>
            </a:ln>
          </c:spPr>
          <c:val>
            <c:numRef>
              <c:f>Sheet1!$A$4:$J$4</c:f>
              <c:numCache>
                <c:formatCode>General</c:formatCode>
                <c:ptCount val="10"/>
                <c:pt idx="0">
                  <c:v>2.5</c:v>
                </c:pt>
                <c:pt idx="1">
                  <c:v>3</c:v>
                </c:pt>
                <c:pt idx="2">
                  <c:v>3.6000000000000227</c:v>
                </c:pt>
                <c:pt idx="3">
                  <c:v>4.5</c:v>
                </c:pt>
                <c:pt idx="4">
                  <c:v>5.6000000000000227</c:v>
                </c:pt>
                <c:pt idx="5">
                  <c:v>6.3999999999999773</c:v>
                </c:pt>
                <c:pt idx="6">
                  <c:v>7.3999999999999773</c:v>
                </c:pt>
                <c:pt idx="7">
                  <c:v>8.5999999999999091</c:v>
                </c:pt>
                <c:pt idx="8">
                  <c:v>10</c:v>
                </c:pt>
              </c:numCache>
            </c:numRef>
          </c:val>
          <c:extLst>
            <c:ext xmlns:c16="http://schemas.microsoft.com/office/drawing/2014/chart" uri="{C3380CC4-5D6E-409C-BE32-E72D297353CC}">
              <c16:uniqueId val="{00000003-8E2B-41EF-8236-E90B92ED7D94}"/>
            </c:ext>
          </c:extLst>
        </c:ser>
        <c:dLbls>
          <c:showLegendKey val="0"/>
          <c:showVal val="0"/>
          <c:showCatName val="0"/>
          <c:showSerName val="0"/>
          <c:showPercent val="0"/>
          <c:showBubbleSize val="0"/>
        </c:dLbls>
        <c:axId val="1090772095"/>
        <c:axId val="1"/>
      </c:areaChart>
      <c:catAx>
        <c:axId val="109077209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1"/>
        <c:crosses val="min"/>
        <c:auto val="0"/>
        <c:lblAlgn val="ctr"/>
        <c:lblOffset val="100"/>
        <c:noMultiLvlLbl val="0"/>
      </c:catAx>
      <c:valAx>
        <c:axId val="1"/>
        <c:scaling>
          <c:orientation val="minMax"/>
          <c:max val="18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90772095"/>
        <c:crosses val="min"/>
        <c:crossBetween val="midCat"/>
        <c:majorUnit val="200"/>
      </c:valAx>
    </c:plotArea>
    <c:plotVisOnly val="0"/>
    <c:dispBlanksAs val="zero"/>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1112464474218433E-2"/>
          <c:w val="0.95454545454545459"/>
          <c:h val="0.95777507105156312"/>
        </c:manualLayout>
      </c:layout>
      <c:barChart>
        <c:barDir val="col"/>
        <c:grouping val="stacked"/>
        <c:varyColors val="0"/>
        <c:ser>
          <c:idx val="0"/>
          <c:order val="0"/>
          <c:spPr>
            <a:solidFill>
              <a:schemeClr val="accent1"/>
            </a:solidFill>
            <a:ln>
              <a:noFill/>
            </a:ln>
          </c:spPr>
          <c:invertIfNegative val="0"/>
          <c:dPt>
            <c:idx val="1"/>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0-C6E6-4B45-9471-6A316135A396}"/>
              </c:ext>
            </c:extLst>
          </c:dPt>
          <c:val>
            <c:numRef>
              <c:f>Sheet1!$A$1:$B$1</c:f>
              <c:numCache>
                <c:formatCode>General</c:formatCode>
                <c:ptCount val="2"/>
                <c:pt idx="0">
                  <c:v>7.0000000000000009</c:v>
                </c:pt>
                <c:pt idx="1">
                  <c:v>4</c:v>
                </c:pt>
              </c:numCache>
            </c:numRef>
          </c:val>
          <c:extLst>
            <c:ext xmlns:c16="http://schemas.microsoft.com/office/drawing/2014/chart" uri="{C3380CC4-5D6E-409C-BE32-E72D297353CC}">
              <c16:uniqueId val="{00000001-C6E6-4B45-9471-6A316135A396}"/>
            </c:ext>
          </c:extLst>
        </c:ser>
        <c:ser>
          <c:idx val="1"/>
          <c:order val="1"/>
          <c:spPr>
            <a:solidFill>
              <a:schemeClr val="accent1"/>
            </a:solidFill>
            <a:ln>
              <a:noFill/>
            </a:ln>
          </c:spPr>
          <c:invertIfNegative val="0"/>
          <c:dPt>
            <c:idx val="0"/>
            <c:invertIfNegative val="0"/>
            <c:bubble3D val="0"/>
            <c:spPr>
              <a:solidFill>
                <a:schemeClr val="accent6"/>
              </a:solidFill>
              <a:ln>
                <a:noFill/>
              </a:ln>
            </c:spPr>
            <c:extLst>
              <c:ext xmlns:c16="http://schemas.microsoft.com/office/drawing/2014/chart" uri="{C3380CC4-5D6E-409C-BE32-E72D297353CC}">
                <c16:uniqueId val="{00000002-C6E6-4B45-9471-6A316135A396}"/>
              </c:ext>
            </c:extLst>
          </c:dPt>
          <c:val>
            <c:numRef>
              <c:f>Sheet1!$A$2:$B$2</c:f>
              <c:numCache>
                <c:formatCode>General</c:formatCode>
                <c:ptCount val="2"/>
                <c:pt idx="0">
                  <c:v>7.9999999999999991</c:v>
                </c:pt>
                <c:pt idx="1">
                  <c:v>7</c:v>
                </c:pt>
              </c:numCache>
            </c:numRef>
          </c:val>
          <c:extLst>
            <c:ext xmlns:c16="http://schemas.microsoft.com/office/drawing/2014/chart" uri="{C3380CC4-5D6E-409C-BE32-E72D297353CC}">
              <c16:uniqueId val="{00000003-C6E6-4B45-9471-6A316135A396}"/>
            </c:ext>
          </c:extLst>
        </c:ser>
        <c:ser>
          <c:idx val="2"/>
          <c:order val="2"/>
          <c:spPr>
            <a:solidFill>
              <a:schemeClr val="accent5"/>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4-C6E6-4B45-9471-6A316135A396}"/>
              </c:ext>
            </c:extLst>
          </c:dPt>
          <c:val>
            <c:numRef>
              <c:f>Sheet1!$A$3:$B$3</c:f>
              <c:numCache>
                <c:formatCode>General</c:formatCode>
                <c:ptCount val="2"/>
                <c:pt idx="0">
                  <c:v>10</c:v>
                </c:pt>
                <c:pt idx="1">
                  <c:v>36</c:v>
                </c:pt>
              </c:numCache>
            </c:numRef>
          </c:val>
          <c:extLst>
            <c:ext xmlns:c16="http://schemas.microsoft.com/office/drawing/2014/chart" uri="{C3380CC4-5D6E-409C-BE32-E72D297353CC}">
              <c16:uniqueId val="{00000005-C6E6-4B45-9471-6A316135A396}"/>
            </c:ext>
          </c:extLst>
        </c:ser>
        <c:ser>
          <c:idx val="3"/>
          <c:order val="3"/>
          <c:spPr>
            <a:solidFill>
              <a:schemeClr val="accent4"/>
            </a:solidFill>
            <a:ln>
              <a:noFill/>
            </a:ln>
          </c:spPr>
          <c:invertIfNegative val="0"/>
          <c:dPt>
            <c:idx val="1"/>
            <c:invertIfNegative val="0"/>
            <c:bubble3D val="0"/>
            <c:spPr>
              <a:solidFill>
                <a:schemeClr val="accent5"/>
              </a:solidFill>
              <a:ln>
                <a:noFill/>
              </a:ln>
            </c:spPr>
            <c:extLst>
              <c:ext xmlns:c16="http://schemas.microsoft.com/office/drawing/2014/chart" uri="{C3380CC4-5D6E-409C-BE32-E72D297353CC}">
                <c16:uniqueId val="{00000006-C6E6-4B45-9471-6A316135A396}"/>
              </c:ext>
            </c:extLst>
          </c:dPt>
          <c:val>
            <c:numRef>
              <c:f>Sheet1!$A$4:$B$4</c:f>
              <c:numCache>
                <c:formatCode>General</c:formatCode>
                <c:ptCount val="2"/>
                <c:pt idx="0">
                  <c:v>14</c:v>
                </c:pt>
                <c:pt idx="1">
                  <c:v>16</c:v>
                </c:pt>
              </c:numCache>
            </c:numRef>
          </c:val>
          <c:extLst>
            <c:ext xmlns:c16="http://schemas.microsoft.com/office/drawing/2014/chart" uri="{C3380CC4-5D6E-409C-BE32-E72D297353CC}">
              <c16:uniqueId val="{00000007-C6E6-4B45-9471-6A316135A396}"/>
            </c:ext>
          </c:extLst>
        </c:ser>
        <c:ser>
          <c:idx val="4"/>
          <c:order val="4"/>
          <c:spPr>
            <a:solidFill>
              <a:schemeClr val="accent3"/>
            </a:solidFill>
            <a:ln>
              <a:noFill/>
            </a:ln>
          </c:spPr>
          <c:invertIfNegative val="0"/>
          <c:dPt>
            <c:idx val="1"/>
            <c:invertIfNegative val="0"/>
            <c:bubble3D val="0"/>
            <c:spPr>
              <a:solidFill>
                <a:schemeClr val="accent4"/>
              </a:solidFill>
              <a:ln>
                <a:noFill/>
              </a:ln>
            </c:spPr>
            <c:extLst>
              <c:ext xmlns:c16="http://schemas.microsoft.com/office/drawing/2014/chart" uri="{C3380CC4-5D6E-409C-BE32-E72D297353CC}">
                <c16:uniqueId val="{00000008-C6E6-4B45-9471-6A316135A396}"/>
              </c:ext>
            </c:extLst>
          </c:dPt>
          <c:val>
            <c:numRef>
              <c:f>Sheet1!$A$5:$B$5</c:f>
              <c:numCache>
                <c:formatCode>General</c:formatCode>
                <c:ptCount val="2"/>
                <c:pt idx="0">
                  <c:v>17</c:v>
                </c:pt>
                <c:pt idx="1">
                  <c:v>8</c:v>
                </c:pt>
              </c:numCache>
            </c:numRef>
          </c:val>
          <c:extLst>
            <c:ext xmlns:c16="http://schemas.microsoft.com/office/drawing/2014/chart" uri="{C3380CC4-5D6E-409C-BE32-E72D297353CC}">
              <c16:uniqueId val="{00000009-C6E6-4B45-9471-6A316135A396}"/>
            </c:ext>
          </c:extLst>
        </c:ser>
        <c:ser>
          <c:idx val="5"/>
          <c:order val="5"/>
          <c:spPr>
            <a:solidFill>
              <a:schemeClr val="accent2"/>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A-C6E6-4B45-9471-6A316135A396}"/>
              </c:ext>
            </c:extLst>
          </c:dPt>
          <c:val>
            <c:numRef>
              <c:f>Sheet1!$A$6:$B$6</c:f>
              <c:numCache>
                <c:formatCode>General</c:formatCode>
                <c:ptCount val="2"/>
                <c:pt idx="0">
                  <c:v>21</c:v>
                </c:pt>
                <c:pt idx="1">
                  <c:v>3</c:v>
                </c:pt>
              </c:numCache>
            </c:numRef>
          </c:val>
          <c:extLst>
            <c:ext xmlns:c16="http://schemas.microsoft.com/office/drawing/2014/chart" uri="{C3380CC4-5D6E-409C-BE32-E72D297353CC}">
              <c16:uniqueId val="{0000000B-C6E6-4B45-9471-6A316135A396}"/>
            </c:ext>
          </c:extLst>
        </c:ser>
        <c:ser>
          <c:idx val="6"/>
          <c:order val="6"/>
          <c:spPr>
            <a:solidFill>
              <a:schemeClr val="accent1"/>
            </a:solidFill>
            <a:ln>
              <a:noFill/>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C-C6E6-4B45-9471-6A316135A396}"/>
              </c:ext>
            </c:extLst>
          </c:dPt>
          <c:val>
            <c:numRef>
              <c:f>Sheet1!$A$7:$B$7</c:f>
              <c:numCache>
                <c:formatCode>General</c:formatCode>
                <c:ptCount val="2"/>
                <c:pt idx="0">
                  <c:v>23</c:v>
                </c:pt>
                <c:pt idx="1">
                  <c:v>14</c:v>
                </c:pt>
              </c:numCache>
            </c:numRef>
          </c:val>
          <c:extLst>
            <c:ext xmlns:c16="http://schemas.microsoft.com/office/drawing/2014/chart" uri="{C3380CC4-5D6E-409C-BE32-E72D297353CC}">
              <c16:uniqueId val="{0000000D-C6E6-4B45-9471-6A316135A396}"/>
            </c:ext>
          </c:extLst>
        </c:ser>
        <c:ser>
          <c:idx val="7"/>
          <c:order val="7"/>
          <c:spPr>
            <a:solidFill>
              <a:schemeClr val="accent1"/>
            </a:solidFill>
            <a:ln>
              <a:noFill/>
            </a:ln>
          </c:spPr>
          <c:invertIfNegative val="0"/>
          <c:dPt>
            <c:idx val="0"/>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E-C6E6-4B45-9471-6A316135A396}"/>
              </c:ext>
            </c:extLst>
          </c:dPt>
          <c:val>
            <c:numRef>
              <c:f>Sheet1!$A$8:$B$8</c:f>
              <c:numCache>
                <c:formatCode>General</c:formatCode>
                <c:ptCount val="2"/>
                <c:pt idx="0">
                  <c:v>-5</c:v>
                </c:pt>
                <c:pt idx="1">
                  <c:v>12</c:v>
                </c:pt>
              </c:numCache>
            </c:numRef>
          </c:val>
          <c:extLst>
            <c:ext xmlns:c16="http://schemas.microsoft.com/office/drawing/2014/chart" uri="{C3380CC4-5D6E-409C-BE32-E72D297353CC}">
              <c16:uniqueId val="{0000000F-C6E6-4B45-9471-6A316135A396}"/>
            </c:ext>
          </c:extLst>
        </c:ser>
        <c:dLbls>
          <c:showLegendKey val="0"/>
          <c:showVal val="0"/>
          <c:showCatName val="0"/>
          <c:showSerName val="0"/>
          <c:showPercent val="0"/>
          <c:showBubbleSize val="0"/>
        </c:dLbls>
        <c:gapWidth val="50"/>
        <c:overlap val="100"/>
        <c:axId val="1623358144"/>
        <c:axId val="1"/>
      </c:barChart>
      <c:catAx>
        <c:axId val="16233581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00"/>
          <c:min val="-5"/>
        </c:scaling>
        <c:delete val="1"/>
        <c:axPos val="l"/>
        <c:numFmt formatCode="General" sourceLinked="1"/>
        <c:majorTickMark val="out"/>
        <c:minorTickMark val="none"/>
        <c:tickLblPos val="nextTo"/>
        <c:crossAx val="1623358144"/>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57848019051742E-2"/>
          <c:y val="2.3787740164684355E-2"/>
          <c:w val="0.97748430396189656"/>
          <c:h val="0.95242451967063124"/>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Sheet1!$A$1:$K$1</c:f>
              <c:numCache>
                <c:formatCode>General</c:formatCode>
                <c:ptCount val="11"/>
                <c:pt idx="0">
                  <c:v>0.59027021590459305</c:v>
                </c:pt>
                <c:pt idx="1">
                  <c:v>1.3966885123127699</c:v>
                </c:pt>
                <c:pt idx="2">
                  <c:v>3.43701483662054</c:v>
                </c:pt>
                <c:pt idx="3">
                  <c:v>2.4930473063660399</c:v>
                </c:pt>
                <c:pt idx="4">
                  <c:v>3.8446818029460399</c:v>
                </c:pt>
                <c:pt idx="5">
                  <c:v>9.0987724270828299</c:v>
                </c:pt>
                <c:pt idx="6">
                  <c:v>16.3</c:v>
                </c:pt>
                <c:pt idx="7">
                  <c:v>15</c:v>
                </c:pt>
                <c:pt idx="8">
                  <c:v>20.3</c:v>
                </c:pt>
                <c:pt idx="9">
                  <c:v>24.4</c:v>
                </c:pt>
                <c:pt idx="10">
                  <c:v>20.9</c:v>
                </c:pt>
              </c:numCache>
            </c:numRef>
          </c:val>
          <c:extLst>
            <c:ext xmlns:c16="http://schemas.microsoft.com/office/drawing/2014/chart" uri="{C3380CC4-5D6E-409C-BE32-E72D297353CC}">
              <c16:uniqueId val="{00000000-9984-F841-A02E-008CBC9BFEB3}"/>
            </c:ext>
          </c:extLst>
        </c:ser>
        <c:ser>
          <c:idx val="1"/>
          <c:order val="1"/>
          <c:spPr>
            <a:solidFill>
              <a:schemeClr val="accent2"/>
            </a:solidFill>
            <a:ln w="3175" cmpd="sng" algn="ctr">
              <a:solidFill>
                <a:schemeClr val="bg1"/>
              </a:solidFill>
              <a:prstDash val="solid"/>
            </a:ln>
          </c:spPr>
          <c:invertIfNegative val="0"/>
          <c:val>
            <c:numRef>
              <c:f>Sheet1!$A$2:$K$2</c:f>
              <c:numCache>
                <c:formatCode>General</c:formatCode>
                <c:ptCount val="11"/>
                <c:pt idx="0">
                  <c:v>0.26648736554177899</c:v>
                </c:pt>
                <c:pt idx="1">
                  <c:v>0.57391453130544012</c:v>
                </c:pt>
                <c:pt idx="2">
                  <c:v>0.83213539906257994</c:v>
                </c:pt>
                <c:pt idx="3">
                  <c:v>1.1478010134174301</c:v>
                </c:pt>
                <c:pt idx="4">
                  <c:v>1.1478010134174301</c:v>
                </c:pt>
                <c:pt idx="5">
                  <c:v>2.3816569499588702</c:v>
                </c:pt>
                <c:pt idx="6">
                  <c:v>2.6398217193311986</c:v>
                </c:pt>
                <c:pt idx="7">
                  <c:v>7.3000000000000007</c:v>
                </c:pt>
                <c:pt idx="8">
                  <c:v>8.6999999999999993</c:v>
                </c:pt>
                <c:pt idx="9">
                  <c:v>8.8000000000000043</c:v>
                </c:pt>
                <c:pt idx="10">
                  <c:v>15.399999999999999</c:v>
                </c:pt>
              </c:numCache>
            </c:numRef>
          </c:val>
          <c:extLst>
            <c:ext xmlns:c16="http://schemas.microsoft.com/office/drawing/2014/chart" uri="{C3380CC4-5D6E-409C-BE32-E72D297353CC}">
              <c16:uniqueId val="{00000001-9984-F841-A02E-008CBC9BFEB3}"/>
            </c:ext>
          </c:extLst>
        </c:ser>
        <c:ser>
          <c:idx val="2"/>
          <c:order val="2"/>
          <c:spPr>
            <a:solidFill>
              <a:schemeClr val="accent3"/>
            </a:solidFill>
            <a:ln w="3175" cmpd="sng" algn="ctr">
              <a:solidFill>
                <a:schemeClr val="bg1"/>
              </a:solidFill>
              <a:prstDash val="solid"/>
            </a:ln>
          </c:spPr>
          <c:invertIfNegative val="0"/>
          <c:val>
            <c:numRef>
              <c:f>Sheet1!$A$3:$K$3</c:f>
              <c:numCache>
                <c:formatCode>General</c:formatCode>
                <c:ptCount val="11"/>
                <c:pt idx="0">
                  <c:v>0.18444347696958785</c:v>
                </c:pt>
                <c:pt idx="1">
                  <c:v>0.28691519186306991</c:v>
                </c:pt>
                <c:pt idx="2">
                  <c:v>0.40172053747884018</c:v>
                </c:pt>
                <c:pt idx="3">
                  <c:v>0.65999750362149001</c:v>
                </c:pt>
                <c:pt idx="4">
                  <c:v>1.25255026064701</c:v>
                </c:pt>
                <c:pt idx="5">
                  <c:v>2.1233519346224003</c:v>
                </c:pt>
                <c:pt idx="6">
                  <c:v>1.2338839857342023</c:v>
                </c:pt>
                <c:pt idx="7">
                  <c:v>2.8000000000000007</c:v>
                </c:pt>
                <c:pt idx="8">
                  <c:v>2.1000000000000014</c:v>
                </c:pt>
                <c:pt idx="9">
                  <c:v>7.7000000000000028</c:v>
                </c:pt>
                <c:pt idx="10">
                  <c:v>9.7000000000000028</c:v>
                </c:pt>
              </c:numCache>
            </c:numRef>
          </c:val>
          <c:extLst>
            <c:ext xmlns:c16="http://schemas.microsoft.com/office/drawing/2014/chart" uri="{C3380CC4-5D6E-409C-BE32-E72D297353CC}">
              <c16:uniqueId val="{00000002-9984-F841-A02E-008CBC9BFEB3}"/>
            </c:ext>
          </c:extLst>
        </c:ser>
        <c:dLbls>
          <c:showLegendKey val="0"/>
          <c:showVal val="0"/>
          <c:showCatName val="0"/>
          <c:showSerName val="0"/>
          <c:showPercent val="0"/>
          <c:showBubbleSize val="0"/>
        </c:dLbls>
        <c:gapWidth val="80"/>
        <c:overlap val="100"/>
        <c:axId val="479249823"/>
        <c:axId val="1"/>
      </c:barChart>
      <c:catAx>
        <c:axId val="4792498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479249823"/>
        <c:crosses val="min"/>
        <c:crossBetween val="between"/>
        <c:majorUnit val="5"/>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594202898550725E-2"/>
          <c:y val="2.2917584839136182E-2"/>
          <c:w val="0.97681159420289854"/>
          <c:h val="0.9541648303217276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Pt>
            <c:idx val="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0-37A4-4F69-AAF5-3549C9DC1315}"/>
              </c:ext>
            </c:extLst>
          </c:dPt>
          <c:dPt>
            <c:idx val="2"/>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1-37A4-4F69-AAF5-3549C9DC1315}"/>
              </c:ext>
            </c:extLst>
          </c:dPt>
          <c:dPt>
            <c:idx val="9"/>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2-37A4-4F69-AAF5-3549C9DC1315}"/>
              </c:ext>
            </c:extLst>
          </c:dPt>
          <c:val>
            <c:numRef>
              <c:f>Sheet1!$A$1:$K$1</c:f>
              <c:numCache>
                <c:formatCode>General</c:formatCode>
                <c:ptCount val="11"/>
                <c:pt idx="0">
                  <c:v>0.4</c:v>
                </c:pt>
                <c:pt idx="1">
                  <c:v>0.31907692307692309</c:v>
                </c:pt>
                <c:pt idx="2">
                  <c:v>0.27298461538461538</c:v>
                </c:pt>
                <c:pt idx="3">
                  <c:v>9.1</c:v>
                </c:pt>
                <c:pt idx="4">
                  <c:v>23.876923076923077</c:v>
                </c:pt>
                <c:pt idx="5">
                  <c:v>95.02000000000001</c:v>
                </c:pt>
                <c:pt idx="6">
                  <c:v>17.5</c:v>
                </c:pt>
                <c:pt idx="7">
                  <c:v>447</c:v>
                </c:pt>
                <c:pt idx="8">
                  <c:v>1043</c:v>
                </c:pt>
                <c:pt idx="9">
                  <c:v>33.73536</c:v>
                </c:pt>
                <c:pt idx="10">
                  <c:v>447</c:v>
                </c:pt>
              </c:numCache>
            </c:numRef>
          </c:val>
          <c:extLst>
            <c:ext xmlns:c16="http://schemas.microsoft.com/office/drawing/2014/chart" uri="{C3380CC4-5D6E-409C-BE32-E72D297353CC}">
              <c16:uniqueId val="{00000003-37A4-4F69-AAF5-3549C9DC1315}"/>
            </c:ext>
          </c:extLst>
        </c:ser>
        <c:ser>
          <c:idx val="1"/>
          <c:order val="1"/>
          <c:spPr>
            <a:solidFill>
              <a:schemeClr val="accent2"/>
            </a:solidFill>
            <a:ln w="3175" cmpd="sng" algn="ctr">
              <a:solidFill>
                <a:schemeClr val="bg1"/>
              </a:solidFill>
              <a:prstDash val="solid"/>
            </a:ln>
          </c:spPr>
          <c:invertIfNegative val="0"/>
          <c:dPt>
            <c:idx val="1"/>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4-37A4-4F69-AAF5-3549C9DC1315}"/>
              </c:ext>
            </c:extLst>
          </c:dPt>
          <c:dPt>
            <c:idx val="2"/>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5-37A4-4F69-AAF5-3549C9DC1315}"/>
              </c:ext>
            </c:extLst>
          </c:dPt>
          <c:dPt>
            <c:idx val="9"/>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6-37A4-4F69-AAF5-3549C9DC1315}"/>
              </c:ext>
            </c:extLst>
          </c:dPt>
          <c:val>
            <c:numRef>
              <c:f>Sheet1!$A$2:$K$2</c:f>
              <c:numCache>
                <c:formatCode>General</c:formatCode>
                <c:ptCount val="11"/>
                <c:pt idx="0">
                  <c:v>2.4615384615384595E-2</c:v>
                </c:pt>
                <c:pt idx="1">
                  <c:v>0</c:v>
                </c:pt>
                <c:pt idx="2">
                  <c:v>0</c:v>
                </c:pt>
                <c:pt idx="3">
                  <c:v>32.556784615384615</c:v>
                </c:pt>
                <c:pt idx="4">
                  <c:v>233.11855384615384</c:v>
                </c:pt>
                <c:pt idx="5">
                  <c:v>246.59503076923076</c:v>
                </c:pt>
                <c:pt idx="6">
                  <c:v>155.38</c:v>
                </c:pt>
                <c:pt idx="7">
                  <c:v>126.80999999999995</c:v>
                </c:pt>
                <c:pt idx="8">
                  <c:v>46.329999999999927</c:v>
                </c:pt>
                <c:pt idx="9">
                  <c:v>435.00192307692305</c:v>
                </c:pt>
                <c:pt idx="10">
                  <c:v>0</c:v>
                </c:pt>
              </c:numCache>
            </c:numRef>
          </c:val>
          <c:extLst>
            <c:ext xmlns:c16="http://schemas.microsoft.com/office/drawing/2014/chart" uri="{C3380CC4-5D6E-409C-BE32-E72D297353CC}">
              <c16:uniqueId val="{00000007-37A4-4F69-AAF5-3549C9DC1315}"/>
            </c:ext>
          </c:extLst>
        </c:ser>
        <c:ser>
          <c:idx val="2"/>
          <c:order val="2"/>
          <c:spPr>
            <a:solidFill>
              <a:schemeClr val="accent3"/>
            </a:solidFill>
            <a:ln w="3175" cmpd="sng" algn="ctr">
              <a:solidFill>
                <a:schemeClr val="bg1"/>
              </a:solidFill>
              <a:prstDash val="solid"/>
            </a:ln>
          </c:spPr>
          <c:invertIfNegative val="0"/>
          <c:dPt>
            <c:idx val="1"/>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8-37A4-4F69-AAF5-3549C9DC1315}"/>
              </c:ext>
            </c:extLst>
          </c:dPt>
          <c:dPt>
            <c:idx val="2"/>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9-37A4-4F69-AAF5-3549C9DC1315}"/>
              </c:ext>
            </c:extLst>
          </c:dPt>
          <c:dPt>
            <c:idx val="9"/>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A-37A4-4F69-AAF5-3549C9DC1315}"/>
              </c:ext>
            </c:extLst>
          </c:dPt>
          <c:val>
            <c:numRef>
              <c:f>Sheet1!$A$3:$K$3</c:f>
              <c:numCache>
                <c:formatCode>General</c:formatCode>
                <c:ptCount val="11"/>
                <c:pt idx="0">
                  <c:v>0</c:v>
                </c:pt>
                <c:pt idx="1">
                  <c:v>1.8006923076923076</c:v>
                </c:pt>
                <c:pt idx="2">
                  <c:v>7.7313715384615378</c:v>
                </c:pt>
                <c:pt idx="3">
                  <c:v>0.46176923076922805</c:v>
                </c:pt>
                <c:pt idx="4">
                  <c:v>3.3822000000000116</c:v>
                </c:pt>
                <c:pt idx="5">
                  <c:v>9.8386692307692556</c:v>
                </c:pt>
                <c:pt idx="6">
                  <c:v>174.86880153846153</c:v>
                </c:pt>
                <c:pt idx="7">
                  <c:v>225.53447692307691</c:v>
                </c:pt>
                <c:pt idx="8">
                  <c:v>316.96887692307678</c:v>
                </c:pt>
                <c:pt idx="9">
                  <c:v>116.99814230769232</c:v>
                </c:pt>
                <c:pt idx="10">
                  <c:v>404.35689999999988</c:v>
                </c:pt>
              </c:numCache>
            </c:numRef>
          </c:val>
          <c:extLst>
            <c:ext xmlns:c16="http://schemas.microsoft.com/office/drawing/2014/chart" uri="{C3380CC4-5D6E-409C-BE32-E72D297353CC}">
              <c16:uniqueId val="{0000000B-37A4-4F69-AAF5-3549C9DC1315}"/>
            </c:ext>
          </c:extLst>
        </c:ser>
        <c:ser>
          <c:idx val="3"/>
          <c:order val="3"/>
          <c:spPr>
            <a:solidFill>
              <a:schemeClr val="accent4"/>
            </a:solidFill>
            <a:ln w="3175" cmpd="sng" algn="ctr">
              <a:solidFill>
                <a:schemeClr val="bg1"/>
              </a:solidFill>
              <a:prstDash val="solid"/>
            </a:ln>
          </c:spPr>
          <c:invertIfNegative val="0"/>
          <c:dPt>
            <c:idx val="1"/>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C-37A4-4F69-AAF5-3549C9DC1315}"/>
              </c:ext>
            </c:extLst>
          </c:dPt>
          <c:dPt>
            <c:idx val="2"/>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D-37A4-4F69-AAF5-3549C9DC1315}"/>
              </c:ext>
            </c:extLst>
          </c:dPt>
          <c:dPt>
            <c:idx val="9"/>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E-37A4-4F69-AAF5-3549C9DC1315}"/>
              </c:ext>
            </c:extLst>
          </c:dPt>
          <c:val>
            <c:numRef>
              <c:f>Sheet1!$A$4:$K$4</c:f>
              <c:numCache>
                <c:formatCode>General</c:formatCode>
                <c:ptCount val="11"/>
                <c:pt idx="0">
                  <c:v>0</c:v>
                </c:pt>
                <c:pt idx="1">
                  <c:v>0</c:v>
                </c:pt>
                <c:pt idx="2">
                  <c:v>0</c:v>
                </c:pt>
                <c:pt idx="3">
                  <c:v>53.26595846153846</c:v>
                </c:pt>
                <c:pt idx="4">
                  <c:v>186.23891692307683</c:v>
                </c:pt>
                <c:pt idx="5">
                  <c:v>88.545380000000023</c:v>
                </c:pt>
                <c:pt idx="6">
                  <c:v>117.92255615384619</c:v>
                </c:pt>
                <c:pt idx="7">
                  <c:v>171.71153076923076</c:v>
                </c:pt>
                <c:pt idx="8">
                  <c:v>223.99170384615377</c:v>
                </c:pt>
                <c:pt idx="9">
                  <c:v>0</c:v>
                </c:pt>
                <c:pt idx="10">
                  <c:v>36.244220000000041</c:v>
                </c:pt>
              </c:numCache>
            </c:numRef>
          </c:val>
          <c:extLst>
            <c:ext xmlns:c16="http://schemas.microsoft.com/office/drawing/2014/chart" uri="{C3380CC4-5D6E-409C-BE32-E72D297353CC}">
              <c16:uniqueId val="{0000000F-37A4-4F69-AAF5-3549C9DC1315}"/>
            </c:ext>
          </c:extLst>
        </c:ser>
        <c:ser>
          <c:idx val="4"/>
          <c:order val="4"/>
          <c:spPr>
            <a:solidFill>
              <a:schemeClr val="accent5"/>
            </a:solidFill>
            <a:ln w="3175" cmpd="sng" algn="ctr">
              <a:solidFill>
                <a:schemeClr val="bg1"/>
              </a:solidFill>
              <a:prstDash val="solid"/>
            </a:ln>
          </c:spPr>
          <c:invertIfNegative val="0"/>
          <c:dPt>
            <c:idx val="1"/>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0-37A4-4F69-AAF5-3549C9DC1315}"/>
              </c:ext>
            </c:extLst>
          </c:dPt>
          <c:dPt>
            <c:idx val="2"/>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1-37A4-4F69-AAF5-3549C9DC1315}"/>
              </c:ext>
            </c:extLst>
          </c:dPt>
          <c:dPt>
            <c:idx val="9"/>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2-37A4-4F69-AAF5-3549C9DC1315}"/>
              </c:ext>
            </c:extLst>
          </c:dPt>
          <c:val>
            <c:numRef>
              <c:f>Sheet1!$A$5:$K$5</c:f>
              <c:numCache>
                <c:formatCode>General</c:formatCode>
                <c:ptCount val="11"/>
                <c:pt idx="0">
                  <c:v>0</c:v>
                </c:pt>
                <c:pt idx="1">
                  <c:v>0</c:v>
                </c:pt>
                <c:pt idx="2">
                  <c:v>0</c:v>
                </c:pt>
                <c:pt idx="3">
                  <c:v>10.379999999999995</c:v>
                </c:pt>
                <c:pt idx="4">
                  <c:v>5.285000000000025</c:v>
                </c:pt>
                <c:pt idx="5">
                  <c:v>34.484615384615381</c:v>
                </c:pt>
                <c:pt idx="6">
                  <c:v>14.899999999999977</c:v>
                </c:pt>
                <c:pt idx="7">
                  <c:v>30</c:v>
                </c:pt>
                <c:pt idx="8">
                  <c:v>238.40000000000009</c:v>
                </c:pt>
                <c:pt idx="9">
                  <c:v>0</c:v>
                </c:pt>
                <c:pt idx="10">
                  <c:v>0</c:v>
                </c:pt>
              </c:numCache>
            </c:numRef>
          </c:val>
          <c:extLst>
            <c:ext xmlns:c16="http://schemas.microsoft.com/office/drawing/2014/chart" uri="{C3380CC4-5D6E-409C-BE32-E72D297353CC}">
              <c16:uniqueId val="{00000013-37A4-4F69-AAF5-3549C9DC1315}"/>
            </c:ext>
          </c:extLst>
        </c:ser>
        <c:ser>
          <c:idx val="5"/>
          <c:order val="5"/>
          <c:spPr>
            <a:solidFill>
              <a:schemeClr val="accent6"/>
            </a:solidFill>
            <a:ln w="3175" cmpd="sng" algn="ctr">
              <a:solidFill>
                <a:schemeClr val="bg1"/>
              </a:solidFill>
              <a:prstDash val="solid"/>
            </a:ln>
          </c:spPr>
          <c:invertIfNegative val="0"/>
          <c:dPt>
            <c:idx val="1"/>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4-37A4-4F69-AAF5-3549C9DC1315}"/>
              </c:ext>
            </c:extLst>
          </c:dPt>
          <c:dPt>
            <c:idx val="2"/>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5-37A4-4F69-AAF5-3549C9DC1315}"/>
              </c:ext>
            </c:extLst>
          </c:dPt>
          <c:dPt>
            <c:idx val="9"/>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6-37A4-4F69-AAF5-3549C9DC1315}"/>
              </c:ext>
            </c:extLst>
          </c:dPt>
          <c:val>
            <c:numRef>
              <c:f>Sheet1!$A$6:$K$6</c:f>
              <c:numCache>
                <c:formatCode>General</c:formatCode>
                <c:ptCount val="11"/>
                <c:pt idx="0">
                  <c:v>0</c:v>
                </c:pt>
                <c:pt idx="1">
                  <c:v>0.10000000000000009</c:v>
                </c:pt>
                <c:pt idx="2">
                  <c:v>1</c:v>
                </c:pt>
                <c:pt idx="3">
                  <c:v>0</c:v>
                </c:pt>
                <c:pt idx="4">
                  <c:v>5</c:v>
                </c:pt>
                <c:pt idx="5">
                  <c:v>0</c:v>
                </c:pt>
                <c:pt idx="6">
                  <c:v>0</c:v>
                </c:pt>
                <c:pt idx="7">
                  <c:v>0</c:v>
                </c:pt>
                <c:pt idx="8">
                  <c:v>0</c:v>
                </c:pt>
                <c:pt idx="9">
                  <c:v>30.799999999999955</c:v>
                </c:pt>
                <c:pt idx="10">
                  <c:v>0</c:v>
                </c:pt>
              </c:numCache>
            </c:numRef>
          </c:val>
          <c:extLst>
            <c:ext xmlns:c16="http://schemas.microsoft.com/office/drawing/2014/chart" uri="{C3380CC4-5D6E-409C-BE32-E72D297353CC}">
              <c16:uniqueId val="{00000017-37A4-4F69-AAF5-3549C9DC1315}"/>
            </c:ext>
          </c:extLst>
        </c:ser>
        <c:ser>
          <c:idx val="6"/>
          <c:order val="6"/>
          <c:spPr>
            <a:solidFill>
              <a:srgbClr val="6BCCF5"/>
            </a:solidFill>
            <a:ln w="3175" cmpd="sng" algn="ctr">
              <a:solidFill>
                <a:schemeClr val="bg1"/>
              </a:solidFill>
              <a:prstDash val="solid"/>
            </a:ln>
          </c:spPr>
          <c:invertIfNegative val="0"/>
          <c:dPt>
            <c:idx val="1"/>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8-37A4-4F69-AAF5-3549C9DC1315}"/>
              </c:ext>
            </c:extLst>
          </c:dPt>
          <c:dPt>
            <c:idx val="2"/>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9-37A4-4F69-AAF5-3549C9DC1315}"/>
              </c:ext>
            </c:extLst>
          </c:dPt>
          <c:dPt>
            <c:idx val="9"/>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A-37A4-4F69-AAF5-3549C9DC1315}"/>
              </c:ext>
            </c:extLst>
          </c:dPt>
          <c:val>
            <c:numRef>
              <c:f>Sheet1!$A$7:$K$7</c:f>
              <c:numCache>
                <c:formatCode>General</c:formatCode>
                <c:ptCount val="11"/>
                <c:pt idx="0">
                  <c:v>0</c:v>
                </c:pt>
                <c:pt idx="1">
                  <c:v>0</c:v>
                </c:pt>
                <c:pt idx="2">
                  <c:v>0</c:v>
                </c:pt>
                <c:pt idx="3">
                  <c:v>0</c:v>
                </c:pt>
                <c:pt idx="4">
                  <c:v>0.54000000000002046</c:v>
                </c:pt>
                <c:pt idx="5">
                  <c:v>0</c:v>
                </c:pt>
                <c:pt idx="6">
                  <c:v>3.9549999999999841</c:v>
                </c:pt>
                <c:pt idx="7">
                  <c:v>65.495299999999929</c:v>
                </c:pt>
                <c:pt idx="8">
                  <c:v>112.39200000000005</c:v>
                </c:pt>
                <c:pt idx="9">
                  <c:v>10.063184615384671</c:v>
                </c:pt>
                <c:pt idx="10">
                  <c:v>25.799998999999957</c:v>
                </c:pt>
              </c:numCache>
            </c:numRef>
          </c:val>
          <c:extLst>
            <c:ext xmlns:c16="http://schemas.microsoft.com/office/drawing/2014/chart" uri="{C3380CC4-5D6E-409C-BE32-E72D297353CC}">
              <c16:uniqueId val="{0000001B-37A4-4F69-AAF5-3549C9DC1315}"/>
            </c:ext>
          </c:extLst>
        </c:ser>
        <c:ser>
          <c:idx val="7"/>
          <c:order val="7"/>
          <c:spPr>
            <a:solidFill>
              <a:srgbClr val="FDDB0D"/>
            </a:solidFill>
            <a:ln w="3175" cmpd="sng" algn="ctr">
              <a:solidFill>
                <a:schemeClr val="bg1"/>
              </a:solidFill>
              <a:prstDash val="solid"/>
            </a:ln>
          </c:spPr>
          <c:invertIfNegative val="0"/>
          <c:dPt>
            <c:idx val="1"/>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C-37A4-4F69-AAF5-3549C9DC1315}"/>
              </c:ext>
            </c:extLst>
          </c:dPt>
          <c:dPt>
            <c:idx val="2"/>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D-37A4-4F69-AAF5-3549C9DC1315}"/>
              </c:ext>
            </c:extLst>
          </c:dPt>
          <c:dPt>
            <c:idx val="9"/>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E-37A4-4F69-AAF5-3549C9DC1315}"/>
              </c:ext>
            </c:extLst>
          </c:dPt>
          <c:val>
            <c:numRef>
              <c:f>Sheet1!$A$8:$K$8</c:f>
              <c:numCache>
                <c:formatCode>General</c:formatCode>
                <c:ptCount val="11"/>
                <c:pt idx="0">
                  <c:v>0</c:v>
                </c:pt>
                <c:pt idx="1">
                  <c:v>22.811683076923075</c:v>
                </c:pt>
                <c:pt idx="2">
                  <c:v>34.386538461538464</c:v>
                </c:pt>
                <c:pt idx="3">
                  <c:v>0</c:v>
                </c:pt>
                <c:pt idx="4">
                  <c:v>0</c:v>
                </c:pt>
                <c:pt idx="5">
                  <c:v>0</c:v>
                </c:pt>
                <c:pt idx="6">
                  <c:v>0</c:v>
                </c:pt>
                <c:pt idx="7">
                  <c:v>0</c:v>
                </c:pt>
                <c:pt idx="8">
                  <c:v>24.977024230769302</c:v>
                </c:pt>
                <c:pt idx="9">
                  <c:v>85.36815192307688</c:v>
                </c:pt>
                <c:pt idx="10">
                  <c:v>74.307323076923126</c:v>
                </c:pt>
              </c:numCache>
            </c:numRef>
          </c:val>
          <c:extLst>
            <c:ext xmlns:c16="http://schemas.microsoft.com/office/drawing/2014/chart" uri="{C3380CC4-5D6E-409C-BE32-E72D297353CC}">
              <c16:uniqueId val="{0000001F-37A4-4F69-AAF5-3549C9DC1315}"/>
            </c:ext>
          </c:extLst>
        </c:ser>
        <c:ser>
          <c:idx val="8"/>
          <c:order val="8"/>
          <c:spPr>
            <a:solidFill>
              <a:srgbClr val="969696"/>
            </a:solidFill>
            <a:ln w="3175" cmpd="sng" algn="ctr">
              <a:solidFill>
                <a:schemeClr val="bg1"/>
              </a:solidFill>
              <a:prstDash val="solid"/>
            </a:ln>
          </c:spPr>
          <c:invertIfNegative val="0"/>
          <c:dPt>
            <c:idx val="1"/>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0-37A4-4F69-AAF5-3549C9DC1315}"/>
              </c:ext>
            </c:extLst>
          </c:dPt>
          <c:dPt>
            <c:idx val="2"/>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1-37A4-4F69-AAF5-3549C9DC1315}"/>
              </c:ext>
            </c:extLst>
          </c:dPt>
          <c:dPt>
            <c:idx val="9"/>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2-37A4-4F69-AAF5-3549C9DC1315}"/>
              </c:ext>
            </c:extLst>
          </c:dPt>
          <c:val>
            <c:numRef>
              <c:f>Sheet1!$A$9:$K$9</c:f>
              <c:numCache>
                <c:formatCode>General</c:formatCode>
                <c:ptCount val="11"/>
                <c:pt idx="0">
                  <c:v>7.1462207692307693</c:v>
                </c:pt>
                <c:pt idx="1">
                  <c:v>0</c:v>
                </c:pt>
                <c:pt idx="2">
                  <c:v>0</c:v>
                </c:pt>
                <c:pt idx="3">
                  <c:v>36.68213307692308</c:v>
                </c:pt>
                <c:pt idx="4">
                  <c:v>123.88131538461533</c:v>
                </c:pt>
                <c:pt idx="5">
                  <c:v>235.28162230769215</c:v>
                </c:pt>
                <c:pt idx="6">
                  <c:v>106.41443846153845</c:v>
                </c:pt>
                <c:pt idx="7">
                  <c:v>193.38060076923102</c:v>
                </c:pt>
                <c:pt idx="8">
                  <c:v>104.26920769230765</c:v>
                </c:pt>
                <c:pt idx="9">
                  <c:v>0</c:v>
                </c:pt>
                <c:pt idx="10">
                  <c:v>53.118000000000052</c:v>
                </c:pt>
              </c:numCache>
            </c:numRef>
          </c:val>
          <c:extLst>
            <c:ext xmlns:c16="http://schemas.microsoft.com/office/drawing/2014/chart" uri="{C3380CC4-5D6E-409C-BE32-E72D297353CC}">
              <c16:uniqueId val="{00000023-37A4-4F69-AAF5-3549C9DC1315}"/>
            </c:ext>
          </c:extLst>
        </c:ser>
        <c:dLbls>
          <c:showLegendKey val="0"/>
          <c:showVal val="0"/>
          <c:showCatName val="0"/>
          <c:showSerName val="0"/>
          <c:showPercent val="0"/>
          <c:showBubbleSize val="0"/>
        </c:dLbls>
        <c:gapWidth val="80"/>
        <c:overlap val="100"/>
        <c:axId val="804907264"/>
        <c:axId val="1"/>
      </c:barChart>
      <c:catAx>
        <c:axId val="8049072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804907264"/>
        <c:crosses val="min"/>
        <c:crossBetween val="between"/>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750656167979003"/>
          <c:y val="0.16152716593245228"/>
          <c:w val="0.60498687664041995"/>
          <c:h val="0.67694566813509549"/>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AC3-B34C-B4CF-1B3D08CDCC1B}"/>
              </c:ext>
            </c:extLst>
          </c:dPt>
          <c:dPt>
            <c:idx val="1"/>
            <c:bubble3D val="0"/>
            <c:spPr>
              <a:solidFill>
                <a:schemeClr val="accent2"/>
              </a:solidFill>
              <a:ln>
                <a:noFill/>
              </a:ln>
            </c:spPr>
            <c:extLst>
              <c:ext xmlns:c16="http://schemas.microsoft.com/office/drawing/2014/chart" uri="{C3380CC4-5D6E-409C-BE32-E72D297353CC}">
                <c16:uniqueId val="{00000001-0AC3-B34C-B4CF-1B3D08CDCC1B}"/>
              </c:ext>
            </c:extLst>
          </c:dPt>
          <c:dPt>
            <c:idx val="2"/>
            <c:bubble3D val="0"/>
            <c:spPr>
              <a:solidFill>
                <a:schemeClr val="accent3"/>
              </a:solidFill>
              <a:ln>
                <a:noFill/>
              </a:ln>
            </c:spPr>
            <c:extLst>
              <c:ext xmlns:c16="http://schemas.microsoft.com/office/drawing/2014/chart" uri="{C3380CC4-5D6E-409C-BE32-E72D297353CC}">
                <c16:uniqueId val="{00000002-0AC3-B34C-B4CF-1B3D08CDCC1B}"/>
              </c:ext>
            </c:extLst>
          </c:dPt>
          <c:dPt>
            <c:idx val="3"/>
            <c:bubble3D val="0"/>
            <c:spPr>
              <a:solidFill>
                <a:schemeClr val="accent4"/>
              </a:solidFill>
              <a:ln>
                <a:noFill/>
              </a:ln>
            </c:spPr>
            <c:extLst>
              <c:ext xmlns:c16="http://schemas.microsoft.com/office/drawing/2014/chart" uri="{C3380CC4-5D6E-409C-BE32-E72D297353CC}">
                <c16:uniqueId val="{00000003-0AC3-B34C-B4CF-1B3D08CDCC1B}"/>
              </c:ext>
            </c:extLst>
          </c:dPt>
          <c:dLbls>
            <c:dLbl>
              <c:idx val="0"/>
              <c:layout>
                <c:manualLayout>
                  <c:x val="0"/>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AC3-B34C-B4CF-1B3D08CDCC1B}"/>
                </c:ext>
              </c:extLst>
            </c:dLbl>
            <c:dLbl>
              <c:idx val="1"/>
              <c:layout>
                <c:manualLayout>
                  <c:x val="-2.6246719160104987E-3"/>
                  <c:y val="-3.6710719530102789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AC3-B34C-B4CF-1B3D08CDCC1B}"/>
                </c:ext>
              </c:extLst>
            </c:dLbl>
            <c:dLbl>
              <c:idx val="2"/>
              <c:layout>
                <c:manualLayout>
                  <c:x val="-2.6246719160104987E-3"/>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AC3-B34C-B4CF-1B3D08CDCC1B}"/>
                </c:ext>
              </c:extLst>
            </c:dLbl>
            <c:dLbl>
              <c:idx val="3"/>
              <c:layout>
                <c:manualLayout>
                  <c:x val="-6.5616797900262466E-4"/>
                  <c:y val="-1.4684287812041115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C3-B34C-B4CF-1B3D08CDC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28.368794326241137</c:v>
                </c:pt>
                <c:pt idx="1">
                  <c:v>32.62411347517731</c:v>
                </c:pt>
                <c:pt idx="2">
                  <c:v>21.276595744680851</c:v>
                </c:pt>
                <c:pt idx="3">
                  <c:v>17.730496453900709</c:v>
                </c:pt>
              </c:numCache>
            </c:numRef>
          </c:val>
          <c:extLst>
            <c:ext xmlns:c16="http://schemas.microsoft.com/office/drawing/2014/chart" uri="{C3380CC4-5D6E-409C-BE32-E72D297353CC}">
              <c16:uniqueId val="{00000004-0AC3-B34C-B4CF-1B3D08CDCC1B}"/>
            </c:ext>
          </c:extLst>
        </c:ser>
        <c:dLbls>
          <c:showLegendKey val="0"/>
          <c:showVal val="0"/>
          <c:showCatName val="0"/>
          <c:showSerName val="0"/>
          <c:showPercent val="0"/>
          <c:showBubbleSize val="0"/>
          <c:showLeaderLines val="1"/>
        </c:dLbls>
        <c:firstSliceAng val="168"/>
        <c:holeSize val="50"/>
      </c:doughnutChart>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736401673640166E-2"/>
          <c:y val="2.1181262729124236E-2"/>
          <c:w val="0.96652719665271969"/>
          <c:h val="0.95763747454175152"/>
        </c:manualLayout>
      </c:layout>
      <c:barChart>
        <c:barDir val="col"/>
        <c:grouping val="clustered"/>
        <c:varyColors val="0"/>
        <c:ser>
          <c:idx val="0"/>
          <c:order val="0"/>
          <c:spPr>
            <a:solidFill>
              <a:schemeClr val="accent1"/>
            </a:solidFill>
            <a:ln>
              <a:noFill/>
            </a:ln>
          </c:spPr>
          <c:invertIfNegative val="0"/>
          <c:val>
            <c:numRef>
              <c:f>Sheet1!$A$1:$J$1</c:f>
              <c:numCache>
                <c:formatCode>General</c:formatCode>
                <c:ptCount val="10"/>
                <c:pt idx="0">
                  <c:v>24.496078431372503</c:v>
                </c:pt>
                <c:pt idx="1">
                  <c:v>28.447058823529392</c:v>
                </c:pt>
                <c:pt idx="2">
                  <c:v>30.290849673202594</c:v>
                </c:pt>
                <c:pt idx="3">
                  <c:v>32.398039215686275</c:v>
                </c:pt>
                <c:pt idx="4">
                  <c:v>33.978431372548989</c:v>
                </c:pt>
                <c:pt idx="5">
                  <c:v>35.55882352941174</c:v>
                </c:pt>
                <c:pt idx="6">
                  <c:v>37.402614379084937</c:v>
                </c:pt>
                <c:pt idx="7">
                  <c:v>38.983006535947688</c:v>
                </c:pt>
                <c:pt idx="8">
                  <c:v>40.299999999999997</c:v>
                </c:pt>
                <c:pt idx="9">
                  <c:v>40.299999999999997</c:v>
                </c:pt>
              </c:numCache>
            </c:numRef>
          </c:val>
          <c:extLst>
            <c:ext xmlns:c16="http://schemas.microsoft.com/office/drawing/2014/chart" uri="{C3380CC4-5D6E-409C-BE32-E72D297353CC}">
              <c16:uniqueId val="{00000000-1555-ED4A-91DB-782A41F164E8}"/>
            </c:ext>
          </c:extLst>
        </c:ser>
        <c:ser>
          <c:idx val="1"/>
          <c:order val="1"/>
          <c:spPr>
            <a:solidFill>
              <a:schemeClr val="accent2"/>
            </a:solidFill>
            <a:ln>
              <a:noFill/>
            </a:ln>
          </c:spPr>
          <c:invertIfNegative val="0"/>
          <c:val>
            <c:numRef>
              <c:f>Sheet1!$A$2:$J$2</c:f>
              <c:numCache>
                <c:formatCode>General</c:formatCode>
                <c:ptCount val="10"/>
                <c:pt idx="0">
                  <c:v>33</c:v>
                </c:pt>
                <c:pt idx="1">
                  <c:v>37</c:v>
                </c:pt>
                <c:pt idx="2">
                  <c:v>41</c:v>
                </c:pt>
                <c:pt idx="3">
                  <c:v>45.5</c:v>
                </c:pt>
                <c:pt idx="4">
                  <c:v>50</c:v>
                </c:pt>
                <c:pt idx="5">
                  <c:v>53.5</c:v>
                </c:pt>
                <c:pt idx="6">
                  <c:v>57</c:v>
                </c:pt>
                <c:pt idx="7">
                  <c:v>58.5</c:v>
                </c:pt>
                <c:pt idx="8">
                  <c:v>60</c:v>
                </c:pt>
                <c:pt idx="9">
                  <c:v>62</c:v>
                </c:pt>
              </c:numCache>
            </c:numRef>
          </c:val>
          <c:extLst>
            <c:ext xmlns:c16="http://schemas.microsoft.com/office/drawing/2014/chart" uri="{C3380CC4-5D6E-409C-BE32-E72D297353CC}">
              <c16:uniqueId val="{00000001-1555-ED4A-91DB-782A41F164E8}"/>
            </c:ext>
          </c:extLst>
        </c:ser>
        <c:dLbls>
          <c:showLegendKey val="0"/>
          <c:showVal val="0"/>
          <c:showCatName val="0"/>
          <c:showSerName val="0"/>
          <c:showPercent val="0"/>
          <c:showBubbleSize val="0"/>
        </c:dLbls>
        <c:gapWidth val="80"/>
        <c:axId val="583005408"/>
        <c:axId val="1"/>
      </c:barChart>
      <c:catAx>
        <c:axId val="5830054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
          <c:min val="0"/>
        </c:scaling>
        <c:delete val="0"/>
        <c:axPos val="l"/>
        <c:majorGridlines>
          <c:spPr>
            <a:ln>
              <a:noFill/>
            </a:ln>
          </c:spPr>
        </c:majorGridlines>
        <c:numFmt formatCode="General" sourceLinked="1"/>
        <c:majorTickMark val="none"/>
        <c:minorTickMark val="none"/>
        <c:tickLblPos val="none"/>
        <c:spPr>
          <a:ln>
            <a:noFill/>
          </a:ln>
        </c:spPr>
        <c:crossAx val="583005408"/>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63043478260868E-2"/>
          <c:y val="6.029723991507431E-2"/>
          <c:w val="0.96467391304347827"/>
          <c:h val="0.8794055201698514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85</c:v>
                </c:pt>
                <c:pt idx="1">
                  <c:v>60</c:v>
                </c:pt>
                <c:pt idx="2">
                  <c:v>28.000000000000004</c:v>
                </c:pt>
              </c:numCache>
            </c:numRef>
          </c:val>
          <c:extLst>
            <c:ext xmlns:c16="http://schemas.microsoft.com/office/drawing/2014/chart" uri="{C3380CC4-5D6E-409C-BE32-E72D297353CC}">
              <c16:uniqueId val="{00000003-6946-E64A-AF87-00CC21C81C92}"/>
            </c:ext>
          </c:extLst>
        </c:ser>
        <c:ser>
          <c:idx val="1"/>
          <c:order val="1"/>
          <c:spPr>
            <a:solidFill>
              <a:srgbClr val="6BCCF5"/>
            </a:solidFill>
            <a:ln w="3175" cmpd="sng" algn="ctr">
              <a:solidFill>
                <a:schemeClr val="bg1"/>
              </a:solidFill>
              <a:prstDash val="solid"/>
            </a:ln>
          </c:spPr>
          <c:invertIfNegative val="0"/>
          <c:dPt>
            <c:idx val="0"/>
            <c:invertIfNegative val="0"/>
            <c:bubble3D val="0"/>
            <c:spPr>
              <a:solidFill>
                <a:schemeClr val="tx1"/>
              </a:solidFill>
              <a:ln w="3175" cmpd="sng" algn="ctr">
                <a:solidFill>
                  <a:schemeClr val="bg1"/>
                </a:solidFill>
                <a:prstDash val="solid"/>
              </a:ln>
            </c:spPr>
            <c:extLst>
              <c:ext xmlns:c16="http://schemas.microsoft.com/office/drawing/2014/chart" uri="{C3380CC4-5D6E-409C-BE32-E72D297353CC}">
                <c16:uniqueId val="{00000004-6946-E64A-AF87-00CC21C81C92}"/>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10.999999999999998</c:v>
                </c:pt>
                <c:pt idx="1">
                  <c:v>6.9999999999999947</c:v>
                </c:pt>
                <c:pt idx="2">
                  <c:v>20</c:v>
                </c:pt>
              </c:numCache>
            </c:numRef>
          </c:val>
          <c:extLst>
            <c:ext xmlns:c16="http://schemas.microsoft.com/office/drawing/2014/chart" uri="{C3380CC4-5D6E-409C-BE32-E72D297353CC}">
              <c16:uniqueId val="{00000007-6946-E64A-AF87-00CC21C81C92}"/>
            </c:ext>
          </c:extLst>
        </c:ser>
        <c:ser>
          <c:idx val="2"/>
          <c:order val="2"/>
          <c:spPr>
            <a:solidFill>
              <a:schemeClr val="tx1"/>
            </a:solidFill>
            <a:ln w="3175" cmpd="sng" algn="ctr">
              <a:solidFill>
                <a:schemeClr val="bg1"/>
              </a:solidFill>
              <a:prstDash val="solid"/>
            </a:ln>
          </c:spPr>
          <c:invertIfNegative val="0"/>
          <c:dPt>
            <c:idx val="0"/>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8-6946-E64A-AF87-00CC21C81C92}"/>
              </c:ext>
            </c:extLst>
          </c:dPt>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3.0000000000000027</c:v>
                </c:pt>
                <c:pt idx="1">
                  <c:v>16.000000000000004</c:v>
                </c:pt>
                <c:pt idx="2">
                  <c:v>15.999999999999998</c:v>
                </c:pt>
              </c:numCache>
            </c:numRef>
          </c:val>
          <c:extLst>
            <c:ext xmlns:c16="http://schemas.microsoft.com/office/drawing/2014/chart" uri="{C3380CC4-5D6E-409C-BE32-E72D297353CC}">
              <c16:uniqueId val="{0000000B-6946-E64A-AF87-00CC21C81C92}"/>
            </c:ext>
          </c:extLst>
        </c:ser>
        <c:ser>
          <c:idx val="3"/>
          <c:order val="3"/>
          <c:spPr>
            <a:solidFill>
              <a:schemeClr val="accent3"/>
            </a:solidFill>
            <a:ln w="3175" cmpd="sng" algn="ctr">
              <a:solidFill>
                <a:schemeClr val="bg1"/>
              </a:solidFill>
              <a:prstDash val="solid"/>
            </a:ln>
          </c:spPr>
          <c:invertIfNegative val="0"/>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1">
                  <c:v>15.000000000000002</c:v>
                </c:pt>
                <c:pt idx="2">
                  <c:v>9.9999999999999982</c:v>
                </c:pt>
              </c:numCache>
            </c:numRef>
          </c:val>
          <c:extLst>
            <c:ext xmlns:c16="http://schemas.microsoft.com/office/drawing/2014/chart" uri="{C3380CC4-5D6E-409C-BE32-E72D297353CC}">
              <c16:uniqueId val="{0000000E-6946-E64A-AF87-00CC21C81C92}"/>
            </c:ext>
          </c:extLst>
        </c:ser>
        <c:ser>
          <c:idx val="4"/>
          <c:order val="4"/>
          <c:spPr>
            <a:solidFill>
              <a:schemeClr val="accent5"/>
            </a:solidFill>
            <a:ln w="3175" cmpd="sng" algn="ctr">
              <a:solidFill>
                <a:schemeClr val="bg1"/>
              </a:solidFill>
              <a:prstDash val="solid"/>
            </a:ln>
          </c:spPr>
          <c:invertIfNegative val="0"/>
          <c:val>
            <c:numRef>
              <c:f>Sheet1!$A$5:$C$5</c:f>
              <c:numCache>
                <c:formatCode>General</c:formatCode>
                <c:ptCount val="3"/>
                <c:pt idx="1">
                  <c:v>2.0000000000000018</c:v>
                </c:pt>
                <c:pt idx="2">
                  <c:v>3.0000000000000027</c:v>
                </c:pt>
              </c:numCache>
            </c:numRef>
          </c:val>
          <c:extLst>
            <c:ext xmlns:c16="http://schemas.microsoft.com/office/drawing/2014/chart" uri="{C3380CC4-5D6E-409C-BE32-E72D297353CC}">
              <c16:uniqueId val="{0000000F-6946-E64A-AF87-00CC21C81C92}"/>
            </c:ext>
          </c:extLst>
        </c:ser>
        <c:ser>
          <c:idx val="5"/>
          <c:order val="5"/>
          <c:spPr>
            <a:solidFill>
              <a:srgbClr val="959BA0"/>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Sheet1!$A$6:$C$6</c:f>
              <c:numCache>
                <c:formatCode>General</c:formatCode>
                <c:ptCount val="3"/>
                <c:pt idx="2">
                  <c:v>17.000000000000004</c:v>
                </c:pt>
              </c:numCache>
            </c:numRef>
          </c:val>
          <c:extLst>
            <c:ext xmlns:c16="http://schemas.microsoft.com/office/drawing/2014/chart" uri="{C3380CC4-5D6E-409C-BE32-E72D297353CC}">
              <c16:uniqueId val="{00000011-6946-E64A-AF87-00CC21C81C92}"/>
            </c:ext>
          </c:extLst>
        </c:ser>
        <c:ser>
          <c:idx val="6"/>
          <c:order val="6"/>
          <c:spPr>
            <a:solidFill>
              <a:srgbClr val="D2D7DC"/>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Sheet1!$A$7:$C$7</c:f>
              <c:numCache>
                <c:formatCode>General</c:formatCode>
                <c:ptCount val="3"/>
                <c:pt idx="2">
                  <c:v>5.9999999999999947</c:v>
                </c:pt>
              </c:numCache>
            </c:numRef>
          </c:val>
          <c:extLst>
            <c:ext xmlns:c16="http://schemas.microsoft.com/office/drawing/2014/chart" uri="{C3380CC4-5D6E-409C-BE32-E72D297353CC}">
              <c16:uniqueId val="{00000013-6946-E64A-AF87-00CC21C81C92}"/>
            </c:ext>
          </c:extLst>
        </c:ser>
        <c:dLbls>
          <c:showLegendKey val="0"/>
          <c:showVal val="0"/>
          <c:showCatName val="0"/>
          <c:showSerName val="0"/>
          <c:showPercent val="0"/>
          <c:showBubbleSize val="0"/>
        </c:dLbls>
        <c:gapWidth val="80"/>
        <c:overlap val="100"/>
        <c:axId val="1480607583"/>
        <c:axId val="1"/>
      </c:barChart>
      <c:catAx>
        <c:axId val="14806075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80607583"/>
        <c:crosses val="min"/>
        <c:crossBetween val="between"/>
        <c:majorUnit val="20"/>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043321299639E-2"/>
          <c:y val="0.10830527497194165"/>
          <c:w val="0.97111913357400725"/>
          <c:h val="0.78338945005611671"/>
        </c:manualLayout>
      </c:layout>
      <c:barChart>
        <c:barDir val="col"/>
        <c:grouping val="stacked"/>
        <c:varyColors val="0"/>
        <c:ser>
          <c:idx val="0"/>
          <c:order val="0"/>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F14-5440-AA24-D5829BC15AB3}"/>
                </c:ext>
              </c:extLst>
            </c:dLbl>
            <c:dLbl>
              <c:idx val="1"/>
              <c:layout>
                <c:manualLayout>
                  <c:x val="0"/>
                  <c:y val="-5.6116722783389455E-4"/>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77.542083315900314</c:v>
                </c:pt>
                <c:pt idx="1">
                  <c:v>46.05821917808219</c:v>
                </c:pt>
              </c:numCache>
            </c:numRef>
          </c:val>
          <c:extLst>
            <c:ext xmlns:c16="http://schemas.microsoft.com/office/drawing/2014/chart" uri="{C3380CC4-5D6E-409C-BE32-E72D297353CC}">
              <c16:uniqueId val="{00000002-4F14-5440-AA24-D5829BC15AB3}"/>
            </c:ext>
          </c:extLst>
        </c:ser>
        <c:ser>
          <c:idx val="1"/>
          <c:order val="1"/>
          <c:spPr>
            <a:solidFill>
              <a:srgbClr val="FDDB0D"/>
            </a:solidFill>
            <a:ln w="28575" cmpd="sng" algn="ctr">
              <a:solidFill>
                <a:schemeClr val="tx1"/>
              </a:solidFill>
              <a:prstDash val="solid"/>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3-4F14-5440-AA24-D5829BC15AB3}"/>
              </c:ext>
            </c:extLst>
          </c:dPt>
          <c:dLbls>
            <c:dLbl>
              <c:idx val="0"/>
              <c:layout>
                <c:manualLayout>
                  <c:x val="0"/>
                  <c:y val="0"/>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F14-5440-AA24-D5829BC15AB3}"/>
                </c:ext>
              </c:extLst>
            </c:dLbl>
            <c:dLbl>
              <c:idx val="1"/>
              <c:layout>
                <c:manualLayout>
                  <c:x val="0"/>
                  <c:y val="0"/>
                </c:manualLayout>
              </c:layout>
              <c:numFmt formatCode="#,##0&quot;%&quot;;&quot;-&quot;#,##0&quot;%&quot;" sourceLinked="0"/>
              <c:spPr>
                <a:noFill/>
                <a:ln>
                  <a:noFill/>
                </a:ln>
              </c:spPr>
              <c:txPr>
                <a:bodyPr wrap="none"/>
                <a:lstStyle/>
                <a:p>
                  <a:pPr>
                    <a:defRPr sz="1400" b="1" kern="1200">
                      <a:solidFill>
                        <a:srgbClr val="C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20.640698436606563</c:v>
                </c:pt>
                <c:pt idx="1">
                  <c:v>20.890410958904109</c:v>
                </c:pt>
              </c:numCache>
            </c:numRef>
          </c:val>
          <c:extLst>
            <c:ext xmlns:c16="http://schemas.microsoft.com/office/drawing/2014/chart" uri="{C3380CC4-5D6E-409C-BE32-E72D297353CC}">
              <c16:uniqueId val="{00000005-4F14-5440-AA24-D5829BC15AB3}"/>
            </c:ext>
          </c:extLst>
        </c:ser>
        <c:ser>
          <c:idx val="2"/>
          <c:order val="2"/>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6-4F14-5440-AA24-D5829BC15AB3}"/>
              </c:ext>
            </c:extLst>
          </c:dPt>
          <c:dLbls>
            <c:dLbl>
              <c:idx val="1"/>
              <c:layout>
                <c:manualLayout>
                  <c:x val="0"/>
                  <c:y val="-5.6116722783389455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1.2328633390513599</c:v>
                </c:pt>
                <c:pt idx="1">
                  <c:v>16.126712328767123</c:v>
                </c:pt>
              </c:numCache>
            </c:numRef>
          </c:val>
          <c:extLst>
            <c:ext xmlns:c16="http://schemas.microsoft.com/office/drawing/2014/chart" uri="{C3380CC4-5D6E-409C-BE32-E72D297353CC}">
              <c16:uniqueId val="{00000008-4F14-5440-AA24-D5829BC15AB3}"/>
            </c:ext>
          </c:extLst>
        </c:ser>
        <c:ser>
          <c:idx val="3"/>
          <c:order val="3"/>
          <c:spPr>
            <a:solidFill>
              <a:schemeClr val="accent4"/>
            </a:solidFill>
            <a:ln>
              <a:noFill/>
            </a:ln>
          </c:spPr>
          <c:invertIfNegative val="0"/>
          <c:dLbls>
            <c:dLbl>
              <c:idx val="1"/>
              <c:layout>
                <c:manualLayout>
                  <c:x val="-6.748125520688697E-2"/>
                  <c:y val="-5.6116722783389455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0.5843549084417643</c:v>
                </c:pt>
                <c:pt idx="1">
                  <c:v>14.97568493150685</c:v>
                </c:pt>
              </c:numCache>
            </c:numRef>
          </c:val>
          <c:extLst>
            <c:ext xmlns:c16="http://schemas.microsoft.com/office/drawing/2014/chart" uri="{C3380CC4-5D6E-409C-BE32-E72D297353CC}">
              <c16:uniqueId val="{0000000A-4F14-5440-AA24-D5829BC15AB3}"/>
            </c:ext>
          </c:extLst>
        </c:ser>
        <c:ser>
          <c:idx val="4"/>
          <c:order val="4"/>
          <c:spPr>
            <a:solidFill>
              <a:srgbClr val="FDDB0D"/>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B-4F14-5440-AA24-D5829BC15AB3}"/>
              </c:ext>
            </c:extLst>
          </c:dPt>
          <c:val>
            <c:numRef>
              <c:f>Sheet1!$A$5:$B$5</c:f>
              <c:numCache>
                <c:formatCode>General</c:formatCode>
                <c:ptCount val="2"/>
                <c:pt idx="0">
                  <c:v>0</c:v>
                </c:pt>
                <c:pt idx="1">
                  <c:v>1.9489726027397292</c:v>
                </c:pt>
              </c:numCache>
            </c:numRef>
          </c:val>
          <c:extLst>
            <c:ext xmlns:c16="http://schemas.microsoft.com/office/drawing/2014/chart" uri="{C3380CC4-5D6E-409C-BE32-E72D297353CC}">
              <c16:uniqueId val="{0000000C-4F14-5440-AA24-D5829BC15AB3}"/>
            </c:ext>
          </c:extLst>
        </c:ser>
        <c:dLbls>
          <c:showLegendKey val="0"/>
          <c:showVal val="0"/>
          <c:showCatName val="0"/>
          <c:showSerName val="0"/>
          <c:showPercent val="0"/>
          <c:showBubbleSize val="0"/>
        </c:dLbls>
        <c:gapWidth val="80"/>
        <c:overlap val="100"/>
        <c:axId val="1678361440"/>
        <c:axId val="1"/>
      </c:barChart>
      <c:catAx>
        <c:axId val="16783614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678361440"/>
        <c:crosses val="min"/>
        <c:crossBetween val="between"/>
        <c:majorUnit val="10"/>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431083754671357E-2"/>
          <c:y val="2.2968197879858657E-2"/>
          <c:w val="0.97713783249065733"/>
          <c:h val="0.95406360424028269"/>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Sheet1!$A$1:$P$1</c:f>
              <c:numCache>
                <c:formatCode>General</c:formatCode>
                <c:ptCount val="16"/>
                <c:pt idx="0">
                  <c:v>14.4</c:v>
                </c:pt>
                <c:pt idx="1">
                  <c:v>16.600000000000001</c:v>
                </c:pt>
                <c:pt idx="2">
                  <c:v>13.4</c:v>
                </c:pt>
                <c:pt idx="3">
                  <c:v>26.1</c:v>
                </c:pt>
                <c:pt idx="4">
                  <c:v>24.5</c:v>
                </c:pt>
                <c:pt idx="5">
                  <c:v>10.4</c:v>
                </c:pt>
                <c:pt idx="6">
                  <c:v>10.6</c:v>
                </c:pt>
                <c:pt idx="7">
                  <c:v>19.5</c:v>
                </c:pt>
                <c:pt idx="8">
                  <c:v>23.8</c:v>
                </c:pt>
                <c:pt idx="9">
                  <c:v>83.3</c:v>
                </c:pt>
                <c:pt idx="10">
                  <c:v>104.9</c:v>
                </c:pt>
                <c:pt idx="11">
                  <c:v>133.19999999999999</c:v>
                </c:pt>
                <c:pt idx="12">
                  <c:v>164.3</c:v>
                </c:pt>
                <c:pt idx="13">
                  <c:v>169.3</c:v>
                </c:pt>
                <c:pt idx="14">
                  <c:v>261.39999999999998</c:v>
                </c:pt>
                <c:pt idx="15">
                  <c:v>331.9</c:v>
                </c:pt>
              </c:numCache>
            </c:numRef>
          </c:val>
          <c:extLst>
            <c:ext xmlns:c16="http://schemas.microsoft.com/office/drawing/2014/chart" uri="{C3380CC4-5D6E-409C-BE32-E72D297353CC}">
              <c16:uniqueId val="{00000000-5F00-AD43-A026-AB4DA32E8423}"/>
            </c:ext>
          </c:extLst>
        </c:ser>
        <c:ser>
          <c:idx val="1"/>
          <c:order val="1"/>
          <c:spPr>
            <a:solidFill>
              <a:schemeClr val="accent2"/>
            </a:solidFill>
            <a:ln w="3175" cmpd="sng" algn="ctr">
              <a:solidFill>
                <a:schemeClr val="bg1"/>
              </a:solidFill>
              <a:prstDash val="solid"/>
            </a:ln>
          </c:spPr>
          <c:invertIfNegative val="0"/>
          <c:val>
            <c:numRef>
              <c:f>Sheet1!$A$2:$P$2</c:f>
              <c:numCache>
                <c:formatCode>General</c:formatCode>
                <c:ptCount val="16"/>
                <c:pt idx="0">
                  <c:v>145</c:v>
                </c:pt>
                <c:pt idx="1">
                  <c:v>113.80000000000001</c:v>
                </c:pt>
                <c:pt idx="2">
                  <c:v>65.900000000000006</c:v>
                </c:pt>
                <c:pt idx="3">
                  <c:v>51.70000000000001</c:v>
                </c:pt>
                <c:pt idx="4">
                  <c:v>39.299999999999997</c:v>
                </c:pt>
                <c:pt idx="5">
                  <c:v>19.800000000000004</c:v>
                </c:pt>
                <c:pt idx="6">
                  <c:v>21.4</c:v>
                </c:pt>
                <c:pt idx="7">
                  <c:v>29.200000000000003</c:v>
                </c:pt>
                <c:pt idx="8">
                  <c:v>44.600000000000009</c:v>
                </c:pt>
                <c:pt idx="9">
                  <c:v>66.899999999999991</c:v>
                </c:pt>
                <c:pt idx="10">
                  <c:v>81.400000000000006</c:v>
                </c:pt>
                <c:pt idx="11">
                  <c:v>91.800000000000011</c:v>
                </c:pt>
                <c:pt idx="12">
                  <c:v>63.5</c:v>
                </c:pt>
                <c:pt idx="13">
                  <c:v>49.400000000000006</c:v>
                </c:pt>
                <c:pt idx="14">
                  <c:v>71.399999999999977</c:v>
                </c:pt>
                <c:pt idx="15">
                  <c:v>89</c:v>
                </c:pt>
              </c:numCache>
            </c:numRef>
          </c:val>
          <c:extLst>
            <c:ext xmlns:c16="http://schemas.microsoft.com/office/drawing/2014/chart" uri="{C3380CC4-5D6E-409C-BE32-E72D297353CC}">
              <c16:uniqueId val="{00000001-5F00-AD43-A026-AB4DA32E8423}"/>
            </c:ext>
          </c:extLst>
        </c:ser>
        <c:ser>
          <c:idx val="2"/>
          <c:order val="2"/>
          <c:spPr>
            <a:solidFill>
              <a:schemeClr val="accent3"/>
            </a:solidFill>
            <a:ln w="3175" cmpd="sng" algn="ctr">
              <a:solidFill>
                <a:schemeClr val="bg1"/>
              </a:solidFill>
              <a:prstDash val="solid"/>
            </a:ln>
          </c:spPr>
          <c:invertIfNegative val="0"/>
          <c:val>
            <c:numRef>
              <c:f>Sheet1!$A$3:$P$3</c:f>
              <c:numCache>
                <c:formatCode>General</c:formatCode>
                <c:ptCount val="16"/>
                <c:pt idx="0">
                  <c:v>6</c:v>
                </c:pt>
                <c:pt idx="1">
                  <c:v>14.699999999999989</c:v>
                </c:pt>
                <c:pt idx="2">
                  <c:v>4</c:v>
                </c:pt>
                <c:pt idx="3">
                  <c:v>4.2000000000000028</c:v>
                </c:pt>
                <c:pt idx="4">
                  <c:v>6.7000000000000028</c:v>
                </c:pt>
                <c:pt idx="5">
                  <c:v>2.2999999999999972</c:v>
                </c:pt>
                <c:pt idx="6">
                  <c:v>5.8999999999999986</c:v>
                </c:pt>
                <c:pt idx="7">
                  <c:v>7.1000000000000014</c:v>
                </c:pt>
                <c:pt idx="8">
                  <c:v>3.7999999999999972</c:v>
                </c:pt>
                <c:pt idx="9">
                  <c:v>4.4000000000000057</c:v>
                </c:pt>
                <c:pt idx="10">
                  <c:v>2.1999999999999886</c:v>
                </c:pt>
                <c:pt idx="11">
                  <c:v>3</c:v>
                </c:pt>
                <c:pt idx="12">
                  <c:v>1.5</c:v>
                </c:pt>
                <c:pt idx="13">
                  <c:v>8.4000000000000057</c:v>
                </c:pt>
                <c:pt idx="14">
                  <c:v>6.3000000000000114</c:v>
                </c:pt>
                <c:pt idx="15">
                  <c:v>8.1999999999999886</c:v>
                </c:pt>
              </c:numCache>
            </c:numRef>
          </c:val>
          <c:extLst>
            <c:ext xmlns:c16="http://schemas.microsoft.com/office/drawing/2014/chart" uri="{C3380CC4-5D6E-409C-BE32-E72D297353CC}">
              <c16:uniqueId val="{00000002-5F00-AD43-A026-AB4DA32E8423}"/>
            </c:ext>
          </c:extLst>
        </c:ser>
        <c:ser>
          <c:idx val="3"/>
          <c:order val="3"/>
          <c:spPr>
            <a:solidFill>
              <a:schemeClr val="accent4"/>
            </a:solidFill>
            <a:ln w="3175" cmpd="sng" algn="ctr">
              <a:solidFill>
                <a:schemeClr val="bg1"/>
              </a:solidFill>
              <a:prstDash val="solid"/>
            </a:ln>
          </c:spPr>
          <c:invertIfNegative val="0"/>
          <c:val>
            <c:numRef>
              <c:f>Sheet1!$A$4:$P$4</c:f>
              <c:numCache>
                <c:formatCode>General</c:formatCode>
                <c:ptCount val="16"/>
                <c:pt idx="0">
                  <c:v>0</c:v>
                </c:pt>
                <c:pt idx="1">
                  <c:v>0</c:v>
                </c:pt>
                <c:pt idx="2">
                  <c:v>0</c:v>
                </c:pt>
                <c:pt idx="3">
                  <c:v>0</c:v>
                </c:pt>
                <c:pt idx="4">
                  <c:v>0</c:v>
                </c:pt>
                <c:pt idx="5">
                  <c:v>0</c:v>
                </c:pt>
                <c:pt idx="6">
                  <c:v>0</c:v>
                </c:pt>
                <c:pt idx="7">
                  <c:v>0</c:v>
                </c:pt>
                <c:pt idx="8">
                  <c:v>5.5</c:v>
                </c:pt>
                <c:pt idx="9">
                  <c:v>6.5999999999999943</c:v>
                </c:pt>
                <c:pt idx="10">
                  <c:v>8.8000000000000114</c:v>
                </c:pt>
                <c:pt idx="11">
                  <c:v>19.900000000000006</c:v>
                </c:pt>
                <c:pt idx="12">
                  <c:v>37.5</c:v>
                </c:pt>
                <c:pt idx="13">
                  <c:v>96.899999999999977</c:v>
                </c:pt>
                <c:pt idx="14">
                  <c:v>246.2</c:v>
                </c:pt>
                <c:pt idx="15">
                  <c:v>310.7</c:v>
                </c:pt>
              </c:numCache>
            </c:numRef>
          </c:val>
          <c:extLst>
            <c:ext xmlns:c16="http://schemas.microsoft.com/office/drawing/2014/chart" uri="{C3380CC4-5D6E-409C-BE32-E72D297353CC}">
              <c16:uniqueId val="{00000003-5F00-AD43-A026-AB4DA32E8423}"/>
            </c:ext>
          </c:extLst>
        </c:ser>
        <c:ser>
          <c:idx val="4"/>
          <c:order val="4"/>
          <c:spPr>
            <a:solidFill>
              <a:schemeClr val="accent5"/>
            </a:solidFill>
            <a:ln w="3175" cmpd="sng" algn="ctr">
              <a:solidFill>
                <a:schemeClr val="bg1"/>
              </a:solidFill>
              <a:prstDash val="solid"/>
            </a:ln>
          </c:spPr>
          <c:invertIfNegative val="0"/>
          <c:val>
            <c:numRef>
              <c:f>Sheet1!$A$5:$P$5</c:f>
              <c:numCache>
                <c:formatCode>General</c:formatCode>
                <c:ptCount val="16"/>
                <c:pt idx="0">
                  <c:v>11.5</c:v>
                </c:pt>
                <c:pt idx="1">
                  <c:v>9.5999999999999943</c:v>
                </c:pt>
                <c:pt idx="2">
                  <c:v>3.9000000000000057</c:v>
                </c:pt>
                <c:pt idx="3">
                  <c:v>0.20000000000000284</c:v>
                </c:pt>
                <c:pt idx="4">
                  <c:v>2.5</c:v>
                </c:pt>
                <c:pt idx="5">
                  <c:v>1.8999999999999986</c:v>
                </c:pt>
                <c:pt idx="6">
                  <c:v>0.20000000000000284</c:v>
                </c:pt>
                <c:pt idx="7">
                  <c:v>1.7999999999999972</c:v>
                </c:pt>
                <c:pt idx="8">
                  <c:v>0.5</c:v>
                </c:pt>
                <c:pt idx="9">
                  <c:v>0</c:v>
                </c:pt>
                <c:pt idx="10">
                  <c:v>0</c:v>
                </c:pt>
                <c:pt idx="11">
                  <c:v>0.69999999999998863</c:v>
                </c:pt>
                <c:pt idx="12">
                  <c:v>0</c:v>
                </c:pt>
                <c:pt idx="13">
                  <c:v>0</c:v>
                </c:pt>
                <c:pt idx="14">
                  <c:v>0</c:v>
                </c:pt>
                <c:pt idx="15">
                  <c:v>0</c:v>
                </c:pt>
              </c:numCache>
            </c:numRef>
          </c:val>
          <c:extLst>
            <c:ext xmlns:c16="http://schemas.microsoft.com/office/drawing/2014/chart" uri="{C3380CC4-5D6E-409C-BE32-E72D297353CC}">
              <c16:uniqueId val="{00000004-5F00-AD43-A026-AB4DA32E8423}"/>
            </c:ext>
          </c:extLst>
        </c:ser>
        <c:ser>
          <c:idx val="5"/>
          <c:order val="5"/>
          <c:spPr>
            <a:solidFill>
              <a:schemeClr val="accent6"/>
            </a:solidFill>
            <a:ln w="3175" cmpd="sng" algn="ctr">
              <a:solidFill>
                <a:schemeClr val="bg1"/>
              </a:solidFill>
              <a:prstDash val="solid"/>
            </a:ln>
          </c:spPr>
          <c:invertIfNegative val="0"/>
          <c:val>
            <c:numRef>
              <c:f>Sheet1!$A$6:$P$6</c:f>
              <c:numCache>
                <c:formatCode>General</c:formatCode>
                <c:ptCount val="16"/>
                <c:pt idx="0">
                  <c:v>64.900000000000006</c:v>
                </c:pt>
                <c:pt idx="1">
                  <c:v>43</c:v>
                </c:pt>
                <c:pt idx="2">
                  <c:v>18.5</c:v>
                </c:pt>
                <c:pt idx="3">
                  <c:v>29.700000000000003</c:v>
                </c:pt>
                <c:pt idx="4">
                  <c:v>50.5</c:v>
                </c:pt>
                <c:pt idx="5">
                  <c:v>54.199999999999996</c:v>
                </c:pt>
                <c:pt idx="6">
                  <c:v>38.9</c:v>
                </c:pt>
                <c:pt idx="7">
                  <c:v>65.200000000000017</c:v>
                </c:pt>
                <c:pt idx="8">
                  <c:v>58.2</c:v>
                </c:pt>
                <c:pt idx="9">
                  <c:v>39.800000000000011</c:v>
                </c:pt>
                <c:pt idx="10">
                  <c:v>36.099999999999994</c:v>
                </c:pt>
                <c:pt idx="11">
                  <c:v>27.400000000000006</c:v>
                </c:pt>
                <c:pt idx="12">
                  <c:v>28.399999999999977</c:v>
                </c:pt>
                <c:pt idx="13">
                  <c:v>23.5</c:v>
                </c:pt>
                <c:pt idx="14">
                  <c:v>11.200000000000045</c:v>
                </c:pt>
                <c:pt idx="15">
                  <c:v>18.100000000000023</c:v>
                </c:pt>
              </c:numCache>
            </c:numRef>
          </c:val>
          <c:extLst>
            <c:ext xmlns:c16="http://schemas.microsoft.com/office/drawing/2014/chart" uri="{C3380CC4-5D6E-409C-BE32-E72D297353CC}">
              <c16:uniqueId val="{00000005-5F00-AD43-A026-AB4DA32E8423}"/>
            </c:ext>
          </c:extLst>
        </c:ser>
        <c:ser>
          <c:idx val="6"/>
          <c:order val="6"/>
          <c:spPr>
            <a:solidFill>
              <a:srgbClr val="75AE4E"/>
            </a:solidFill>
            <a:ln w="3175" cmpd="sng" algn="ctr">
              <a:solidFill>
                <a:schemeClr val="bg1"/>
              </a:solidFill>
              <a:prstDash val="solid"/>
            </a:ln>
          </c:spPr>
          <c:invertIfNegative val="0"/>
          <c:val>
            <c:numRef>
              <c:f>Sheet1!$A$7:$P$7</c:f>
              <c:numCache>
                <c:formatCode>General</c:formatCode>
                <c:ptCount val="16"/>
                <c:pt idx="0">
                  <c:v>16.199999999999989</c:v>
                </c:pt>
                <c:pt idx="1">
                  <c:v>3.0999999999999943</c:v>
                </c:pt>
                <c:pt idx="2">
                  <c:v>4.5999999999999943</c:v>
                </c:pt>
                <c:pt idx="3">
                  <c:v>3.2000000000000028</c:v>
                </c:pt>
                <c:pt idx="4">
                  <c:v>2.5999999999999943</c:v>
                </c:pt>
                <c:pt idx="5">
                  <c:v>6.7000000000000028</c:v>
                </c:pt>
                <c:pt idx="6">
                  <c:v>0.79999999999999716</c:v>
                </c:pt>
                <c:pt idx="7">
                  <c:v>4.2000000000000028</c:v>
                </c:pt>
                <c:pt idx="8">
                  <c:v>0</c:v>
                </c:pt>
                <c:pt idx="9">
                  <c:v>1</c:v>
                </c:pt>
                <c:pt idx="10">
                  <c:v>9.9999999999994316E-2</c:v>
                </c:pt>
                <c:pt idx="11">
                  <c:v>0.69999999999998863</c:v>
                </c:pt>
                <c:pt idx="12">
                  <c:v>0.10000000000002274</c:v>
                </c:pt>
                <c:pt idx="13">
                  <c:v>0.19999999999998863</c:v>
                </c:pt>
                <c:pt idx="14">
                  <c:v>0</c:v>
                </c:pt>
                <c:pt idx="15">
                  <c:v>0.5</c:v>
                </c:pt>
              </c:numCache>
            </c:numRef>
          </c:val>
          <c:extLst>
            <c:ext xmlns:c16="http://schemas.microsoft.com/office/drawing/2014/chart" uri="{C3380CC4-5D6E-409C-BE32-E72D297353CC}">
              <c16:uniqueId val="{00000006-5F00-AD43-A026-AB4DA32E8423}"/>
            </c:ext>
          </c:extLst>
        </c:ser>
        <c:dLbls>
          <c:showLegendKey val="0"/>
          <c:showVal val="0"/>
          <c:showCatName val="0"/>
          <c:showSerName val="0"/>
          <c:showPercent val="0"/>
          <c:showBubbleSize val="0"/>
        </c:dLbls>
        <c:gapWidth val="80"/>
        <c:overlap val="100"/>
        <c:axId val="615220079"/>
        <c:axId val="1"/>
      </c:barChart>
      <c:catAx>
        <c:axId val="6152200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15220079"/>
        <c:crosses val="min"/>
        <c:crossBetween val="between"/>
        <c:majorUnit val="100"/>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010206503679093E-2"/>
          <c:y val="0.10283159463487332"/>
          <c:w val="0.89864704486114411"/>
          <c:h val="0.82526080476900154"/>
        </c:manualLayout>
      </c:layout>
      <c:barChart>
        <c:barDir val="col"/>
        <c:grouping val="clustered"/>
        <c:varyColors val="0"/>
        <c:ser>
          <c:idx val="0"/>
          <c:order val="0"/>
          <c:spPr>
            <a:solidFill>
              <a:schemeClr val="accent1"/>
            </a:solidFill>
            <a:ln>
              <a:noFill/>
            </a:ln>
          </c:spPr>
          <c:invertIfNegative val="0"/>
          <c:dLbls>
            <c:dLbl>
              <c:idx val="0"/>
              <c:layout>
                <c:manualLayout>
                  <c:x val="0"/>
                  <c:y val="-0.4437406855439642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04C-484D-B647-EBACE38AF317}"/>
                </c:ext>
              </c:extLst>
            </c:dLbl>
            <c:dLbl>
              <c:idx val="1"/>
              <c:layout>
                <c:manualLayout>
                  <c:x val="0"/>
                  <c:y val="-0.2168405365126676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04C-484D-B647-EBACE38AF317}"/>
                </c:ext>
              </c:extLst>
            </c:dLbl>
            <c:dLbl>
              <c:idx val="2"/>
              <c:layout>
                <c:manualLayout>
                  <c:x val="0"/>
                  <c:y val="-7.19076005961251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04C-484D-B647-EBACE38AF317}"/>
                </c:ext>
              </c:extLst>
            </c:dLbl>
            <c:dLbl>
              <c:idx val="3"/>
              <c:layout>
                <c:manualLayout>
                  <c:x val="0"/>
                  <c:y val="-0.1877794336810730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04C-484D-B647-EBACE38AF317}"/>
                </c:ext>
              </c:extLst>
            </c:dLbl>
            <c:dLbl>
              <c:idx val="4"/>
              <c:layout>
                <c:manualLayout>
                  <c:x val="0"/>
                  <c:y val="-0.1136363636363636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04C-484D-B647-EBACE38AF3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100</c:v>
                </c:pt>
                <c:pt idx="1">
                  <c:v>45</c:v>
                </c:pt>
                <c:pt idx="2">
                  <c:v>10</c:v>
                </c:pt>
                <c:pt idx="3">
                  <c:v>38</c:v>
                </c:pt>
                <c:pt idx="4">
                  <c:v>20</c:v>
                </c:pt>
              </c:numCache>
            </c:numRef>
          </c:val>
          <c:extLst>
            <c:ext xmlns:c16="http://schemas.microsoft.com/office/drawing/2014/chart" uri="{C3380CC4-5D6E-409C-BE32-E72D297353CC}">
              <c16:uniqueId val="{00000005-F04C-484D-B647-EBACE38AF317}"/>
            </c:ext>
          </c:extLst>
        </c:ser>
        <c:ser>
          <c:idx val="1"/>
          <c:order val="1"/>
          <c:spPr>
            <a:solidFill>
              <a:schemeClr val="accent2"/>
            </a:solidFill>
            <a:ln>
              <a:noFill/>
            </a:ln>
          </c:spPr>
          <c:invertIfNegative val="0"/>
          <c:dLbls>
            <c:dLbl>
              <c:idx val="0"/>
              <c:layout>
                <c:manualLayout>
                  <c:x val="0"/>
                  <c:y val="-3.3159463487332341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04C-484D-B647-EBACE38AF317}"/>
                </c:ext>
              </c:extLst>
            </c:dLbl>
            <c:dLbl>
              <c:idx val="2"/>
              <c:layout>
                <c:manualLayout>
                  <c:x val="0"/>
                  <c:y val="-0.17511177347242921"/>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04C-484D-B647-EBACE38AF317}"/>
                </c:ext>
              </c:extLst>
            </c:dLbl>
            <c:dLbl>
              <c:idx val="3"/>
              <c:layout>
                <c:manualLayout>
                  <c:x val="0"/>
                  <c:y val="-0.2991803278688524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04C-484D-B647-EBACE38AF317}"/>
                </c:ext>
              </c:extLst>
            </c:dLbl>
            <c:dLbl>
              <c:idx val="4"/>
              <c:layout>
                <c:manualLayout>
                  <c:x val="0"/>
                  <c:y val="-0.2369597615499254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04C-484D-B647-EBACE38AF3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5</c:v>
                </c:pt>
                <c:pt idx="1">
                  <c:v>0</c:v>
                </c:pt>
                <c:pt idx="2">
                  <c:v>35</c:v>
                </c:pt>
                <c:pt idx="3">
                  <c:v>65</c:v>
                </c:pt>
                <c:pt idx="4">
                  <c:v>50</c:v>
                </c:pt>
              </c:numCache>
            </c:numRef>
          </c:val>
          <c:extLst>
            <c:ext xmlns:c16="http://schemas.microsoft.com/office/drawing/2014/chart" uri="{C3380CC4-5D6E-409C-BE32-E72D297353CC}">
              <c16:uniqueId val="{0000000A-F04C-484D-B647-EBACE38AF317}"/>
            </c:ext>
          </c:extLst>
        </c:ser>
        <c:dLbls>
          <c:showLegendKey val="0"/>
          <c:showVal val="0"/>
          <c:showCatName val="0"/>
          <c:showSerName val="0"/>
          <c:showPercent val="0"/>
          <c:showBubbleSize val="0"/>
        </c:dLbls>
        <c:gapWidth val="80"/>
        <c:axId val="554617824"/>
        <c:axId val="1"/>
      </c:barChart>
      <c:catAx>
        <c:axId val="554617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554617824"/>
        <c:crosses val="min"/>
        <c:crossBetween val="between"/>
        <c:majorUnit val="10"/>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118387322302493E-2"/>
          <c:y val="9.5588235294117641E-2"/>
          <c:w val="0.97576322535539506"/>
          <c:h val="0.80882352941176472"/>
        </c:manualLayout>
      </c:layout>
      <c:barChart>
        <c:barDir val="bar"/>
        <c:grouping val="stacked"/>
        <c:varyColors val="0"/>
        <c:ser>
          <c:idx val="0"/>
          <c:order val="0"/>
          <c:spPr>
            <a:solidFill>
              <a:srgbClr val="FD3030"/>
            </a:solidFill>
            <a:ln>
              <a:noFill/>
            </a:ln>
          </c:spPr>
          <c:invertIfNegative val="0"/>
          <c:val>
            <c:numRef>
              <c:f>Sheet1!$A$1</c:f>
              <c:numCache>
                <c:formatCode>General</c:formatCode>
                <c:ptCount val="1"/>
                <c:pt idx="0">
                  <c:v>20</c:v>
                </c:pt>
              </c:numCache>
            </c:numRef>
          </c:val>
          <c:extLst>
            <c:ext xmlns:c16="http://schemas.microsoft.com/office/drawing/2014/chart" uri="{C3380CC4-5D6E-409C-BE32-E72D297353CC}">
              <c16:uniqueId val="{00000000-DA94-4F79-9A22-6F955746BC45}"/>
            </c:ext>
          </c:extLst>
        </c:ser>
        <c:ser>
          <c:idx val="1"/>
          <c:order val="1"/>
          <c:spPr>
            <a:solidFill>
              <a:srgbClr val="FECB32"/>
            </a:solidFill>
            <a:ln>
              <a:noFill/>
            </a:ln>
          </c:spPr>
          <c:invertIfNegative val="0"/>
          <c:val>
            <c:numRef>
              <c:f>Sheet1!$A$2</c:f>
              <c:numCache>
                <c:formatCode>General</c:formatCode>
                <c:ptCount val="1"/>
                <c:pt idx="0">
                  <c:v>20</c:v>
                </c:pt>
              </c:numCache>
            </c:numRef>
          </c:val>
          <c:extLst>
            <c:ext xmlns:c16="http://schemas.microsoft.com/office/drawing/2014/chart" uri="{C3380CC4-5D6E-409C-BE32-E72D297353CC}">
              <c16:uniqueId val="{00000001-DA94-4F79-9A22-6F955746BC45}"/>
            </c:ext>
          </c:extLst>
        </c:ser>
        <c:ser>
          <c:idx val="2"/>
          <c:order val="2"/>
          <c:spPr>
            <a:solidFill>
              <a:srgbClr val="32FE32"/>
            </a:solidFill>
            <a:ln>
              <a:noFill/>
            </a:ln>
          </c:spPr>
          <c:invertIfNegative val="0"/>
          <c:val>
            <c:numRef>
              <c:f>Sheet1!$A$3</c:f>
              <c:numCache>
                <c:formatCode>General</c:formatCode>
                <c:ptCount val="1"/>
                <c:pt idx="0">
                  <c:v>20.000000000000007</c:v>
                </c:pt>
              </c:numCache>
            </c:numRef>
          </c:val>
          <c:extLst>
            <c:ext xmlns:c16="http://schemas.microsoft.com/office/drawing/2014/chart" uri="{C3380CC4-5D6E-409C-BE32-E72D297353CC}">
              <c16:uniqueId val="{00000002-DA94-4F79-9A22-6F955746BC45}"/>
            </c:ext>
          </c:extLst>
        </c:ser>
        <c:ser>
          <c:idx val="3"/>
          <c:order val="3"/>
          <c:spPr>
            <a:solidFill>
              <a:srgbClr val="32CBFD"/>
            </a:solidFill>
            <a:ln>
              <a:noFill/>
            </a:ln>
          </c:spPr>
          <c:invertIfNegative val="0"/>
          <c:val>
            <c:numRef>
              <c:f>Sheet1!$A$4</c:f>
              <c:numCache>
                <c:formatCode>General</c:formatCode>
                <c:ptCount val="1"/>
                <c:pt idx="0">
                  <c:v>19.999999999999996</c:v>
                </c:pt>
              </c:numCache>
            </c:numRef>
          </c:val>
          <c:extLst>
            <c:ext xmlns:c16="http://schemas.microsoft.com/office/drawing/2014/chart" uri="{C3380CC4-5D6E-409C-BE32-E72D297353CC}">
              <c16:uniqueId val="{00000003-DA94-4F79-9A22-6F955746BC45}"/>
            </c:ext>
          </c:extLst>
        </c:ser>
        <c:ser>
          <c:idx val="4"/>
          <c:order val="4"/>
          <c:spPr>
            <a:solidFill>
              <a:srgbClr val="3131FC"/>
            </a:solidFill>
            <a:ln>
              <a:noFill/>
            </a:ln>
          </c:spPr>
          <c:invertIfNegative val="0"/>
          <c:val>
            <c:numRef>
              <c:f>Sheet1!$A$5</c:f>
              <c:numCache>
                <c:formatCode>General</c:formatCode>
                <c:ptCount val="1"/>
                <c:pt idx="0">
                  <c:v>19.999999999999996</c:v>
                </c:pt>
              </c:numCache>
            </c:numRef>
          </c:val>
          <c:extLst>
            <c:ext xmlns:c16="http://schemas.microsoft.com/office/drawing/2014/chart" uri="{C3380CC4-5D6E-409C-BE32-E72D297353CC}">
              <c16:uniqueId val="{00000004-DA94-4F79-9A22-6F955746BC45}"/>
            </c:ext>
          </c:extLst>
        </c:ser>
        <c:dLbls>
          <c:showLegendKey val="0"/>
          <c:showVal val="0"/>
          <c:showCatName val="0"/>
          <c:showSerName val="0"/>
          <c:showPercent val="0"/>
          <c:showBubbleSize val="0"/>
        </c:dLbls>
        <c:gapWidth val="300"/>
        <c:overlap val="100"/>
        <c:axId val="1269419039"/>
        <c:axId val="1"/>
      </c:barChart>
      <c:catAx>
        <c:axId val="1269419039"/>
        <c:scaling>
          <c:orientation val="maxMin"/>
        </c:scaling>
        <c:delete val="1"/>
        <c:axPos val="r"/>
        <c:majorTickMark val="out"/>
        <c:minorTickMark val="none"/>
        <c:tickLblPos val="nextTo"/>
        <c:crossAx val="1"/>
        <c:crosses val="min"/>
        <c:auto val="0"/>
        <c:lblAlgn val="ctr"/>
        <c:lblOffset val="100"/>
        <c:noMultiLvlLbl val="0"/>
      </c:catAx>
      <c:valAx>
        <c:axId val="1"/>
        <c:scaling>
          <c:orientation val="maxMin"/>
          <c:max val="100"/>
          <c:min val="0"/>
        </c:scaling>
        <c:delete val="1"/>
        <c:axPos val="t"/>
        <c:numFmt formatCode="General" sourceLinked="1"/>
        <c:majorTickMark val="out"/>
        <c:minorTickMark val="none"/>
        <c:tickLblPos val="nextTo"/>
        <c:crossAx val="1269419039"/>
        <c:crosses val="min"/>
        <c:crossBetween val="between"/>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348756001745963E-2"/>
          <c:y val="2.3172905525846704E-2"/>
          <c:w val="0.9773024879965081"/>
          <c:h val="0.95365418894830656"/>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val>
            <c:numRef>
              <c:f>Sheet1!$A$1:$D$1</c:f>
              <c:numCache>
                <c:formatCode>General</c:formatCode>
                <c:ptCount val="4"/>
                <c:pt idx="0">
                  <c:v>4.8674698795180698</c:v>
                </c:pt>
                <c:pt idx="1">
                  <c:v>9.1566265060241001</c:v>
                </c:pt>
                <c:pt idx="2">
                  <c:v>6.5518072289156599</c:v>
                </c:pt>
                <c:pt idx="3">
                  <c:v>6.7686746987951798</c:v>
                </c:pt>
              </c:numCache>
            </c:numRef>
          </c:val>
          <c:extLst>
            <c:ext xmlns:c16="http://schemas.microsoft.com/office/drawing/2014/chart" uri="{C3380CC4-5D6E-409C-BE32-E72D297353CC}">
              <c16:uniqueId val="{00000000-2D02-474D-9277-363D64A3406F}"/>
            </c:ext>
          </c:extLst>
        </c:ser>
        <c:ser>
          <c:idx val="1"/>
          <c:order val="1"/>
          <c:spPr>
            <a:solidFill>
              <a:schemeClr val="accent2"/>
            </a:solidFill>
            <a:ln w="3175" cmpd="sng" algn="ctr">
              <a:solidFill>
                <a:schemeClr val="bg1"/>
              </a:solidFill>
              <a:prstDash val="solid"/>
            </a:ln>
          </c:spPr>
          <c:invertIfNegative val="0"/>
          <c:val>
            <c:numRef>
              <c:f>Sheet1!$A$2:$D$2</c:f>
              <c:numCache>
                <c:formatCode>General</c:formatCode>
                <c:ptCount val="4"/>
                <c:pt idx="0">
                  <c:v>0.21686746987951799</c:v>
                </c:pt>
                <c:pt idx="1">
                  <c:v>1.30361445783132</c:v>
                </c:pt>
                <c:pt idx="2">
                  <c:v>3.4</c:v>
                </c:pt>
                <c:pt idx="3">
                  <c:v>5.45301204819277</c:v>
                </c:pt>
              </c:numCache>
            </c:numRef>
          </c:val>
          <c:extLst>
            <c:ext xmlns:c16="http://schemas.microsoft.com/office/drawing/2014/chart" uri="{C3380CC4-5D6E-409C-BE32-E72D297353CC}">
              <c16:uniqueId val="{00000001-2D02-474D-9277-363D64A3406F}"/>
            </c:ext>
          </c:extLst>
        </c:ser>
        <c:dLbls>
          <c:showLegendKey val="0"/>
          <c:showVal val="0"/>
          <c:showCatName val="0"/>
          <c:showSerName val="0"/>
          <c:showPercent val="0"/>
          <c:showBubbleSize val="0"/>
        </c:dLbls>
        <c:gapWidth val="250"/>
        <c:axId val="1198789343"/>
        <c:axId val="1"/>
      </c:barChart>
      <c:catAx>
        <c:axId val="11987893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198789343"/>
        <c:crosses val="min"/>
        <c:crossBetween val="between"/>
        <c:majorUnit val="2"/>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7.2665662650602411E-2"/>
          <c:w val="0.95454545454545459"/>
          <c:h val="0.85466867469879515"/>
        </c:manualLayout>
      </c:layout>
      <c:barChart>
        <c:barDir val="col"/>
        <c:grouping val="stacked"/>
        <c:varyColors val="0"/>
        <c:ser>
          <c:idx val="0"/>
          <c:order val="0"/>
          <c:spPr>
            <a:solidFill>
              <a:srgbClr val="6F8DB9"/>
            </a:solidFill>
            <a:ln>
              <a:noFill/>
            </a:ln>
          </c:spPr>
          <c:invertIfNegative val="0"/>
          <c:dLbls>
            <c:dLbl>
              <c:idx val="0"/>
              <c:layout>
                <c:manualLayout>
                  <c:x val="0"/>
                  <c:y val="-3.7650602409638556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B2D-EC41-8F4E-3B9EC6AE4821}"/>
                </c:ext>
              </c:extLst>
            </c:dLbl>
            <c:dLbl>
              <c:idx val="1"/>
              <c:layout>
                <c:manualLayout>
                  <c:x val="0"/>
                  <c:y val="0"/>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10</c:v>
                </c:pt>
                <c:pt idx="1">
                  <c:v>5</c:v>
                </c:pt>
              </c:numCache>
            </c:numRef>
          </c:val>
          <c:extLst>
            <c:ext xmlns:c16="http://schemas.microsoft.com/office/drawing/2014/chart" uri="{C3380CC4-5D6E-409C-BE32-E72D297353CC}">
              <c16:uniqueId val="{00000002-AB2D-EC41-8F4E-3B9EC6AE4821}"/>
            </c:ext>
          </c:extLst>
        </c:ser>
        <c:ser>
          <c:idx val="1"/>
          <c:order val="1"/>
          <c:spPr>
            <a:solidFill>
              <a:srgbClr val="9DB1CF"/>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B2D-EC41-8F4E-3B9EC6AE4821}"/>
                </c:ext>
              </c:extLst>
            </c:dLbl>
            <c:dLbl>
              <c:idx val="1"/>
              <c:layout>
                <c:manualLayout>
                  <c:x val="0"/>
                  <c:y val="0"/>
                </c:manualLayout>
              </c:layout>
              <c:numFmt formatCode="#,##0&quot;%&quot;;&quot;-&quot;#,##0&quot;%&quot;" sourceLinked="0"/>
              <c:spPr>
                <a:noFill/>
                <a:ln>
                  <a:noFill/>
                </a:ln>
              </c:spPr>
              <c:txPr>
                <a:bodyPr wrap="none"/>
                <a:lstStyle/>
                <a:p>
                  <a:pPr>
                    <a:defRPr sz="14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20.000000000000004</c:v>
                </c:pt>
                <c:pt idx="1">
                  <c:v>45</c:v>
                </c:pt>
              </c:numCache>
            </c:numRef>
          </c:val>
          <c:extLst>
            <c:ext xmlns:c16="http://schemas.microsoft.com/office/drawing/2014/chart" uri="{C3380CC4-5D6E-409C-BE32-E72D297353CC}">
              <c16:uniqueId val="{00000005-AB2D-EC41-8F4E-3B9EC6AE4821}"/>
            </c:ext>
          </c:extLst>
        </c:ser>
        <c:ser>
          <c:idx val="2"/>
          <c:order val="2"/>
          <c:spPr>
            <a:solidFill>
              <a:srgbClr val="C3CFE1"/>
            </a:solidFill>
            <a:ln>
              <a:noFill/>
            </a:ln>
          </c:spPr>
          <c:invertIfNegative val="0"/>
          <c:dLbls>
            <c:dLbl>
              <c:idx val="0"/>
              <c:layout>
                <c:manualLayout>
                  <c:x val="0"/>
                  <c:y val="-3.7650602409638556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B2D-EC41-8F4E-3B9EC6AE4821}"/>
                </c:ext>
              </c:extLst>
            </c:dLbl>
            <c:dLbl>
              <c:idx val="1"/>
              <c:layout>
                <c:manualLayout>
                  <c:x val="0"/>
                  <c:y val="-3.7650602409638556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9.9999999999999982</c:v>
                </c:pt>
                <c:pt idx="1">
                  <c:v>9.9999999999999982</c:v>
                </c:pt>
              </c:numCache>
            </c:numRef>
          </c:val>
          <c:extLst>
            <c:ext xmlns:c16="http://schemas.microsoft.com/office/drawing/2014/chart" uri="{C3380CC4-5D6E-409C-BE32-E72D297353CC}">
              <c16:uniqueId val="{00000008-AB2D-EC41-8F4E-3B9EC6AE4821}"/>
            </c:ext>
          </c:extLst>
        </c:ser>
        <c:ser>
          <c:idx val="3"/>
          <c:order val="3"/>
          <c:spPr>
            <a:solidFill>
              <a:srgbClr val="DFE5EF"/>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B2D-EC41-8F4E-3B9EC6AE4821}"/>
                </c:ext>
              </c:extLst>
            </c:dLbl>
            <c:dLbl>
              <c:idx val="1"/>
              <c:layout>
                <c:manualLayout>
                  <c:x val="0"/>
                  <c:y val="0"/>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60</c:v>
                </c:pt>
                <c:pt idx="1">
                  <c:v>40</c:v>
                </c:pt>
              </c:numCache>
            </c:numRef>
          </c:val>
          <c:extLst>
            <c:ext xmlns:c16="http://schemas.microsoft.com/office/drawing/2014/chart" uri="{C3380CC4-5D6E-409C-BE32-E72D297353CC}">
              <c16:uniqueId val="{0000000B-AB2D-EC41-8F4E-3B9EC6AE4821}"/>
            </c:ext>
          </c:extLst>
        </c:ser>
        <c:dLbls>
          <c:showLegendKey val="0"/>
          <c:showVal val="0"/>
          <c:showCatName val="0"/>
          <c:showSerName val="0"/>
          <c:showPercent val="0"/>
          <c:showBubbleSize val="0"/>
        </c:dLbls>
        <c:gapWidth val="80"/>
        <c:overlap val="100"/>
        <c:axId val="497648096"/>
        <c:axId val="1"/>
      </c:barChart>
      <c:catAx>
        <c:axId val="4976480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97648096"/>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717111770524232E-2"/>
          <c:y val="2.3733455043359195E-2"/>
          <c:w val="0.94856577645895157"/>
          <c:h val="0.95253308991328156"/>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203</c:v>
                </c:pt>
                <c:pt idx="1">
                  <c:v>222.6</c:v>
                </c:pt>
                <c:pt idx="2">
                  <c:v>238.7</c:v>
                </c:pt>
                <c:pt idx="3">
                  <c:v>261.39999999999998</c:v>
                </c:pt>
                <c:pt idx="4">
                  <c:v>284</c:v>
                </c:pt>
                <c:pt idx="5">
                  <c:v>315.60000000000002</c:v>
                </c:pt>
              </c:numCache>
            </c:numRef>
          </c:val>
          <c:extLst>
            <c:ext xmlns:c16="http://schemas.microsoft.com/office/drawing/2014/chart" uri="{C3380CC4-5D6E-409C-BE32-E72D297353CC}">
              <c16:uniqueId val="{00000000-240C-F94F-B8E9-09534D5DACA8}"/>
            </c:ext>
          </c:extLst>
        </c:ser>
        <c:ser>
          <c:idx val="1"/>
          <c:order val="1"/>
          <c:spPr>
            <a:solidFill>
              <a:schemeClr val="accent2"/>
            </a:solidFill>
            <a:ln>
              <a:noFill/>
            </a:ln>
          </c:spPr>
          <c:invertIfNegative val="0"/>
          <c:val>
            <c:numRef>
              <c:f>Sheet1!$A$2:$F$2</c:f>
              <c:numCache>
                <c:formatCode>General</c:formatCode>
                <c:ptCount val="6"/>
                <c:pt idx="0">
                  <c:v>169.8</c:v>
                </c:pt>
                <c:pt idx="1">
                  <c:v>176.9</c:v>
                </c:pt>
                <c:pt idx="2">
                  <c:v>180.09999999999997</c:v>
                </c:pt>
                <c:pt idx="3">
                  <c:v>191.89999999999998</c:v>
                </c:pt>
                <c:pt idx="4">
                  <c:v>205</c:v>
                </c:pt>
                <c:pt idx="5">
                  <c:v>216.19999999999993</c:v>
                </c:pt>
              </c:numCache>
            </c:numRef>
          </c:val>
          <c:extLst>
            <c:ext xmlns:c16="http://schemas.microsoft.com/office/drawing/2014/chart" uri="{C3380CC4-5D6E-409C-BE32-E72D297353CC}">
              <c16:uniqueId val="{00000001-240C-F94F-B8E9-09534D5DACA8}"/>
            </c:ext>
          </c:extLst>
        </c:ser>
        <c:dLbls>
          <c:showLegendKey val="0"/>
          <c:showVal val="0"/>
          <c:showCatName val="0"/>
          <c:showSerName val="0"/>
          <c:showPercent val="0"/>
          <c:showBubbleSize val="0"/>
        </c:dLbls>
        <c:gapWidth val="80"/>
        <c:overlap val="100"/>
        <c:axId val="959990752"/>
        <c:axId val="1"/>
      </c:barChart>
      <c:catAx>
        <c:axId val="959990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959990752"/>
        <c:crosses val="min"/>
        <c:crossBetween val="between"/>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09317389138018E-2"/>
          <c:y val="2.3733455043359195E-2"/>
          <c:w val="0.94818136522172392"/>
          <c:h val="0.95253308991328156"/>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214.2</c:v>
                </c:pt>
                <c:pt idx="1">
                  <c:v>254.2</c:v>
                </c:pt>
                <c:pt idx="2">
                  <c:v>277.3</c:v>
                </c:pt>
                <c:pt idx="3">
                  <c:v>304.8</c:v>
                </c:pt>
                <c:pt idx="4">
                  <c:v>333.8</c:v>
                </c:pt>
                <c:pt idx="5">
                  <c:v>376.2</c:v>
                </c:pt>
              </c:numCache>
            </c:numRef>
          </c:val>
          <c:extLst>
            <c:ext xmlns:c16="http://schemas.microsoft.com/office/drawing/2014/chart" uri="{C3380CC4-5D6E-409C-BE32-E72D297353CC}">
              <c16:uniqueId val="{00000000-0FEB-D447-B647-396C403FCE9C}"/>
            </c:ext>
          </c:extLst>
        </c:ser>
        <c:ser>
          <c:idx val="1"/>
          <c:order val="1"/>
          <c:spPr>
            <a:solidFill>
              <a:schemeClr val="accent2"/>
            </a:solidFill>
            <a:ln>
              <a:noFill/>
            </a:ln>
          </c:spPr>
          <c:invertIfNegative val="0"/>
          <c:val>
            <c:numRef>
              <c:f>Sheet1!$A$2:$F$2</c:f>
              <c:numCache>
                <c:formatCode>General</c:formatCode>
                <c:ptCount val="6"/>
                <c:pt idx="0">
                  <c:v>187.3</c:v>
                </c:pt>
                <c:pt idx="1">
                  <c:v>207.8</c:v>
                </c:pt>
                <c:pt idx="2">
                  <c:v>216.5</c:v>
                </c:pt>
                <c:pt idx="3">
                  <c:v>243.3</c:v>
                </c:pt>
                <c:pt idx="4">
                  <c:v>264.2</c:v>
                </c:pt>
                <c:pt idx="5">
                  <c:v>282.3</c:v>
                </c:pt>
              </c:numCache>
            </c:numRef>
          </c:val>
          <c:extLst>
            <c:ext xmlns:c16="http://schemas.microsoft.com/office/drawing/2014/chart" uri="{C3380CC4-5D6E-409C-BE32-E72D297353CC}">
              <c16:uniqueId val="{00000001-0FEB-D447-B647-396C403FCE9C}"/>
            </c:ext>
          </c:extLst>
        </c:ser>
        <c:dLbls>
          <c:showLegendKey val="0"/>
          <c:showVal val="0"/>
          <c:showCatName val="0"/>
          <c:showSerName val="0"/>
          <c:showPercent val="0"/>
          <c:showBubbleSize val="0"/>
        </c:dLbls>
        <c:gapWidth val="80"/>
        <c:overlap val="100"/>
        <c:axId val="753783824"/>
        <c:axId val="1"/>
      </c:barChart>
      <c:catAx>
        <c:axId val="753783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753783824"/>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3391812865497075E-2"/>
          <c:w val="0.95859872611464969"/>
          <c:h val="0.95321637426900585"/>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EF0B-476F-99D9-B8D1A2D2768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EF0B-476F-99D9-B8D1A2D27681}"/>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EF0B-476F-99D9-B8D1A2D2768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EF0B-476F-99D9-B8D1A2D27681}"/>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EF0B-476F-99D9-B8D1A2D2768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EF0B-476F-99D9-B8D1A2D27681}"/>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EF0B-476F-99D9-B8D1A2D27681}"/>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EF0B-476F-99D9-B8D1A2D27681}"/>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EF0B-476F-99D9-B8D1A2D27681}"/>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EF0B-476F-99D9-B8D1A2D27681}"/>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EF0B-476F-99D9-B8D1A2D27681}"/>
            </c:ext>
          </c:extLst>
        </c:ser>
        <c:dLbls>
          <c:showLegendKey val="0"/>
          <c:showVal val="0"/>
          <c:showCatName val="0"/>
          <c:showSerName val="0"/>
          <c:showPercent val="0"/>
          <c:showBubbleSize val="0"/>
        </c:dLbls>
        <c:axId val="1020069264"/>
        <c:axId val="1"/>
      </c:areaChart>
      <c:catAx>
        <c:axId val="10200692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020069264"/>
        <c:crosses val="min"/>
        <c:crossBetween val="midCat"/>
      </c:valAx>
    </c:plotArea>
    <c:plotVisOnly val="0"/>
    <c:dispBlanksAs val="zero"/>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334709525213801E-2"/>
          <c:y val="2.3722627737226276E-2"/>
          <c:w val="0.96933058094957236"/>
          <c:h val="0.95255474452554745"/>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Sheet1!$A$1:$C$1</c:f>
              <c:numCache>
                <c:formatCode>General</c:formatCode>
                <c:ptCount val="3"/>
                <c:pt idx="0">
                  <c:v>0.33800000000000002</c:v>
                </c:pt>
                <c:pt idx="1">
                  <c:v>0.372</c:v>
                </c:pt>
                <c:pt idx="2">
                  <c:v>0.372</c:v>
                </c:pt>
              </c:numCache>
            </c:numRef>
          </c:val>
          <c:extLst>
            <c:ext xmlns:c16="http://schemas.microsoft.com/office/drawing/2014/chart" uri="{C3380CC4-5D6E-409C-BE32-E72D297353CC}">
              <c16:uniqueId val="{00000000-40F3-8A43-B323-CEF697288DCF}"/>
            </c:ext>
          </c:extLst>
        </c:ser>
        <c:ser>
          <c:idx val="1"/>
          <c:order val="1"/>
          <c:spPr>
            <a:solidFill>
              <a:schemeClr val="accent2"/>
            </a:solidFill>
            <a:ln w="3175" cmpd="sng" algn="ctr">
              <a:solidFill>
                <a:schemeClr val="bg1"/>
              </a:solidFill>
              <a:prstDash val="solid"/>
            </a:ln>
          </c:spPr>
          <c:invertIfNegative val="0"/>
          <c:val>
            <c:numRef>
              <c:f>Sheet1!$A$2:$C$2</c:f>
              <c:numCache>
                <c:formatCode>General</c:formatCode>
                <c:ptCount val="3"/>
                <c:pt idx="0">
                  <c:v>0.314</c:v>
                </c:pt>
                <c:pt idx="1">
                  <c:v>4.8999999999999988E-2</c:v>
                </c:pt>
                <c:pt idx="2">
                  <c:v>4.7999999999999987E-2</c:v>
                </c:pt>
              </c:numCache>
            </c:numRef>
          </c:val>
          <c:extLst>
            <c:ext xmlns:c16="http://schemas.microsoft.com/office/drawing/2014/chart" uri="{C3380CC4-5D6E-409C-BE32-E72D297353CC}">
              <c16:uniqueId val="{00000001-40F3-8A43-B323-CEF697288DCF}"/>
            </c:ext>
          </c:extLst>
        </c:ser>
        <c:ser>
          <c:idx val="2"/>
          <c:order val="2"/>
          <c:spPr>
            <a:solidFill>
              <a:schemeClr val="accent3"/>
            </a:solidFill>
            <a:ln w="3175" cmpd="sng" algn="ctr">
              <a:solidFill>
                <a:schemeClr val="bg1"/>
              </a:solidFill>
              <a:prstDash val="solid"/>
            </a:ln>
          </c:spPr>
          <c:invertIfNegative val="0"/>
          <c:val>
            <c:numRef>
              <c:f>Sheet1!$A$3:$C$3</c:f>
              <c:numCache>
                <c:formatCode>General</c:formatCode>
                <c:ptCount val="3"/>
                <c:pt idx="0">
                  <c:v>0.32999999999999996</c:v>
                </c:pt>
                <c:pt idx="1">
                  <c:v>0.20800000000000002</c:v>
                </c:pt>
                <c:pt idx="2">
                  <c:v>0.17599999999999999</c:v>
                </c:pt>
              </c:numCache>
            </c:numRef>
          </c:val>
          <c:extLst>
            <c:ext xmlns:c16="http://schemas.microsoft.com/office/drawing/2014/chart" uri="{C3380CC4-5D6E-409C-BE32-E72D297353CC}">
              <c16:uniqueId val="{00000002-40F3-8A43-B323-CEF697288DCF}"/>
            </c:ext>
          </c:extLst>
        </c:ser>
        <c:ser>
          <c:idx val="3"/>
          <c:order val="3"/>
          <c:spPr>
            <a:solidFill>
              <a:schemeClr val="accent5"/>
            </a:solidFill>
            <a:ln w="3175" cmpd="sng" algn="ctr">
              <a:solidFill>
                <a:schemeClr val="bg1"/>
              </a:solidFill>
              <a:prstDash val="solid"/>
            </a:ln>
          </c:spPr>
          <c:invertIfNegative val="0"/>
          <c:val>
            <c:numRef>
              <c:f>Sheet1!$A$4:$C$4</c:f>
              <c:numCache>
                <c:formatCode>General</c:formatCode>
                <c:ptCount val="3"/>
                <c:pt idx="0">
                  <c:v>0.23699999999999988</c:v>
                </c:pt>
                <c:pt idx="1">
                  <c:v>0.15400000000000003</c:v>
                </c:pt>
                <c:pt idx="2">
                  <c:v>0.128</c:v>
                </c:pt>
              </c:numCache>
            </c:numRef>
          </c:val>
          <c:extLst>
            <c:ext xmlns:c16="http://schemas.microsoft.com/office/drawing/2014/chart" uri="{C3380CC4-5D6E-409C-BE32-E72D297353CC}">
              <c16:uniqueId val="{00000003-40F3-8A43-B323-CEF697288DCF}"/>
            </c:ext>
          </c:extLst>
        </c:ser>
        <c:ser>
          <c:idx val="4"/>
          <c:order val="4"/>
          <c:spPr>
            <a:solidFill>
              <a:schemeClr val="accent6"/>
            </a:solidFill>
            <a:ln w="3175" cmpd="sng" algn="ctr">
              <a:solidFill>
                <a:schemeClr val="bg1"/>
              </a:solidFill>
              <a:prstDash val="solid"/>
            </a:ln>
          </c:spPr>
          <c:invertIfNegative val="0"/>
          <c:val>
            <c:numRef>
              <c:f>Sheet1!$A$5:$C$5</c:f>
              <c:numCache>
                <c:formatCode>General</c:formatCode>
                <c:ptCount val="3"/>
                <c:pt idx="0">
                  <c:v>1.46</c:v>
                </c:pt>
                <c:pt idx="1">
                  <c:v>0.97699999999999998</c:v>
                </c:pt>
                <c:pt idx="2">
                  <c:v>0.43399999999999994</c:v>
                </c:pt>
              </c:numCache>
            </c:numRef>
          </c:val>
          <c:extLst>
            <c:ext xmlns:c16="http://schemas.microsoft.com/office/drawing/2014/chart" uri="{C3380CC4-5D6E-409C-BE32-E72D297353CC}">
              <c16:uniqueId val="{00000004-40F3-8A43-B323-CEF697288DCF}"/>
            </c:ext>
          </c:extLst>
        </c:ser>
        <c:dLbls>
          <c:showLegendKey val="0"/>
          <c:showVal val="0"/>
          <c:showCatName val="0"/>
          <c:showSerName val="0"/>
          <c:showPercent val="0"/>
          <c:showBubbleSize val="0"/>
        </c:dLbls>
        <c:gapWidth val="80"/>
        <c:overlap val="100"/>
        <c:axId val="1004503391"/>
        <c:axId val="1"/>
      </c:barChart>
      <c:catAx>
        <c:axId val="10045033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04503391"/>
        <c:crosses val="min"/>
        <c:crossBetween val="between"/>
        <c:majorUnit val="1"/>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03249830737983E-2"/>
          <c:y val="0.16926869350862778"/>
          <c:w val="0.96479350033852407"/>
          <c:h val="0.71405094494658994"/>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57B-EA47-BD93-8F6C9D304A51}"/>
              </c:ext>
            </c:extLst>
          </c:dPt>
          <c:dPt>
            <c:idx val="6"/>
            <c:invertIfNegative val="0"/>
            <c:bubble3D val="0"/>
            <c:spPr>
              <a:solidFill>
                <a:schemeClr val="bg2"/>
              </a:solidFill>
              <a:ln>
                <a:noFill/>
              </a:ln>
            </c:spPr>
            <c:extLst>
              <c:ext xmlns:c16="http://schemas.microsoft.com/office/drawing/2014/chart" uri="{C3380CC4-5D6E-409C-BE32-E72D297353CC}">
                <c16:uniqueId val="{00000001-F57B-EA47-BD93-8F6C9D304A51}"/>
              </c:ext>
            </c:extLst>
          </c:dPt>
          <c:dLbls>
            <c:dLbl>
              <c:idx val="0"/>
              <c:layout>
                <c:manualLayout>
                  <c:x val="0"/>
                  <c:y val="-0.3599013968775677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7B-EA47-BD93-8F6C9D304A51}"/>
                </c:ext>
              </c:extLst>
            </c:dLbl>
            <c:dLbl>
              <c:idx val="6"/>
              <c:layout>
                <c:manualLayout>
                  <c:x val="0"/>
                  <c:y val="-0.22267871815940837"/>
                </c:manualLayout>
              </c:layout>
              <c:numFmt formatCode="#,##0;&quot;-&quot;#,##0"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9400000</c:v>
                </c:pt>
                <c:pt idx="1">
                  <c:v>9400000</c:v>
                </c:pt>
                <c:pt idx="2">
                  <c:v>8550000</c:v>
                </c:pt>
                <c:pt idx="3">
                  <c:v>6150000</c:v>
                </c:pt>
                <c:pt idx="4">
                  <c:v>5760000</c:v>
                </c:pt>
                <c:pt idx="5">
                  <c:v>5210000</c:v>
                </c:pt>
                <c:pt idx="6">
                  <c:v>5210000</c:v>
                </c:pt>
              </c:numCache>
            </c:numRef>
          </c:val>
          <c:extLst>
            <c:ext xmlns:c16="http://schemas.microsoft.com/office/drawing/2014/chart" uri="{C3380CC4-5D6E-409C-BE32-E72D297353CC}">
              <c16:uniqueId val="{00000002-F57B-EA47-BD93-8F6C9D304A51}"/>
            </c:ext>
          </c:extLst>
        </c:ser>
        <c:ser>
          <c:idx val="1"/>
          <c:order val="1"/>
          <c:spPr>
            <a:solidFill>
              <a:schemeClr val="accent1"/>
            </a:solidFill>
            <a:ln>
              <a:noFill/>
            </a:ln>
          </c:spPr>
          <c:invertIfNegative val="0"/>
          <c:dPt>
            <c:idx val="1"/>
            <c:invertIfNegative val="0"/>
            <c:bubble3D val="0"/>
            <c:spPr>
              <a:solidFill>
                <a:srgbClr val="C30C3E"/>
              </a:solidFill>
              <a:ln>
                <a:noFill/>
              </a:ln>
            </c:spPr>
            <c:extLst>
              <c:ext xmlns:c16="http://schemas.microsoft.com/office/drawing/2014/chart" uri="{C3380CC4-5D6E-409C-BE32-E72D297353CC}">
                <c16:uniqueId val="{00000003-F57B-EA47-BD93-8F6C9D304A51}"/>
              </c:ext>
            </c:extLst>
          </c:dPt>
          <c:dPt>
            <c:idx val="4"/>
            <c:invertIfNegative val="0"/>
            <c:bubble3D val="0"/>
            <c:spPr>
              <a:solidFill>
                <a:srgbClr val="C30C3E"/>
              </a:solidFill>
              <a:ln>
                <a:noFill/>
              </a:ln>
            </c:spPr>
            <c:extLst>
              <c:ext xmlns:c16="http://schemas.microsoft.com/office/drawing/2014/chart" uri="{C3380CC4-5D6E-409C-BE32-E72D297353CC}">
                <c16:uniqueId val="{00000004-F57B-EA47-BD93-8F6C9D304A51}"/>
              </c:ext>
            </c:extLst>
          </c:dPt>
          <c:dLbls>
            <c:dLbl>
              <c:idx val="1"/>
              <c:layout>
                <c:manualLayout>
                  <c:x val="0"/>
                  <c:y val="-0.1018898931799507"/>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57B-EA47-BD93-8F6C9D304A51}"/>
                </c:ext>
              </c:extLst>
            </c:dLbl>
            <c:dLbl>
              <c:idx val="2"/>
              <c:layout>
                <c:manualLayout>
                  <c:x val="0"/>
                  <c:y val="0.12900575184880855"/>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57B-EA47-BD93-8F6C9D304A51}"/>
                </c:ext>
              </c:extLst>
            </c:dLbl>
            <c:dLbl>
              <c:idx val="3"/>
              <c:layout>
                <c:manualLayout>
                  <c:x val="0"/>
                  <c:y val="0.13147082990961381"/>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57B-EA47-BD93-8F6C9D304A51}"/>
                </c:ext>
              </c:extLst>
            </c:dLbl>
            <c:dLbl>
              <c:idx val="4"/>
              <c:layout>
                <c:manualLayout>
                  <c:x val="0"/>
                  <c:y val="-6.4913722267871815E-2"/>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57B-EA47-BD93-8F6C9D304A51}"/>
                </c:ext>
              </c:extLst>
            </c:dLbl>
            <c:dLbl>
              <c:idx val="5"/>
              <c:layout>
                <c:manualLayout>
                  <c:x val="0"/>
                  <c:y val="7.0665571076417424E-2"/>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1">
                  <c:v>1500000</c:v>
                </c:pt>
                <c:pt idx="2">
                  <c:v>2350000</c:v>
                </c:pt>
                <c:pt idx="3">
                  <c:v>2400000</c:v>
                </c:pt>
                <c:pt idx="4">
                  <c:v>390000</c:v>
                </c:pt>
                <c:pt idx="5">
                  <c:v>550000</c:v>
                </c:pt>
              </c:numCache>
            </c:numRef>
          </c:val>
          <c:extLst>
            <c:ext xmlns:c16="http://schemas.microsoft.com/office/drawing/2014/chart" uri="{C3380CC4-5D6E-409C-BE32-E72D297353CC}">
              <c16:uniqueId val="{00000008-F57B-EA47-BD93-8F6C9D304A51}"/>
            </c:ext>
          </c:extLst>
        </c:ser>
        <c:dLbls>
          <c:showLegendKey val="0"/>
          <c:showVal val="0"/>
          <c:showCatName val="0"/>
          <c:showSerName val="0"/>
          <c:showPercent val="0"/>
          <c:showBubbleSize val="0"/>
        </c:dLbls>
        <c:gapWidth val="80"/>
        <c:overlap val="100"/>
        <c:axId val="1717226512"/>
        <c:axId val="1"/>
      </c:barChart>
      <c:catAx>
        <c:axId val="1717226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900000"/>
          <c:min val="0"/>
        </c:scaling>
        <c:delete val="1"/>
        <c:axPos val="l"/>
        <c:numFmt formatCode="General" sourceLinked="1"/>
        <c:majorTickMark val="out"/>
        <c:minorTickMark val="none"/>
        <c:tickLblPos val="nextTo"/>
        <c:crossAx val="1717226512"/>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990619136960601"/>
          <c:y val="7.1500503524672715E-2"/>
          <c:w val="0.66754221388367729"/>
          <c:h val="0.85699899295065463"/>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7FE-4E45-AB28-00FEEA61D015}"/>
              </c:ext>
            </c:extLst>
          </c:dPt>
          <c:dPt>
            <c:idx val="3"/>
            <c:invertIfNegative val="0"/>
            <c:bubble3D val="0"/>
            <c:spPr>
              <a:solidFill>
                <a:schemeClr val="accent5"/>
              </a:solidFill>
              <a:ln>
                <a:noFill/>
              </a:ln>
            </c:spPr>
            <c:extLst>
              <c:ext xmlns:c16="http://schemas.microsoft.com/office/drawing/2014/chart" uri="{C3380CC4-5D6E-409C-BE32-E72D297353CC}">
                <c16:uniqueId val="{00000001-87FE-4E45-AB28-00FEEA61D015}"/>
              </c:ext>
            </c:extLst>
          </c:dPt>
          <c:dLbls>
            <c:dLbl>
              <c:idx val="3"/>
              <c:layout>
                <c:manualLayout>
                  <c:x val="6.3789868667917448E-3"/>
                  <c:y val="-0.2623363544813696"/>
                </c:manualLayout>
              </c:layout>
              <c:numFmt formatCode="&quot; $&quot;#,##0&quot; &quot;;&quot; $&quot;#,##0&quot; &quot;" sourceLinked="0"/>
              <c:spPr>
                <a:noFill/>
                <a:ln>
                  <a:noFill/>
                </a:ln>
              </c:spPr>
              <c:txPr>
                <a:bodyPr wrap="none"/>
                <a:lstStyle/>
                <a:p>
                  <a:pPr>
                    <a:defRPr sz="10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7FE-4E45-AB28-00FEEA61D0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1500000</c:v>
                </c:pt>
                <c:pt idx="1">
                  <c:v>1300000</c:v>
                </c:pt>
                <c:pt idx="2">
                  <c:v>1075000</c:v>
                </c:pt>
                <c:pt idx="3">
                  <c:v>1075000</c:v>
                </c:pt>
              </c:numCache>
            </c:numRef>
          </c:val>
          <c:extLst>
            <c:ext xmlns:c16="http://schemas.microsoft.com/office/drawing/2014/chart" uri="{C3380CC4-5D6E-409C-BE32-E72D297353CC}">
              <c16:uniqueId val="{00000002-87FE-4E45-AB28-00FEEA61D015}"/>
            </c:ext>
          </c:extLst>
        </c:ser>
        <c:ser>
          <c:idx val="1"/>
          <c:order val="1"/>
          <c:spPr>
            <a:pattFill prst="ltDnDiag">
              <a:fgClr>
                <a:schemeClr val="tx1"/>
              </a:fgClr>
              <a:bgClr>
                <a:schemeClr val="bg1"/>
              </a:bgClr>
            </a:pattFill>
            <a:ln>
              <a:noFill/>
            </a:ln>
          </c:spPr>
          <c:invertIfNegative val="0"/>
          <c:dLbls>
            <c:dLbl>
              <c:idx val="2"/>
              <c:layout>
                <c:manualLayout>
                  <c:x val="0"/>
                  <c:y val="4.2799597180261835E-2"/>
                </c:manualLayout>
              </c:layout>
              <c:numFmt formatCode="&quot; $(&quot;#,##0&quot;)&quot;;&quot; $(&quot;#,##0&quot;)&quot;"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7FE-4E45-AB28-00FEEA61D0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400000</c:v>
                </c:pt>
                <c:pt idx="1">
                  <c:v>150000</c:v>
                </c:pt>
                <c:pt idx="2">
                  <c:v>50000</c:v>
                </c:pt>
              </c:numCache>
            </c:numRef>
          </c:val>
          <c:extLst>
            <c:ext xmlns:c16="http://schemas.microsoft.com/office/drawing/2014/chart" uri="{C3380CC4-5D6E-409C-BE32-E72D297353CC}">
              <c16:uniqueId val="{00000004-87FE-4E45-AB28-00FEEA61D015}"/>
            </c:ext>
          </c:extLst>
        </c:ser>
        <c:ser>
          <c:idx val="2"/>
          <c:order val="2"/>
          <c:spPr>
            <a:solidFill>
              <a:srgbClr val="C30C3E"/>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5-87FE-4E45-AB28-00FEEA61D015}"/>
              </c:ext>
            </c:extLst>
          </c:dPt>
          <c:val>
            <c:numRef>
              <c:f>Sheet1!$A$3:$D$3</c:f>
              <c:numCache>
                <c:formatCode>General</c:formatCode>
                <c:ptCount val="4"/>
                <c:pt idx="1">
                  <c:v>450000</c:v>
                </c:pt>
                <c:pt idx="2">
                  <c:v>175000</c:v>
                </c:pt>
              </c:numCache>
            </c:numRef>
          </c:val>
          <c:extLst>
            <c:ext xmlns:c16="http://schemas.microsoft.com/office/drawing/2014/chart" uri="{C3380CC4-5D6E-409C-BE32-E72D297353CC}">
              <c16:uniqueId val="{00000006-87FE-4E45-AB28-00FEEA61D015}"/>
            </c:ext>
          </c:extLst>
        </c:ser>
        <c:dLbls>
          <c:showLegendKey val="0"/>
          <c:showVal val="0"/>
          <c:showCatName val="0"/>
          <c:showSerName val="0"/>
          <c:showPercent val="0"/>
          <c:showBubbleSize val="0"/>
        </c:dLbls>
        <c:gapWidth val="80"/>
        <c:overlap val="100"/>
        <c:axId val="714840928"/>
        <c:axId val="1"/>
      </c:barChart>
      <c:catAx>
        <c:axId val="7148409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714840928"/>
        <c:crosses val="min"/>
        <c:crossBetween val="between"/>
        <c:majorUnit val="50000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622641509433963E-2"/>
          <c:y val="6.9709543568464732E-2"/>
          <c:w val="0.92641509433962266"/>
          <c:h val="0.86058091286307059"/>
        </c:manualLayout>
      </c:layout>
      <c:barChart>
        <c:barDir val="col"/>
        <c:grouping val="stacked"/>
        <c:varyColors val="0"/>
        <c:ser>
          <c:idx val="0"/>
          <c:order val="0"/>
          <c:spPr>
            <a:solidFill>
              <a:schemeClr val="accent1"/>
            </a:solidFill>
            <a:ln>
              <a:noFill/>
            </a:ln>
          </c:spPr>
          <c:invertIfNegative val="0"/>
          <c:val>
            <c:numRef>
              <c:f>Sheet1!$A$1:$K$1</c:f>
              <c:numCache>
                <c:formatCode>General</c:formatCode>
                <c:ptCount val="11"/>
                <c:pt idx="0">
                  <c:v>39.194139194139069</c:v>
                </c:pt>
                <c:pt idx="1">
                  <c:v>38.56655290102384</c:v>
                </c:pt>
                <c:pt idx="2">
                  <c:v>34.670487106017241</c:v>
                </c:pt>
                <c:pt idx="3">
                  <c:v>39.348370927318236</c:v>
                </c:pt>
                <c:pt idx="4">
                  <c:v>34.759358288773612</c:v>
                </c:pt>
                <c:pt idx="5">
                  <c:v>40.547588005215104</c:v>
                </c:pt>
                <c:pt idx="6">
                  <c:v>44.947735191637634</c:v>
                </c:pt>
                <c:pt idx="7">
                  <c:v>44.983818770226712</c:v>
                </c:pt>
                <c:pt idx="8">
                  <c:v>61.826484018265063</c:v>
                </c:pt>
                <c:pt idx="9">
                  <c:v>88.810086682435724</c:v>
                </c:pt>
                <c:pt idx="10">
                  <c:v>95.020746887966823</c:v>
                </c:pt>
              </c:numCache>
            </c:numRef>
          </c:val>
          <c:extLst>
            <c:ext xmlns:c16="http://schemas.microsoft.com/office/drawing/2014/chart" uri="{C3380CC4-5D6E-409C-BE32-E72D297353CC}">
              <c16:uniqueId val="{00000000-40DC-044A-A3EC-D0DB523B92C6}"/>
            </c:ext>
          </c:extLst>
        </c:ser>
        <c:ser>
          <c:idx val="1"/>
          <c:order val="1"/>
          <c:spPr>
            <a:solidFill>
              <a:schemeClr val="accent2"/>
            </a:solidFill>
            <a:ln>
              <a:noFill/>
            </a:ln>
          </c:spPr>
          <c:invertIfNegative val="0"/>
          <c:val>
            <c:numRef>
              <c:f>Sheet1!$A$2:$K$2</c:f>
              <c:numCache>
                <c:formatCode>General</c:formatCode>
                <c:ptCount val="11"/>
                <c:pt idx="0">
                  <c:v>49.084249084228006</c:v>
                </c:pt>
                <c:pt idx="1">
                  <c:v>52.559726962457454</c:v>
                </c:pt>
                <c:pt idx="2">
                  <c:v>54.441260744985634</c:v>
                </c:pt>
                <c:pt idx="3">
                  <c:v>55.137844611528884</c:v>
                </c:pt>
                <c:pt idx="4">
                  <c:v>59.180035650630003</c:v>
                </c:pt>
                <c:pt idx="5">
                  <c:v>55.019556714479535</c:v>
                </c:pt>
                <c:pt idx="6">
                  <c:v>51.567944250871122</c:v>
                </c:pt>
                <c:pt idx="7">
                  <c:v>50.701186623523419</c:v>
                </c:pt>
                <c:pt idx="8">
                  <c:v>31.415525114155209</c:v>
                </c:pt>
                <c:pt idx="9">
                  <c:v>6.9345941686325023</c:v>
                </c:pt>
                <c:pt idx="10">
                  <c:v>1.5411973918198374</c:v>
                </c:pt>
              </c:numCache>
            </c:numRef>
          </c:val>
          <c:extLst>
            <c:ext xmlns:c16="http://schemas.microsoft.com/office/drawing/2014/chart" uri="{C3380CC4-5D6E-409C-BE32-E72D297353CC}">
              <c16:uniqueId val="{00000001-40DC-044A-A3EC-D0DB523B92C6}"/>
            </c:ext>
          </c:extLst>
        </c:ser>
        <c:ser>
          <c:idx val="2"/>
          <c:order val="2"/>
          <c:spPr>
            <a:solidFill>
              <a:schemeClr val="accent3"/>
            </a:solidFill>
            <a:ln>
              <a:noFill/>
            </a:ln>
          </c:spPr>
          <c:invertIfNegative val="0"/>
          <c:dLbls>
            <c:dLbl>
              <c:idx val="10"/>
              <c:layout>
                <c:manualLayout>
                  <c:x val="5.9245283018867924E-2"/>
                  <c:y val="8.7136929460580916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0DC-044A-A3EC-D0DB523B92C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Sheet1!$A$3:$K$3</c:f>
              <c:numCache>
                <c:formatCode>General</c:formatCode>
                <c:ptCount val="11"/>
                <c:pt idx="0">
                  <c:v>11.721611721632929</c:v>
                </c:pt>
                <c:pt idx="1">
                  <c:v>8.8737201365187026</c:v>
                </c:pt>
                <c:pt idx="2">
                  <c:v>10.888252148997136</c:v>
                </c:pt>
                <c:pt idx="3">
                  <c:v>5.5137844611528708</c:v>
                </c:pt>
                <c:pt idx="4">
                  <c:v>6.0606060605963847</c:v>
                </c:pt>
                <c:pt idx="5">
                  <c:v>4.43285528030537</c:v>
                </c:pt>
                <c:pt idx="6">
                  <c:v>3.4843205574912384</c:v>
                </c:pt>
                <c:pt idx="7">
                  <c:v>4.3149946062498667</c:v>
                </c:pt>
                <c:pt idx="8">
                  <c:v>6.7579908675797329</c:v>
                </c:pt>
                <c:pt idx="9">
                  <c:v>4.2553191489317799</c:v>
                </c:pt>
                <c:pt idx="10">
                  <c:v>3.4380557202133399</c:v>
                </c:pt>
              </c:numCache>
            </c:numRef>
          </c:val>
          <c:extLst>
            <c:ext xmlns:c16="http://schemas.microsoft.com/office/drawing/2014/chart" uri="{C3380CC4-5D6E-409C-BE32-E72D297353CC}">
              <c16:uniqueId val="{00000003-40DC-044A-A3EC-D0DB523B92C6}"/>
            </c:ext>
          </c:extLst>
        </c:ser>
        <c:dLbls>
          <c:showLegendKey val="0"/>
          <c:showVal val="0"/>
          <c:showCatName val="0"/>
          <c:showSerName val="0"/>
          <c:showPercent val="0"/>
          <c:showBubbleSize val="0"/>
        </c:dLbls>
        <c:gapWidth val="80"/>
        <c:overlap val="100"/>
        <c:axId val="626938735"/>
        <c:axId val="1"/>
      </c:barChart>
      <c:catAx>
        <c:axId val="6269387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26938735"/>
        <c:crosses val="min"/>
        <c:crossBetween val="between"/>
        <c:majorUnit val="10"/>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AAFDB-C1B3-9F4D-978A-C3F1C70D19CE}"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A5DE6854-0712-964D-BD85-62DEF7343B30}">
      <dgm:prSet phldrT="[Text]" custT="1"/>
      <dgm:spPr/>
      <dgm:t>
        <a:bodyPr/>
        <a:lstStyle/>
        <a:p>
          <a:r>
            <a:rPr lang="en-US" sz="1100" b="1" dirty="0"/>
            <a:t>2012 and 2015:</a:t>
          </a:r>
          <a:r>
            <a:rPr lang="en-US" sz="1100" dirty="0"/>
            <a:t> The US Commerce Department under President Obama placed an</a:t>
          </a:r>
          <a:r>
            <a:rPr lang="en-US" sz="1100" b="1" dirty="0"/>
            <a:t> AD/CVD of about 30% </a:t>
          </a:r>
          <a:r>
            <a:rPr lang="en-US" sz="1100" dirty="0"/>
            <a:t>on Chinese solar cells and modules, alleging that the </a:t>
          </a:r>
          <a:r>
            <a:rPr lang="en-US" sz="1100" b="1" dirty="0"/>
            <a:t>Chinese government was subsidizing solar PV producers</a:t>
          </a:r>
          <a:r>
            <a:rPr lang="en-US" sz="1100" b="0" dirty="0"/>
            <a:t>.</a:t>
          </a:r>
        </a:p>
      </dgm:t>
    </dgm:pt>
    <dgm:pt modelId="{0F37485C-DE5D-3E4C-B87E-E18125AAA26D}" type="parTrans" cxnId="{55B125D9-3AEE-F342-A31E-DFAAC45B614F}">
      <dgm:prSet/>
      <dgm:spPr/>
      <dgm:t>
        <a:bodyPr/>
        <a:lstStyle/>
        <a:p>
          <a:endParaRPr lang="en-US" sz="3200"/>
        </a:p>
      </dgm:t>
    </dgm:pt>
    <dgm:pt modelId="{BBAD7A0D-44D3-634A-B128-9C70FED1F907}" type="sibTrans" cxnId="{55B125D9-3AEE-F342-A31E-DFAAC45B614F}">
      <dgm:prSet/>
      <dgm:spPr/>
      <dgm:t>
        <a:bodyPr/>
        <a:lstStyle/>
        <a:p>
          <a:endParaRPr lang="en-US" sz="3200"/>
        </a:p>
      </dgm:t>
    </dgm:pt>
    <dgm:pt modelId="{910DE0A7-4DD8-3E4C-9318-36BDDDFA5AFC}">
      <dgm:prSet custT="1"/>
      <dgm:spPr/>
      <dgm:t>
        <a:bodyPr/>
        <a:lstStyle/>
        <a:p>
          <a:r>
            <a:rPr lang="en-US" sz="1100" b="1" dirty="0"/>
            <a:t>2018:</a:t>
          </a:r>
          <a:r>
            <a:rPr lang="en-US" sz="1100" dirty="0"/>
            <a:t> The United States imposed a </a:t>
          </a:r>
          <a:r>
            <a:rPr lang="en-US" sz="1100" b="1" dirty="0"/>
            <a:t>section 201 tariff </a:t>
          </a:r>
          <a:r>
            <a:rPr lang="en-US" sz="1100" b="0" dirty="0"/>
            <a:t>(s</a:t>
          </a:r>
          <a:r>
            <a:rPr lang="en-US" sz="1100" dirty="0"/>
            <a:t>unset in 2026, starting at 30% and declining to 15%) on </a:t>
          </a:r>
          <a:r>
            <a:rPr lang="en-US" sz="1100" b="1" dirty="0"/>
            <a:t>all imported solar cells and modules, </a:t>
          </a:r>
          <a:r>
            <a:rPr lang="en-US" sz="1100" dirty="0"/>
            <a:t>not just Chinese made (includes Canada, Mexico, Indonesia, etc.),</a:t>
          </a:r>
          <a:r>
            <a:rPr lang="en-US" sz="1100" b="1" dirty="0"/>
            <a:t> </a:t>
          </a:r>
          <a:r>
            <a:rPr lang="en-US" sz="1100" dirty="0"/>
            <a:t>in part to </a:t>
          </a:r>
          <a:r>
            <a:rPr lang="en-US" sz="1100" b="1" dirty="0"/>
            <a:t>counteract Chinese firms avoiding tariffs </a:t>
          </a:r>
          <a:r>
            <a:rPr lang="en-US" sz="1100" dirty="0"/>
            <a:t>by </a:t>
          </a:r>
          <a:r>
            <a:rPr lang="en-US" sz="1100" b="0" dirty="0"/>
            <a:t>producing in Southeast Asia.</a:t>
          </a:r>
        </a:p>
      </dgm:t>
    </dgm:pt>
    <dgm:pt modelId="{04819335-4663-E445-BCA2-1FC546D5A2AD}" type="parTrans" cxnId="{B6692E4C-931A-4844-A4EF-476E50A88CC3}">
      <dgm:prSet/>
      <dgm:spPr/>
      <dgm:t>
        <a:bodyPr/>
        <a:lstStyle/>
        <a:p>
          <a:endParaRPr lang="en-US" sz="3200"/>
        </a:p>
      </dgm:t>
    </dgm:pt>
    <dgm:pt modelId="{5D78CA07-901A-7244-9B64-776BAFE29F64}" type="sibTrans" cxnId="{B6692E4C-931A-4844-A4EF-476E50A88CC3}">
      <dgm:prSet/>
      <dgm:spPr/>
      <dgm:t>
        <a:bodyPr/>
        <a:lstStyle/>
        <a:p>
          <a:endParaRPr lang="en-US" sz="3200"/>
        </a:p>
      </dgm:t>
    </dgm:pt>
    <dgm:pt modelId="{9D77EC88-3F01-9543-AE81-D0C9C16D09BF}">
      <dgm:prSet custT="1"/>
      <dgm:spPr/>
      <dgm:t>
        <a:bodyPr/>
        <a:lstStyle/>
        <a:p>
          <a:r>
            <a:rPr lang="en-US" sz="1100" b="1" dirty="0"/>
            <a:t>February 2022: </a:t>
          </a:r>
          <a:r>
            <a:rPr lang="en-US" sz="1100" b="0" dirty="0"/>
            <a:t>President </a:t>
          </a:r>
          <a:r>
            <a:rPr lang="en-US" sz="1100" dirty="0"/>
            <a:t>Biden announced that the </a:t>
          </a:r>
          <a:r>
            <a:rPr lang="en-US" sz="1100" b="1" dirty="0"/>
            <a:t>section 201 tariffs would be extended </a:t>
          </a:r>
          <a:r>
            <a:rPr lang="en-US" sz="1100" dirty="0"/>
            <a:t>(at 15%) to provide </a:t>
          </a:r>
          <a:r>
            <a:rPr lang="en-US" sz="1100" b="1" dirty="0"/>
            <a:t>continued support for the domestic solar industry</a:t>
          </a:r>
          <a:r>
            <a:rPr lang="en-US" sz="1100" b="0" dirty="0"/>
            <a:t>.</a:t>
          </a:r>
        </a:p>
      </dgm:t>
    </dgm:pt>
    <dgm:pt modelId="{FA98E6C7-E77A-B548-861F-CE468DB0DCD5}" type="parTrans" cxnId="{1A320F4D-F9FF-4743-9133-7CDB0A745393}">
      <dgm:prSet/>
      <dgm:spPr/>
      <dgm:t>
        <a:bodyPr/>
        <a:lstStyle/>
        <a:p>
          <a:endParaRPr lang="en-US" sz="3200"/>
        </a:p>
      </dgm:t>
    </dgm:pt>
    <dgm:pt modelId="{7EEDB9E9-0586-A54B-99B1-D993A5C0EA71}" type="sibTrans" cxnId="{1A320F4D-F9FF-4743-9133-7CDB0A745393}">
      <dgm:prSet/>
      <dgm:spPr/>
      <dgm:t>
        <a:bodyPr/>
        <a:lstStyle/>
        <a:p>
          <a:endParaRPr lang="en-US" sz="3200"/>
        </a:p>
      </dgm:t>
    </dgm:pt>
    <dgm:pt modelId="{E321AD61-3392-6C41-ADB6-8FFCB75EF04C}">
      <dgm:prSet custT="1"/>
      <dgm:spPr/>
      <dgm:t>
        <a:bodyPr/>
        <a:lstStyle/>
        <a:p>
          <a:r>
            <a:rPr lang="en-US" sz="1100" b="1" dirty="0"/>
            <a:t>June 2022: </a:t>
          </a:r>
          <a:r>
            <a:rPr lang="en-US" sz="1100" b="0" dirty="0"/>
            <a:t>US </a:t>
          </a:r>
          <a:r>
            <a:rPr lang="en-US" sz="1100" dirty="0"/>
            <a:t>Border Control banned imports suspected of having input from </a:t>
          </a:r>
          <a:r>
            <a:rPr lang="en-US" sz="1100" b="1" dirty="0"/>
            <a:t>Xinjiang</a:t>
          </a:r>
          <a:r>
            <a:rPr lang="en-US" sz="1100" b="0" dirty="0"/>
            <a:t>.</a:t>
          </a:r>
        </a:p>
      </dgm:t>
    </dgm:pt>
    <dgm:pt modelId="{81A963F3-4821-7042-9BF1-80122B42BFA1}" type="parTrans" cxnId="{37839F29-781C-F149-AAC5-B138227F0677}">
      <dgm:prSet/>
      <dgm:spPr/>
      <dgm:t>
        <a:bodyPr/>
        <a:lstStyle/>
        <a:p>
          <a:endParaRPr lang="en-US" sz="3200"/>
        </a:p>
      </dgm:t>
    </dgm:pt>
    <dgm:pt modelId="{A8B315A3-1E25-6145-89AC-53AE299074A3}" type="sibTrans" cxnId="{37839F29-781C-F149-AAC5-B138227F0677}">
      <dgm:prSet/>
      <dgm:spPr/>
      <dgm:t>
        <a:bodyPr/>
        <a:lstStyle/>
        <a:p>
          <a:endParaRPr lang="en-US" sz="3200"/>
        </a:p>
      </dgm:t>
    </dgm:pt>
    <dgm:pt modelId="{EAC41719-79DE-2C4C-8872-DC71329FABAE}">
      <dgm:prSet custT="1"/>
      <dgm:spPr/>
      <dgm:t>
        <a:bodyPr/>
        <a:lstStyle/>
        <a:p>
          <a:r>
            <a:rPr lang="en-US" sz="1100" b="1" dirty="0"/>
            <a:t>May 2024:</a:t>
          </a:r>
          <a:r>
            <a:rPr lang="en-US" sz="1100" dirty="0"/>
            <a:t> Investigation began for a </a:t>
          </a:r>
          <a:r>
            <a:rPr lang="en-US" sz="1100" b="1" dirty="0"/>
            <a:t>fourth AD/CVD </a:t>
          </a:r>
          <a:r>
            <a:rPr lang="en-US" sz="1100" dirty="0"/>
            <a:t>on cells from Cambodia, Malysia, Thailand, and Vietnam; result pending </a:t>
          </a:r>
          <a:r>
            <a:rPr lang="en-US" sz="1100" b="1" dirty="0"/>
            <a:t>ITC final determination in Nov.</a:t>
          </a:r>
        </a:p>
      </dgm:t>
    </dgm:pt>
    <dgm:pt modelId="{1DD9DC3B-1B19-0145-BB29-22B5BD0F1770}" type="parTrans" cxnId="{06118785-8377-AA42-9DB0-8E609E050FA6}">
      <dgm:prSet/>
      <dgm:spPr/>
      <dgm:t>
        <a:bodyPr/>
        <a:lstStyle/>
        <a:p>
          <a:endParaRPr lang="en-US" sz="3200"/>
        </a:p>
      </dgm:t>
    </dgm:pt>
    <dgm:pt modelId="{F877EB5F-5254-AD4C-8833-4E2FA864B2B8}" type="sibTrans" cxnId="{06118785-8377-AA42-9DB0-8E609E050FA6}">
      <dgm:prSet/>
      <dgm:spPr/>
      <dgm:t>
        <a:bodyPr/>
        <a:lstStyle/>
        <a:p>
          <a:endParaRPr lang="en-US" sz="3200"/>
        </a:p>
      </dgm:t>
    </dgm:pt>
    <dgm:pt modelId="{054F5C58-4E2E-F34F-A15A-803B4C450668}" type="pres">
      <dgm:prSet presAssocID="{566AAFDB-C1B3-9F4D-978A-C3F1C70D19CE}" presName="Name0" presStyleCnt="0">
        <dgm:presLayoutVars>
          <dgm:dir/>
          <dgm:resizeHandles val="exact"/>
        </dgm:presLayoutVars>
      </dgm:prSet>
      <dgm:spPr/>
    </dgm:pt>
    <dgm:pt modelId="{E8FCE425-8E62-B046-BFF0-F499F7A48319}" type="pres">
      <dgm:prSet presAssocID="{566AAFDB-C1B3-9F4D-978A-C3F1C70D19CE}" presName="arrow" presStyleLbl="bgShp" presStyleIdx="0" presStyleCnt="1" custLinFactNeighborX="-6154" custLinFactNeighborY="-380"/>
      <dgm:spPr>
        <a:pattFill prst="ltHorz">
          <a:fgClr>
            <a:schemeClr val="accent1">
              <a:tint val="40000"/>
              <a:hueOff val="0"/>
              <a:satOff val="0"/>
              <a:lumOff val="0"/>
            </a:schemeClr>
          </a:fgClr>
          <a:bgClr>
            <a:schemeClr val="bg1"/>
          </a:bgClr>
        </a:pattFill>
      </dgm:spPr>
    </dgm:pt>
    <dgm:pt modelId="{4F964298-2194-4144-B279-C357EE18CBD3}" type="pres">
      <dgm:prSet presAssocID="{566AAFDB-C1B3-9F4D-978A-C3F1C70D19CE}" presName="points" presStyleCnt="0"/>
      <dgm:spPr/>
    </dgm:pt>
    <dgm:pt modelId="{ECD19BEF-C7A9-1748-9E13-0BFE09BBC404}" type="pres">
      <dgm:prSet presAssocID="{A5DE6854-0712-964D-BD85-62DEF7343B30}" presName="compositeA" presStyleCnt="0"/>
      <dgm:spPr/>
    </dgm:pt>
    <dgm:pt modelId="{E3265A88-7D45-3444-8D25-898DFD16E32D}" type="pres">
      <dgm:prSet presAssocID="{A5DE6854-0712-964D-BD85-62DEF7343B30}" presName="textA" presStyleLbl="revTx" presStyleIdx="0" presStyleCnt="5">
        <dgm:presLayoutVars>
          <dgm:bulletEnabled val="1"/>
        </dgm:presLayoutVars>
      </dgm:prSet>
      <dgm:spPr/>
    </dgm:pt>
    <dgm:pt modelId="{3F0E1074-BF32-0A40-BD95-99E1D0F8FB5B}" type="pres">
      <dgm:prSet presAssocID="{A5DE6854-0712-964D-BD85-62DEF7343B30}" presName="circleA" presStyleLbl="node1" presStyleIdx="0" presStyleCnt="5"/>
      <dgm:spPr>
        <a:solidFill>
          <a:schemeClr val="accent2"/>
        </a:solidFill>
      </dgm:spPr>
    </dgm:pt>
    <dgm:pt modelId="{55249749-8402-FE46-8C78-F342B6E61DB9}" type="pres">
      <dgm:prSet presAssocID="{A5DE6854-0712-964D-BD85-62DEF7343B30}" presName="spaceA" presStyleCnt="0"/>
      <dgm:spPr/>
    </dgm:pt>
    <dgm:pt modelId="{1A39AF3D-A321-D84E-B880-DF5F8B46AE35}" type="pres">
      <dgm:prSet presAssocID="{BBAD7A0D-44D3-634A-B128-9C70FED1F907}" presName="space" presStyleCnt="0"/>
      <dgm:spPr/>
    </dgm:pt>
    <dgm:pt modelId="{AB776339-2047-E74F-9890-910433339188}" type="pres">
      <dgm:prSet presAssocID="{910DE0A7-4DD8-3E4C-9318-36BDDDFA5AFC}" presName="compositeB" presStyleCnt="0"/>
      <dgm:spPr/>
    </dgm:pt>
    <dgm:pt modelId="{36CAD7AB-0B22-CF43-8C23-0989FAEAED31}" type="pres">
      <dgm:prSet presAssocID="{910DE0A7-4DD8-3E4C-9318-36BDDDFA5AFC}" presName="textB" presStyleLbl="revTx" presStyleIdx="1" presStyleCnt="5" custScaleX="112812">
        <dgm:presLayoutVars>
          <dgm:bulletEnabled val="1"/>
        </dgm:presLayoutVars>
      </dgm:prSet>
      <dgm:spPr/>
    </dgm:pt>
    <dgm:pt modelId="{2FE4855F-98C7-B045-8863-AC0E163609F3}" type="pres">
      <dgm:prSet presAssocID="{910DE0A7-4DD8-3E4C-9318-36BDDDFA5AFC}" presName="circleB" presStyleLbl="node1" presStyleIdx="1" presStyleCnt="5"/>
      <dgm:spPr>
        <a:solidFill>
          <a:schemeClr val="accent2"/>
        </a:solidFill>
      </dgm:spPr>
    </dgm:pt>
    <dgm:pt modelId="{F45F6EBB-0D1D-D949-91DB-CE2E56ACA290}" type="pres">
      <dgm:prSet presAssocID="{910DE0A7-4DD8-3E4C-9318-36BDDDFA5AFC}" presName="spaceB" presStyleCnt="0"/>
      <dgm:spPr/>
    </dgm:pt>
    <dgm:pt modelId="{DDB172CE-C034-3248-A059-5D026E60C2F0}" type="pres">
      <dgm:prSet presAssocID="{5D78CA07-901A-7244-9B64-776BAFE29F64}" presName="space" presStyleCnt="0"/>
      <dgm:spPr/>
    </dgm:pt>
    <dgm:pt modelId="{18A50AE2-67B9-6B41-B338-9D495EF4956D}" type="pres">
      <dgm:prSet presAssocID="{9D77EC88-3F01-9543-AE81-D0C9C16D09BF}" presName="compositeA" presStyleCnt="0"/>
      <dgm:spPr/>
    </dgm:pt>
    <dgm:pt modelId="{156E9E62-6F51-B34C-8F45-E65477136FD3}" type="pres">
      <dgm:prSet presAssocID="{9D77EC88-3F01-9543-AE81-D0C9C16D09BF}" presName="textA" presStyleLbl="revTx" presStyleIdx="2" presStyleCnt="5">
        <dgm:presLayoutVars>
          <dgm:bulletEnabled val="1"/>
        </dgm:presLayoutVars>
      </dgm:prSet>
      <dgm:spPr/>
    </dgm:pt>
    <dgm:pt modelId="{15AD8D03-B0A9-3F4B-96A9-C7233DEB3060}" type="pres">
      <dgm:prSet presAssocID="{9D77EC88-3F01-9543-AE81-D0C9C16D09BF}" presName="circleA" presStyleLbl="node1" presStyleIdx="2" presStyleCnt="5"/>
      <dgm:spPr>
        <a:solidFill>
          <a:schemeClr val="accent2"/>
        </a:solidFill>
      </dgm:spPr>
    </dgm:pt>
    <dgm:pt modelId="{A0D4C1C3-FB0E-154E-A65D-D56FA7F31863}" type="pres">
      <dgm:prSet presAssocID="{9D77EC88-3F01-9543-AE81-D0C9C16D09BF}" presName="spaceA" presStyleCnt="0"/>
      <dgm:spPr/>
    </dgm:pt>
    <dgm:pt modelId="{B963B64C-4E8A-004F-BAC3-41CFC8D8F9A7}" type="pres">
      <dgm:prSet presAssocID="{7EEDB9E9-0586-A54B-99B1-D993A5C0EA71}" presName="space" presStyleCnt="0"/>
      <dgm:spPr/>
    </dgm:pt>
    <dgm:pt modelId="{37381D41-56CB-014B-AFE8-173FC2CF43F1}" type="pres">
      <dgm:prSet presAssocID="{E321AD61-3392-6C41-ADB6-8FFCB75EF04C}" presName="compositeB" presStyleCnt="0"/>
      <dgm:spPr/>
    </dgm:pt>
    <dgm:pt modelId="{ED1ACCA1-7A51-0644-8D71-6F23D8EA1DD4}" type="pres">
      <dgm:prSet presAssocID="{E321AD61-3392-6C41-ADB6-8FFCB75EF04C}" presName="textB" presStyleLbl="revTx" presStyleIdx="3" presStyleCnt="5">
        <dgm:presLayoutVars>
          <dgm:bulletEnabled val="1"/>
        </dgm:presLayoutVars>
      </dgm:prSet>
      <dgm:spPr/>
    </dgm:pt>
    <dgm:pt modelId="{70D45F9B-8E80-764D-B1E8-0A3EC5FDC887}" type="pres">
      <dgm:prSet presAssocID="{E321AD61-3392-6C41-ADB6-8FFCB75EF04C}" presName="circleB" presStyleLbl="node1" presStyleIdx="3" presStyleCnt="5"/>
      <dgm:spPr>
        <a:solidFill>
          <a:schemeClr val="accent2"/>
        </a:solidFill>
      </dgm:spPr>
    </dgm:pt>
    <dgm:pt modelId="{57B04AA9-8AF1-2645-B8E4-C64A0C853A77}" type="pres">
      <dgm:prSet presAssocID="{E321AD61-3392-6C41-ADB6-8FFCB75EF04C}" presName="spaceB" presStyleCnt="0"/>
      <dgm:spPr/>
    </dgm:pt>
    <dgm:pt modelId="{1A2EF8F8-9FFE-7F45-9C10-87A2305034E5}" type="pres">
      <dgm:prSet presAssocID="{A8B315A3-1E25-6145-89AC-53AE299074A3}" presName="space" presStyleCnt="0"/>
      <dgm:spPr/>
    </dgm:pt>
    <dgm:pt modelId="{C45CB857-3CE4-9F40-9234-FB19642E5068}" type="pres">
      <dgm:prSet presAssocID="{EAC41719-79DE-2C4C-8872-DC71329FABAE}" presName="compositeA" presStyleCnt="0"/>
      <dgm:spPr/>
    </dgm:pt>
    <dgm:pt modelId="{3CD0B473-06E7-424E-BD67-1744FAE50E82}" type="pres">
      <dgm:prSet presAssocID="{EAC41719-79DE-2C4C-8872-DC71329FABAE}" presName="textA" presStyleLbl="revTx" presStyleIdx="4" presStyleCnt="5">
        <dgm:presLayoutVars>
          <dgm:bulletEnabled val="1"/>
        </dgm:presLayoutVars>
      </dgm:prSet>
      <dgm:spPr/>
    </dgm:pt>
    <dgm:pt modelId="{A013E730-0D8D-8F4F-8AC4-6F1DCCF31CB0}" type="pres">
      <dgm:prSet presAssocID="{EAC41719-79DE-2C4C-8872-DC71329FABAE}" presName="circleA" presStyleLbl="node1" presStyleIdx="4" presStyleCnt="5"/>
      <dgm:spPr>
        <a:solidFill>
          <a:schemeClr val="accent2">
            <a:alpha val="0"/>
          </a:schemeClr>
        </a:solidFill>
      </dgm:spPr>
    </dgm:pt>
    <dgm:pt modelId="{0B8697DE-C9A1-0141-8FED-553BC10B42CB}" type="pres">
      <dgm:prSet presAssocID="{EAC41719-79DE-2C4C-8872-DC71329FABAE}" presName="spaceA" presStyleCnt="0"/>
      <dgm:spPr/>
    </dgm:pt>
  </dgm:ptLst>
  <dgm:cxnLst>
    <dgm:cxn modelId="{12D6C20C-DAF5-4246-8C84-3B65EBD088D0}" type="presOf" srcId="{566AAFDB-C1B3-9F4D-978A-C3F1C70D19CE}" destId="{054F5C58-4E2E-F34F-A15A-803B4C450668}" srcOrd="0" destOrd="0" presId="urn:microsoft.com/office/officeart/2005/8/layout/hProcess11"/>
    <dgm:cxn modelId="{37839F29-781C-F149-AAC5-B138227F0677}" srcId="{566AAFDB-C1B3-9F4D-978A-C3F1C70D19CE}" destId="{E321AD61-3392-6C41-ADB6-8FFCB75EF04C}" srcOrd="3" destOrd="0" parTransId="{81A963F3-4821-7042-9BF1-80122B42BFA1}" sibTransId="{A8B315A3-1E25-6145-89AC-53AE299074A3}"/>
    <dgm:cxn modelId="{F1171E4A-61D6-A443-A829-0944E3999664}" type="presOf" srcId="{EAC41719-79DE-2C4C-8872-DC71329FABAE}" destId="{3CD0B473-06E7-424E-BD67-1744FAE50E82}" srcOrd="0" destOrd="0" presId="urn:microsoft.com/office/officeart/2005/8/layout/hProcess11"/>
    <dgm:cxn modelId="{B6692E4C-931A-4844-A4EF-476E50A88CC3}" srcId="{566AAFDB-C1B3-9F4D-978A-C3F1C70D19CE}" destId="{910DE0A7-4DD8-3E4C-9318-36BDDDFA5AFC}" srcOrd="1" destOrd="0" parTransId="{04819335-4663-E445-BCA2-1FC546D5A2AD}" sibTransId="{5D78CA07-901A-7244-9B64-776BAFE29F64}"/>
    <dgm:cxn modelId="{1A320F4D-F9FF-4743-9133-7CDB0A745393}" srcId="{566AAFDB-C1B3-9F4D-978A-C3F1C70D19CE}" destId="{9D77EC88-3F01-9543-AE81-D0C9C16D09BF}" srcOrd="2" destOrd="0" parTransId="{FA98E6C7-E77A-B548-861F-CE468DB0DCD5}" sibTransId="{7EEDB9E9-0586-A54B-99B1-D993A5C0EA71}"/>
    <dgm:cxn modelId="{06118785-8377-AA42-9DB0-8E609E050FA6}" srcId="{566AAFDB-C1B3-9F4D-978A-C3F1C70D19CE}" destId="{EAC41719-79DE-2C4C-8872-DC71329FABAE}" srcOrd="4" destOrd="0" parTransId="{1DD9DC3B-1B19-0145-BB29-22B5BD0F1770}" sibTransId="{F877EB5F-5254-AD4C-8833-4E2FA864B2B8}"/>
    <dgm:cxn modelId="{0335DE8B-9EEA-4A40-84FE-91FA37455650}" type="presOf" srcId="{9D77EC88-3F01-9543-AE81-D0C9C16D09BF}" destId="{156E9E62-6F51-B34C-8F45-E65477136FD3}" srcOrd="0" destOrd="0" presId="urn:microsoft.com/office/officeart/2005/8/layout/hProcess11"/>
    <dgm:cxn modelId="{D6439491-8EDA-6647-A9BE-EE8B81B85100}" type="presOf" srcId="{A5DE6854-0712-964D-BD85-62DEF7343B30}" destId="{E3265A88-7D45-3444-8D25-898DFD16E32D}" srcOrd="0" destOrd="0" presId="urn:microsoft.com/office/officeart/2005/8/layout/hProcess11"/>
    <dgm:cxn modelId="{B20B32D1-4639-2544-8CA8-74EAFBB14627}" type="presOf" srcId="{E321AD61-3392-6C41-ADB6-8FFCB75EF04C}" destId="{ED1ACCA1-7A51-0644-8D71-6F23D8EA1DD4}" srcOrd="0" destOrd="0" presId="urn:microsoft.com/office/officeart/2005/8/layout/hProcess11"/>
    <dgm:cxn modelId="{55B125D9-3AEE-F342-A31E-DFAAC45B614F}" srcId="{566AAFDB-C1B3-9F4D-978A-C3F1C70D19CE}" destId="{A5DE6854-0712-964D-BD85-62DEF7343B30}" srcOrd="0" destOrd="0" parTransId="{0F37485C-DE5D-3E4C-B87E-E18125AAA26D}" sibTransId="{BBAD7A0D-44D3-634A-B128-9C70FED1F907}"/>
    <dgm:cxn modelId="{B1FE2EF9-EF65-9D43-8446-0D49851B374D}" type="presOf" srcId="{910DE0A7-4DD8-3E4C-9318-36BDDDFA5AFC}" destId="{36CAD7AB-0B22-CF43-8C23-0989FAEAED31}" srcOrd="0" destOrd="0" presId="urn:microsoft.com/office/officeart/2005/8/layout/hProcess11"/>
    <dgm:cxn modelId="{04D5F6CF-E747-E141-AA0C-60FE1F516259}" type="presParOf" srcId="{054F5C58-4E2E-F34F-A15A-803B4C450668}" destId="{E8FCE425-8E62-B046-BFF0-F499F7A48319}" srcOrd="0" destOrd="0" presId="urn:microsoft.com/office/officeart/2005/8/layout/hProcess11"/>
    <dgm:cxn modelId="{61051E35-727E-0B4D-B2C4-B3758B75316F}" type="presParOf" srcId="{054F5C58-4E2E-F34F-A15A-803B4C450668}" destId="{4F964298-2194-4144-B279-C357EE18CBD3}" srcOrd="1" destOrd="0" presId="urn:microsoft.com/office/officeart/2005/8/layout/hProcess11"/>
    <dgm:cxn modelId="{9F1DCA51-B60B-414B-99F9-CC50A91CF0C7}" type="presParOf" srcId="{4F964298-2194-4144-B279-C357EE18CBD3}" destId="{ECD19BEF-C7A9-1748-9E13-0BFE09BBC404}" srcOrd="0" destOrd="0" presId="urn:microsoft.com/office/officeart/2005/8/layout/hProcess11"/>
    <dgm:cxn modelId="{9F3558F7-19ED-6242-8D95-7F80D512D7C8}" type="presParOf" srcId="{ECD19BEF-C7A9-1748-9E13-0BFE09BBC404}" destId="{E3265A88-7D45-3444-8D25-898DFD16E32D}" srcOrd="0" destOrd="0" presId="urn:microsoft.com/office/officeart/2005/8/layout/hProcess11"/>
    <dgm:cxn modelId="{53FB01D8-3636-0248-98DF-B4AEC58ABF41}" type="presParOf" srcId="{ECD19BEF-C7A9-1748-9E13-0BFE09BBC404}" destId="{3F0E1074-BF32-0A40-BD95-99E1D0F8FB5B}" srcOrd="1" destOrd="0" presId="urn:microsoft.com/office/officeart/2005/8/layout/hProcess11"/>
    <dgm:cxn modelId="{04EC3DD7-AAA2-E747-B103-3DEC4DAE98D0}" type="presParOf" srcId="{ECD19BEF-C7A9-1748-9E13-0BFE09BBC404}" destId="{55249749-8402-FE46-8C78-F342B6E61DB9}" srcOrd="2" destOrd="0" presId="urn:microsoft.com/office/officeart/2005/8/layout/hProcess11"/>
    <dgm:cxn modelId="{AC2952FE-D6E3-F248-B4C2-6F4E6758281C}" type="presParOf" srcId="{4F964298-2194-4144-B279-C357EE18CBD3}" destId="{1A39AF3D-A321-D84E-B880-DF5F8B46AE35}" srcOrd="1" destOrd="0" presId="urn:microsoft.com/office/officeart/2005/8/layout/hProcess11"/>
    <dgm:cxn modelId="{9ECE9DE0-7CD6-9341-A2F8-065A3725917E}" type="presParOf" srcId="{4F964298-2194-4144-B279-C357EE18CBD3}" destId="{AB776339-2047-E74F-9890-910433339188}" srcOrd="2" destOrd="0" presId="urn:microsoft.com/office/officeart/2005/8/layout/hProcess11"/>
    <dgm:cxn modelId="{A77E2E3B-14EC-7341-BF80-6180BCD39791}" type="presParOf" srcId="{AB776339-2047-E74F-9890-910433339188}" destId="{36CAD7AB-0B22-CF43-8C23-0989FAEAED31}" srcOrd="0" destOrd="0" presId="urn:microsoft.com/office/officeart/2005/8/layout/hProcess11"/>
    <dgm:cxn modelId="{4A12AFF8-EA6B-3442-B9AA-BDE6F6AB2070}" type="presParOf" srcId="{AB776339-2047-E74F-9890-910433339188}" destId="{2FE4855F-98C7-B045-8863-AC0E163609F3}" srcOrd="1" destOrd="0" presId="urn:microsoft.com/office/officeart/2005/8/layout/hProcess11"/>
    <dgm:cxn modelId="{D6BDB4A2-4580-D94E-9113-E14EC909033E}" type="presParOf" srcId="{AB776339-2047-E74F-9890-910433339188}" destId="{F45F6EBB-0D1D-D949-91DB-CE2E56ACA290}" srcOrd="2" destOrd="0" presId="urn:microsoft.com/office/officeart/2005/8/layout/hProcess11"/>
    <dgm:cxn modelId="{D74C3F2D-D45E-5F40-A8DC-E5281DFCC93C}" type="presParOf" srcId="{4F964298-2194-4144-B279-C357EE18CBD3}" destId="{DDB172CE-C034-3248-A059-5D026E60C2F0}" srcOrd="3" destOrd="0" presId="urn:microsoft.com/office/officeart/2005/8/layout/hProcess11"/>
    <dgm:cxn modelId="{9701852C-A146-744F-8483-2C1E7B9B8A86}" type="presParOf" srcId="{4F964298-2194-4144-B279-C357EE18CBD3}" destId="{18A50AE2-67B9-6B41-B338-9D495EF4956D}" srcOrd="4" destOrd="0" presId="urn:microsoft.com/office/officeart/2005/8/layout/hProcess11"/>
    <dgm:cxn modelId="{942FFF42-DB1A-5744-832F-D35E4D4CD61F}" type="presParOf" srcId="{18A50AE2-67B9-6B41-B338-9D495EF4956D}" destId="{156E9E62-6F51-B34C-8F45-E65477136FD3}" srcOrd="0" destOrd="0" presId="urn:microsoft.com/office/officeart/2005/8/layout/hProcess11"/>
    <dgm:cxn modelId="{5B242485-E601-E942-909C-907D6663F46E}" type="presParOf" srcId="{18A50AE2-67B9-6B41-B338-9D495EF4956D}" destId="{15AD8D03-B0A9-3F4B-96A9-C7233DEB3060}" srcOrd="1" destOrd="0" presId="urn:microsoft.com/office/officeart/2005/8/layout/hProcess11"/>
    <dgm:cxn modelId="{86C40140-D432-4B4D-AABA-CF3EC18A3188}" type="presParOf" srcId="{18A50AE2-67B9-6B41-B338-9D495EF4956D}" destId="{A0D4C1C3-FB0E-154E-A65D-D56FA7F31863}" srcOrd="2" destOrd="0" presId="urn:microsoft.com/office/officeart/2005/8/layout/hProcess11"/>
    <dgm:cxn modelId="{27880FF5-847C-AA41-B419-8C1A6342ED3F}" type="presParOf" srcId="{4F964298-2194-4144-B279-C357EE18CBD3}" destId="{B963B64C-4E8A-004F-BAC3-41CFC8D8F9A7}" srcOrd="5" destOrd="0" presId="urn:microsoft.com/office/officeart/2005/8/layout/hProcess11"/>
    <dgm:cxn modelId="{0444DFA7-4A88-DC42-8FF6-DDAE3885EE57}" type="presParOf" srcId="{4F964298-2194-4144-B279-C357EE18CBD3}" destId="{37381D41-56CB-014B-AFE8-173FC2CF43F1}" srcOrd="6" destOrd="0" presId="urn:microsoft.com/office/officeart/2005/8/layout/hProcess11"/>
    <dgm:cxn modelId="{B4050116-B9E6-134E-B603-A918F63055BD}" type="presParOf" srcId="{37381D41-56CB-014B-AFE8-173FC2CF43F1}" destId="{ED1ACCA1-7A51-0644-8D71-6F23D8EA1DD4}" srcOrd="0" destOrd="0" presId="urn:microsoft.com/office/officeart/2005/8/layout/hProcess11"/>
    <dgm:cxn modelId="{40F50732-D68D-AD41-A89A-E3FD4C99B7DD}" type="presParOf" srcId="{37381D41-56CB-014B-AFE8-173FC2CF43F1}" destId="{70D45F9B-8E80-764D-B1E8-0A3EC5FDC887}" srcOrd="1" destOrd="0" presId="urn:microsoft.com/office/officeart/2005/8/layout/hProcess11"/>
    <dgm:cxn modelId="{C80F12CB-EFE1-EF47-AFD6-363EC8F957CF}" type="presParOf" srcId="{37381D41-56CB-014B-AFE8-173FC2CF43F1}" destId="{57B04AA9-8AF1-2645-B8E4-C64A0C853A77}" srcOrd="2" destOrd="0" presId="urn:microsoft.com/office/officeart/2005/8/layout/hProcess11"/>
    <dgm:cxn modelId="{3CE41441-CCB3-2A47-B080-240D5CBE9F93}" type="presParOf" srcId="{4F964298-2194-4144-B279-C357EE18CBD3}" destId="{1A2EF8F8-9FFE-7F45-9C10-87A2305034E5}" srcOrd="7" destOrd="0" presId="urn:microsoft.com/office/officeart/2005/8/layout/hProcess11"/>
    <dgm:cxn modelId="{C93FFCD5-4EC6-F34C-8ACA-7778EE69CE15}" type="presParOf" srcId="{4F964298-2194-4144-B279-C357EE18CBD3}" destId="{C45CB857-3CE4-9F40-9234-FB19642E5068}" srcOrd="8" destOrd="0" presId="urn:microsoft.com/office/officeart/2005/8/layout/hProcess11"/>
    <dgm:cxn modelId="{69FB6921-8ABC-1E44-A2D8-7EF7F9951988}" type="presParOf" srcId="{C45CB857-3CE4-9F40-9234-FB19642E5068}" destId="{3CD0B473-06E7-424E-BD67-1744FAE50E82}" srcOrd="0" destOrd="0" presId="urn:microsoft.com/office/officeart/2005/8/layout/hProcess11"/>
    <dgm:cxn modelId="{56D3261E-8E61-694E-91E5-84302AE5480A}" type="presParOf" srcId="{C45CB857-3CE4-9F40-9234-FB19642E5068}" destId="{A013E730-0D8D-8F4F-8AC4-6F1DCCF31CB0}" srcOrd="1" destOrd="0" presId="urn:microsoft.com/office/officeart/2005/8/layout/hProcess11"/>
    <dgm:cxn modelId="{C512EC0E-2E2C-0D49-9B3D-7B9D27887C78}" type="presParOf" srcId="{C45CB857-3CE4-9F40-9234-FB19642E5068}" destId="{0B8697DE-C9A1-0141-8FED-553BC10B42CB}" srcOrd="2" destOrd="0" presId="urn:microsoft.com/office/officeart/2005/8/layout/hProcess1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CE425-8E62-B046-BFF0-F499F7A48319}">
      <dsp:nvSpPr>
        <dsp:cNvPr id="0" name=""/>
        <dsp:cNvSpPr/>
      </dsp:nvSpPr>
      <dsp:spPr>
        <a:xfrm>
          <a:off x="0" y="1471081"/>
          <a:ext cx="11174153" cy="1971430"/>
        </a:xfrm>
        <a:prstGeom prst="notchedRightArrow">
          <a:avLst/>
        </a:prstGeom>
        <a:pattFill prst="ltHorz">
          <a:fgClr>
            <a:schemeClr val="accent1">
              <a:tint val="40000"/>
              <a:hueOff val="0"/>
              <a:satOff val="0"/>
              <a:lumOff val="0"/>
            </a:schemeClr>
          </a:fgClr>
          <a:bgClr>
            <a:schemeClr val="bg1"/>
          </a:bgClr>
        </a:pattFill>
        <a:ln>
          <a:noFill/>
        </a:ln>
        <a:effectLst/>
      </dsp:spPr>
      <dsp:style>
        <a:lnRef idx="0">
          <a:scrgbClr r="0" g="0" b="0"/>
        </a:lnRef>
        <a:fillRef idx="1">
          <a:scrgbClr r="0" g="0" b="0"/>
        </a:fillRef>
        <a:effectRef idx="0">
          <a:scrgbClr r="0" g="0" b="0"/>
        </a:effectRef>
        <a:fontRef idx="minor"/>
      </dsp:style>
    </dsp:sp>
    <dsp:sp modelId="{E3265A88-7D45-3444-8D25-898DFD16E32D}">
      <dsp:nvSpPr>
        <dsp:cNvPr id="0" name=""/>
        <dsp:cNvSpPr/>
      </dsp:nvSpPr>
      <dsp:spPr>
        <a:xfrm>
          <a:off x="4915"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dirty="0"/>
            <a:t>2012 and 2015:</a:t>
          </a:r>
          <a:r>
            <a:rPr lang="en-US" sz="1100" kern="1200" dirty="0"/>
            <a:t> The US Commerce Department under President Obama placed an</a:t>
          </a:r>
          <a:r>
            <a:rPr lang="en-US" sz="1100" b="1" kern="1200" dirty="0"/>
            <a:t> AD/CVD of about 30% </a:t>
          </a:r>
          <a:r>
            <a:rPr lang="en-US" sz="1100" kern="1200" dirty="0"/>
            <a:t>on Chinese solar cells and modules, alleging that the </a:t>
          </a:r>
          <a:r>
            <a:rPr lang="en-US" sz="1100" b="1" kern="1200" dirty="0"/>
            <a:t>Chinese government was subsidizing solar PV producers</a:t>
          </a:r>
          <a:r>
            <a:rPr lang="en-US" sz="1100" b="0" kern="1200" dirty="0"/>
            <a:t>.</a:t>
          </a:r>
        </a:p>
      </dsp:txBody>
      <dsp:txXfrm>
        <a:off x="4915" y="0"/>
        <a:ext cx="1885638" cy="1971430"/>
      </dsp:txXfrm>
    </dsp:sp>
    <dsp:sp modelId="{3F0E1074-BF32-0A40-BD95-99E1D0F8FB5B}">
      <dsp:nvSpPr>
        <dsp:cNvPr id="0" name=""/>
        <dsp:cNvSpPr/>
      </dsp:nvSpPr>
      <dsp:spPr>
        <a:xfrm>
          <a:off x="701305"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AD7AB-0B22-CF43-8C23-0989FAEAED31}">
      <dsp:nvSpPr>
        <dsp:cNvPr id="0" name=""/>
        <dsp:cNvSpPr/>
      </dsp:nvSpPr>
      <dsp:spPr>
        <a:xfrm>
          <a:off x="1984835" y="2957145"/>
          <a:ext cx="2127226"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dirty="0"/>
            <a:t>2018:</a:t>
          </a:r>
          <a:r>
            <a:rPr lang="en-US" sz="1100" kern="1200" dirty="0"/>
            <a:t> The United States imposed a </a:t>
          </a:r>
          <a:r>
            <a:rPr lang="en-US" sz="1100" b="1" kern="1200" dirty="0"/>
            <a:t>section 201 tariff </a:t>
          </a:r>
          <a:r>
            <a:rPr lang="en-US" sz="1100" b="0" kern="1200" dirty="0"/>
            <a:t>(s</a:t>
          </a:r>
          <a:r>
            <a:rPr lang="en-US" sz="1100" kern="1200" dirty="0"/>
            <a:t>unset in 2026, starting at 30% and declining to 15%) on </a:t>
          </a:r>
          <a:r>
            <a:rPr lang="en-US" sz="1100" b="1" kern="1200" dirty="0"/>
            <a:t>all imported solar cells and modules, </a:t>
          </a:r>
          <a:r>
            <a:rPr lang="en-US" sz="1100" kern="1200" dirty="0"/>
            <a:t>not just Chinese made (includes Canada, Mexico, Indonesia, etc.),</a:t>
          </a:r>
          <a:r>
            <a:rPr lang="en-US" sz="1100" b="1" kern="1200" dirty="0"/>
            <a:t> </a:t>
          </a:r>
          <a:r>
            <a:rPr lang="en-US" sz="1100" kern="1200" dirty="0"/>
            <a:t>in part to </a:t>
          </a:r>
          <a:r>
            <a:rPr lang="en-US" sz="1100" b="1" kern="1200" dirty="0"/>
            <a:t>counteract Chinese firms avoiding tariffs </a:t>
          </a:r>
          <a:r>
            <a:rPr lang="en-US" sz="1100" kern="1200" dirty="0"/>
            <a:t>by </a:t>
          </a:r>
          <a:r>
            <a:rPr lang="en-US" sz="1100" b="0" kern="1200" dirty="0"/>
            <a:t>producing in Southeast Asia.</a:t>
          </a:r>
        </a:p>
      </dsp:txBody>
      <dsp:txXfrm>
        <a:off x="1984835" y="2957145"/>
        <a:ext cx="2127226" cy="1971430"/>
      </dsp:txXfrm>
    </dsp:sp>
    <dsp:sp modelId="{2FE4855F-98C7-B045-8863-AC0E163609F3}">
      <dsp:nvSpPr>
        <dsp:cNvPr id="0" name=""/>
        <dsp:cNvSpPr/>
      </dsp:nvSpPr>
      <dsp:spPr>
        <a:xfrm>
          <a:off x="2802019"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E9E62-6F51-B34C-8F45-E65477136FD3}">
      <dsp:nvSpPr>
        <dsp:cNvPr id="0" name=""/>
        <dsp:cNvSpPr/>
      </dsp:nvSpPr>
      <dsp:spPr>
        <a:xfrm>
          <a:off x="4206343"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dirty="0"/>
            <a:t>February 2022: </a:t>
          </a:r>
          <a:r>
            <a:rPr lang="en-US" sz="1100" b="0" kern="1200" dirty="0"/>
            <a:t>President </a:t>
          </a:r>
          <a:r>
            <a:rPr lang="en-US" sz="1100" kern="1200" dirty="0"/>
            <a:t>Biden announced that the </a:t>
          </a:r>
          <a:r>
            <a:rPr lang="en-US" sz="1100" b="1" kern="1200" dirty="0"/>
            <a:t>section 201 tariffs would be extended </a:t>
          </a:r>
          <a:r>
            <a:rPr lang="en-US" sz="1100" kern="1200" dirty="0"/>
            <a:t>(at 15%) to provide </a:t>
          </a:r>
          <a:r>
            <a:rPr lang="en-US" sz="1100" b="1" kern="1200" dirty="0"/>
            <a:t>continued support for the domestic solar industry</a:t>
          </a:r>
          <a:r>
            <a:rPr lang="en-US" sz="1100" b="0" kern="1200" dirty="0"/>
            <a:t>.</a:t>
          </a:r>
        </a:p>
      </dsp:txBody>
      <dsp:txXfrm>
        <a:off x="4206343" y="0"/>
        <a:ext cx="1885638" cy="1971430"/>
      </dsp:txXfrm>
    </dsp:sp>
    <dsp:sp modelId="{15AD8D03-B0A9-3F4B-96A9-C7233DEB3060}">
      <dsp:nvSpPr>
        <dsp:cNvPr id="0" name=""/>
        <dsp:cNvSpPr/>
      </dsp:nvSpPr>
      <dsp:spPr>
        <a:xfrm>
          <a:off x="4902734"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ACCA1-7A51-0644-8D71-6F23D8EA1DD4}">
      <dsp:nvSpPr>
        <dsp:cNvPr id="0" name=""/>
        <dsp:cNvSpPr/>
      </dsp:nvSpPr>
      <dsp:spPr>
        <a:xfrm>
          <a:off x="6186263" y="2957145"/>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dirty="0"/>
            <a:t>June 2022: </a:t>
          </a:r>
          <a:r>
            <a:rPr lang="en-US" sz="1100" b="0" kern="1200" dirty="0"/>
            <a:t>US </a:t>
          </a:r>
          <a:r>
            <a:rPr lang="en-US" sz="1100" kern="1200" dirty="0"/>
            <a:t>Border Control banned imports suspected of having input from </a:t>
          </a:r>
          <a:r>
            <a:rPr lang="en-US" sz="1100" b="1" kern="1200" dirty="0"/>
            <a:t>Xinjiang</a:t>
          </a:r>
          <a:r>
            <a:rPr lang="en-US" sz="1100" b="0" kern="1200" dirty="0"/>
            <a:t>.</a:t>
          </a:r>
        </a:p>
      </dsp:txBody>
      <dsp:txXfrm>
        <a:off x="6186263" y="2957145"/>
        <a:ext cx="1885638" cy="1971430"/>
      </dsp:txXfrm>
    </dsp:sp>
    <dsp:sp modelId="{70D45F9B-8E80-764D-B1E8-0A3EC5FDC887}">
      <dsp:nvSpPr>
        <dsp:cNvPr id="0" name=""/>
        <dsp:cNvSpPr/>
      </dsp:nvSpPr>
      <dsp:spPr>
        <a:xfrm>
          <a:off x="6882654"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0B473-06E7-424E-BD67-1744FAE50E82}">
      <dsp:nvSpPr>
        <dsp:cNvPr id="0" name=""/>
        <dsp:cNvSpPr/>
      </dsp:nvSpPr>
      <dsp:spPr>
        <a:xfrm>
          <a:off x="8166184"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dirty="0"/>
            <a:t>May 2024:</a:t>
          </a:r>
          <a:r>
            <a:rPr lang="en-US" sz="1100" kern="1200" dirty="0"/>
            <a:t> Investigation began for a </a:t>
          </a:r>
          <a:r>
            <a:rPr lang="en-US" sz="1100" b="1" kern="1200" dirty="0"/>
            <a:t>fourth AD/CVD </a:t>
          </a:r>
          <a:r>
            <a:rPr lang="en-US" sz="1100" kern="1200" dirty="0"/>
            <a:t>on cells from Cambodia, Malysia, Thailand, and Vietnam; result pending </a:t>
          </a:r>
          <a:r>
            <a:rPr lang="en-US" sz="1100" b="1" kern="1200" dirty="0"/>
            <a:t>ITC final determination in Nov.</a:t>
          </a:r>
        </a:p>
      </dsp:txBody>
      <dsp:txXfrm>
        <a:off x="8166184" y="0"/>
        <a:ext cx="1885638" cy="1971430"/>
      </dsp:txXfrm>
    </dsp:sp>
    <dsp:sp modelId="{A013E730-0D8D-8F4F-8AC4-6F1DCCF31CB0}">
      <dsp:nvSpPr>
        <dsp:cNvPr id="0" name=""/>
        <dsp:cNvSpPr/>
      </dsp:nvSpPr>
      <dsp:spPr>
        <a:xfrm>
          <a:off x="8862574" y="2217859"/>
          <a:ext cx="492857" cy="492857"/>
        </a:xfrm>
        <a:prstGeom prst="ellipse">
          <a:avLst/>
        </a:prstGeom>
        <a:solidFill>
          <a:schemeClr val="accent2">
            <a:alpha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481DBE8-F946-45E1-9C39-F42D6A176899}" type="datetimeFigureOut">
              <a:rPr lang="en-US" smtClean="0"/>
              <a:t>10/17/2024</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C7120ED-20B9-4CC8-A606-12D10436DCAF}" type="slidenum">
              <a:rPr lang="en-US" smtClean="0"/>
              <a:t>‹#›</a:t>
            </a:fld>
            <a:endParaRPr lang="en-US" dirty="0"/>
          </a:p>
        </p:txBody>
      </p:sp>
    </p:spTree>
    <p:extLst>
      <p:ext uri="{BB962C8B-B14F-4D97-AF65-F5344CB8AC3E}">
        <p14:creationId xmlns:p14="http://schemas.microsoft.com/office/powerpoint/2010/main" val="78839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dirty="0"/>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dirty="0">
              <a:solidFill>
                <a:srgbClr val="000000"/>
              </a:solidFill>
              <a:latin typeface="Arial"/>
            </a:endParaRPr>
          </a:p>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50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6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0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14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14</a:t>
            </a:fld>
            <a:endParaRPr lang="en-US"/>
          </a:p>
        </p:txBody>
      </p:sp>
    </p:spTree>
    <p:extLst>
      <p:ext uri="{BB962C8B-B14F-4D97-AF65-F5344CB8AC3E}">
        <p14:creationId xmlns:p14="http://schemas.microsoft.com/office/powerpoint/2010/main" val="24970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pPr marL="0" marR="0" lvl="0" indent="0" algn="l" defTabSz="711200" rtl="0" eaLnBrk="1" fontAlgn="auto" latinLnBrk="0" hangingPunct="1">
              <a:lnSpc>
                <a:spcPct val="100000"/>
              </a:lnSpc>
              <a:spcBef>
                <a:spcPts val="18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8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04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17</a:t>
            </a:fld>
            <a:endParaRPr lang="en-US"/>
          </a:p>
        </p:txBody>
      </p:sp>
    </p:spTree>
    <p:extLst>
      <p:ext uri="{BB962C8B-B14F-4D97-AF65-F5344CB8AC3E}">
        <p14:creationId xmlns:p14="http://schemas.microsoft.com/office/powerpoint/2010/main" val="185285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18</a:t>
            </a:fld>
            <a:endParaRPr lang="en-US"/>
          </a:p>
        </p:txBody>
      </p:sp>
    </p:spTree>
    <p:extLst>
      <p:ext uri="{BB962C8B-B14F-4D97-AF65-F5344CB8AC3E}">
        <p14:creationId xmlns:p14="http://schemas.microsoft.com/office/powerpoint/2010/main" val="361226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19</a:t>
            </a:fld>
            <a:endParaRPr lang="en-US"/>
          </a:p>
        </p:txBody>
      </p:sp>
    </p:spTree>
    <p:extLst>
      <p:ext uri="{BB962C8B-B14F-4D97-AF65-F5344CB8AC3E}">
        <p14:creationId xmlns:p14="http://schemas.microsoft.com/office/powerpoint/2010/main" val="3089452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2</a:t>
            </a:fld>
            <a:endParaRPr lang="en-US" dirty="0"/>
          </a:p>
        </p:txBody>
      </p:sp>
    </p:spTree>
    <p:extLst>
      <p:ext uri="{BB962C8B-B14F-4D97-AF65-F5344CB8AC3E}">
        <p14:creationId xmlns:p14="http://schemas.microsoft.com/office/powerpoint/2010/main" val="131052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8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21</a:t>
            </a:fld>
            <a:endParaRPr lang="en-US"/>
          </a:p>
        </p:txBody>
      </p:sp>
    </p:spTree>
    <p:extLst>
      <p:ext uri="{BB962C8B-B14F-4D97-AF65-F5344CB8AC3E}">
        <p14:creationId xmlns:p14="http://schemas.microsoft.com/office/powerpoint/2010/main" val="1190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064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676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24</a:t>
            </a:fld>
            <a:endParaRPr lang="en-US"/>
          </a:p>
        </p:txBody>
      </p:sp>
    </p:spTree>
    <p:extLst>
      <p:ext uri="{BB962C8B-B14F-4D97-AF65-F5344CB8AC3E}">
        <p14:creationId xmlns:p14="http://schemas.microsoft.com/office/powerpoint/2010/main" val="2946157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25</a:t>
            </a:fld>
            <a:endParaRPr lang="en-US"/>
          </a:p>
        </p:txBody>
      </p:sp>
    </p:spTree>
    <p:extLst>
      <p:ext uri="{BB962C8B-B14F-4D97-AF65-F5344CB8AC3E}">
        <p14:creationId xmlns:p14="http://schemas.microsoft.com/office/powerpoint/2010/main" val="2677215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120ED-20B9-4CC8-A606-12D10436DCAF}" type="slidenum">
              <a:rPr lang="en-US" smtClean="0"/>
              <a:t>26</a:t>
            </a:fld>
            <a:endParaRPr lang="en-US"/>
          </a:p>
        </p:txBody>
      </p:sp>
    </p:spTree>
    <p:extLst>
      <p:ext uri="{BB962C8B-B14F-4D97-AF65-F5344CB8AC3E}">
        <p14:creationId xmlns:p14="http://schemas.microsoft.com/office/powerpoint/2010/main" val="3447639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2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28</a:t>
            </a:fld>
            <a:endParaRPr lang="en-US"/>
          </a:p>
        </p:txBody>
      </p:sp>
    </p:spTree>
    <p:extLst>
      <p:ext uri="{BB962C8B-B14F-4D97-AF65-F5344CB8AC3E}">
        <p14:creationId xmlns:p14="http://schemas.microsoft.com/office/powerpoint/2010/main" val="1549674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29</a:t>
            </a:fld>
            <a:endParaRPr lang="en-US"/>
          </a:p>
        </p:txBody>
      </p:sp>
    </p:spTree>
    <p:extLst>
      <p:ext uri="{BB962C8B-B14F-4D97-AF65-F5344CB8AC3E}">
        <p14:creationId xmlns:p14="http://schemas.microsoft.com/office/powerpoint/2010/main" val="292733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74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30</a:t>
            </a:fld>
            <a:endParaRPr lang="en-US"/>
          </a:p>
        </p:txBody>
      </p:sp>
    </p:spTree>
    <p:extLst>
      <p:ext uri="{BB962C8B-B14F-4D97-AF65-F5344CB8AC3E}">
        <p14:creationId xmlns:p14="http://schemas.microsoft.com/office/powerpoint/2010/main" val="1431760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31</a:t>
            </a:fld>
            <a:endParaRPr lang="en-US"/>
          </a:p>
        </p:txBody>
      </p:sp>
    </p:spTree>
    <p:extLst>
      <p:ext uri="{BB962C8B-B14F-4D97-AF65-F5344CB8AC3E}">
        <p14:creationId xmlns:p14="http://schemas.microsoft.com/office/powerpoint/2010/main" val="3392850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32</a:t>
            </a:fld>
            <a:endParaRPr lang="en-US"/>
          </a:p>
        </p:txBody>
      </p:sp>
    </p:spTree>
    <p:extLst>
      <p:ext uri="{BB962C8B-B14F-4D97-AF65-F5344CB8AC3E}">
        <p14:creationId xmlns:p14="http://schemas.microsoft.com/office/powerpoint/2010/main" val="1186726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33</a:t>
            </a:fld>
            <a:endParaRPr lang="en-US"/>
          </a:p>
        </p:txBody>
      </p:sp>
    </p:spTree>
    <p:extLst>
      <p:ext uri="{BB962C8B-B14F-4D97-AF65-F5344CB8AC3E}">
        <p14:creationId xmlns:p14="http://schemas.microsoft.com/office/powerpoint/2010/main" val="3309933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850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501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3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37</a:t>
            </a:fld>
            <a:endParaRPr lang="en-US"/>
          </a:p>
        </p:txBody>
      </p:sp>
    </p:spTree>
    <p:extLst>
      <p:ext uri="{BB962C8B-B14F-4D97-AF65-F5344CB8AC3E}">
        <p14:creationId xmlns:p14="http://schemas.microsoft.com/office/powerpoint/2010/main" val="1599826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86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39</a:t>
            </a:fld>
            <a:endParaRPr lang="en-US"/>
          </a:p>
        </p:txBody>
      </p:sp>
    </p:spTree>
    <p:extLst>
      <p:ext uri="{BB962C8B-B14F-4D97-AF65-F5344CB8AC3E}">
        <p14:creationId xmlns:p14="http://schemas.microsoft.com/office/powerpoint/2010/main" val="113997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F3DF-E7FA-A09D-EEF7-031B8EFB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4B77-1846-2CB1-FBF8-9BD11F498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61EC0-04BF-DAC8-2992-333EA43713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340F63-DE6C-7ADD-0F2B-27E1F955A21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513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40</a:t>
            </a:fld>
            <a:endParaRPr lang="en-US"/>
          </a:p>
        </p:txBody>
      </p:sp>
    </p:spTree>
    <p:extLst>
      <p:ext uri="{BB962C8B-B14F-4D97-AF65-F5344CB8AC3E}">
        <p14:creationId xmlns:p14="http://schemas.microsoft.com/office/powerpoint/2010/main" val="635074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41</a:t>
            </a:fld>
            <a:endParaRPr lang="en-US"/>
          </a:p>
        </p:txBody>
      </p:sp>
    </p:spTree>
    <p:extLst>
      <p:ext uri="{BB962C8B-B14F-4D97-AF65-F5344CB8AC3E}">
        <p14:creationId xmlns:p14="http://schemas.microsoft.com/office/powerpoint/2010/main" val="2904468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42</a:t>
            </a:fld>
            <a:endParaRPr lang="en-US"/>
          </a:p>
        </p:txBody>
      </p:sp>
    </p:spTree>
    <p:extLst>
      <p:ext uri="{BB962C8B-B14F-4D97-AF65-F5344CB8AC3E}">
        <p14:creationId xmlns:p14="http://schemas.microsoft.com/office/powerpoint/2010/main" val="384185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54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44</a:t>
            </a:fld>
            <a:endParaRPr lang="en-US" dirty="0"/>
          </a:p>
        </p:txBody>
      </p:sp>
    </p:spTree>
    <p:extLst>
      <p:ext uri="{BB962C8B-B14F-4D97-AF65-F5344CB8AC3E}">
        <p14:creationId xmlns:p14="http://schemas.microsoft.com/office/powerpoint/2010/main" val="3169661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052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46</a:t>
            </a:fld>
            <a:endParaRPr lang="en-US" dirty="0"/>
          </a:p>
        </p:txBody>
      </p:sp>
    </p:spTree>
    <p:extLst>
      <p:ext uri="{BB962C8B-B14F-4D97-AF65-F5344CB8AC3E}">
        <p14:creationId xmlns:p14="http://schemas.microsoft.com/office/powerpoint/2010/main" val="1673054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47</a:t>
            </a:fld>
            <a:endParaRPr lang="en-US" dirty="0"/>
          </a:p>
        </p:txBody>
      </p:sp>
    </p:spTree>
    <p:extLst>
      <p:ext uri="{BB962C8B-B14F-4D97-AF65-F5344CB8AC3E}">
        <p14:creationId xmlns:p14="http://schemas.microsoft.com/office/powerpoint/2010/main" val="3652202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40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49</a:t>
            </a:fld>
            <a:endParaRPr lang="en-US" dirty="0"/>
          </a:p>
        </p:txBody>
      </p:sp>
    </p:spTree>
    <p:extLst>
      <p:ext uri="{BB962C8B-B14F-4D97-AF65-F5344CB8AC3E}">
        <p14:creationId xmlns:p14="http://schemas.microsoft.com/office/powerpoint/2010/main" val="393834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769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50</a:t>
            </a:fld>
            <a:endParaRPr lang="en-US" dirty="0"/>
          </a:p>
        </p:txBody>
      </p:sp>
    </p:spTree>
    <p:extLst>
      <p:ext uri="{BB962C8B-B14F-4D97-AF65-F5344CB8AC3E}">
        <p14:creationId xmlns:p14="http://schemas.microsoft.com/office/powerpoint/2010/main" val="4245727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51</a:t>
            </a:fld>
            <a:endParaRPr lang="en-US" dirty="0"/>
          </a:p>
        </p:txBody>
      </p:sp>
    </p:spTree>
    <p:extLst>
      <p:ext uri="{BB962C8B-B14F-4D97-AF65-F5344CB8AC3E}">
        <p14:creationId xmlns:p14="http://schemas.microsoft.com/office/powerpoint/2010/main" val="3609850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52</a:t>
            </a:fld>
            <a:endParaRPr lang="en-US" dirty="0"/>
          </a:p>
        </p:txBody>
      </p:sp>
    </p:spTree>
    <p:extLst>
      <p:ext uri="{BB962C8B-B14F-4D97-AF65-F5344CB8AC3E}">
        <p14:creationId xmlns:p14="http://schemas.microsoft.com/office/powerpoint/2010/main" val="31713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53</a:t>
            </a:fld>
            <a:endParaRPr lang="en-US" dirty="0"/>
          </a:p>
        </p:txBody>
      </p:sp>
    </p:spTree>
    <p:extLst>
      <p:ext uri="{BB962C8B-B14F-4D97-AF65-F5344CB8AC3E}">
        <p14:creationId xmlns:p14="http://schemas.microsoft.com/office/powerpoint/2010/main" val="3476967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54</a:t>
            </a:fld>
            <a:endParaRPr lang="en-US" dirty="0"/>
          </a:p>
        </p:txBody>
      </p:sp>
    </p:spTree>
    <p:extLst>
      <p:ext uri="{BB962C8B-B14F-4D97-AF65-F5344CB8AC3E}">
        <p14:creationId xmlns:p14="http://schemas.microsoft.com/office/powerpoint/2010/main" val="692907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55</a:t>
            </a:fld>
            <a:endParaRPr lang="en-US" dirty="0"/>
          </a:p>
        </p:txBody>
      </p:sp>
    </p:spTree>
    <p:extLst>
      <p:ext uri="{BB962C8B-B14F-4D97-AF65-F5344CB8AC3E}">
        <p14:creationId xmlns:p14="http://schemas.microsoft.com/office/powerpoint/2010/main" val="40951602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56</a:t>
            </a:fld>
            <a:endParaRPr lang="en-US" dirty="0"/>
          </a:p>
        </p:txBody>
      </p:sp>
    </p:spTree>
    <p:extLst>
      <p:ext uri="{BB962C8B-B14F-4D97-AF65-F5344CB8AC3E}">
        <p14:creationId xmlns:p14="http://schemas.microsoft.com/office/powerpoint/2010/main" val="620261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7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58</a:t>
            </a:fld>
            <a:endParaRPr lang="en-US" dirty="0"/>
          </a:p>
        </p:txBody>
      </p:sp>
    </p:spTree>
    <p:extLst>
      <p:ext uri="{BB962C8B-B14F-4D97-AF65-F5344CB8AC3E}">
        <p14:creationId xmlns:p14="http://schemas.microsoft.com/office/powerpoint/2010/main" val="4082586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59</a:t>
            </a:fld>
            <a:endParaRPr lang="en-US" dirty="0"/>
          </a:p>
        </p:txBody>
      </p:sp>
    </p:spTree>
    <p:extLst>
      <p:ext uri="{BB962C8B-B14F-4D97-AF65-F5344CB8AC3E}">
        <p14:creationId xmlns:p14="http://schemas.microsoft.com/office/powerpoint/2010/main" val="329782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10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60</a:t>
            </a:fld>
            <a:endParaRPr lang="en-US" dirty="0"/>
          </a:p>
        </p:txBody>
      </p:sp>
    </p:spTree>
    <p:extLst>
      <p:ext uri="{BB962C8B-B14F-4D97-AF65-F5344CB8AC3E}">
        <p14:creationId xmlns:p14="http://schemas.microsoft.com/office/powerpoint/2010/main" val="4087924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61</a:t>
            </a:fld>
            <a:endParaRPr lang="en-US" dirty="0"/>
          </a:p>
        </p:txBody>
      </p:sp>
    </p:spTree>
    <p:extLst>
      <p:ext uri="{BB962C8B-B14F-4D97-AF65-F5344CB8AC3E}">
        <p14:creationId xmlns:p14="http://schemas.microsoft.com/office/powerpoint/2010/main" val="449588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38E4-FBD3-4005-2BB1-9E405027E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58485-DA1E-2560-162A-86EB12BF7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9EF0E-0B82-BA05-A474-3A5C88E5C9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BB559C-356A-1F74-7B23-31F4CEAB2DE8}"/>
              </a:ext>
            </a:extLst>
          </p:cNvPr>
          <p:cNvSpPr>
            <a:spLocks noGrp="1"/>
          </p:cNvSpPr>
          <p:nvPr>
            <p:ph type="sldNum" sz="quarter" idx="10"/>
          </p:nvPr>
        </p:nvSpPr>
        <p:spPr/>
        <p:txBody>
          <a:bodyPr/>
          <a:lstStyle/>
          <a:p>
            <a:fld id="{7C7120ED-20B9-4CC8-A606-12D10436DCAF}" type="slidenum">
              <a:rPr lang="en-US" smtClean="0"/>
              <a:t>62</a:t>
            </a:fld>
            <a:endParaRPr lang="en-US" dirty="0"/>
          </a:p>
        </p:txBody>
      </p:sp>
    </p:spTree>
    <p:extLst>
      <p:ext uri="{BB962C8B-B14F-4D97-AF65-F5344CB8AC3E}">
        <p14:creationId xmlns:p14="http://schemas.microsoft.com/office/powerpoint/2010/main" val="2520202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63</a:t>
            </a:fld>
            <a:endParaRPr lang="en-US" dirty="0"/>
          </a:p>
        </p:txBody>
      </p:sp>
    </p:spTree>
    <p:extLst>
      <p:ext uri="{BB962C8B-B14F-4D97-AF65-F5344CB8AC3E}">
        <p14:creationId xmlns:p14="http://schemas.microsoft.com/office/powerpoint/2010/main" val="3495401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64</a:t>
            </a:fld>
            <a:endParaRPr lang="en-US" dirty="0"/>
          </a:p>
        </p:txBody>
      </p:sp>
    </p:spTree>
    <p:extLst>
      <p:ext uri="{BB962C8B-B14F-4D97-AF65-F5344CB8AC3E}">
        <p14:creationId xmlns:p14="http://schemas.microsoft.com/office/powerpoint/2010/main" val="1654194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65</a:t>
            </a:fld>
            <a:endParaRPr lang="en-US" dirty="0"/>
          </a:p>
        </p:txBody>
      </p:sp>
    </p:spTree>
    <p:extLst>
      <p:ext uri="{BB962C8B-B14F-4D97-AF65-F5344CB8AC3E}">
        <p14:creationId xmlns:p14="http://schemas.microsoft.com/office/powerpoint/2010/main" val="3907519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Email </a:t>
            </a:r>
            <a:r>
              <a:rPr lang="en-US" dirty="0" err="1"/>
              <a:t>Xiaodan</a:t>
            </a:r>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66</a:t>
            </a:fld>
            <a:endParaRPr lang="en-US" dirty="0"/>
          </a:p>
        </p:txBody>
      </p:sp>
    </p:spTree>
    <p:extLst>
      <p:ext uri="{BB962C8B-B14F-4D97-AF65-F5344CB8AC3E}">
        <p14:creationId xmlns:p14="http://schemas.microsoft.com/office/powerpoint/2010/main" val="3570354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solidFill>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67</a:t>
            </a:fld>
            <a:endParaRPr lang="en-US" dirty="0"/>
          </a:p>
        </p:txBody>
      </p:sp>
    </p:spTree>
    <p:extLst>
      <p:ext uri="{BB962C8B-B14F-4D97-AF65-F5344CB8AC3E}">
        <p14:creationId xmlns:p14="http://schemas.microsoft.com/office/powerpoint/2010/main" val="722052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68</a:t>
            </a:fld>
            <a:endParaRPr lang="en-US" dirty="0"/>
          </a:p>
        </p:txBody>
      </p:sp>
    </p:spTree>
    <p:extLst>
      <p:ext uri="{BB962C8B-B14F-4D97-AF65-F5344CB8AC3E}">
        <p14:creationId xmlns:p14="http://schemas.microsoft.com/office/powerpoint/2010/main" val="13255609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69</a:t>
            </a:fld>
            <a:endParaRPr lang="en-US" dirty="0"/>
          </a:p>
        </p:txBody>
      </p:sp>
    </p:spTree>
    <p:extLst>
      <p:ext uri="{BB962C8B-B14F-4D97-AF65-F5344CB8AC3E}">
        <p14:creationId xmlns:p14="http://schemas.microsoft.com/office/powerpoint/2010/main" val="47810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5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70</a:t>
            </a:fld>
            <a:endParaRPr lang="en-US" dirty="0"/>
          </a:p>
        </p:txBody>
      </p:sp>
    </p:spTree>
    <p:extLst>
      <p:ext uri="{BB962C8B-B14F-4D97-AF65-F5344CB8AC3E}">
        <p14:creationId xmlns:p14="http://schemas.microsoft.com/office/powerpoint/2010/main" val="39041645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71</a:t>
            </a:fld>
            <a:endParaRPr lang="en-US" dirty="0"/>
          </a:p>
        </p:txBody>
      </p:sp>
    </p:spTree>
    <p:extLst>
      <p:ext uri="{BB962C8B-B14F-4D97-AF65-F5344CB8AC3E}">
        <p14:creationId xmlns:p14="http://schemas.microsoft.com/office/powerpoint/2010/main" val="30170353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0286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495F-B28B-3DB0-A9C7-A239CE4EC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EEF0E-AF04-F524-F409-826D6AA5A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0EB9F-DF49-227E-3E7C-08DFEAFDC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E4D2D5-0A17-EF06-6895-0696FC86187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89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74</a:t>
            </a:fld>
            <a:endParaRPr lang="en-US" dirty="0"/>
          </a:p>
        </p:txBody>
      </p:sp>
    </p:spTree>
    <p:extLst>
      <p:ext uri="{BB962C8B-B14F-4D97-AF65-F5344CB8AC3E}">
        <p14:creationId xmlns:p14="http://schemas.microsoft.com/office/powerpoint/2010/main" val="22198383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75</a:t>
            </a:fld>
            <a:endParaRPr lang="en-US" dirty="0"/>
          </a:p>
        </p:txBody>
      </p:sp>
    </p:spTree>
    <p:extLst>
      <p:ext uri="{BB962C8B-B14F-4D97-AF65-F5344CB8AC3E}">
        <p14:creationId xmlns:p14="http://schemas.microsoft.com/office/powerpoint/2010/main" val="3129846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76</a:t>
            </a:fld>
            <a:endParaRPr lang="en-US" dirty="0"/>
          </a:p>
        </p:txBody>
      </p:sp>
    </p:spTree>
    <p:extLst>
      <p:ext uri="{BB962C8B-B14F-4D97-AF65-F5344CB8AC3E}">
        <p14:creationId xmlns:p14="http://schemas.microsoft.com/office/powerpoint/2010/main" val="37905089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77</a:t>
            </a:fld>
            <a:endParaRPr lang="en-US" dirty="0"/>
          </a:p>
        </p:txBody>
      </p:sp>
    </p:spTree>
    <p:extLst>
      <p:ext uri="{BB962C8B-B14F-4D97-AF65-F5344CB8AC3E}">
        <p14:creationId xmlns:p14="http://schemas.microsoft.com/office/powerpoint/2010/main" val="1838569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78</a:t>
            </a:fld>
            <a:endParaRPr lang="en-US" dirty="0"/>
          </a:p>
        </p:txBody>
      </p:sp>
    </p:spTree>
    <p:extLst>
      <p:ext uri="{BB962C8B-B14F-4D97-AF65-F5344CB8AC3E}">
        <p14:creationId xmlns:p14="http://schemas.microsoft.com/office/powerpoint/2010/main" val="75144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solidFill>
                <a:srgbClr val="000000"/>
              </a:solidFill>
            </a:endParaRPr>
          </a:p>
        </p:txBody>
      </p:sp>
      <p:sp>
        <p:nvSpPr>
          <p:cNvPr id="4" name="Slide Number Placeholder 3"/>
          <p:cNvSpPr>
            <a:spLocks noGrp="1"/>
          </p:cNvSpPr>
          <p:nvPr>
            <p:ph type="sldNum" sz="quarter" idx="10"/>
          </p:nvPr>
        </p:nvSpPr>
        <p:spPr/>
        <p:txBody>
          <a:bodyPr/>
          <a:lstStyle/>
          <a:p>
            <a:fld id="{7C7120ED-20B9-4CC8-A606-12D10436DCAF}" type="slidenum">
              <a:rPr lang="en-US" smtClean="0"/>
              <a:t>8</a:t>
            </a:fld>
            <a:endParaRPr lang="en-US" dirty="0"/>
          </a:p>
        </p:txBody>
      </p:sp>
    </p:spTree>
    <p:extLst>
      <p:ext uri="{BB962C8B-B14F-4D97-AF65-F5344CB8AC3E}">
        <p14:creationId xmlns:p14="http://schemas.microsoft.com/office/powerpoint/2010/main" val="3876986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108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dirty="0"/>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79</a:t>
            </a:r>
          </a:p>
        </p:txBody>
      </p:sp>
    </p:spTree>
    <p:custDataLst>
      <p:tags r:id="rId1"/>
    </p:custDataLst>
    <p:extLst>
      <p:ext uri="{BB962C8B-B14F-4D97-AF65-F5344CB8AC3E}">
        <p14:creationId xmlns:p14="http://schemas.microsoft.com/office/powerpoint/2010/main" val="1255661927"/>
      </p:ext>
    </p:extLst>
  </p:cSld>
  <p:clrMapOvr>
    <a:masterClrMapping/>
  </p:clrMapOvr>
  <p:extLst>
    <p:ext uri="{DCECCB84-F9BA-43D5-87BE-67443E8EF086}">
      <p15:sldGuideLst xmlns:p15="http://schemas.microsoft.com/office/powerpoint/2012/main">
        <p15:guide id="1" pos="208" userDrawn="1">
          <p15:clr>
            <a:srgbClr val="CCCCCC"/>
          </p15:clr>
        </p15:guide>
        <p15:guide id="2" pos="2402" userDrawn="1">
          <p15:clr>
            <a:srgbClr val="CCCCCC"/>
          </p15:clr>
        </p15:guide>
        <p15:guide id="3" pos="2742" userDrawn="1">
          <p15:clr>
            <a:srgbClr val="CCCCCC"/>
          </p15:clr>
        </p15:guide>
        <p15:guide id="4" pos="4937" userDrawn="1">
          <p15:clr>
            <a:srgbClr val="CCCCCC"/>
          </p15:clr>
        </p15:guide>
        <p15:guide id="5" pos="5277" userDrawn="1">
          <p15:clr>
            <a:srgbClr val="CCCCCC"/>
          </p15:clr>
        </p15:guide>
        <p15:guide id="6" pos="7472" userDrawn="1">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dirty="0"/>
              <a:t>Closing statement</a:t>
            </a:r>
          </a:p>
        </p:txBody>
      </p:sp>
    </p:spTree>
    <p:custDataLst>
      <p:tags r:id="rId1"/>
    </p:custDataLst>
    <p:extLst>
      <p:ext uri="{BB962C8B-B14F-4D97-AF65-F5344CB8AC3E}">
        <p14:creationId xmlns:p14="http://schemas.microsoft.com/office/powerpoint/2010/main" val="39338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0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dirty="0"/>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79</a:t>
            </a:r>
          </a:p>
        </p:txBody>
      </p:sp>
    </p:spTree>
    <p:custDataLst>
      <p:tags r:id="rId1"/>
    </p:custDataLst>
    <p:extLst>
      <p:ext uri="{BB962C8B-B14F-4D97-AF65-F5344CB8AC3E}">
        <p14:creationId xmlns:p14="http://schemas.microsoft.com/office/powerpoint/2010/main" val="1157608163"/>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dirty="0"/>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dirty="0"/>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dirty="0"/>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2443454912"/>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dirty="0"/>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dirty="0"/>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dirty="0"/>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52129566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dirty="0"/>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dirty="0"/>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dirty="0"/>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dirty="0"/>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3701009571"/>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3216069284"/>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8840610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dirty="0"/>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236572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dirty="0"/>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8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dirty="0"/>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dirty="0"/>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dirty="0"/>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580582723"/>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dirty="0"/>
              <a:t>Closing statement</a:t>
            </a:r>
          </a:p>
        </p:txBody>
      </p:sp>
    </p:spTree>
    <p:extLst>
      <p:ext uri="{BB962C8B-B14F-4D97-AF65-F5344CB8AC3E}">
        <p14:creationId xmlns:p14="http://schemas.microsoft.com/office/powerpoint/2010/main" val="1550711686"/>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dirty="0"/>
              <a:t>Closing statement</a:t>
            </a:r>
          </a:p>
        </p:txBody>
      </p:sp>
    </p:spTree>
    <p:custDataLst>
      <p:tags r:id="rId1"/>
    </p:custDataLst>
    <p:extLst>
      <p:ext uri="{BB962C8B-B14F-4D97-AF65-F5344CB8AC3E}">
        <p14:creationId xmlns:p14="http://schemas.microsoft.com/office/powerpoint/2010/main" val="222819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25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EFD4BA2-C57D-B354-D625-4F5DF6ED1B85}"/>
              </a:ext>
            </a:extLst>
          </p:cNvPr>
          <p:cNvGraphicFramePr>
            <a:graphicFrameLocks noChangeAspect="1"/>
          </p:cNvGraphicFramePr>
          <p:nvPr userDrawn="1">
            <p:custDataLst>
              <p:tags r:id="rId1"/>
            </p:custDataLst>
            <p:extLst>
              <p:ext uri="{D42A27DB-BD31-4B8C-83A1-F6EECF244321}">
                <p14:modId xmlns:p14="http://schemas.microsoft.com/office/powerpoint/2010/main" val="23592733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EFD4BA2-C57D-B354-D625-4F5DF6ED1B8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446567" y="365125"/>
            <a:ext cx="11334307" cy="780503"/>
          </a:xfrm>
        </p:spPr>
        <p:txBody>
          <a:bodyPr vert="horz">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446567" y="1376855"/>
            <a:ext cx="11334307" cy="480010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36035" y="6356350"/>
            <a:ext cx="2956776" cy="365125"/>
          </a:xfrm>
        </p:spPr>
        <p:txBody>
          <a:bodyPr/>
          <a:lstStyle/>
          <a:p>
            <a:fld id="{56C38594-C98F-6E40-B972-C0B586366D0F}"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7173A7-B86E-5140-B4E3-6309F91ECF60}" type="slidenum">
              <a:rPr lang="en-US" smtClean="0"/>
              <a:t>‹#›</a:t>
            </a:fld>
            <a:endParaRPr lang="en-US" dirty="0"/>
          </a:p>
        </p:txBody>
      </p:sp>
    </p:spTree>
    <p:extLst>
      <p:ext uri="{BB962C8B-B14F-4D97-AF65-F5344CB8AC3E}">
        <p14:creationId xmlns:p14="http://schemas.microsoft.com/office/powerpoint/2010/main" val="56341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dirty="0"/>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dirty="0"/>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dirty="0"/>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354248869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dirty="0"/>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dirty="0"/>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dirty="0"/>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dirty="0"/>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2539530187"/>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24039407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3595626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dirty="0"/>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5583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dirty="0"/>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8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dirty="0"/>
              <a:t>Closing statement</a:t>
            </a:r>
          </a:p>
        </p:txBody>
      </p:sp>
    </p:spTree>
    <p:extLst>
      <p:ext uri="{BB962C8B-B14F-4D97-AF65-F5344CB8AC3E}">
        <p14:creationId xmlns:p14="http://schemas.microsoft.com/office/powerpoint/2010/main" val="30473855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7.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Tree>
    <p:custDataLst>
      <p:tags r:id="rId13"/>
    </p:custDataLst>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6" r:id="rId4"/>
    <p:sldLayoutId id="2147483670" r:id="rId5"/>
    <p:sldLayoutId id="2147483675" r:id="rId6"/>
    <p:sldLayoutId id="2147483667" r:id="rId7"/>
    <p:sldLayoutId id="2147483671" r:id="rId8"/>
    <p:sldLayoutId id="2147483668" r:id="rId9"/>
    <p:sldLayoutId id="2147483673" r:id="rId10"/>
    <p:sldLayoutId id="2147483672" r:id="rId11"/>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5"/>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03" imgH="503" progId="TCLayout.ActiveDocument.1">
                  <p:embed/>
                </p:oleObj>
              </mc:Choice>
              <mc:Fallback>
                <p:oleObj name="think-cell Slide" r:id="rId16"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Tree>
    <p:custDataLst>
      <p:tags r:id="rId14"/>
    </p:custDataLst>
    <p:extLst>
      <p:ext uri="{BB962C8B-B14F-4D97-AF65-F5344CB8AC3E}">
        <p14:creationId xmlns:p14="http://schemas.microsoft.com/office/powerpoint/2010/main" val="938484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tags" Target="../tags/tag325.xml"/><Relationship Id="rId18" Type="http://schemas.openxmlformats.org/officeDocument/2006/relationships/tags" Target="../tags/tag330.xml"/><Relationship Id="rId26" Type="http://schemas.openxmlformats.org/officeDocument/2006/relationships/tags" Target="../tags/tag338.xml"/><Relationship Id="rId39" Type="http://schemas.openxmlformats.org/officeDocument/2006/relationships/tags" Target="../tags/tag351.xml"/><Relationship Id="rId21" Type="http://schemas.openxmlformats.org/officeDocument/2006/relationships/tags" Target="../tags/tag333.xml"/><Relationship Id="rId34" Type="http://schemas.openxmlformats.org/officeDocument/2006/relationships/tags" Target="../tags/tag346.xml"/><Relationship Id="rId42" Type="http://schemas.openxmlformats.org/officeDocument/2006/relationships/tags" Target="../tags/tag354.xml"/><Relationship Id="rId47" Type="http://schemas.openxmlformats.org/officeDocument/2006/relationships/hyperlink" Target="https://www.nrel.gov/docs/fy23osti/87303.pdf" TargetMode="External"/><Relationship Id="rId50" Type="http://schemas.openxmlformats.org/officeDocument/2006/relationships/hyperlink" Target="https://creativecommons.org/licenses/by/4.0/" TargetMode="External"/><Relationship Id="rId7" Type="http://schemas.openxmlformats.org/officeDocument/2006/relationships/tags" Target="../tags/tag319.xml"/><Relationship Id="rId2" Type="http://schemas.openxmlformats.org/officeDocument/2006/relationships/tags" Target="../tags/tag314.xml"/><Relationship Id="rId16" Type="http://schemas.openxmlformats.org/officeDocument/2006/relationships/tags" Target="../tags/tag328.xml"/><Relationship Id="rId29" Type="http://schemas.openxmlformats.org/officeDocument/2006/relationships/tags" Target="../tags/tag341.xml"/><Relationship Id="rId11" Type="http://schemas.openxmlformats.org/officeDocument/2006/relationships/tags" Target="../tags/tag323.xml"/><Relationship Id="rId24" Type="http://schemas.openxmlformats.org/officeDocument/2006/relationships/tags" Target="../tags/tag336.xml"/><Relationship Id="rId32" Type="http://schemas.openxmlformats.org/officeDocument/2006/relationships/tags" Target="../tags/tag344.xml"/><Relationship Id="rId37" Type="http://schemas.openxmlformats.org/officeDocument/2006/relationships/tags" Target="../tags/tag349.xml"/><Relationship Id="rId40" Type="http://schemas.openxmlformats.org/officeDocument/2006/relationships/tags" Target="../tags/tag352.xml"/><Relationship Id="rId45" Type="http://schemas.openxmlformats.org/officeDocument/2006/relationships/oleObject" Target="../embeddings/oleObject13.bin"/><Relationship Id="rId5" Type="http://schemas.openxmlformats.org/officeDocument/2006/relationships/tags" Target="../tags/tag317.xml"/><Relationship Id="rId15" Type="http://schemas.openxmlformats.org/officeDocument/2006/relationships/tags" Target="../tags/tag327.xml"/><Relationship Id="rId23" Type="http://schemas.openxmlformats.org/officeDocument/2006/relationships/tags" Target="../tags/tag335.xml"/><Relationship Id="rId28" Type="http://schemas.openxmlformats.org/officeDocument/2006/relationships/tags" Target="../tags/tag340.xml"/><Relationship Id="rId36" Type="http://schemas.openxmlformats.org/officeDocument/2006/relationships/tags" Target="../tags/tag348.xml"/><Relationship Id="rId49" Type="http://schemas.openxmlformats.org/officeDocument/2006/relationships/hyperlink" Target="https://business.columbia.edu/faculty/people/gernot-wagner" TargetMode="External"/><Relationship Id="rId10" Type="http://schemas.openxmlformats.org/officeDocument/2006/relationships/tags" Target="../tags/tag322.xml"/><Relationship Id="rId19" Type="http://schemas.openxmlformats.org/officeDocument/2006/relationships/tags" Target="../tags/tag331.xml"/><Relationship Id="rId31" Type="http://schemas.openxmlformats.org/officeDocument/2006/relationships/tags" Target="../tags/tag343.xml"/><Relationship Id="rId44" Type="http://schemas.openxmlformats.org/officeDocument/2006/relationships/notesSlide" Target="../notesSlides/notesSlide10.xml"/><Relationship Id="rId52" Type="http://schemas.openxmlformats.org/officeDocument/2006/relationships/chart" Target="../charts/chart6.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tags" Target="../tags/tag334.xml"/><Relationship Id="rId27" Type="http://schemas.openxmlformats.org/officeDocument/2006/relationships/tags" Target="../tags/tag339.xml"/><Relationship Id="rId30" Type="http://schemas.openxmlformats.org/officeDocument/2006/relationships/tags" Target="../tags/tag342.xml"/><Relationship Id="rId35" Type="http://schemas.openxmlformats.org/officeDocument/2006/relationships/tags" Target="../tags/tag347.xml"/><Relationship Id="rId43" Type="http://schemas.openxmlformats.org/officeDocument/2006/relationships/slideLayout" Target="../slideLayouts/slideLayout1.xml"/><Relationship Id="rId48" Type="http://schemas.openxmlformats.org/officeDocument/2006/relationships/hyperlink" Target="https://www.solarkal.com/" TargetMode="External"/><Relationship Id="rId8" Type="http://schemas.openxmlformats.org/officeDocument/2006/relationships/tags" Target="../tags/tag320.xml"/><Relationship Id="rId51" Type="http://schemas.openxmlformats.org/officeDocument/2006/relationships/hyperlink" Target="mailto:gwagner@columbia.edu" TargetMode="External"/><Relationship Id="rId3" Type="http://schemas.openxmlformats.org/officeDocument/2006/relationships/tags" Target="../tags/tag315.xml"/><Relationship Id="rId12" Type="http://schemas.openxmlformats.org/officeDocument/2006/relationships/tags" Target="../tags/tag324.xml"/><Relationship Id="rId17" Type="http://schemas.openxmlformats.org/officeDocument/2006/relationships/tags" Target="../tags/tag329.xml"/><Relationship Id="rId25" Type="http://schemas.openxmlformats.org/officeDocument/2006/relationships/tags" Target="../tags/tag337.xml"/><Relationship Id="rId33" Type="http://schemas.openxmlformats.org/officeDocument/2006/relationships/tags" Target="../tags/tag345.xml"/><Relationship Id="rId38" Type="http://schemas.openxmlformats.org/officeDocument/2006/relationships/tags" Target="../tags/tag350.xml"/><Relationship Id="rId46" Type="http://schemas.openxmlformats.org/officeDocument/2006/relationships/image" Target="../media/image9.emf"/><Relationship Id="rId20" Type="http://schemas.openxmlformats.org/officeDocument/2006/relationships/tags" Target="../tags/tag332.xml"/><Relationship Id="rId41" Type="http://schemas.openxmlformats.org/officeDocument/2006/relationships/tags" Target="../tags/tag353.xml"/><Relationship Id="rId1" Type="http://schemas.openxmlformats.org/officeDocument/2006/relationships/tags" Target="../tags/tag313.xml"/><Relationship Id="rId6" Type="http://schemas.openxmlformats.org/officeDocument/2006/relationships/tags" Target="../tags/tag31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business.columbia.edu/faculty/people/gernot-wagner" TargetMode="External"/><Relationship Id="rId3" Type="http://schemas.openxmlformats.org/officeDocument/2006/relationships/tags" Target="../tags/tag357.xml"/><Relationship Id="rId7" Type="http://schemas.openxmlformats.org/officeDocument/2006/relationships/image" Target="../media/image9.emf"/><Relationship Id="rId12" Type="http://schemas.openxmlformats.org/officeDocument/2006/relationships/hyperlink" Target="https://emp.lbl.gov/sites/default/files/2024-04/Queued%20Up%202024%20Edition_1.pdf" TargetMode="External"/><Relationship Id="rId2" Type="http://schemas.openxmlformats.org/officeDocument/2006/relationships/tags" Target="../tags/tag356.xml"/><Relationship Id="rId16" Type="http://schemas.openxmlformats.org/officeDocument/2006/relationships/image" Target="../media/image27.png"/><Relationship Id="rId1" Type="http://schemas.openxmlformats.org/officeDocument/2006/relationships/tags" Target="../tags/tag355.xml"/><Relationship Id="rId6" Type="http://schemas.openxmlformats.org/officeDocument/2006/relationships/oleObject" Target="../embeddings/oleObject14.bin"/><Relationship Id="rId11" Type="http://schemas.openxmlformats.org/officeDocument/2006/relationships/hyperlink" Target="https://www.solarkal.com/blog/the-50-states-of-solar-an-inside-look-at-how-solarkal-grades-each-state" TargetMode="External"/><Relationship Id="rId5" Type="http://schemas.openxmlformats.org/officeDocument/2006/relationships/notesSlide" Target="../notesSlides/notesSlide11.xml"/><Relationship Id="rId15" Type="http://schemas.openxmlformats.org/officeDocument/2006/relationships/hyperlink" Target="mailto:gwagner@columbia.edu" TargetMode="External"/><Relationship Id="rId10" Type="http://schemas.openxmlformats.org/officeDocument/2006/relationships/hyperlink" Target="https://www.eia.gov/electricity/annual/" TargetMode="External"/><Relationship Id="rId4" Type="http://schemas.openxmlformats.org/officeDocument/2006/relationships/slideLayout" Target="../slideLayouts/slideLayout12.xml"/><Relationship Id="rId9" Type="http://schemas.openxmlformats.org/officeDocument/2006/relationships/hyperlink" Target="https://nsrdb.nrel.gov/" TargetMode="External"/><Relationship Id="rId14"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13" Type="http://schemas.openxmlformats.org/officeDocument/2006/relationships/tags" Target="../tags/tag370.xml"/><Relationship Id="rId18" Type="http://schemas.openxmlformats.org/officeDocument/2006/relationships/tags" Target="../tags/tag375.xml"/><Relationship Id="rId26" Type="http://schemas.openxmlformats.org/officeDocument/2006/relationships/image" Target="../media/image16.emf"/><Relationship Id="rId3" Type="http://schemas.openxmlformats.org/officeDocument/2006/relationships/tags" Target="../tags/tag360.xml"/><Relationship Id="rId21" Type="http://schemas.openxmlformats.org/officeDocument/2006/relationships/tags" Target="../tags/tag378.xml"/><Relationship Id="rId34" Type="http://schemas.openxmlformats.org/officeDocument/2006/relationships/image" Target="../media/image29.jpeg"/><Relationship Id="rId7" Type="http://schemas.openxmlformats.org/officeDocument/2006/relationships/tags" Target="../tags/tag364.xml"/><Relationship Id="rId12" Type="http://schemas.openxmlformats.org/officeDocument/2006/relationships/tags" Target="../tags/tag369.xml"/><Relationship Id="rId17" Type="http://schemas.openxmlformats.org/officeDocument/2006/relationships/tags" Target="../tags/tag374.xml"/><Relationship Id="rId25" Type="http://schemas.openxmlformats.org/officeDocument/2006/relationships/oleObject" Target="../embeddings/oleObject15.bin"/><Relationship Id="rId33" Type="http://schemas.openxmlformats.org/officeDocument/2006/relationships/image" Target="../media/image28.jpeg"/><Relationship Id="rId2" Type="http://schemas.openxmlformats.org/officeDocument/2006/relationships/tags" Target="../tags/tag359.xml"/><Relationship Id="rId16" Type="http://schemas.openxmlformats.org/officeDocument/2006/relationships/tags" Target="../tags/tag373.xml"/><Relationship Id="rId20" Type="http://schemas.openxmlformats.org/officeDocument/2006/relationships/tags" Target="../tags/tag377.xml"/><Relationship Id="rId29" Type="http://schemas.openxmlformats.org/officeDocument/2006/relationships/hyperlink" Target="https://business.columbia.edu/faculty/people/gernot-wagner" TargetMode="Externa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tags" Target="../tags/tag368.xml"/><Relationship Id="rId24" Type="http://schemas.openxmlformats.org/officeDocument/2006/relationships/notesSlide" Target="../notesSlides/notesSlide12.xml"/><Relationship Id="rId32" Type="http://schemas.openxmlformats.org/officeDocument/2006/relationships/chart" Target="../charts/chart7.xml"/><Relationship Id="rId5" Type="http://schemas.openxmlformats.org/officeDocument/2006/relationships/tags" Target="../tags/tag362.xml"/><Relationship Id="rId15" Type="http://schemas.openxmlformats.org/officeDocument/2006/relationships/tags" Target="../tags/tag372.xml"/><Relationship Id="rId23" Type="http://schemas.openxmlformats.org/officeDocument/2006/relationships/slideLayout" Target="../slideLayouts/slideLayout1.xml"/><Relationship Id="rId28" Type="http://schemas.openxmlformats.org/officeDocument/2006/relationships/hyperlink" Target="https://www.scenichudson.org/vf-tags/clean-energy/" TargetMode="External"/><Relationship Id="rId10" Type="http://schemas.openxmlformats.org/officeDocument/2006/relationships/tags" Target="../tags/tag367.xml"/><Relationship Id="rId19" Type="http://schemas.openxmlformats.org/officeDocument/2006/relationships/tags" Target="../tags/tag376.xml"/><Relationship Id="rId31" Type="http://schemas.openxmlformats.org/officeDocument/2006/relationships/hyperlink" Target="mailto:gwagner@columbia.edu" TargetMode="External"/><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tags" Target="../tags/tag371.xml"/><Relationship Id="rId22" Type="http://schemas.openxmlformats.org/officeDocument/2006/relationships/tags" Target="../tags/tag379.xml"/><Relationship Id="rId27" Type="http://schemas.openxmlformats.org/officeDocument/2006/relationships/hyperlink" Target="https://caseworks.business.columbia.edu/caseworks/elp-greenport-scaling-community-solar" TargetMode="External"/><Relationship Id="rId30" Type="http://schemas.openxmlformats.org/officeDocument/2006/relationships/hyperlink" Target="https://creativecommons.org/licenses/by/4.0/" TargetMode="External"/><Relationship Id="rId8" Type="http://schemas.openxmlformats.org/officeDocument/2006/relationships/tags" Target="../tags/tag365.xml"/></Relationships>
</file>

<file path=ppt/slides/_rels/slide13.xml.rels><?xml version="1.0" encoding="UTF-8" standalone="yes"?>
<Relationships xmlns="http://schemas.openxmlformats.org/package/2006/relationships"><Relationship Id="rId13" Type="http://schemas.openxmlformats.org/officeDocument/2006/relationships/tags" Target="../tags/tag392.xml"/><Relationship Id="rId18" Type="http://schemas.openxmlformats.org/officeDocument/2006/relationships/tags" Target="../tags/tag397.xml"/><Relationship Id="rId26" Type="http://schemas.openxmlformats.org/officeDocument/2006/relationships/tags" Target="../tags/tag405.xml"/><Relationship Id="rId39" Type="http://schemas.openxmlformats.org/officeDocument/2006/relationships/hyperlink" Target="https://creativecommons.org/licenses/by/4.0/" TargetMode="External"/><Relationship Id="rId21" Type="http://schemas.openxmlformats.org/officeDocument/2006/relationships/tags" Target="../tags/tag400.xml"/><Relationship Id="rId34" Type="http://schemas.openxmlformats.org/officeDocument/2006/relationships/image" Target="../media/image9.emf"/><Relationship Id="rId7" Type="http://schemas.openxmlformats.org/officeDocument/2006/relationships/tags" Target="../tags/tag386.xml"/><Relationship Id="rId2" Type="http://schemas.openxmlformats.org/officeDocument/2006/relationships/tags" Target="../tags/tag381.xml"/><Relationship Id="rId16" Type="http://schemas.openxmlformats.org/officeDocument/2006/relationships/tags" Target="../tags/tag395.xml"/><Relationship Id="rId20" Type="http://schemas.openxmlformats.org/officeDocument/2006/relationships/tags" Target="../tags/tag399.xml"/><Relationship Id="rId29" Type="http://schemas.openxmlformats.org/officeDocument/2006/relationships/tags" Target="../tags/tag408.xml"/><Relationship Id="rId41" Type="http://schemas.openxmlformats.org/officeDocument/2006/relationships/chart" Target="../charts/chart8.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24" Type="http://schemas.openxmlformats.org/officeDocument/2006/relationships/tags" Target="../tags/tag403.xml"/><Relationship Id="rId32" Type="http://schemas.openxmlformats.org/officeDocument/2006/relationships/notesSlide" Target="../notesSlides/notesSlide13.xml"/><Relationship Id="rId37" Type="http://schemas.openxmlformats.org/officeDocument/2006/relationships/hyperlink" Target="https://www.forbes.com/home-improvement/solar/new-jersey-solar-incentives/#:~:text=Successor%20Solar%20Incentive%20(SuSI)%20Program,-The%20SuSI%20program&amp;text=Here's%20how%20it%20works%3A%20For,a%20period%20of%2015%20years." TargetMode="External"/><Relationship Id="rId40" Type="http://schemas.openxmlformats.org/officeDocument/2006/relationships/hyperlink" Target="mailto:gwagner@columbia.edu" TargetMode="External"/><Relationship Id="rId5" Type="http://schemas.openxmlformats.org/officeDocument/2006/relationships/tags" Target="../tags/tag384.xml"/><Relationship Id="rId15" Type="http://schemas.openxmlformats.org/officeDocument/2006/relationships/tags" Target="../tags/tag394.xml"/><Relationship Id="rId23" Type="http://schemas.openxmlformats.org/officeDocument/2006/relationships/tags" Target="../tags/tag402.xml"/><Relationship Id="rId28" Type="http://schemas.openxmlformats.org/officeDocument/2006/relationships/tags" Target="../tags/tag407.xml"/><Relationship Id="rId36" Type="http://schemas.openxmlformats.org/officeDocument/2006/relationships/hyperlink" Target="https://www.solar.com/learn/solar-rebates-by-state/#CT" TargetMode="External"/><Relationship Id="rId10" Type="http://schemas.openxmlformats.org/officeDocument/2006/relationships/tags" Target="../tags/tag389.xml"/><Relationship Id="rId19" Type="http://schemas.openxmlformats.org/officeDocument/2006/relationships/tags" Target="../tags/tag398.xml"/><Relationship Id="rId31" Type="http://schemas.openxmlformats.org/officeDocument/2006/relationships/slideLayout" Target="../slideLayouts/slideLayout1.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 Id="rId22" Type="http://schemas.openxmlformats.org/officeDocument/2006/relationships/tags" Target="../tags/tag401.xml"/><Relationship Id="rId27" Type="http://schemas.openxmlformats.org/officeDocument/2006/relationships/tags" Target="../tags/tag406.xml"/><Relationship Id="rId30" Type="http://schemas.openxmlformats.org/officeDocument/2006/relationships/tags" Target="../tags/tag409.xml"/><Relationship Id="rId35" Type="http://schemas.openxmlformats.org/officeDocument/2006/relationships/hyperlink" Target="https://razesolar.com/dont-get-fooled-by-community-solar-programs/" TargetMode="External"/><Relationship Id="rId8" Type="http://schemas.openxmlformats.org/officeDocument/2006/relationships/tags" Target="../tags/tag387.xml"/><Relationship Id="rId3" Type="http://schemas.openxmlformats.org/officeDocument/2006/relationships/tags" Target="../tags/tag382.xml"/><Relationship Id="rId12" Type="http://schemas.openxmlformats.org/officeDocument/2006/relationships/tags" Target="../tags/tag391.xml"/><Relationship Id="rId17" Type="http://schemas.openxmlformats.org/officeDocument/2006/relationships/tags" Target="../tags/tag396.xml"/><Relationship Id="rId25" Type="http://schemas.openxmlformats.org/officeDocument/2006/relationships/tags" Target="../tags/tag404.xml"/><Relationship Id="rId33" Type="http://schemas.openxmlformats.org/officeDocument/2006/relationships/oleObject" Target="../embeddings/oleObject16.bin"/><Relationship Id="rId38" Type="http://schemas.openxmlformats.org/officeDocument/2006/relationships/hyperlink" Target="https://business.columbia.edu/faculty/people/gernot-wagner"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oleObject" Target="../embeddings/oleObject17.bin"/><Relationship Id="rId5" Type="http://schemas.openxmlformats.org/officeDocument/2006/relationships/image" Target="../media/image3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hyperlink" Target="https://creativecommons.org/licenses/by/4.0/" TargetMode="External"/><Relationship Id="rId3" Type="http://schemas.openxmlformats.org/officeDocument/2006/relationships/tags" Target="../tags/tag414.xml"/><Relationship Id="rId7" Type="http://schemas.openxmlformats.org/officeDocument/2006/relationships/slideLayout" Target="../slideLayouts/slideLayout1.xml"/><Relationship Id="rId12" Type="http://schemas.openxmlformats.org/officeDocument/2006/relationships/hyperlink" Target="https://business.columbia.edu/faculty/people/gernot-wagner" TargetMode="Externa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11" Type="http://schemas.openxmlformats.org/officeDocument/2006/relationships/image" Target="../media/image31.jpeg"/><Relationship Id="rId5" Type="http://schemas.openxmlformats.org/officeDocument/2006/relationships/tags" Target="../tags/tag416.xml"/><Relationship Id="rId10" Type="http://schemas.openxmlformats.org/officeDocument/2006/relationships/image" Target="../media/image9.emf"/><Relationship Id="rId4" Type="http://schemas.openxmlformats.org/officeDocument/2006/relationships/tags" Target="../tags/tag415.xml"/><Relationship Id="rId9" Type="http://schemas.openxmlformats.org/officeDocument/2006/relationships/oleObject" Target="../embeddings/oleObject18.bin"/><Relationship Id="rId14" Type="http://schemas.openxmlformats.org/officeDocument/2006/relationships/hyperlink" Target="mailto:gwagner@columbia.ed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s://www.sciencedirect.com/topics/engineering/multicrystalline-silicon" TargetMode="External"/><Relationship Id="rId18" Type="http://schemas.openxmlformats.org/officeDocument/2006/relationships/hyperlink" Target="mailto:gwagner@columbia.edu" TargetMode="External"/><Relationship Id="rId3" Type="http://schemas.openxmlformats.org/officeDocument/2006/relationships/tags" Target="../tags/tag420.xml"/><Relationship Id="rId7" Type="http://schemas.openxmlformats.org/officeDocument/2006/relationships/image" Target="../media/image9.emf"/><Relationship Id="rId12" Type="http://schemas.openxmlformats.org/officeDocument/2006/relationships/hyperlink" Target="https://www.britannica.com/technology/thin-film-solar-cell" TargetMode="External"/><Relationship Id="rId17" Type="http://schemas.openxmlformats.org/officeDocument/2006/relationships/hyperlink" Target="https://creativecommons.org/licenses/by/4.0/" TargetMode="External"/><Relationship Id="rId2" Type="http://schemas.openxmlformats.org/officeDocument/2006/relationships/tags" Target="../tags/tag419.xml"/><Relationship Id="rId16" Type="http://schemas.openxmlformats.org/officeDocument/2006/relationships/hyperlink" Target="https://business.columbia.edu/faculty/people/gernot-wagner" TargetMode="External"/><Relationship Id="rId1" Type="http://schemas.openxmlformats.org/officeDocument/2006/relationships/tags" Target="../tags/tag418.xml"/><Relationship Id="rId6" Type="http://schemas.openxmlformats.org/officeDocument/2006/relationships/oleObject" Target="../embeddings/oleObject19.bin"/><Relationship Id="rId11" Type="http://schemas.openxmlformats.org/officeDocument/2006/relationships/hyperlink" Target="https://iea-pvps.org/trends_reports/trends-2022/" TargetMode="External"/><Relationship Id="rId5" Type="http://schemas.openxmlformats.org/officeDocument/2006/relationships/notesSlide" Target="../notesSlides/notesSlide16.xml"/><Relationship Id="rId15" Type="http://schemas.openxmlformats.org/officeDocument/2006/relationships/hyperlink" Target="https://insideclimatenews.org/news/06062024/inside-clean-energy-solar-panel-price-drop/" TargetMode="External"/><Relationship Id="rId10" Type="http://schemas.openxmlformats.org/officeDocument/2006/relationships/image" Target="../media/image34.jpeg"/><Relationship Id="rId4" Type="http://schemas.openxmlformats.org/officeDocument/2006/relationships/slideLayout" Target="../slideLayouts/slideLayout1.xml"/><Relationship Id="rId9" Type="http://schemas.openxmlformats.org/officeDocument/2006/relationships/image" Target="../media/image33.jpeg"/><Relationship Id="rId14" Type="http://schemas.openxmlformats.org/officeDocument/2006/relationships/hyperlink" Target="https://www.nrel.gov/docs/fy23osti/87303.pdf" TargetMode="External"/></Relationships>
</file>

<file path=ppt/slides/_rels/slide17.xml.rels><?xml version="1.0" encoding="UTF-8" standalone="yes"?>
<Relationships xmlns="http://schemas.openxmlformats.org/package/2006/relationships"><Relationship Id="rId13" Type="http://schemas.openxmlformats.org/officeDocument/2006/relationships/tags" Target="../tags/tag433.xml"/><Relationship Id="rId18" Type="http://schemas.openxmlformats.org/officeDocument/2006/relationships/tags" Target="../tags/tag438.xml"/><Relationship Id="rId26" Type="http://schemas.openxmlformats.org/officeDocument/2006/relationships/tags" Target="../tags/tag446.xml"/><Relationship Id="rId39" Type="http://schemas.openxmlformats.org/officeDocument/2006/relationships/tags" Target="../tags/tag459.xml"/><Relationship Id="rId21" Type="http://schemas.openxmlformats.org/officeDocument/2006/relationships/tags" Target="../tags/tag441.xml"/><Relationship Id="rId34" Type="http://schemas.openxmlformats.org/officeDocument/2006/relationships/tags" Target="../tags/tag454.xml"/><Relationship Id="rId42" Type="http://schemas.openxmlformats.org/officeDocument/2006/relationships/tags" Target="../tags/tag462.xml"/><Relationship Id="rId47" Type="http://schemas.openxmlformats.org/officeDocument/2006/relationships/tags" Target="../tags/tag467.xml"/><Relationship Id="rId50" Type="http://schemas.openxmlformats.org/officeDocument/2006/relationships/tags" Target="../tags/tag470.xml"/><Relationship Id="rId55" Type="http://schemas.openxmlformats.org/officeDocument/2006/relationships/oleObject" Target="../embeddings/oleObject20.bin"/><Relationship Id="rId63" Type="http://schemas.openxmlformats.org/officeDocument/2006/relationships/chart" Target="../charts/chart10.xml"/><Relationship Id="rId7" Type="http://schemas.openxmlformats.org/officeDocument/2006/relationships/tags" Target="../tags/tag427.xml"/><Relationship Id="rId2" Type="http://schemas.openxmlformats.org/officeDocument/2006/relationships/tags" Target="../tags/tag422.xml"/><Relationship Id="rId16" Type="http://schemas.openxmlformats.org/officeDocument/2006/relationships/tags" Target="../tags/tag436.xml"/><Relationship Id="rId29" Type="http://schemas.openxmlformats.org/officeDocument/2006/relationships/tags" Target="../tags/tag449.xml"/><Relationship Id="rId11" Type="http://schemas.openxmlformats.org/officeDocument/2006/relationships/tags" Target="../tags/tag431.xml"/><Relationship Id="rId24" Type="http://schemas.openxmlformats.org/officeDocument/2006/relationships/tags" Target="../tags/tag444.xml"/><Relationship Id="rId32" Type="http://schemas.openxmlformats.org/officeDocument/2006/relationships/tags" Target="../tags/tag452.xml"/><Relationship Id="rId37" Type="http://schemas.openxmlformats.org/officeDocument/2006/relationships/tags" Target="../tags/tag457.xml"/><Relationship Id="rId40" Type="http://schemas.openxmlformats.org/officeDocument/2006/relationships/tags" Target="../tags/tag460.xml"/><Relationship Id="rId45" Type="http://schemas.openxmlformats.org/officeDocument/2006/relationships/tags" Target="../tags/tag465.xml"/><Relationship Id="rId53" Type="http://schemas.openxmlformats.org/officeDocument/2006/relationships/slideLayout" Target="../slideLayouts/slideLayout1.xml"/><Relationship Id="rId58" Type="http://schemas.openxmlformats.org/officeDocument/2006/relationships/hyperlink" Target="https://www.pv-magazine.com/2023/01/11/polysilicon-costs-have-slid-by-96-per-watt-over-past-two-decades/" TargetMode="External"/><Relationship Id="rId5" Type="http://schemas.openxmlformats.org/officeDocument/2006/relationships/tags" Target="../tags/tag425.xml"/><Relationship Id="rId61" Type="http://schemas.openxmlformats.org/officeDocument/2006/relationships/hyperlink" Target="mailto:gwagner@columbia.edu" TargetMode="External"/><Relationship Id="rId19" Type="http://schemas.openxmlformats.org/officeDocument/2006/relationships/tags" Target="../tags/tag439.xml"/><Relationship Id="rId14" Type="http://schemas.openxmlformats.org/officeDocument/2006/relationships/tags" Target="../tags/tag434.xml"/><Relationship Id="rId22" Type="http://schemas.openxmlformats.org/officeDocument/2006/relationships/tags" Target="../tags/tag442.xml"/><Relationship Id="rId27" Type="http://schemas.openxmlformats.org/officeDocument/2006/relationships/tags" Target="../tags/tag447.xml"/><Relationship Id="rId30" Type="http://schemas.openxmlformats.org/officeDocument/2006/relationships/tags" Target="../tags/tag450.xml"/><Relationship Id="rId35" Type="http://schemas.openxmlformats.org/officeDocument/2006/relationships/tags" Target="../tags/tag455.xml"/><Relationship Id="rId43" Type="http://schemas.openxmlformats.org/officeDocument/2006/relationships/tags" Target="../tags/tag463.xml"/><Relationship Id="rId48" Type="http://schemas.openxmlformats.org/officeDocument/2006/relationships/tags" Target="../tags/tag468.xml"/><Relationship Id="rId56" Type="http://schemas.openxmlformats.org/officeDocument/2006/relationships/image" Target="../media/image9.emf"/><Relationship Id="rId8" Type="http://schemas.openxmlformats.org/officeDocument/2006/relationships/tags" Target="../tags/tag428.xml"/><Relationship Id="rId51" Type="http://schemas.openxmlformats.org/officeDocument/2006/relationships/tags" Target="../tags/tag471.xml"/><Relationship Id="rId3" Type="http://schemas.openxmlformats.org/officeDocument/2006/relationships/tags" Target="../tags/tag423.xml"/><Relationship Id="rId12" Type="http://schemas.openxmlformats.org/officeDocument/2006/relationships/tags" Target="../tags/tag432.xml"/><Relationship Id="rId17" Type="http://schemas.openxmlformats.org/officeDocument/2006/relationships/tags" Target="../tags/tag437.xml"/><Relationship Id="rId25" Type="http://schemas.openxmlformats.org/officeDocument/2006/relationships/tags" Target="../tags/tag445.xml"/><Relationship Id="rId33" Type="http://schemas.openxmlformats.org/officeDocument/2006/relationships/tags" Target="../tags/tag453.xml"/><Relationship Id="rId38" Type="http://schemas.openxmlformats.org/officeDocument/2006/relationships/tags" Target="../tags/tag458.xml"/><Relationship Id="rId46" Type="http://schemas.openxmlformats.org/officeDocument/2006/relationships/tags" Target="../tags/tag466.xml"/><Relationship Id="rId59" Type="http://schemas.openxmlformats.org/officeDocument/2006/relationships/hyperlink" Target="https://business.columbia.edu/faculty/people/gernot-wagner" TargetMode="External"/><Relationship Id="rId20" Type="http://schemas.openxmlformats.org/officeDocument/2006/relationships/tags" Target="../tags/tag440.xml"/><Relationship Id="rId41" Type="http://schemas.openxmlformats.org/officeDocument/2006/relationships/tags" Target="../tags/tag461.xml"/><Relationship Id="rId54" Type="http://schemas.openxmlformats.org/officeDocument/2006/relationships/notesSlide" Target="../notesSlides/notesSlide17.xml"/><Relationship Id="rId62" Type="http://schemas.openxmlformats.org/officeDocument/2006/relationships/chart" Target="../charts/chart9.xml"/><Relationship Id="rId1" Type="http://schemas.openxmlformats.org/officeDocument/2006/relationships/tags" Target="../tags/tag421.xml"/><Relationship Id="rId6" Type="http://schemas.openxmlformats.org/officeDocument/2006/relationships/tags" Target="../tags/tag426.xml"/><Relationship Id="rId15" Type="http://schemas.openxmlformats.org/officeDocument/2006/relationships/tags" Target="../tags/tag435.xml"/><Relationship Id="rId23" Type="http://schemas.openxmlformats.org/officeDocument/2006/relationships/tags" Target="../tags/tag443.xml"/><Relationship Id="rId28" Type="http://schemas.openxmlformats.org/officeDocument/2006/relationships/tags" Target="../tags/tag448.xml"/><Relationship Id="rId36" Type="http://schemas.openxmlformats.org/officeDocument/2006/relationships/tags" Target="../tags/tag456.xml"/><Relationship Id="rId49" Type="http://schemas.openxmlformats.org/officeDocument/2006/relationships/tags" Target="../tags/tag469.xml"/><Relationship Id="rId57" Type="http://schemas.openxmlformats.org/officeDocument/2006/relationships/hyperlink" Target="https://www.iea.org/reports/solar-pv-global-supply-chains" TargetMode="External"/><Relationship Id="rId10" Type="http://schemas.openxmlformats.org/officeDocument/2006/relationships/tags" Target="../tags/tag430.xml"/><Relationship Id="rId31" Type="http://schemas.openxmlformats.org/officeDocument/2006/relationships/tags" Target="../tags/tag451.xml"/><Relationship Id="rId44" Type="http://schemas.openxmlformats.org/officeDocument/2006/relationships/tags" Target="../tags/tag464.xml"/><Relationship Id="rId52" Type="http://schemas.openxmlformats.org/officeDocument/2006/relationships/tags" Target="../tags/tag472.xml"/><Relationship Id="rId60" Type="http://schemas.openxmlformats.org/officeDocument/2006/relationships/hyperlink" Target="https://creativecommons.org/licenses/by/4.0/" TargetMode="External"/><Relationship Id="rId4" Type="http://schemas.openxmlformats.org/officeDocument/2006/relationships/tags" Target="../tags/tag424.xml"/><Relationship Id="rId9" Type="http://schemas.openxmlformats.org/officeDocument/2006/relationships/tags" Target="../tags/tag429.xml"/></Relationships>
</file>

<file path=ppt/slides/_rels/slide18.xml.rels><?xml version="1.0" encoding="UTF-8" standalone="yes"?>
<Relationships xmlns="http://schemas.openxmlformats.org/package/2006/relationships"><Relationship Id="rId8" Type="http://schemas.openxmlformats.org/officeDocument/2006/relationships/hyperlink" Target="https://www.mysolarquotes.co.nz/blog/how-solar-power-works/n-type-vs-p-type-solar-panels-a-comprehensive-guide/" TargetMode="External"/><Relationship Id="rId13" Type="http://schemas.openxmlformats.org/officeDocument/2006/relationships/image" Target="../media/image35.jpeg"/><Relationship Id="rId3" Type="http://schemas.openxmlformats.org/officeDocument/2006/relationships/tags" Target="../tags/tag475.xml"/><Relationship Id="rId7" Type="http://schemas.openxmlformats.org/officeDocument/2006/relationships/image" Target="../media/image9.emf"/><Relationship Id="rId12" Type="http://schemas.openxmlformats.org/officeDocument/2006/relationships/hyperlink" Target="mailto:gwagner@columbia.edu" TargetMode="External"/><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oleObject" Target="../embeddings/oleObject21.bin"/><Relationship Id="rId11" Type="http://schemas.openxmlformats.org/officeDocument/2006/relationships/hyperlink" Target="https://creativecommons.org/licenses/by/4.0/" TargetMode="External"/><Relationship Id="rId5" Type="http://schemas.openxmlformats.org/officeDocument/2006/relationships/notesSlide" Target="../notesSlides/notesSlide18.xml"/><Relationship Id="rId10"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hyperlink" Target="https://retc-ca.com/news/evaluating-new-n-type-pv-modules" TargetMode="External"/></Relationships>
</file>

<file path=ppt/slides/_rels/slide19.xml.rels><?xml version="1.0" encoding="UTF-8" standalone="yes"?>
<Relationships xmlns="http://schemas.openxmlformats.org/package/2006/relationships"><Relationship Id="rId13" Type="http://schemas.openxmlformats.org/officeDocument/2006/relationships/tags" Target="../tags/tag488.xml"/><Relationship Id="rId18" Type="http://schemas.openxmlformats.org/officeDocument/2006/relationships/tags" Target="../tags/tag493.xml"/><Relationship Id="rId26" Type="http://schemas.openxmlformats.org/officeDocument/2006/relationships/slideLayout" Target="../slideLayouts/slideLayout1.xml"/><Relationship Id="rId3" Type="http://schemas.openxmlformats.org/officeDocument/2006/relationships/tags" Target="../tags/tag478.xml"/><Relationship Id="rId21" Type="http://schemas.openxmlformats.org/officeDocument/2006/relationships/tags" Target="../tags/tag496.xml"/><Relationship Id="rId34" Type="http://schemas.openxmlformats.org/officeDocument/2006/relationships/hyperlink" Target="https://creativecommons.org/licenses/by/4.0/" TargetMode="External"/><Relationship Id="rId7" Type="http://schemas.openxmlformats.org/officeDocument/2006/relationships/tags" Target="../tags/tag482.xml"/><Relationship Id="rId12" Type="http://schemas.openxmlformats.org/officeDocument/2006/relationships/tags" Target="../tags/tag487.xml"/><Relationship Id="rId17" Type="http://schemas.openxmlformats.org/officeDocument/2006/relationships/tags" Target="../tags/tag492.xml"/><Relationship Id="rId25" Type="http://schemas.openxmlformats.org/officeDocument/2006/relationships/tags" Target="../tags/tag500.xml"/><Relationship Id="rId33" Type="http://schemas.openxmlformats.org/officeDocument/2006/relationships/hyperlink" Target="https://business.columbia.edu/faculty/people/gernot-wagner" TargetMode="External"/><Relationship Id="rId2" Type="http://schemas.openxmlformats.org/officeDocument/2006/relationships/tags" Target="../tags/tag477.xml"/><Relationship Id="rId16" Type="http://schemas.openxmlformats.org/officeDocument/2006/relationships/tags" Target="../tags/tag491.xml"/><Relationship Id="rId20" Type="http://schemas.openxmlformats.org/officeDocument/2006/relationships/tags" Target="../tags/tag495.xml"/><Relationship Id="rId29" Type="http://schemas.openxmlformats.org/officeDocument/2006/relationships/image" Target="../media/image9.emf"/><Relationship Id="rId1" Type="http://schemas.openxmlformats.org/officeDocument/2006/relationships/tags" Target="../tags/tag476.xml"/><Relationship Id="rId6" Type="http://schemas.openxmlformats.org/officeDocument/2006/relationships/tags" Target="../tags/tag481.xml"/><Relationship Id="rId11" Type="http://schemas.openxmlformats.org/officeDocument/2006/relationships/tags" Target="../tags/tag486.xml"/><Relationship Id="rId24" Type="http://schemas.openxmlformats.org/officeDocument/2006/relationships/tags" Target="../tags/tag499.xml"/><Relationship Id="rId32" Type="http://schemas.openxmlformats.org/officeDocument/2006/relationships/hyperlink" Target="https://solarmagazine.com/solar-panels/topcon-solar-cells/" TargetMode="External"/><Relationship Id="rId5" Type="http://schemas.openxmlformats.org/officeDocument/2006/relationships/tags" Target="../tags/tag480.xml"/><Relationship Id="rId15" Type="http://schemas.openxmlformats.org/officeDocument/2006/relationships/tags" Target="../tags/tag490.xml"/><Relationship Id="rId23" Type="http://schemas.openxmlformats.org/officeDocument/2006/relationships/tags" Target="../tags/tag498.xml"/><Relationship Id="rId28" Type="http://schemas.openxmlformats.org/officeDocument/2006/relationships/oleObject" Target="../embeddings/oleObject22.bin"/><Relationship Id="rId36" Type="http://schemas.openxmlformats.org/officeDocument/2006/relationships/chart" Target="../charts/chart11.xml"/><Relationship Id="rId10" Type="http://schemas.openxmlformats.org/officeDocument/2006/relationships/tags" Target="../tags/tag485.xml"/><Relationship Id="rId19" Type="http://schemas.openxmlformats.org/officeDocument/2006/relationships/tags" Target="../tags/tag494.xml"/><Relationship Id="rId31" Type="http://schemas.openxmlformats.org/officeDocument/2006/relationships/hyperlink" Target="https://solarmagazine.com/solar-panels/perc-solar-panels/" TargetMode="External"/><Relationship Id="rId4" Type="http://schemas.openxmlformats.org/officeDocument/2006/relationships/tags" Target="../tags/tag479.xml"/><Relationship Id="rId9" Type="http://schemas.openxmlformats.org/officeDocument/2006/relationships/tags" Target="../tags/tag484.xml"/><Relationship Id="rId14" Type="http://schemas.openxmlformats.org/officeDocument/2006/relationships/tags" Target="../tags/tag489.xml"/><Relationship Id="rId22" Type="http://schemas.openxmlformats.org/officeDocument/2006/relationships/tags" Target="../tags/tag497.xml"/><Relationship Id="rId27" Type="http://schemas.openxmlformats.org/officeDocument/2006/relationships/notesSlide" Target="../notesSlides/notesSlide19.xml"/><Relationship Id="rId30" Type="http://schemas.openxmlformats.org/officeDocument/2006/relationships/hyperlink" Target="https://www.iea.org/reports/solar-pv-global-supply-chains" TargetMode="External"/><Relationship Id="rId35" Type="http://schemas.openxmlformats.org/officeDocument/2006/relationships/hyperlink" Target="mailto:gwagner@columbia.edu" TargetMode="External"/><Relationship Id="rId8" Type="http://schemas.openxmlformats.org/officeDocument/2006/relationships/tags" Target="../tags/tag48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8.emf"/><Relationship Id="rId5" Type="http://schemas.openxmlformats.org/officeDocument/2006/relationships/oleObject" Target="../embeddings/oleObject5.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www.nrel.gov/pv/interactive-cell-efficiency.html" TargetMode="External"/><Relationship Id="rId18" Type="http://schemas.openxmlformats.org/officeDocument/2006/relationships/hyperlink" Target="https://ieeexplore.ieee.org/document/8547676" TargetMode="External"/><Relationship Id="rId3" Type="http://schemas.openxmlformats.org/officeDocument/2006/relationships/tags" Target="../tags/tag503.xml"/><Relationship Id="rId21" Type="http://schemas.openxmlformats.org/officeDocument/2006/relationships/hyperlink" Target="mailto:gwagner@columbia.edu" TargetMode="External"/><Relationship Id="rId7" Type="http://schemas.openxmlformats.org/officeDocument/2006/relationships/image" Target="../media/image9.emf"/><Relationship Id="rId12" Type="http://schemas.openxmlformats.org/officeDocument/2006/relationships/hyperlink" Target="https://www.iea.org/data-and-statistics/data-tools/etp-clean-energy-technology-guide?selectedVCStep=Generation" TargetMode="External"/><Relationship Id="rId17" Type="http://schemas.openxmlformats.org/officeDocument/2006/relationships/hyperlink" Target="https://www.energy.gov/eere/solar/multijunction-iii-v-photovoltaics-research" TargetMode="External"/><Relationship Id="rId2" Type="http://schemas.openxmlformats.org/officeDocument/2006/relationships/tags" Target="../tags/tag502.xml"/><Relationship Id="rId16" Type="http://schemas.openxmlformats.org/officeDocument/2006/relationships/hyperlink" Target="https://www.solarreviews.com/blog/solar-panel-technologies-that-will-revolutionize-energy-production#:~:text=To%20give%20a%20cost%20comparison,a%20watt%20at%20this%20point." TargetMode="External"/><Relationship Id="rId20" Type="http://schemas.openxmlformats.org/officeDocument/2006/relationships/hyperlink" Target="https://creativecommons.org/licenses/by/4.0/" TargetMode="External"/><Relationship Id="rId1" Type="http://schemas.openxmlformats.org/officeDocument/2006/relationships/tags" Target="../tags/tag501.xml"/><Relationship Id="rId6" Type="http://schemas.openxmlformats.org/officeDocument/2006/relationships/oleObject" Target="../embeddings/oleObject23.bin"/><Relationship Id="rId11" Type="http://schemas.openxmlformats.org/officeDocument/2006/relationships/hyperlink" Target="https://www.energy.gov/eere/solar/perovskite-solar-cells" TargetMode="External"/><Relationship Id="rId5" Type="http://schemas.openxmlformats.org/officeDocument/2006/relationships/notesSlide" Target="../notesSlides/notesSlide20.xml"/><Relationship Id="rId15" Type="http://schemas.openxmlformats.org/officeDocument/2006/relationships/hyperlink" Target="https://pv-manufacturing.org/silicon-heterojunction-solar-cells/" TargetMode="External"/><Relationship Id="rId10" Type="http://schemas.openxmlformats.org/officeDocument/2006/relationships/hyperlink" Target="https://pubs.acs.org/doi/10.1021/acsenergylett.0c00039" TargetMode="External"/><Relationship Id="rId19"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image" Target="../media/image37.png"/><Relationship Id="rId14" Type="http://schemas.openxmlformats.org/officeDocument/2006/relationships/hyperlink" Target="https://www.nrel.gov/docs/fy19osti/72134.pdf" TargetMode="External"/></Relationships>
</file>

<file path=ppt/slides/_rels/slide21.xml.rels><?xml version="1.0" encoding="UTF-8" standalone="yes"?>
<Relationships xmlns="http://schemas.openxmlformats.org/package/2006/relationships"><Relationship Id="rId13" Type="http://schemas.openxmlformats.org/officeDocument/2006/relationships/tags" Target="../tags/tag516.xml"/><Relationship Id="rId18" Type="http://schemas.openxmlformats.org/officeDocument/2006/relationships/tags" Target="../tags/tag521.xml"/><Relationship Id="rId26" Type="http://schemas.openxmlformats.org/officeDocument/2006/relationships/tags" Target="../tags/tag529.xml"/><Relationship Id="rId39" Type="http://schemas.openxmlformats.org/officeDocument/2006/relationships/tags" Target="../tags/tag542.xml"/><Relationship Id="rId21" Type="http://schemas.openxmlformats.org/officeDocument/2006/relationships/tags" Target="../tags/tag524.xml"/><Relationship Id="rId34" Type="http://schemas.openxmlformats.org/officeDocument/2006/relationships/tags" Target="../tags/tag537.xml"/><Relationship Id="rId42" Type="http://schemas.openxmlformats.org/officeDocument/2006/relationships/oleObject" Target="../embeddings/oleObject24.bin"/><Relationship Id="rId47" Type="http://schemas.openxmlformats.org/officeDocument/2006/relationships/hyperlink" Target="https://creativecommons.org/licenses/by/4.0/" TargetMode="External"/><Relationship Id="rId7" Type="http://schemas.openxmlformats.org/officeDocument/2006/relationships/tags" Target="../tags/tag510.xml"/><Relationship Id="rId2" Type="http://schemas.openxmlformats.org/officeDocument/2006/relationships/tags" Target="../tags/tag505.xml"/><Relationship Id="rId16" Type="http://schemas.openxmlformats.org/officeDocument/2006/relationships/tags" Target="../tags/tag519.xml"/><Relationship Id="rId29" Type="http://schemas.openxmlformats.org/officeDocument/2006/relationships/tags" Target="../tags/tag532.xml"/><Relationship Id="rId1" Type="http://schemas.openxmlformats.org/officeDocument/2006/relationships/tags" Target="../tags/tag504.xml"/><Relationship Id="rId6" Type="http://schemas.openxmlformats.org/officeDocument/2006/relationships/tags" Target="../tags/tag509.xml"/><Relationship Id="rId11" Type="http://schemas.openxmlformats.org/officeDocument/2006/relationships/tags" Target="../tags/tag514.xml"/><Relationship Id="rId24" Type="http://schemas.openxmlformats.org/officeDocument/2006/relationships/tags" Target="../tags/tag527.xml"/><Relationship Id="rId32" Type="http://schemas.openxmlformats.org/officeDocument/2006/relationships/tags" Target="../tags/tag535.xml"/><Relationship Id="rId37" Type="http://schemas.openxmlformats.org/officeDocument/2006/relationships/tags" Target="../tags/tag540.xml"/><Relationship Id="rId40" Type="http://schemas.openxmlformats.org/officeDocument/2006/relationships/slideLayout" Target="../slideLayouts/slideLayout1.xml"/><Relationship Id="rId45" Type="http://schemas.openxmlformats.org/officeDocument/2006/relationships/hyperlink" Target="https://www.nrel.gov/pv/interactive-cell-efficiency.html" TargetMode="External"/><Relationship Id="rId5" Type="http://schemas.openxmlformats.org/officeDocument/2006/relationships/tags" Target="../tags/tag508.xml"/><Relationship Id="rId15" Type="http://schemas.openxmlformats.org/officeDocument/2006/relationships/tags" Target="../tags/tag518.xml"/><Relationship Id="rId23" Type="http://schemas.openxmlformats.org/officeDocument/2006/relationships/tags" Target="../tags/tag526.xml"/><Relationship Id="rId28" Type="http://schemas.openxmlformats.org/officeDocument/2006/relationships/tags" Target="../tags/tag531.xml"/><Relationship Id="rId36" Type="http://schemas.openxmlformats.org/officeDocument/2006/relationships/tags" Target="../tags/tag539.xml"/><Relationship Id="rId10" Type="http://schemas.openxmlformats.org/officeDocument/2006/relationships/tags" Target="../tags/tag513.xml"/><Relationship Id="rId19" Type="http://schemas.openxmlformats.org/officeDocument/2006/relationships/tags" Target="../tags/tag522.xml"/><Relationship Id="rId31" Type="http://schemas.openxmlformats.org/officeDocument/2006/relationships/tags" Target="../tags/tag534.xml"/><Relationship Id="rId44" Type="http://schemas.openxmlformats.org/officeDocument/2006/relationships/chart" Target="../charts/chart12.xml"/><Relationship Id="rId4" Type="http://schemas.openxmlformats.org/officeDocument/2006/relationships/tags" Target="../tags/tag507.xml"/><Relationship Id="rId9" Type="http://schemas.openxmlformats.org/officeDocument/2006/relationships/tags" Target="../tags/tag512.xml"/><Relationship Id="rId14" Type="http://schemas.openxmlformats.org/officeDocument/2006/relationships/tags" Target="../tags/tag517.xml"/><Relationship Id="rId22" Type="http://schemas.openxmlformats.org/officeDocument/2006/relationships/tags" Target="../tags/tag525.xml"/><Relationship Id="rId27" Type="http://schemas.openxmlformats.org/officeDocument/2006/relationships/tags" Target="../tags/tag530.xml"/><Relationship Id="rId30" Type="http://schemas.openxmlformats.org/officeDocument/2006/relationships/tags" Target="../tags/tag533.xml"/><Relationship Id="rId35" Type="http://schemas.openxmlformats.org/officeDocument/2006/relationships/tags" Target="../tags/tag538.xml"/><Relationship Id="rId43" Type="http://schemas.openxmlformats.org/officeDocument/2006/relationships/image" Target="../media/image9.emf"/><Relationship Id="rId48" Type="http://schemas.openxmlformats.org/officeDocument/2006/relationships/hyperlink" Target="mailto:gwagner@columbia.edu" TargetMode="External"/><Relationship Id="rId8" Type="http://schemas.openxmlformats.org/officeDocument/2006/relationships/tags" Target="../tags/tag511.xml"/><Relationship Id="rId3" Type="http://schemas.openxmlformats.org/officeDocument/2006/relationships/tags" Target="../tags/tag506.xml"/><Relationship Id="rId12" Type="http://schemas.openxmlformats.org/officeDocument/2006/relationships/tags" Target="../tags/tag515.xml"/><Relationship Id="rId17" Type="http://schemas.openxmlformats.org/officeDocument/2006/relationships/tags" Target="../tags/tag520.xml"/><Relationship Id="rId25" Type="http://schemas.openxmlformats.org/officeDocument/2006/relationships/tags" Target="../tags/tag528.xml"/><Relationship Id="rId33" Type="http://schemas.openxmlformats.org/officeDocument/2006/relationships/tags" Target="../tags/tag536.xml"/><Relationship Id="rId38" Type="http://schemas.openxmlformats.org/officeDocument/2006/relationships/tags" Target="../tags/tag541.xml"/><Relationship Id="rId46" Type="http://schemas.openxmlformats.org/officeDocument/2006/relationships/hyperlink" Target="https://business.columbia.edu/faculty/people/gernot-wagner" TargetMode="External"/><Relationship Id="rId20" Type="http://schemas.openxmlformats.org/officeDocument/2006/relationships/tags" Target="../tags/tag523.xml"/><Relationship Id="rId4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www.energysage.com/business-solutions/solar-trackers-everything-need-know/" TargetMode="External"/><Relationship Id="rId18" Type="http://schemas.openxmlformats.org/officeDocument/2006/relationships/hyperlink" Target="https://iea-pvps.org/trends_reports/trends-2022/" TargetMode="External"/><Relationship Id="rId3" Type="http://schemas.openxmlformats.org/officeDocument/2006/relationships/tags" Target="../tags/tag545.xml"/><Relationship Id="rId21" Type="http://schemas.openxmlformats.org/officeDocument/2006/relationships/hyperlink" Target="https://creativecommons.org/licenses/by/4.0/" TargetMode="External"/><Relationship Id="rId7" Type="http://schemas.openxmlformats.org/officeDocument/2006/relationships/oleObject" Target="../embeddings/oleObject25.bin"/><Relationship Id="rId12" Type="http://schemas.openxmlformats.org/officeDocument/2006/relationships/hyperlink" Target="https://www.energy.ca.gov/sites/default/files/2021-05/CEC-500-2020-021.pdf" TargetMode="External"/><Relationship Id="rId17" Type="http://schemas.openxmlformats.org/officeDocument/2006/relationships/hyperlink" Target="https://www.e-education.psu.edu/eme812/node/537" TargetMode="External"/><Relationship Id="rId2" Type="http://schemas.openxmlformats.org/officeDocument/2006/relationships/tags" Target="../tags/tag544.xml"/><Relationship Id="rId16" Type="http://schemas.openxmlformats.org/officeDocument/2006/relationships/hyperlink" Target="https://www.renogy.com/blog/bifacial-solar-panels-disadvantages-and-advantages/" TargetMode="External"/><Relationship Id="rId20" Type="http://schemas.openxmlformats.org/officeDocument/2006/relationships/hyperlink" Target="https://business.columbia.edu/faculty/people/gernot-wagner" TargetMode="External"/><Relationship Id="rId1" Type="http://schemas.openxmlformats.org/officeDocument/2006/relationships/tags" Target="../tags/tag543.xml"/><Relationship Id="rId6" Type="http://schemas.openxmlformats.org/officeDocument/2006/relationships/notesSlide" Target="../notesSlides/notesSlide22.xml"/><Relationship Id="rId11" Type="http://schemas.openxmlformats.org/officeDocument/2006/relationships/image" Target="../media/image40.jpeg"/><Relationship Id="rId5" Type="http://schemas.openxmlformats.org/officeDocument/2006/relationships/slideLayout" Target="../slideLayouts/slideLayout1.xml"/><Relationship Id="rId15" Type="http://schemas.openxmlformats.org/officeDocument/2006/relationships/hyperlink" Target="https://www.marketwatch.com/guides/home-improvement/bifacial-solar-panels/" TargetMode="External"/><Relationship Id="rId10" Type="http://schemas.openxmlformats.org/officeDocument/2006/relationships/image" Target="../media/image39.jpeg"/><Relationship Id="rId19" Type="http://schemas.openxmlformats.org/officeDocument/2006/relationships/hyperlink" Target="https://www.solarreviews.com/blog/are-solar-axis-trackers-worth-the-additional-investment" TargetMode="External"/><Relationship Id="rId4" Type="http://schemas.openxmlformats.org/officeDocument/2006/relationships/tags" Target="../tags/tag546.xml"/><Relationship Id="rId9" Type="http://schemas.openxmlformats.org/officeDocument/2006/relationships/image" Target="../media/image38.jpeg"/><Relationship Id="rId14" Type="http://schemas.openxmlformats.org/officeDocument/2006/relationships/hyperlink" Target="https://www.nrel.gov/docs/fy15osti/63947.pdf" TargetMode="External"/><Relationship Id="rId22" Type="http://schemas.openxmlformats.org/officeDocument/2006/relationships/hyperlink" Target="mailto:gwagner@columbia.edu"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s://www.ise.fraunhofer.de/en/key-topics/integrated-photovoltaics/vehicle-integrated-photovoltaics-vipv.html" TargetMode="External"/><Relationship Id="rId18" Type="http://schemas.openxmlformats.org/officeDocument/2006/relationships/hyperlink" Target="https://creativecommons.org/licenses/by/4.0/" TargetMode="External"/><Relationship Id="rId3" Type="http://schemas.openxmlformats.org/officeDocument/2006/relationships/tags" Target="../tags/tag549.xml"/><Relationship Id="rId21" Type="http://schemas.openxmlformats.org/officeDocument/2006/relationships/image" Target="../media/image37.png"/><Relationship Id="rId7" Type="http://schemas.openxmlformats.org/officeDocument/2006/relationships/image" Target="../media/image9.emf"/><Relationship Id="rId12" Type="http://schemas.openxmlformats.org/officeDocument/2006/relationships/hyperlink" Target="https://www.bbc.com/future/article/20221116-the-floating-solar-panels-that-track-the-sun" TargetMode="External"/><Relationship Id="rId17" Type="http://schemas.openxmlformats.org/officeDocument/2006/relationships/hyperlink" Target="https://business.columbia.edu/faculty/people/gernot-wagner" TargetMode="External"/><Relationship Id="rId2" Type="http://schemas.openxmlformats.org/officeDocument/2006/relationships/tags" Target="../tags/tag548.xml"/><Relationship Id="rId16" Type="http://schemas.openxmlformats.org/officeDocument/2006/relationships/hyperlink" Target="https://www.energy.gov/eere/solar/articles/potential-agrivoltaics-us-solar-industry-farmers-and-communities" TargetMode="External"/><Relationship Id="rId20" Type="http://schemas.openxmlformats.org/officeDocument/2006/relationships/image" Target="../media/image36.png"/><Relationship Id="rId1" Type="http://schemas.openxmlformats.org/officeDocument/2006/relationships/tags" Target="../tags/tag547.xml"/><Relationship Id="rId6" Type="http://schemas.openxmlformats.org/officeDocument/2006/relationships/oleObject" Target="../embeddings/oleObject26.bin"/><Relationship Id="rId11" Type="http://schemas.openxmlformats.org/officeDocument/2006/relationships/image" Target="../media/image44.png"/><Relationship Id="rId5" Type="http://schemas.openxmlformats.org/officeDocument/2006/relationships/notesSlide" Target="../notesSlides/notesSlide23.xml"/><Relationship Id="rId15" Type="http://schemas.openxmlformats.org/officeDocument/2006/relationships/hyperlink" Target="https://www.seia.org/initiatives/building-integrated-photovoltaics" TargetMode="External"/><Relationship Id="rId10" Type="http://schemas.openxmlformats.org/officeDocument/2006/relationships/image" Target="../media/image43.jpeg"/><Relationship Id="rId19" Type="http://schemas.openxmlformats.org/officeDocument/2006/relationships/hyperlink" Target="mailto:gwagner@columbia.edu" TargetMode="External"/><Relationship Id="rId4" Type="http://schemas.openxmlformats.org/officeDocument/2006/relationships/slideLayout" Target="../slideLayouts/slideLayout1.xml"/><Relationship Id="rId9" Type="http://schemas.openxmlformats.org/officeDocument/2006/relationships/image" Target="../media/image42.jpeg"/><Relationship Id="rId14" Type="http://schemas.openxmlformats.org/officeDocument/2006/relationships/hyperlink" Target="https://iea-pvps.org/trends_reports/trends-2022/"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551.xml"/><Relationship Id="rId1" Type="http://schemas.openxmlformats.org/officeDocument/2006/relationships/tags" Target="../tags/tag550.xml"/><Relationship Id="rId6" Type="http://schemas.openxmlformats.org/officeDocument/2006/relationships/oleObject" Target="../embeddings/oleObject27.bin"/><Relationship Id="rId5" Type="http://schemas.openxmlformats.org/officeDocument/2006/relationships/image" Target="../media/image4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tags" Target="../tags/tag559.xml"/><Relationship Id="rId13" Type="http://schemas.openxmlformats.org/officeDocument/2006/relationships/image" Target="../media/image46.jpeg"/><Relationship Id="rId3" Type="http://schemas.openxmlformats.org/officeDocument/2006/relationships/tags" Target="../tags/tag554.xml"/><Relationship Id="rId7" Type="http://schemas.openxmlformats.org/officeDocument/2006/relationships/tags" Target="../tags/tag558.xml"/><Relationship Id="rId12" Type="http://schemas.openxmlformats.org/officeDocument/2006/relationships/image" Target="../media/image9.emf"/><Relationship Id="rId2" Type="http://schemas.openxmlformats.org/officeDocument/2006/relationships/tags" Target="../tags/tag553.xml"/><Relationship Id="rId16" Type="http://schemas.openxmlformats.org/officeDocument/2006/relationships/hyperlink" Target="mailto:gwagner@columbia.edu" TargetMode="External"/><Relationship Id="rId1" Type="http://schemas.openxmlformats.org/officeDocument/2006/relationships/tags" Target="../tags/tag552.xml"/><Relationship Id="rId6" Type="http://schemas.openxmlformats.org/officeDocument/2006/relationships/tags" Target="../tags/tag557.xml"/><Relationship Id="rId11" Type="http://schemas.openxmlformats.org/officeDocument/2006/relationships/oleObject" Target="../embeddings/oleObject28.bin"/><Relationship Id="rId5" Type="http://schemas.openxmlformats.org/officeDocument/2006/relationships/tags" Target="../tags/tag556.xml"/><Relationship Id="rId15" Type="http://schemas.openxmlformats.org/officeDocument/2006/relationships/hyperlink" Target="https://creativecommons.org/licenses/by/4.0/" TargetMode="External"/><Relationship Id="rId10" Type="http://schemas.openxmlformats.org/officeDocument/2006/relationships/notesSlide" Target="../notesSlides/notesSlide25.xml"/><Relationship Id="rId4" Type="http://schemas.openxmlformats.org/officeDocument/2006/relationships/tags" Target="../tags/tag555.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creativecommons.org/licenses/by/4.0/" TargetMode="External"/><Relationship Id="rId18" Type="http://schemas.openxmlformats.org/officeDocument/2006/relationships/image" Target="../media/image50.png"/><Relationship Id="rId3" Type="http://schemas.openxmlformats.org/officeDocument/2006/relationships/tags" Target="../tags/tag562.xml"/><Relationship Id="rId7" Type="http://schemas.openxmlformats.org/officeDocument/2006/relationships/oleObject" Target="../embeddings/oleObject29.bin"/><Relationship Id="rId12" Type="http://schemas.openxmlformats.org/officeDocument/2006/relationships/hyperlink" Target="https://business.columbia.edu/faculty/people/gernot-wagner" TargetMode="External"/><Relationship Id="rId17" Type="http://schemas.openxmlformats.org/officeDocument/2006/relationships/image" Target="../media/image49.png"/><Relationship Id="rId2" Type="http://schemas.openxmlformats.org/officeDocument/2006/relationships/tags" Target="../tags/tag561.xml"/><Relationship Id="rId16" Type="http://schemas.openxmlformats.org/officeDocument/2006/relationships/image" Target="../media/image48.png"/><Relationship Id="rId1" Type="http://schemas.openxmlformats.org/officeDocument/2006/relationships/tags" Target="../tags/tag560.xml"/><Relationship Id="rId6" Type="http://schemas.openxmlformats.org/officeDocument/2006/relationships/notesSlide" Target="../notesSlides/notesSlide26.xml"/><Relationship Id="rId11" Type="http://schemas.openxmlformats.org/officeDocument/2006/relationships/hyperlink" Target="https://www.iea.org/reports/solar-pv-global-supply-chains" TargetMode="External"/><Relationship Id="rId5" Type="http://schemas.openxmlformats.org/officeDocument/2006/relationships/slideLayout" Target="../slideLayouts/slideLayout1.xml"/><Relationship Id="rId15" Type="http://schemas.openxmlformats.org/officeDocument/2006/relationships/image" Target="../media/image47.png"/><Relationship Id="rId10" Type="http://schemas.openxmlformats.org/officeDocument/2006/relationships/hyperlink" Target="https://pv-manufacturing.org/silicon-production/wafering/#:~:text=Wafers%20are%20produced%20from%20slicing,with%20156%20mm%20side%20length." TargetMode="External"/><Relationship Id="rId19" Type="http://schemas.openxmlformats.org/officeDocument/2006/relationships/image" Target="../media/image51.png"/><Relationship Id="rId4" Type="http://schemas.openxmlformats.org/officeDocument/2006/relationships/tags" Target="../tags/tag563.xml"/><Relationship Id="rId9" Type="http://schemas.openxmlformats.org/officeDocument/2006/relationships/hyperlink" Target="https://www.pveducation.org/pvcdrom/manufacturing-si-cells/refining-silicon" TargetMode="External"/><Relationship Id="rId14" Type="http://schemas.openxmlformats.org/officeDocument/2006/relationships/hyperlink" Target="mailto:gwagner@columbia.edu"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bernreuter.com/" TargetMode="External"/><Relationship Id="rId13" Type="http://schemas.openxmlformats.org/officeDocument/2006/relationships/hyperlink" Target="https://creativecommons.org/licenses/by/4.0/" TargetMode="External"/><Relationship Id="rId3" Type="http://schemas.openxmlformats.org/officeDocument/2006/relationships/tags" Target="../tags/tag566.xml"/><Relationship Id="rId7" Type="http://schemas.openxmlformats.org/officeDocument/2006/relationships/image" Target="../media/image9.emf"/><Relationship Id="rId12" Type="http://schemas.openxmlformats.org/officeDocument/2006/relationships/hyperlink" Target="https://business.columbia.edu/faculty/people/gernot-wagner" TargetMode="External"/><Relationship Id="rId2" Type="http://schemas.openxmlformats.org/officeDocument/2006/relationships/tags" Target="../tags/tag565.xml"/><Relationship Id="rId16" Type="http://schemas.openxmlformats.org/officeDocument/2006/relationships/image" Target="../media/image53.jpeg"/><Relationship Id="rId1" Type="http://schemas.openxmlformats.org/officeDocument/2006/relationships/tags" Target="../tags/tag564.xml"/><Relationship Id="rId6" Type="http://schemas.openxmlformats.org/officeDocument/2006/relationships/oleObject" Target="../embeddings/oleObject30.bin"/><Relationship Id="rId11" Type="http://schemas.openxmlformats.org/officeDocument/2006/relationships/hyperlink" Target="https://iopscience.iop.org/article/10.1088/1755-1315/983/1/012111/pdf#page=2.42" TargetMode="External"/><Relationship Id="rId5" Type="http://schemas.openxmlformats.org/officeDocument/2006/relationships/notesSlide" Target="../notesSlides/notesSlide27.xml"/><Relationship Id="rId15" Type="http://schemas.openxmlformats.org/officeDocument/2006/relationships/image" Target="../media/image52.jpeg"/><Relationship Id="rId10" Type="http://schemas.openxmlformats.org/officeDocument/2006/relationships/hyperlink" Target="https://www.pv-tech.org/gcl-poly-touts-fbr-silicon-matching-siemens-process-on-purity/" TargetMode="External"/><Relationship Id="rId4" Type="http://schemas.openxmlformats.org/officeDocument/2006/relationships/slideLayout" Target="../slideLayouts/slideLayout1.xml"/><Relationship Id="rId9" Type="http://schemas.openxmlformats.org/officeDocument/2006/relationships/hyperlink" Target="https://www.sciencedirect.com/science/article/abs/pii/S0360544213003666" TargetMode="External"/><Relationship Id="rId14" Type="http://schemas.openxmlformats.org/officeDocument/2006/relationships/hyperlink" Target="mailto:gwagner@columbia.edu" TargetMode="External"/></Relationships>
</file>

<file path=ppt/slides/_rels/slide28.xml.rels><?xml version="1.0" encoding="UTF-8" standalone="yes"?>
<Relationships xmlns="http://schemas.openxmlformats.org/package/2006/relationships"><Relationship Id="rId13" Type="http://schemas.openxmlformats.org/officeDocument/2006/relationships/tags" Target="../tags/tag579.xml"/><Relationship Id="rId18" Type="http://schemas.openxmlformats.org/officeDocument/2006/relationships/tags" Target="../tags/tag584.xml"/><Relationship Id="rId26" Type="http://schemas.openxmlformats.org/officeDocument/2006/relationships/tags" Target="../tags/tag592.xml"/><Relationship Id="rId39" Type="http://schemas.openxmlformats.org/officeDocument/2006/relationships/tags" Target="../tags/tag605.xml"/><Relationship Id="rId21" Type="http://schemas.openxmlformats.org/officeDocument/2006/relationships/tags" Target="../tags/tag587.xml"/><Relationship Id="rId34" Type="http://schemas.openxmlformats.org/officeDocument/2006/relationships/tags" Target="../tags/tag600.xml"/><Relationship Id="rId42" Type="http://schemas.openxmlformats.org/officeDocument/2006/relationships/tags" Target="../tags/tag608.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hyperlink" Target="https://business.columbia.edu/faculty/people/gernot-wagner" TargetMode="External"/><Relationship Id="rId7" Type="http://schemas.openxmlformats.org/officeDocument/2006/relationships/tags" Target="../tags/tag573.xml"/><Relationship Id="rId2" Type="http://schemas.openxmlformats.org/officeDocument/2006/relationships/tags" Target="../tags/tag568.xml"/><Relationship Id="rId16" Type="http://schemas.openxmlformats.org/officeDocument/2006/relationships/tags" Target="../tags/tag582.xml"/><Relationship Id="rId29" Type="http://schemas.openxmlformats.org/officeDocument/2006/relationships/tags" Target="../tags/tag595.xml"/><Relationship Id="rId11" Type="http://schemas.openxmlformats.org/officeDocument/2006/relationships/tags" Target="../tags/tag577.xml"/><Relationship Id="rId24" Type="http://schemas.openxmlformats.org/officeDocument/2006/relationships/tags" Target="../tags/tag590.xml"/><Relationship Id="rId32" Type="http://schemas.openxmlformats.org/officeDocument/2006/relationships/tags" Target="../tags/tag598.xml"/><Relationship Id="rId37" Type="http://schemas.openxmlformats.org/officeDocument/2006/relationships/tags" Target="../tags/tag603.xml"/><Relationship Id="rId40" Type="http://schemas.openxmlformats.org/officeDocument/2006/relationships/tags" Target="../tags/tag606.xml"/><Relationship Id="rId45" Type="http://schemas.openxmlformats.org/officeDocument/2006/relationships/tags" Target="../tags/tag611.xml"/><Relationship Id="rId53" Type="http://schemas.openxmlformats.org/officeDocument/2006/relationships/hyperlink" Target="https://www.iea.org/reports/solar-pv-global-supply-chains" TargetMode="External"/><Relationship Id="rId58" Type="http://schemas.openxmlformats.org/officeDocument/2006/relationships/chart" Target="../charts/chart13.xml"/><Relationship Id="rId5" Type="http://schemas.openxmlformats.org/officeDocument/2006/relationships/tags" Target="../tags/tag571.xml"/><Relationship Id="rId19" Type="http://schemas.openxmlformats.org/officeDocument/2006/relationships/tags" Target="../tags/tag585.xml"/><Relationship Id="rId4" Type="http://schemas.openxmlformats.org/officeDocument/2006/relationships/tags" Target="../tags/tag570.xml"/><Relationship Id="rId9" Type="http://schemas.openxmlformats.org/officeDocument/2006/relationships/tags" Target="../tags/tag575.xml"/><Relationship Id="rId14" Type="http://schemas.openxmlformats.org/officeDocument/2006/relationships/tags" Target="../tags/tag580.xml"/><Relationship Id="rId22" Type="http://schemas.openxmlformats.org/officeDocument/2006/relationships/tags" Target="../tags/tag588.xml"/><Relationship Id="rId27" Type="http://schemas.openxmlformats.org/officeDocument/2006/relationships/tags" Target="../tags/tag593.xml"/><Relationship Id="rId30" Type="http://schemas.openxmlformats.org/officeDocument/2006/relationships/tags" Target="../tags/tag596.xml"/><Relationship Id="rId35" Type="http://schemas.openxmlformats.org/officeDocument/2006/relationships/tags" Target="../tags/tag601.xml"/><Relationship Id="rId43" Type="http://schemas.openxmlformats.org/officeDocument/2006/relationships/tags" Target="../tags/tag609.xml"/><Relationship Id="rId48" Type="http://schemas.openxmlformats.org/officeDocument/2006/relationships/notesSlide" Target="../notesSlides/notesSlide28.xml"/><Relationship Id="rId56" Type="http://schemas.openxmlformats.org/officeDocument/2006/relationships/hyperlink" Target="https://creativecommons.org/licenses/by/4.0/" TargetMode="External"/><Relationship Id="rId8" Type="http://schemas.openxmlformats.org/officeDocument/2006/relationships/tags" Target="../tags/tag574.xml"/><Relationship Id="rId51" Type="http://schemas.openxmlformats.org/officeDocument/2006/relationships/hyperlink" Target="https://sinovoltaics.com/learning-center/manufacturing/solar-panel-manufacturing-process-from-cell-to-module/" TargetMode="External"/><Relationship Id="rId3" Type="http://schemas.openxmlformats.org/officeDocument/2006/relationships/tags" Target="../tags/tag569.xml"/><Relationship Id="rId12" Type="http://schemas.openxmlformats.org/officeDocument/2006/relationships/tags" Target="../tags/tag578.xml"/><Relationship Id="rId17" Type="http://schemas.openxmlformats.org/officeDocument/2006/relationships/tags" Target="../tags/tag583.xml"/><Relationship Id="rId25" Type="http://schemas.openxmlformats.org/officeDocument/2006/relationships/tags" Target="../tags/tag591.xml"/><Relationship Id="rId33" Type="http://schemas.openxmlformats.org/officeDocument/2006/relationships/tags" Target="../tags/tag599.xml"/><Relationship Id="rId38" Type="http://schemas.openxmlformats.org/officeDocument/2006/relationships/tags" Target="../tags/tag604.xml"/><Relationship Id="rId46" Type="http://schemas.openxmlformats.org/officeDocument/2006/relationships/tags" Target="../tags/tag612.xml"/><Relationship Id="rId59" Type="http://schemas.openxmlformats.org/officeDocument/2006/relationships/chart" Target="../charts/chart14.xml"/><Relationship Id="rId20" Type="http://schemas.openxmlformats.org/officeDocument/2006/relationships/tags" Target="../tags/tag586.xml"/><Relationship Id="rId41" Type="http://schemas.openxmlformats.org/officeDocument/2006/relationships/tags" Target="../tags/tag607.xml"/><Relationship Id="rId54" Type="http://schemas.openxmlformats.org/officeDocument/2006/relationships/hyperlink" Target="https://pv-manufacturing.org/" TargetMode="External"/><Relationship Id="rId1" Type="http://schemas.openxmlformats.org/officeDocument/2006/relationships/tags" Target="../tags/tag567.xml"/><Relationship Id="rId6" Type="http://schemas.openxmlformats.org/officeDocument/2006/relationships/tags" Target="../tags/tag572.xml"/><Relationship Id="rId15" Type="http://schemas.openxmlformats.org/officeDocument/2006/relationships/tags" Target="../tags/tag581.xml"/><Relationship Id="rId23" Type="http://schemas.openxmlformats.org/officeDocument/2006/relationships/tags" Target="../tags/tag589.xml"/><Relationship Id="rId28" Type="http://schemas.openxmlformats.org/officeDocument/2006/relationships/tags" Target="../tags/tag594.xml"/><Relationship Id="rId36" Type="http://schemas.openxmlformats.org/officeDocument/2006/relationships/tags" Target="../tags/tag602.xml"/><Relationship Id="rId49" Type="http://schemas.openxmlformats.org/officeDocument/2006/relationships/oleObject" Target="../embeddings/oleObject31.bin"/><Relationship Id="rId57" Type="http://schemas.openxmlformats.org/officeDocument/2006/relationships/hyperlink" Target="mailto:gwagner@columbia.edu" TargetMode="External"/><Relationship Id="rId10" Type="http://schemas.openxmlformats.org/officeDocument/2006/relationships/tags" Target="../tags/tag576.xml"/><Relationship Id="rId31" Type="http://schemas.openxmlformats.org/officeDocument/2006/relationships/tags" Target="../tags/tag597.xml"/><Relationship Id="rId44" Type="http://schemas.openxmlformats.org/officeDocument/2006/relationships/tags" Target="../tags/tag610.xml"/><Relationship Id="rId52" Type="http://schemas.openxmlformats.org/officeDocument/2006/relationships/hyperlink" Target="https://astronergy.com.tr/wp-content/uploads/2024/02/BloombergNEF_2023.pdf" TargetMode="External"/></Relationships>
</file>

<file path=ppt/slides/_rels/slide29.xml.rels><?xml version="1.0" encoding="UTF-8" standalone="yes"?>
<Relationships xmlns="http://schemas.openxmlformats.org/package/2006/relationships"><Relationship Id="rId26" Type="http://schemas.openxmlformats.org/officeDocument/2006/relationships/tags" Target="../tags/tag638.xml"/><Relationship Id="rId21" Type="http://schemas.openxmlformats.org/officeDocument/2006/relationships/tags" Target="../tags/tag633.xml"/><Relationship Id="rId42" Type="http://schemas.openxmlformats.org/officeDocument/2006/relationships/tags" Target="../tags/tag654.xml"/><Relationship Id="rId47" Type="http://schemas.openxmlformats.org/officeDocument/2006/relationships/tags" Target="../tags/tag659.xml"/><Relationship Id="rId63" Type="http://schemas.openxmlformats.org/officeDocument/2006/relationships/hyperlink" Target="https://businessanalytiq.com/procurementanalytics/index/polysilicon-price-index/" TargetMode="External"/><Relationship Id="rId68" Type="http://schemas.openxmlformats.org/officeDocument/2006/relationships/chart" Target="../charts/chart15.xml"/><Relationship Id="rId7" Type="http://schemas.openxmlformats.org/officeDocument/2006/relationships/tags" Target="../tags/tag619.xml"/><Relationship Id="rId2" Type="http://schemas.openxmlformats.org/officeDocument/2006/relationships/tags" Target="../tags/tag614.xml"/><Relationship Id="rId16" Type="http://schemas.openxmlformats.org/officeDocument/2006/relationships/tags" Target="../tags/tag628.xml"/><Relationship Id="rId29" Type="http://schemas.openxmlformats.org/officeDocument/2006/relationships/tags" Target="../tags/tag641.xml"/><Relationship Id="rId11" Type="http://schemas.openxmlformats.org/officeDocument/2006/relationships/tags" Target="../tags/tag623.xml"/><Relationship Id="rId24" Type="http://schemas.openxmlformats.org/officeDocument/2006/relationships/tags" Target="../tags/tag636.xml"/><Relationship Id="rId32" Type="http://schemas.openxmlformats.org/officeDocument/2006/relationships/tags" Target="../tags/tag644.xml"/><Relationship Id="rId37" Type="http://schemas.openxmlformats.org/officeDocument/2006/relationships/tags" Target="../tags/tag649.xml"/><Relationship Id="rId40" Type="http://schemas.openxmlformats.org/officeDocument/2006/relationships/tags" Target="../tags/tag652.xml"/><Relationship Id="rId45" Type="http://schemas.openxmlformats.org/officeDocument/2006/relationships/tags" Target="../tags/tag657.xml"/><Relationship Id="rId53" Type="http://schemas.openxmlformats.org/officeDocument/2006/relationships/tags" Target="../tags/tag665.xml"/><Relationship Id="rId58" Type="http://schemas.openxmlformats.org/officeDocument/2006/relationships/hyperlink" Target="https://ourworldindata.org/grapher/solar-pv-prices" TargetMode="External"/><Relationship Id="rId66" Type="http://schemas.openxmlformats.org/officeDocument/2006/relationships/hyperlink" Target="https://creativecommons.org/licenses/by/4.0/" TargetMode="External"/><Relationship Id="rId5" Type="http://schemas.openxmlformats.org/officeDocument/2006/relationships/tags" Target="../tags/tag617.xml"/><Relationship Id="rId61" Type="http://schemas.openxmlformats.org/officeDocument/2006/relationships/hyperlink" Target="https://about.bnef.com/blog/1q-2024-global-pv-market-outlook/" TargetMode="External"/><Relationship Id="rId19" Type="http://schemas.openxmlformats.org/officeDocument/2006/relationships/tags" Target="../tags/tag631.xml"/><Relationship Id="rId14" Type="http://schemas.openxmlformats.org/officeDocument/2006/relationships/tags" Target="../tags/tag626.xml"/><Relationship Id="rId22" Type="http://schemas.openxmlformats.org/officeDocument/2006/relationships/tags" Target="../tags/tag634.xml"/><Relationship Id="rId27" Type="http://schemas.openxmlformats.org/officeDocument/2006/relationships/tags" Target="../tags/tag639.xml"/><Relationship Id="rId30" Type="http://schemas.openxmlformats.org/officeDocument/2006/relationships/tags" Target="../tags/tag642.xml"/><Relationship Id="rId35" Type="http://schemas.openxmlformats.org/officeDocument/2006/relationships/tags" Target="../tags/tag647.xml"/><Relationship Id="rId43" Type="http://schemas.openxmlformats.org/officeDocument/2006/relationships/tags" Target="../tags/tag655.xml"/><Relationship Id="rId48" Type="http://schemas.openxmlformats.org/officeDocument/2006/relationships/tags" Target="../tags/tag660.xml"/><Relationship Id="rId56" Type="http://schemas.openxmlformats.org/officeDocument/2006/relationships/oleObject" Target="../embeddings/oleObject32.bin"/><Relationship Id="rId64" Type="http://schemas.openxmlformats.org/officeDocument/2006/relationships/hyperlink" Target="https://pv-magazine-usa.com/2023/11/29/polysilicon-prices-could-hit-all-time-low-by-year-end/" TargetMode="External"/><Relationship Id="rId69" Type="http://schemas.openxmlformats.org/officeDocument/2006/relationships/chart" Target="../charts/chart16.xml"/><Relationship Id="rId8" Type="http://schemas.openxmlformats.org/officeDocument/2006/relationships/tags" Target="../tags/tag620.xml"/><Relationship Id="rId51" Type="http://schemas.openxmlformats.org/officeDocument/2006/relationships/tags" Target="../tags/tag663.xml"/><Relationship Id="rId3" Type="http://schemas.openxmlformats.org/officeDocument/2006/relationships/tags" Target="../tags/tag615.xml"/><Relationship Id="rId12" Type="http://schemas.openxmlformats.org/officeDocument/2006/relationships/tags" Target="../tags/tag624.xml"/><Relationship Id="rId17" Type="http://schemas.openxmlformats.org/officeDocument/2006/relationships/tags" Target="../tags/tag629.xml"/><Relationship Id="rId25" Type="http://schemas.openxmlformats.org/officeDocument/2006/relationships/tags" Target="../tags/tag637.xml"/><Relationship Id="rId33" Type="http://schemas.openxmlformats.org/officeDocument/2006/relationships/tags" Target="../tags/tag645.xml"/><Relationship Id="rId38" Type="http://schemas.openxmlformats.org/officeDocument/2006/relationships/tags" Target="../tags/tag650.xml"/><Relationship Id="rId46" Type="http://schemas.openxmlformats.org/officeDocument/2006/relationships/tags" Target="../tags/tag658.xml"/><Relationship Id="rId59" Type="http://schemas.openxmlformats.org/officeDocument/2006/relationships/hyperlink" Target="https://www.sciencedirect.com/science/article/abs/pii/S0301421518305196" TargetMode="External"/><Relationship Id="rId67" Type="http://schemas.openxmlformats.org/officeDocument/2006/relationships/hyperlink" Target="mailto:gwagner@columbia.edu" TargetMode="External"/><Relationship Id="rId20" Type="http://schemas.openxmlformats.org/officeDocument/2006/relationships/tags" Target="../tags/tag632.xml"/><Relationship Id="rId41" Type="http://schemas.openxmlformats.org/officeDocument/2006/relationships/tags" Target="../tags/tag653.xml"/><Relationship Id="rId54" Type="http://schemas.openxmlformats.org/officeDocument/2006/relationships/slideLayout" Target="../slideLayouts/slideLayout1.xml"/><Relationship Id="rId62" Type="http://schemas.openxmlformats.org/officeDocument/2006/relationships/hyperlink" Target="https://www.iea.org/reports/solar-pv-global-supply-chains" TargetMode="External"/><Relationship Id="rId1" Type="http://schemas.openxmlformats.org/officeDocument/2006/relationships/tags" Target="../tags/tag613.xml"/><Relationship Id="rId6" Type="http://schemas.openxmlformats.org/officeDocument/2006/relationships/tags" Target="../tags/tag618.xml"/><Relationship Id="rId15" Type="http://schemas.openxmlformats.org/officeDocument/2006/relationships/tags" Target="../tags/tag627.xml"/><Relationship Id="rId23" Type="http://schemas.openxmlformats.org/officeDocument/2006/relationships/tags" Target="../tags/tag635.xml"/><Relationship Id="rId28" Type="http://schemas.openxmlformats.org/officeDocument/2006/relationships/tags" Target="../tags/tag640.xml"/><Relationship Id="rId36" Type="http://schemas.openxmlformats.org/officeDocument/2006/relationships/tags" Target="../tags/tag648.xml"/><Relationship Id="rId49" Type="http://schemas.openxmlformats.org/officeDocument/2006/relationships/tags" Target="../tags/tag661.xml"/><Relationship Id="rId57" Type="http://schemas.openxmlformats.org/officeDocument/2006/relationships/image" Target="../media/image9.emf"/><Relationship Id="rId10" Type="http://schemas.openxmlformats.org/officeDocument/2006/relationships/tags" Target="../tags/tag622.xml"/><Relationship Id="rId31" Type="http://schemas.openxmlformats.org/officeDocument/2006/relationships/tags" Target="../tags/tag643.xml"/><Relationship Id="rId44" Type="http://schemas.openxmlformats.org/officeDocument/2006/relationships/tags" Target="../tags/tag656.xml"/><Relationship Id="rId52" Type="http://schemas.openxmlformats.org/officeDocument/2006/relationships/tags" Target="../tags/tag664.xml"/><Relationship Id="rId60" Type="http://schemas.openxmlformats.org/officeDocument/2006/relationships/hyperlink" Target="https://ourworldindata.org/learning-curve#:~:text=The%20learning%20rate%20of%20solar,solar%20panels%20declined%20by%2020%25." TargetMode="External"/><Relationship Id="rId65" Type="http://schemas.openxmlformats.org/officeDocument/2006/relationships/hyperlink" Target="https://business.columbia.edu/faculty/people/gernot-wagner" TargetMode="External"/><Relationship Id="rId4" Type="http://schemas.openxmlformats.org/officeDocument/2006/relationships/tags" Target="../tags/tag616.xml"/><Relationship Id="rId9" Type="http://schemas.openxmlformats.org/officeDocument/2006/relationships/tags" Target="../tags/tag621.xml"/><Relationship Id="rId13" Type="http://schemas.openxmlformats.org/officeDocument/2006/relationships/tags" Target="../tags/tag625.xml"/><Relationship Id="rId18" Type="http://schemas.openxmlformats.org/officeDocument/2006/relationships/tags" Target="../tags/tag630.xml"/><Relationship Id="rId39" Type="http://schemas.openxmlformats.org/officeDocument/2006/relationships/tags" Target="../tags/tag651.xml"/><Relationship Id="rId34" Type="http://schemas.openxmlformats.org/officeDocument/2006/relationships/tags" Target="../tags/tag646.xml"/><Relationship Id="rId50" Type="http://schemas.openxmlformats.org/officeDocument/2006/relationships/tags" Target="../tags/tag662.xml"/><Relationship Id="rId5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hyperlink" Target="https://business.columbia.edu/faculty/people/gernot-wagner"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9.emf"/><Relationship Id="rId2" Type="http://schemas.openxmlformats.org/officeDocument/2006/relationships/tags" Target="../tags/tag15.xml"/><Relationship Id="rId16" Type="http://schemas.openxmlformats.org/officeDocument/2006/relationships/image" Target="../media/image10.jpe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oleObject" Target="../embeddings/oleObject6.bin"/><Relationship Id="rId5" Type="http://schemas.openxmlformats.org/officeDocument/2006/relationships/tags" Target="../tags/tag18.xml"/><Relationship Id="rId15" Type="http://schemas.openxmlformats.org/officeDocument/2006/relationships/hyperlink" Target="mailto:gwagner@columbia.edu" TargetMode="External"/><Relationship Id="rId10" Type="http://schemas.openxmlformats.org/officeDocument/2006/relationships/notesSlide" Target="../notesSlides/notesSlide3.xml"/><Relationship Id="rId4" Type="http://schemas.openxmlformats.org/officeDocument/2006/relationships/tags" Target="../tags/tag17.xml"/><Relationship Id="rId9" Type="http://schemas.openxmlformats.org/officeDocument/2006/relationships/slideLayout" Target="../slideLayouts/slideLayout1.xml"/><Relationship Id="rId14" Type="http://schemas.openxmlformats.org/officeDocument/2006/relationships/hyperlink" Target="https://creativecommons.org/licenses/by/4.0/" TargetMode="External"/></Relationships>
</file>

<file path=ppt/slides/_rels/slide30.xml.rels><?xml version="1.0" encoding="UTF-8" standalone="yes"?>
<Relationships xmlns="http://schemas.openxmlformats.org/package/2006/relationships"><Relationship Id="rId13" Type="http://schemas.openxmlformats.org/officeDocument/2006/relationships/tags" Target="../tags/tag678.xml"/><Relationship Id="rId18" Type="http://schemas.openxmlformats.org/officeDocument/2006/relationships/tags" Target="../tags/tag683.xml"/><Relationship Id="rId26" Type="http://schemas.openxmlformats.org/officeDocument/2006/relationships/tags" Target="../tags/tag691.xml"/><Relationship Id="rId39" Type="http://schemas.openxmlformats.org/officeDocument/2006/relationships/notesSlide" Target="../notesSlides/notesSlide30.xml"/><Relationship Id="rId21" Type="http://schemas.openxmlformats.org/officeDocument/2006/relationships/tags" Target="../tags/tag686.xml"/><Relationship Id="rId34" Type="http://schemas.openxmlformats.org/officeDocument/2006/relationships/tags" Target="../tags/tag699.xml"/><Relationship Id="rId42" Type="http://schemas.openxmlformats.org/officeDocument/2006/relationships/chart" Target="../charts/chart17.xml"/><Relationship Id="rId7" Type="http://schemas.openxmlformats.org/officeDocument/2006/relationships/tags" Target="../tags/tag672.xml"/><Relationship Id="rId2" Type="http://schemas.openxmlformats.org/officeDocument/2006/relationships/tags" Target="../tags/tag667.xml"/><Relationship Id="rId16" Type="http://schemas.openxmlformats.org/officeDocument/2006/relationships/tags" Target="../tags/tag681.xml"/><Relationship Id="rId29" Type="http://schemas.openxmlformats.org/officeDocument/2006/relationships/tags" Target="../tags/tag694.xml"/><Relationship Id="rId1" Type="http://schemas.openxmlformats.org/officeDocument/2006/relationships/tags" Target="../tags/tag666.xml"/><Relationship Id="rId6" Type="http://schemas.openxmlformats.org/officeDocument/2006/relationships/tags" Target="../tags/tag671.xml"/><Relationship Id="rId11" Type="http://schemas.openxmlformats.org/officeDocument/2006/relationships/tags" Target="../tags/tag676.xml"/><Relationship Id="rId24" Type="http://schemas.openxmlformats.org/officeDocument/2006/relationships/tags" Target="../tags/tag689.xml"/><Relationship Id="rId32" Type="http://schemas.openxmlformats.org/officeDocument/2006/relationships/tags" Target="../tags/tag697.xml"/><Relationship Id="rId37" Type="http://schemas.openxmlformats.org/officeDocument/2006/relationships/tags" Target="../tags/tag702.xml"/><Relationship Id="rId40" Type="http://schemas.openxmlformats.org/officeDocument/2006/relationships/oleObject" Target="../embeddings/oleObject33.bin"/><Relationship Id="rId45" Type="http://schemas.openxmlformats.org/officeDocument/2006/relationships/hyperlink" Target="https://creativecommons.org/licenses/by/4.0/" TargetMode="External"/><Relationship Id="rId5" Type="http://schemas.openxmlformats.org/officeDocument/2006/relationships/tags" Target="../tags/tag670.xml"/><Relationship Id="rId15" Type="http://schemas.openxmlformats.org/officeDocument/2006/relationships/tags" Target="../tags/tag680.xml"/><Relationship Id="rId23" Type="http://schemas.openxmlformats.org/officeDocument/2006/relationships/tags" Target="../tags/tag688.xml"/><Relationship Id="rId28" Type="http://schemas.openxmlformats.org/officeDocument/2006/relationships/tags" Target="../tags/tag693.xml"/><Relationship Id="rId36" Type="http://schemas.openxmlformats.org/officeDocument/2006/relationships/tags" Target="../tags/tag701.xml"/><Relationship Id="rId10" Type="http://schemas.openxmlformats.org/officeDocument/2006/relationships/tags" Target="../tags/tag675.xml"/><Relationship Id="rId19" Type="http://schemas.openxmlformats.org/officeDocument/2006/relationships/tags" Target="../tags/tag684.xml"/><Relationship Id="rId31" Type="http://schemas.openxmlformats.org/officeDocument/2006/relationships/tags" Target="../tags/tag696.xml"/><Relationship Id="rId44" Type="http://schemas.openxmlformats.org/officeDocument/2006/relationships/hyperlink" Target="https://business.columbia.edu/faculty/people/gernot-wagner" TargetMode="External"/><Relationship Id="rId4" Type="http://schemas.openxmlformats.org/officeDocument/2006/relationships/tags" Target="../tags/tag669.xml"/><Relationship Id="rId9" Type="http://schemas.openxmlformats.org/officeDocument/2006/relationships/tags" Target="../tags/tag674.xml"/><Relationship Id="rId14" Type="http://schemas.openxmlformats.org/officeDocument/2006/relationships/tags" Target="../tags/tag679.xml"/><Relationship Id="rId22" Type="http://schemas.openxmlformats.org/officeDocument/2006/relationships/tags" Target="../tags/tag687.xml"/><Relationship Id="rId27" Type="http://schemas.openxmlformats.org/officeDocument/2006/relationships/tags" Target="../tags/tag692.xml"/><Relationship Id="rId30" Type="http://schemas.openxmlformats.org/officeDocument/2006/relationships/tags" Target="../tags/tag695.xml"/><Relationship Id="rId35" Type="http://schemas.openxmlformats.org/officeDocument/2006/relationships/tags" Target="../tags/tag700.xml"/><Relationship Id="rId43" Type="http://schemas.openxmlformats.org/officeDocument/2006/relationships/hyperlink" Target="https://www.iea.org/data-and-statistics/charts/solar-pv-manufacturing-capacity-according-to-announced-projects-and-in-the-net-zero-scenario-2015-2030" TargetMode="External"/><Relationship Id="rId8" Type="http://schemas.openxmlformats.org/officeDocument/2006/relationships/tags" Target="../tags/tag673.xml"/><Relationship Id="rId3" Type="http://schemas.openxmlformats.org/officeDocument/2006/relationships/tags" Target="../tags/tag668.xml"/><Relationship Id="rId12" Type="http://schemas.openxmlformats.org/officeDocument/2006/relationships/tags" Target="../tags/tag677.xml"/><Relationship Id="rId17" Type="http://schemas.openxmlformats.org/officeDocument/2006/relationships/tags" Target="../tags/tag682.xml"/><Relationship Id="rId25" Type="http://schemas.openxmlformats.org/officeDocument/2006/relationships/tags" Target="../tags/tag690.xml"/><Relationship Id="rId33" Type="http://schemas.openxmlformats.org/officeDocument/2006/relationships/tags" Target="../tags/tag698.xml"/><Relationship Id="rId38" Type="http://schemas.openxmlformats.org/officeDocument/2006/relationships/slideLayout" Target="../slideLayouts/slideLayout1.xml"/><Relationship Id="rId46" Type="http://schemas.openxmlformats.org/officeDocument/2006/relationships/hyperlink" Target="mailto:gwagner@columbia.edu" TargetMode="External"/><Relationship Id="rId20" Type="http://schemas.openxmlformats.org/officeDocument/2006/relationships/tags" Target="../tags/tag685.xml"/><Relationship Id="rId41" Type="http://schemas.openxmlformats.org/officeDocument/2006/relationships/image" Target="../media/image9.emf"/></Relationships>
</file>

<file path=ppt/slides/_rels/slide31.xml.rels><?xml version="1.0" encoding="UTF-8" standalone="yes"?>
<Relationships xmlns="http://schemas.openxmlformats.org/package/2006/relationships"><Relationship Id="rId13" Type="http://schemas.openxmlformats.org/officeDocument/2006/relationships/tags" Target="../tags/tag715.xml"/><Relationship Id="rId18" Type="http://schemas.openxmlformats.org/officeDocument/2006/relationships/tags" Target="../tags/tag720.xml"/><Relationship Id="rId26" Type="http://schemas.openxmlformats.org/officeDocument/2006/relationships/tags" Target="../tags/tag728.xml"/><Relationship Id="rId39" Type="http://schemas.openxmlformats.org/officeDocument/2006/relationships/tags" Target="../tags/tag741.xml"/><Relationship Id="rId21" Type="http://schemas.openxmlformats.org/officeDocument/2006/relationships/tags" Target="../tags/tag723.xml"/><Relationship Id="rId34" Type="http://schemas.openxmlformats.org/officeDocument/2006/relationships/tags" Target="../tags/tag736.xml"/><Relationship Id="rId42" Type="http://schemas.openxmlformats.org/officeDocument/2006/relationships/tags" Target="../tags/tag744.xml"/><Relationship Id="rId47" Type="http://schemas.openxmlformats.org/officeDocument/2006/relationships/tags" Target="../tags/tag749.xml"/><Relationship Id="rId50" Type="http://schemas.openxmlformats.org/officeDocument/2006/relationships/tags" Target="../tags/tag752.xml"/><Relationship Id="rId55" Type="http://schemas.openxmlformats.org/officeDocument/2006/relationships/slideLayout" Target="../slideLayouts/slideLayout1.xml"/><Relationship Id="rId63" Type="http://schemas.openxmlformats.org/officeDocument/2006/relationships/chart" Target="../charts/chart18.xml"/><Relationship Id="rId7" Type="http://schemas.openxmlformats.org/officeDocument/2006/relationships/tags" Target="../tags/tag709.xml"/><Relationship Id="rId2" Type="http://schemas.openxmlformats.org/officeDocument/2006/relationships/tags" Target="../tags/tag704.xml"/><Relationship Id="rId16" Type="http://schemas.openxmlformats.org/officeDocument/2006/relationships/tags" Target="../tags/tag718.xml"/><Relationship Id="rId29" Type="http://schemas.openxmlformats.org/officeDocument/2006/relationships/tags" Target="../tags/tag731.xml"/><Relationship Id="rId11" Type="http://schemas.openxmlformats.org/officeDocument/2006/relationships/tags" Target="../tags/tag713.xml"/><Relationship Id="rId24" Type="http://schemas.openxmlformats.org/officeDocument/2006/relationships/tags" Target="../tags/tag726.xml"/><Relationship Id="rId32" Type="http://schemas.openxmlformats.org/officeDocument/2006/relationships/tags" Target="../tags/tag734.xml"/><Relationship Id="rId37" Type="http://schemas.openxmlformats.org/officeDocument/2006/relationships/tags" Target="../tags/tag739.xml"/><Relationship Id="rId40" Type="http://schemas.openxmlformats.org/officeDocument/2006/relationships/tags" Target="../tags/tag742.xml"/><Relationship Id="rId45" Type="http://schemas.openxmlformats.org/officeDocument/2006/relationships/tags" Target="../tags/tag747.xml"/><Relationship Id="rId53" Type="http://schemas.openxmlformats.org/officeDocument/2006/relationships/tags" Target="../tags/tag755.xml"/><Relationship Id="rId58" Type="http://schemas.openxmlformats.org/officeDocument/2006/relationships/image" Target="../media/image9.emf"/><Relationship Id="rId5" Type="http://schemas.openxmlformats.org/officeDocument/2006/relationships/tags" Target="../tags/tag707.xml"/><Relationship Id="rId61" Type="http://schemas.openxmlformats.org/officeDocument/2006/relationships/hyperlink" Target="https://creativecommons.org/licenses/by/4.0/" TargetMode="External"/><Relationship Id="rId19" Type="http://schemas.openxmlformats.org/officeDocument/2006/relationships/tags" Target="../tags/tag721.xml"/><Relationship Id="rId14" Type="http://schemas.openxmlformats.org/officeDocument/2006/relationships/tags" Target="../tags/tag716.xml"/><Relationship Id="rId22" Type="http://schemas.openxmlformats.org/officeDocument/2006/relationships/tags" Target="../tags/tag724.xml"/><Relationship Id="rId27" Type="http://schemas.openxmlformats.org/officeDocument/2006/relationships/tags" Target="../tags/tag729.xml"/><Relationship Id="rId30" Type="http://schemas.openxmlformats.org/officeDocument/2006/relationships/tags" Target="../tags/tag732.xml"/><Relationship Id="rId35" Type="http://schemas.openxmlformats.org/officeDocument/2006/relationships/tags" Target="../tags/tag737.xml"/><Relationship Id="rId43" Type="http://schemas.openxmlformats.org/officeDocument/2006/relationships/tags" Target="../tags/tag745.xml"/><Relationship Id="rId48" Type="http://schemas.openxmlformats.org/officeDocument/2006/relationships/tags" Target="../tags/tag750.xml"/><Relationship Id="rId56" Type="http://schemas.openxmlformats.org/officeDocument/2006/relationships/notesSlide" Target="../notesSlides/notesSlide31.xml"/><Relationship Id="rId8" Type="http://schemas.openxmlformats.org/officeDocument/2006/relationships/tags" Target="../tags/tag710.xml"/><Relationship Id="rId51" Type="http://schemas.openxmlformats.org/officeDocument/2006/relationships/tags" Target="../tags/tag753.xml"/><Relationship Id="rId3" Type="http://schemas.openxmlformats.org/officeDocument/2006/relationships/tags" Target="../tags/tag705.xml"/><Relationship Id="rId12" Type="http://schemas.openxmlformats.org/officeDocument/2006/relationships/tags" Target="../tags/tag714.xml"/><Relationship Id="rId17" Type="http://schemas.openxmlformats.org/officeDocument/2006/relationships/tags" Target="../tags/tag719.xml"/><Relationship Id="rId25" Type="http://schemas.openxmlformats.org/officeDocument/2006/relationships/tags" Target="../tags/tag727.xml"/><Relationship Id="rId33" Type="http://schemas.openxmlformats.org/officeDocument/2006/relationships/tags" Target="../tags/tag735.xml"/><Relationship Id="rId38" Type="http://schemas.openxmlformats.org/officeDocument/2006/relationships/tags" Target="../tags/tag740.xml"/><Relationship Id="rId46" Type="http://schemas.openxmlformats.org/officeDocument/2006/relationships/tags" Target="../tags/tag748.xml"/><Relationship Id="rId59" Type="http://schemas.openxmlformats.org/officeDocument/2006/relationships/hyperlink" Target="https://www.iea.org/reports/solar-pv-global-supply-chains" TargetMode="External"/><Relationship Id="rId20" Type="http://schemas.openxmlformats.org/officeDocument/2006/relationships/tags" Target="../tags/tag722.xml"/><Relationship Id="rId41" Type="http://schemas.openxmlformats.org/officeDocument/2006/relationships/tags" Target="../tags/tag743.xml"/><Relationship Id="rId54" Type="http://schemas.openxmlformats.org/officeDocument/2006/relationships/tags" Target="../tags/tag756.xml"/><Relationship Id="rId62" Type="http://schemas.openxmlformats.org/officeDocument/2006/relationships/hyperlink" Target="mailto:gwagner@columbia.edu" TargetMode="External"/><Relationship Id="rId1" Type="http://schemas.openxmlformats.org/officeDocument/2006/relationships/tags" Target="../tags/tag703.xml"/><Relationship Id="rId6" Type="http://schemas.openxmlformats.org/officeDocument/2006/relationships/tags" Target="../tags/tag708.xml"/><Relationship Id="rId15" Type="http://schemas.openxmlformats.org/officeDocument/2006/relationships/tags" Target="../tags/tag717.xml"/><Relationship Id="rId23" Type="http://schemas.openxmlformats.org/officeDocument/2006/relationships/tags" Target="../tags/tag725.xml"/><Relationship Id="rId28" Type="http://schemas.openxmlformats.org/officeDocument/2006/relationships/tags" Target="../tags/tag730.xml"/><Relationship Id="rId36" Type="http://schemas.openxmlformats.org/officeDocument/2006/relationships/tags" Target="../tags/tag738.xml"/><Relationship Id="rId49" Type="http://schemas.openxmlformats.org/officeDocument/2006/relationships/tags" Target="../tags/tag751.xml"/><Relationship Id="rId57" Type="http://schemas.openxmlformats.org/officeDocument/2006/relationships/oleObject" Target="../embeddings/oleObject34.bin"/><Relationship Id="rId10" Type="http://schemas.openxmlformats.org/officeDocument/2006/relationships/tags" Target="../tags/tag712.xml"/><Relationship Id="rId31" Type="http://schemas.openxmlformats.org/officeDocument/2006/relationships/tags" Target="../tags/tag733.xml"/><Relationship Id="rId44" Type="http://schemas.openxmlformats.org/officeDocument/2006/relationships/tags" Target="../tags/tag746.xml"/><Relationship Id="rId52" Type="http://schemas.openxmlformats.org/officeDocument/2006/relationships/tags" Target="../tags/tag754.xml"/><Relationship Id="rId60" Type="http://schemas.openxmlformats.org/officeDocument/2006/relationships/hyperlink" Target="https://business.columbia.edu/faculty/people/gernot-wagner" TargetMode="External"/><Relationship Id="rId4" Type="http://schemas.openxmlformats.org/officeDocument/2006/relationships/tags" Target="../tags/tag706.xml"/><Relationship Id="rId9" Type="http://schemas.openxmlformats.org/officeDocument/2006/relationships/tags" Target="../tags/tag711.xml"/></Relationships>
</file>

<file path=ppt/slides/_rels/slide32.xml.rels><?xml version="1.0" encoding="UTF-8" standalone="yes"?>
<Relationships xmlns="http://schemas.openxmlformats.org/package/2006/relationships"><Relationship Id="rId13" Type="http://schemas.openxmlformats.org/officeDocument/2006/relationships/tags" Target="../tags/tag769.xml"/><Relationship Id="rId18" Type="http://schemas.openxmlformats.org/officeDocument/2006/relationships/tags" Target="../tags/tag774.xml"/><Relationship Id="rId26" Type="http://schemas.openxmlformats.org/officeDocument/2006/relationships/tags" Target="../tags/tag782.xml"/><Relationship Id="rId39" Type="http://schemas.openxmlformats.org/officeDocument/2006/relationships/tags" Target="../tags/tag795.xml"/><Relationship Id="rId21" Type="http://schemas.openxmlformats.org/officeDocument/2006/relationships/tags" Target="../tags/tag777.xml"/><Relationship Id="rId34" Type="http://schemas.openxmlformats.org/officeDocument/2006/relationships/tags" Target="../tags/tag790.xml"/><Relationship Id="rId42" Type="http://schemas.openxmlformats.org/officeDocument/2006/relationships/slideLayout" Target="../slideLayouts/slideLayout1.xml"/><Relationship Id="rId47" Type="http://schemas.openxmlformats.org/officeDocument/2006/relationships/hyperlink" Target="https://www.iea.org/data-and-statistics/charts/solar-pv-manufacturing-capacity-and-production-by-country-and-region-2021-2027" TargetMode="External"/><Relationship Id="rId50" Type="http://schemas.openxmlformats.org/officeDocument/2006/relationships/hyperlink" Target="mailto:gwagner@columbia.edu" TargetMode="External"/><Relationship Id="rId7" Type="http://schemas.openxmlformats.org/officeDocument/2006/relationships/tags" Target="../tags/tag763.xml"/><Relationship Id="rId2" Type="http://schemas.openxmlformats.org/officeDocument/2006/relationships/tags" Target="../tags/tag758.xml"/><Relationship Id="rId16" Type="http://schemas.openxmlformats.org/officeDocument/2006/relationships/tags" Target="../tags/tag772.xml"/><Relationship Id="rId29" Type="http://schemas.openxmlformats.org/officeDocument/2006/relationships/tags" Target="../tags/tag785.xml"/><Relationship Id="rId11" Type="http://schemas.openxmlformats.org/officeDocument/2006/relationships/tags" Target="../tags/tag767.xml"/><Relationship Id="rId24" Type="http://schemas.openxmlformats.org/officeDocument/2006/relationships/tags" Target="../tags/tag780.xml"/><Relationship Id="rId32" Type="http://schemas.openxmlformats.org/officeDocument/2006/relationships/tags" Target="../tags/tag788.xml"/><Relationship Id="rId37" Type="http://schemas.openxmlformats.org/officeDocument/2006/relationships/tags" Target="../tags/tag793.xml"/><Relationship Id="rId40" Type="http://schemas.openxmlformats.org/officeDocument/2006/relationships/tags" Target="../tags/tag796.xml"/><Relationship Id="rId45" Type="http://schemas.openxmlformats.org/officeDocument/2006/relationships/image" Target="../media/image9.emf"/><Relationship Id="rId53" Type="http://schemas.openxmlformats.org/officeDocument/2006/relationships/chart" Target="../charts/chart21.xml"/><Relationship Id="rId5" Type="http://schemas.openxmlformats.org/officeDocument/2006/relationships/tags" Target="../tags/tag761.xml"/><Relationship Id="rId10" Type="http://schemas.openxmlformats.org/officeDocument/2006/relationships/tags" Target="../tags/tag766.xml"/><Relationship Id="rId19" Type="http://schemas.openxmlformats.org/officeDocument/2006/relationships/tags" Target="../tags/tag775.xml"/><Relationship Id="rId31" Type="http://schemas.openxmlformats.org/officeDocument/2006/relationships/tags" Target="../tags/tag787.xml"/><Relationship Id="rId44" Type="http://schemas.openxmlformats.org/officeDocument/2006/relationships/oleObject" Target="../embeddings/oleObject35.bin"/><Relationship Id="rId52" Type="http://schemas.openxmlformats.org/officeDocument/2006/relationships/chart" Target="../charts/chart20.xml"/><Relationship Id="rId4" Type="http://schemas.openxmlformats.org/officeDocument/2006/relationships/tags" Target="../tags/tag760.xml"/><Relationship Id="rId9" Type="http://schemas.openxmlformats.org/officeDocument/2006/relationships/tags" Target="../tags/tag765.xml"/><Relationship Id="rId14" Type="http://schemas.openxmlformats.org/officeDocument/2006/relationships/tags" Target="../tags/tag770.xml"/><Relationship Id="rId22" Type="http://schemas.openxmlformats.org/officeDocument/2006/relationships/tags" Target="../tags/tag778.xml"/><Relationship Id="rId27" Type="http://schemas.openxmlformats.org/officeDocument/2006/relationships/tags" Target="../tags/tag783.xml"/><Relationship Id="rId30" Type="http://schemas.openxmlformats.org/officeDocument/2006/relationships/tags" Target="../tags/tag786.xml"/><Relationship Id="rId35" Type="http://schemas.openxmlformats.org/officeDocument/2006/relationships/tags" Target="../tags/tag791.xml"/><Relationship Id="rId43" Type="http://schemas.openxmlformats.org/officeDocument/2006/relationships/notesSlide" Target="../notesSlides/notesSlide32.xml"/><Relationship Id="rId48" Type="http://schemas.openxmlformats.org/officeDocument/2006/relationships/hyperlink" Target="https://business.columbia.edu/faculty/people/gernot-wagner" TargetMode="External"/><Relationship Id="rId8" Type="http://schemas.openxmlformats.org/officeDocument/2006/relationships/tags" Target="../tags/tag764.xml"/><Relationship Id="rId51" Type="http://schemas.openxmlformats.org/officeDocument/2006/relationships/chart" Target="../charts/chart19.xml"/><Relationship Id="rId3" Type="http://schemas.openxmlformats.org/officeDocument/2006/relationships/tags" Target="../tags/tag759.xml"/><Relationship Id="rId12" Type="http://schemas.openxmlformats.org/officeDocument/2006/relationships/tags" Target="../tags/tag768.xml"/><Relationship Id="rId17" Type="http://schemas.openxmlformats.org/officeDocument/2006/relationships/tags" Target="../tags/tag773.xml"/><Relationship Id="rId25" Type="http://schemas.openxmlformats.org/officeDocument/2006/relationships/tags" Target="../tags/tag781.xml"/><Relationship Id="rId33" Type="http://schemas.openxmlformats.org/officeDocument/2006/relationships/tags" Target="../tags/tag789.xml"/><Relationship Id="rId38" Type="http://schemas.openxmlformats.org/officeDocument/2006/relationships/tags" Target="../tags/tag794.xml"/><Relationship Id="rId46" Type="http://schemas.openxmlformats.org/officeDocument/2006/relationships/hyperlink" Target="https://www.iea.org/reports/solar-pv-global-supply-chains" TargetMode="External"/><Relationship Id="rId20" Type="http://schemas.openxmlformats.org/officeDocument/2006/relationships/tags" Target="../tags/tag776.xml"/><Relationship Id="rId41" Type="http://schemas.openxmlformats.org/officeDocument/2006/relationships/tags" Target="../tags/tag797.xml"/><Relationship Id="rId54" Type="http://schemas.openxmlformats.org/officeDocument/2006/relationships/chart" Target="../charts/chart22.xml"/><Relationship Id="rId1" Type="http://schemas.openxmlformats.org/officeDocument/2006/relationships/tags" Target="../tags/tag757.xml"/><Relationship Id="rId6" Type="http://schemas.openxmlformats.org/officeDocument/2006/relationships/tags" Target="../tags/tag762.xml"/><Relationship Id="rId15" Type="http://schemas.openxmlformats.org/officeDocument/2006/relationships/tags" Target="../tags/tag771.xml"/><Relationship Id="rId23" Type="http://schemas.openxmlformats.org/officeDocument/2006/relationships/tags" Target="../tags/tag779.xml"/><Relationship Id="rId28" Type="http://schemas.openxmlformats.org/officeDocument/2006/relationships/tags" Target="../tags/tag784.xml"/><Relationship Id="rId36" Type="http://schemas.openxmlformats.org/officeDocument/2006/relationships/tags" Target="../tags/tag792.xml"/><Relationship Id="rId49" Type="http://schemas.openxmlformats.org/officeDocument/2006/relationships/hyperlink" Target="https://creativecommons.org/licenses/by/4.0/" TargetMode="External"/></Relationships>
</file>

<file path=ppt/slides/_rels/slide33.xml.rels><?xml version="1.0" encoding="UTF-8" standalone="yes"?>
<Relationships xmlns="http://schemas.openxmlformats.org/package/2006/relationships"><Relationship Id="rId26" Type="http://schemas.openxmlformats.org/officeDocument/2006/relationships/tags" Target="../tags/tag823.xml"/><Relationship Id="rId21" Type="http://schemas.openxmlformats.org/officeDocument/2006/relationships/tags" Target="../tags/tag818.xml"/><Relationship Id="rId42" Type="http://schemas.openxmlformats.org/officeDocument/2006/relationships/tags" Target="../tags/tag839.xml"/><Relationship Id="rId47" Type="http://schemas.openxmlformats.org/officeDocument/2006/relationships/tags" Target="../tags/tag844.xml"/><Relationship Id="rId63" Type="http://schemas.openxmlformats.org/officeDocument/2006/relationships/notesSlide" Target="../notesSlides/notesSlide33.xml"/><Relationship Id="rId68" Type="http://schemas.openxmlformats.org/officeDocument/2006/relationships/hyperlink" Target="https://business.columbia.edu/faculty/people/gernot-wagner" TargetMode="External"/><Relationship Id="rId7" Type="http://schemas.openxmlformats.org/officeDocument/2006/relationships/tags" Target="../tags/tag804.xml"/><Relationship Id="rId71" Type="http://schemas.openxmlformats.org/officeDocument/2006/relationships/chart" Target="../charts/chart24.xml"/><Relationship Id="rId2" Type="http://schemas.openxmlformats.org/officeDocument/2006/relationships/tags" Target="../tags/tag799.xml"/><Relationship Id="rId16" Type="http://schemas.openxmlformats.org/officeDocument/2006/relationships/tags" Target="../tags/tag813.xml"/><Relationship Id="rId29" Type="http://schemas.openxmlformats.org/officeDocument/2006/relationships/tags" Target="../tags/tag826.xml"/><Relationship Id="rId11" Type="http://schemas.openxmlformats.org/officeDocument/2006/relationships/tags" Target="../tags/tag808.xml"/><Relationship Id="rId24" Type="http://schemas.openxmlformats.org/officeDocument/2006/relationships/tags" Target="../tags/tag821.xml"/><Relationship Id="rId32" Type="http://schemas.openxmlformats.org/officeDocument/2006/relationships/tags" Target="../tags/tag829.xml"/><Relationship Id="rId37" Type="http://schemas.openxmlformats.org/officeDocument/2006/relationships/tags" Target="../tags/tag834.xml"/><Relationship Id="rId40" Type="http://schemas.openxmlformats.org/officeDocument/2006/relationships/tags" Target="../tags/tag837.xml"/><Relationship Id="rId45" Type="http://schemas.openxmlformats.org/officeDocument/2006/relationships/tags" Target="../tags/tag842.xml"/><Relationship Id="rId53" Type="http://schemas.openxmlformats.org/officeDocument/2006/relationships/tags" Target="../tags/tag850.xml"/><Relationship Id="rId58" Type="http://schemas.openxmlformats.org/officeDocument/2006/relationships/tags" Target="../tags/tag855.xml"/><Relationship Id="rId66" Type="http://schemas.openxmlformats.org/officeDocument/2006/relationships/chart" Target="../charts/chart23.xml"/><Relationship Id="rId5" Type="http://schemas.openxmlformats.org/officeDocument/2006/relationships/tags" Target="../tags/tag802.xml"/><Relationship Id="rId61" Type="http://schemas.openxmlformats.org/officeDocument/2006/relationships/tags" Target="../tags/tag858.xml"/><Relationship Id="rId19" Type="http://schemas.openxmlformats.org/officeDocument/2006/relationships/tags" Target="../tags/tag816.xml"/><Relationship Id="rId14" Type="http://schemas.openxmlformats.org/officeDocument/2006/relationships/tags" Target="../tags/tag811.xml"/><Relationship Id="rId22" Type="http://schemas.openxmlformats.org/officeDocument/2006/relationships/tags" Target="../tags/tag819.xml"/><Relationship Id="rId27" Type="http://schemas.openxmlformats.org/officeDocument/2006/relationships/tags" Target="../tags/tag824.xml"/><Relationship Id="rId30" Type="http://schemas.openxmlformats.org/officeDocument/2006/relationships/tags" Target="../tags/tag827.xml"/><Relationship Id="rId35" Type="http://schemas.openxmlformats.org/officeDocument/2006/relationships/tags" Target="../tags/tag832.xml"/><Relationship Id="rId43" Type="http://schemas.openxmlformats.org/officeDocument/2006/relationships/tags" Target="../tags/tag840.xml"/><Relationship Id="rId48" Type="http://schemas.openxmlformats.org/officeDocument/2006/relationships/tags" Target="../tags/tag845.xml"/><Relationship Id="rId56" Type="http://schemas.openxmlformats.org/officeDocument/2006/relationships/tags" Target="../tags/tag853.xml"/><Relationship Id="rId64" Type="http://schemas.openxmlformats.org/officeDocument/2006/relationships/oleObject" Target="../embeddings/oleObject36.bin"/><Relationship Id="rId69" Type="http://schemas.openxmlformats.org/officeDocument/2006/relationships/hyperlink" Target="https://creativecommons.org/licenses/by/4.0/" TargetMode="External"/><Relationship Id="rId8" Type="http://schemas.openxmlformats.org/officeDocument/2006/relationships/tags" Target="../tags/tag805.xml"/><Relationship Id="rId51" Type="http://schemas.openxmlformats.org/officeDocument/2006/relationships/tags" Target="../tags/tag848.xml"/><Relationship Id="rId3" Type="http://schemas.openxmlformats.org/officeDocument/2006/relationships/tags" Target="../tags/tag800.xml"/><Relationship Id="rId12" Type="http://schemas.openxmlformats.org/officeDocument/2006/relationships/tags" Target="../tags/tag809.xml"/><Relationship Id="rId17" Type="http://schemas.openxmlformats.org/officeDocument/2006/relationships/tags" Target="../tags/tag814.xml"/><Relationship Id="rId25" Type="http://schemas.openxmlformats.org/officeDocument/2006/relationships/tags" Target="../tags/tag822.xml"/><Relationship Id="rId33" Type="http://schemas.openxmlformats.org/officeDocument/2006/relationships/tags" Target="../tags/tag830.xml"/><Relationship Id="rId38" Type="http://schemas.openxmlformats.org/officeDocument/2006/relationships/tags" Target="../tags/tag835.xml"/><Relationship Id="rId46" Type="http://schemas.openxmlformats.org/officeDocument/2006/relationships/tags" Target="../tags/tag843.xml"/><Relationship Id="rId59" Type="http://schemas.openxmlformats.org/officeDocument/2006/relationships/tags" Target="../tags/tag856.xml"/><Relationship Id="rId67" Type="http://schemas.openxmlformats.org/officeDocument/2006/relationships/hyperlink" Target="https://www.iea.org/reports/solar-pv-global-supply-chains" TargetMode="External"/><Relationship Id="rId20" Type="http://schemas.openxmlformats.org/officeDocument/2006/relationships/tags" Target="../tags/tag817.xml"/><Relationship Id="rId41" Type="http://schemas.openxmlformats.org/officeDocument/2006/relationships/tags" Target="../tags/tag838.xml"/><Relationship Id="rId54" Type="http://schemas.openxmlformats.org/officeDocument/2006/relationships/tags" Target="../tags/tag851.xml"/><Relationship Id="rId62" Type="http://schemas.openxmlformats.org/officeDocument/2006/relationships/slideLayout" Target="../slideLayouts/slideLayout1.xml"/><Relationship Id="rId70" Type="http://schemas.openxmlformats.org/officeDocument/2006/relationships/hyperlink" Target="mailto:gwagner@columbia.edu" TargetMode="External"/><Relationship Id="rId1" Type="http://schemas.openxmlformats.org/officeDocument/2006/relationships/tags" Target="../tags/tag798.xml"/><Relationship Id="rId6" Type="http://schemas.openxmlformats.org/officeDocument/2006/relationships/tags" Target="../tags/tag803.xml"/><Relationship Id="rId15" Type="http://schemas.openxmlformats.org/officeDocument/2006/relationships/tags" Target="../tags/tag812.xml"/><Relationship Id="rId23" Type="http://schemas.openxmlformats.org/officeDocument/2006/relationships/tags" Target="../tags/tag820.xml"/><Relationship Id="rId28" Type="http://schemas.openxmlformats.org/officeDocument/2006/relationships/tags" Target="../tags/tag825.xml"/><Relationship Id="rId36" Type="http://schemas.openxmlformats.org/officeDocument/2006/relationships/tags" Target="../tags/tag833.xml"/><Relationship Id="rId49" Type="http://schemas.openxmlformats.org/officeDocument/2006/relationships/tags" Target="../tags/tag846.xml"/><Relationship Id="rId57" Type="http://schemas.openxmlformats.org/officeDocument/2006/relationships/tags" Target="../tags/tag854.xml"/><Relationship Id="rId10" Type="http://schemas.openxmlformats.org/officeDocument/2006/relationships/tags" Target="../tags/tag807.xml"/><Relationship Id="rId31" Type="http://schemas.openxmlformats.org/officeDocument/2006/relationships/tags" Target="../tags/tag828.xml"/><Relationship Id="rId44" Type="http://schemas.openxmlformats.org/officeDocument/2006/relationships/tags" Target="../tags/tag841.xml"/><Relationship Id="rId52" Type="http://schemas.openxmlformats.org/officeDocument/2006/relationships/tags" Target="../tags/tag849.xml"/><Relationship Id="rId60" Type="http://schemas.openxmlformats.org/officeDocument/2006/relationships/tags" Target="../tags/tag857.xml"/><Relationship Id="rId65" Type="http://schemas.openxmlformats.org/officeDocument/2006/relationships/image" Target="../media/image9.emf"/><Relationship Id="rId4" Type="http://schemas.openxmlformats.org/officeDocument/2006/relationships/tags" Target="../tags/tag801.xml"/><Relationship Id="rId9" Type="http://schemas.openxmlformats.org/officeDocument/2006/relationships/tags" Target="../tags/tag806.xml"/><Relationship Id="rId13" Type="http://schemas.openxmlformats.org/officeDocument/2006/relationships/tags" Target="../tags/tag810.xml"/><Relationship Id="rId18" Type="http://schemas.openxmlformats.org/officeDocument/2006/relationships/tags" Target="../tags/tag815.xml"/><Relationship Id="rId39" Type="http://schemas.openxmlformats.org/officeDocument/2006/relationships/tags" Target="../tags/tag836.xml"/><Relationship Id="rId34" Type="http://schemas.openxmlformats.org/officeDocument/2006/relationships/tags" Target="../tags/tag831.xml"/><Relationship Id="rId50" Type="http://schemas.openxmlformats.org/officeDocument/2006/relationships/tags" Target="../tags/tag847.xml"/><Relationship Id="rId55" Type="http://schemas.openxmlformats.org/officeDocument/2006/relationships/tags" Target="../tags/tag85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860.xml"/><Relationship Id="rId1" Type="http://schemas.openxmlformats.org/officeDocument/2006/relationships/tags" Target="../tags/tag859.xml"/><Relationship Id="rId6" Type="http://schemas.openxmlformats.org/officeDocument/2006/relationships/oleObject" Target="../embeddings/oleObject37.bin"/><Relationship Id="rId5" Type="http://schemas.openxmlformats.org/officeDocument/2006/relationships/image" Target="../media/image54.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tags" Target="../tags/tag868.xml"/><Relationship Id="rId13" Type="http://schemas.openxmlformats.org/officeDocument/2006/relationships/image" Target="../media/image9.emf"/><Relationship Id="rId3" Type="http://schemas.openxmlformats.org/officeDocument/2006/relationships/tags" Target="../tags/tag863.xml"/><Relationship Id="rId7" Type="http://schemas.openxmlformats.org/officeDocument/2006/relationships/tags" Target="../tags/tag867.xml"/><Relationship Id="rId12" Type="http://schemas.openxmlformats.org/officeDocument/2006/relationships/oleObject" Target="../embeddings/oleObject38.bin"/><Relationship Id="rId2" Type="http://schemas.openxmlformats.org/officeDocument/2006/relationships/tags" Target="../tags/tag862.xml"/><Relationship Id="rId16" Type="http://schemas.openxmlformats.org/officeDocument/2006/relationships/hyperlink" Target="mailto:gwagner@columbia.edu" TargetMode="External"/><Relationship Id="rId1" Type="http://schemas.openxmlformats.org/officeDocument/2006/relationships/tags" Target="../tags/tag861.xml"/><Relationship Id="rId6" Type="http://schemas.openxmlformats.org/officeDocument/2006/relationships/tags" Target="../tags/tag866.xml"/><Relationship Id="rId11" Type="http://schemas.openxmlformats.org/officeDocument/2006/relationships/image" Target="../media/image55.jpeg"/><Relationship Id="rId5" Type="http://schemas.openxmlformats.org/officeDocument/2006/relationships/tags" Target="../tags/tag865.xml"/><Relationship Id="rId15" Type="http://schemas.openxmlformats.org/officeDocument/2006/relationships/hyperlink" Target="https://creativecommons.org/licenses/by/4.0/" TargetMode="External"/><Relationship Id="rId10" Type="http://schemas.openxmlformats.org/officeDocument/2006/relationships/notesSlide" Target="../notesSlides/notesSlide35.xml"/><Relationship Id="rId4" Type="http://schemas.openxmlformats.org/officeDocument/2006/relationships/tags" Target="../tags/tag864.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36.xml.rels><?xml version="1.0" encoding="UTF-8" standalone="yes"?>
<Relationships xmlns="http://schemas.openxmlformats.org/package/2006/relationships"><Relationship Id="rId26" Type="http://schemas.openxmlformats.org/officeDocument/2006/relationships/tags" Target="../tags/tag894.xml"/><Relationship Id="rId21" Type="http://schemas.openxmlformats.org/officeDocument/2006/relationships/tags" Target="../tags/tag889.xml"/><Relationship Id="rId42" Type="http://schemas.openxmlformats.org/officeDocument/2006/relationships/tags" Target="../tags/tag910.xml"/><Relationship Id="rId47" Type="http://schemas.openxmlformats.org/officeDocument/2006/relationships/tags" Target="../tags/tag915.xml"/><Relationship Id="rId63" Type="http://schemas.openxmlformats.org/officeDocument/2006/relationships/tags" Target="../tags/tag931.xml"/><Relationship Id="rId68" Type="http://schemas.openxmlformats.org/officeDocument/2006/relationships/tags" Target="../tags/tag936.xml"/><Relationship Id="rId84" Type="http://schemas.openxmlformats.org/officeDocument/2006/relationships/tags" Target="../tags/tag952.xml"/><Relationship Id="rId89" Type="http://schemas.openxmlformats.org/officeDocument/2006/relationships/image" Target="../media/image9.emf"/><Relationship Id="rId16" Type="http://schemas.openxmlformats.org/officeDocument/2006/relationships/tags" Target="../tags/tag884.xml"/><Relationship Id="rId11" Type="http://schemas.openxmlformats.org/officeDocument/2006/relationships/tags" Target="../tags/tag879.xml"/><Relationship Id="rId32" Type="http://schemas.openxmlformats.org/officeDocument/2006/relationships/tags" Target="../tags/tag900.xml"/><Relationship Id="rId37" Type="http://schemas.openxmlformats.org/officeDocument/2006/relationships/tags" Target="../tags/tag905.xml"/><Relationship Id="rId53" Type="http://schemas.openxmlformats.org/officeDocument/2006/relationships/tags" Target="../tags/tag921.xml"/><Relationship Id="rId58" Type="http://schemas.openxmlformats.org/officeDocument/2006/relationships/tags" Target="../tags/tag926.xml"/><Relationship Id="rId74" Type="http://schemas.openxmlformats.org/officeDocument/2006/relationships/tags" Target="../tags/tag942.xml"/><Relationship Id="rId79" Type="http://schemas.openxmlformats.org/officeDocument/2006/relationships/tags" Target="../tags/tag947.xml"/><Relationship Id="rId5" Type="http://schemas.openxmlformats.org/officeDocument/2006/relationships/tags" Target="../tags/tag873.xml"/><Relationship Id="rId90" Type="http://schemas.openxmlformats.org/officeDocument/2006/relationships/hyperlink" Target="https://about.bnef.com/blog/1q-2024-global-pv-market-outlook/" TargetMode="External"/><Relationship Id="rId95" Type="http://schemas.openxmlformats.org/officeDocument/2006/relationships/chart" Target="../charts/chart25.xml"/><Relationship Id="rId22" Type="http://schemas.openxmlformats.org/officeDocument/2006/relationships/tags" Target="../tags/tag890.xml"/><Relationship Id="rId27" Type="http://schemas.openxmlformats.org/officeDocument/2006/relationships/tags" Target="../tags/tag895.xml"/><Relationship Id="rId43" Type="http://schemas.openxmlformats.org/officeDocument/2006/relationships/tags" Target="../tags/tag911.xml"/><Relationship Id="rId48" Type="http://schemas.openxmlformats.org/officeDocument/2006/relationships/tags" Target="../tags/tag916.xml"/><Relationship Id="rId64" Type="http://schemas.openxmlformats.org/officeDocument/2006/relationships/tags" Target="../tags/tag932.xml"/><Relationship Id="rId69" Type="http://schemas.openxmlformats.org/officeDocument/2006/relationships/tags" Target="../tags/tag937.xml"/><Relationship Id="rId8" Type="http://schemas.openxmlformats.org/officeDocument/2006/relationships/tags" Target="../tags/tag876.xml"/><Relationship Id="rId51" Type="http://schemas.openxmlformats.org/officeDocument/2006/relationships/tags" Target="../tags/tag919.xml"/><Relationship Id="rId72" Type="http://schemas.openxmlformats.org/officeDocument/2006/relationships/tags" Target="../tags/tag940.xml"/><Relationship Id="rId80" Type="http://schemas.openxmlformats.org/officeDocument/2006/relationships/tags" Target="../tags/tag948.xml"/><Relationship Id="rId85" Type="http://schemas.openxmlformats.org/officeDocument/2006/relationships/tags" Target="../tags/tag953.xml"/><Relationship Id="rId93" Type="http://schemas.openxmlformats.org/officeDocument/2006/relationships/hyperlink" Target="https://creativecommons.org/licenses/by/4.0/" TargetMode="External"/><Relationship Id="rId3" Type="http://schemas.openxmlformats.org/officeDocument/2006/relationships/tags" Target="../tags/tag871.xml"/><Relationship Id="rId12" Type="http://schemas.openxmlformats.org/officeDocument/2006/relationships/tags" Target="../tags/tag880.xml"/><Relationship Id="rId17" Type="http://schemas.openxmlformats.org/officeDocument/2006/relationships/tags" Target="../tags/tag885.xml"/><Relationship Id="rId25" Type="http://schemas.openxmlformats.org/officeDocument/2006/relationships/tags" Target="../tags/tag893.xml"/><Relationship Id="rId33" Type="http://schemas.openxmlformats.org/officeDocument/2006/relationships/tags" Target="../tags/tag901.xml"/><Relationship Id="rId38" Type="http://schemas.openxmlformats.org/officeDocument/2006/relationships/tags" Target="../tags/tag906.xml"/><Relationship Id="rId46" Type="http://schemas.openxmlformats.org/officeDocument/2006/relationships/tags" Target="../tags/tag914.xml"/><Relationship Id="rId59" Type="http://schemas.openxmlformats.org/officeDocument/2006/relationships/tags" Target="../tags/tag927.xml"/><Relationship Id="rId67" Type="http://schemas.openxmlformats.org/officeDocument/2006/relationships/tags" Target="../tags/tag935.xml"/><Relationship Id="rId20" Type="http://schemas.openxmlformats.org/officeDocument/2006/relationships/tags" Target="../tags/tag888.xml"/><Relationship Id="rId41" Type="http://schemas.openxmlformats.org/officeDocument/2006/relationships/tags" Target="../tags/tag909.xml"/><Relationship Id="rId54" Type="http://schemas.openxmlformats.org/officeDocument/2006/relationships/tags" Target="../tags/tag922.xml"/><Relationship Id="rId62" Type="http://schemas.openxmlformats.org/officeDocument/2006/relationships/tags" Target="../tags/tag930.xml"/><Relationship Id="rId70" Type="http://schemas.openxmlformats.org/officeDocument/2006/relationships/tags" Target="../tags/tag938.xml"/><Relationship Id="rId75" Type="http://schemas.openxmlformats.org/officeDocument/2006/relationships/tags" Target="../tags/tag943.xml"/><Relationship Id="rId83" Type="http://schemas.openxmlformats.org/officeDocument/2006/relationships/tags" Target="../tags/tag951.xml"/><Relationship Id="rId88" Type="http://schemas.openxmlformats.org/officeDocument/2006/relationships/oleObject" Target="../embeddings/oleObject39.bin"/><Relationship Id="rId91" Type="http://schemas.openxmlformats.org/officeDocument/2006/relationships/hyperlink" Target="https://www.iea.org/energy-system/electricity" TargetMode="External"/><Relationship Id="rId96" Type="http://schemas.openxmlformats.org/officeDocument/2006/relationships/chart" Target="../charts/chart26.xml"/><Relationship Id="rId1" Type="http://schemas.openxmlformats.org/officeDocument/2006/relationships/tags" Target="../tags/tag869.xml"/><Relationship Id="rId6" Type="http://schemas.openxmlformats.org/officeDocument/2006/relationships/tags" Target="../tags/tag874.xml"/><Relationship Id="rId15" Type="http://schemas.openxmlformats.org/officeDocument/2006/relationships/tags" Target="../tags/tag883.xml"/><Relationship Id="rId23" Type="http://schemas.openxmlformats.org/officeDocument/2006/relationships/tags" Target="../tags/tag891.xml"/><Relationship Id="rId28" Type="http://schemas.openxmlformats.org/officeDocument/2006/relationships/tags" Target="../tags/tag896.xml"/><Relationship Id="rId36" Type="http://schemas.openxmlformats.org/officeDocument/2006/relationships/tags" Target="../tags/tag904.xml"/><Relationship Id="rId49" Type="http://schemas.openxmlformats.org/officeDocument/2006/relationships/tags" Target="../tags/tag917.xml"/><Relationship Id="rId57" Type="http://schemas.openxmlformats.org/officeDocument/2006/relationships/tags" Target="../tags/tag925.xml"/><Relationship Id="rId10" Type="http://schemas.openxmlformats.org/officeDocument/2006/relationships/tags" Target="../tags/tag878.xml"/><Relationship Id="rId31" Type="http://schemas.openxmlformats.org/officeDocument/2006/relationships/tags" Target="../tags/tag899.xml"/><Relationship Id="rId44" Type="http://schemas.openxmlformats.org/officeDocument/2006/relationships/tags" Target="../tags/tag912.xml"/><Relationship Id="rId52" Type="http://schemas.openxmlformats.org/officeDocument/2006/relationships/tags" Target="../tags/tag920.xml"/><Relationship Id="rId60" Type="http://schemas.openxmlformats.org/officeDocument/2006/relationships/tags" Target="../tags/tag928.xml"/><Relationship Id="rId65" Type="http://schemas.openxmlformats.org/officeDocument/2006/relationships/tags" Target="../tags/tag933.xml"/><Relationship Id="rId73" Type="http://schemas.openxmlformats.org/officeDocument/2006/relationships/tags" Target="../tags/tag941.xml"/><Relationship Id="rId78" Type="http://schemas.openxmlformats.org/officeDocument/2006/relationships/tags" Target="../tags/tag946.xml"/><Relationship Id="rId81" Type="http://schemas.openxmlformats.org/officeDocument/2006/relationships/tags" Target="../tags/tag949.xml"/><Relationship Id="rId86" Type="http://schemas.openxmlformats.org/officeDocument/2006/relationships/slideLayout" Target="../slideLayouts/slideLayout1.xml"/><Relationship Id="rId94" Type="http://schemas.openxmlformats.org/officeDocument/2006/relationships/hyperlink" Target="mailto:gwagner@columbia.edu" TargetMode="External"/><Relationship Id="rId4" Type="http://schemas.openxmlformats.org/officeDocument/2006/relationships/tags" Target="../tags/tag872.xml"/><Relationship Id="rId9" Type="http://schemas.openxmlformats.org/officeDocument/2006/relationships/tags" Target="../tags/tag877.xml"/><Relationship Id="rId13" Type="http://schemas.openxmlformats.org/officeDocument/2006/relationships/tags" Target="../tags/tag881.xml"/><Relationship Id="rId18" Type="http://schemas.openxmlformats.org/officeDocument/2006/relationships/tags" Target="../tags/tag886.xml"/><Relationship Id="rId39" Type="http://schemas.openxmlformats.org/officeDocument/2006/relationships/tags" Target="../tags/tag907.xml"/><Relationship Id="rId34" Type="http://schemas.openxmlformats.org/officeDocument/2006/relationships/tags" Target="../tags/tag902.xml"/><Relationship Id="rId50" Type="http://schemas.openxmlformats.org/officeDocument/2006/relationships/tags" Target="../tags/tag918.xml"/><Relationship Id="rId55" Type="http://schemas.openxmlformats.org/officeDocument/2006/relationships/tags" Target="../tags/tag923.xml"/><Relationship Id="rId76" Type="http://schemas.openxmlformats.org/officeDocument/2006/relationships/tags" Target="../tags/tag944.xml"/><Relationship Id="rId7" Type="http://schemas.openxmlformats.org/officeDocument/2006/relationships/tags" Target="../tags/tag875.xml"/><Relationship Id="rId71" Type="http://schemas.openxmlformats.org/officeDocument/2006/relationships/tags" Target="../tags/tag939.xml"/><Relationship Id="rId92" Type="http://schemas.openxmlformats.org/officeDocument/2006/relationships/hyperlink" Target="https://business.columbia.edu/faculty/people/gernot-wagner" TargetMode="External"/><Relationship Id="rId2" Type="http://schemas.openxmlformats.org/officeDocument/2006/relationships/tags" Target="../tags/tag870.xml"/><Relationship Id="rId29" Type="http://schemas.openxmlformats.org/officeDocument/2006/relationships/tags" Target="../tags/tag897.xml"/><Relationship Id="rId24" Type="http://schemas.openxmlformats.org/officeDocument/2006/relationships/tags" Target="../tags/tag892.xml"/><Relationship Id="rId40" Type="http://schemas.openxmlformats.org/officeDocument/2006/relationships/tags" Target="../tags/tag908.xml"/><Relationship Id="rId45" Type="http://schemas.openxmlformats.org/officeDocument/2006/relationships/tags" Target="../tags/tag913.xml"/><Relationship Id="rId66" Type="http://schemas.openxmlformats.org/officeDocument/2006/relationships/tags" Target="../tags/tag934.xml"/><Relationship Id="rId87" Type="http://schemas.openxmlformats.org/officeDocument/2006/relationships/notesSlide" Target="../notesSlides/notesSlide36.xml"/><Relationship Id="rId61" Type="http://schemas.openxmlformats.org/officeDocument/2006/relationships/tags" Target="../tags/tag929.xml"/><Relationship Id="rId82" Type="http://schemas.openxmlformats.org/officeDocument/2006/relationships/tags" Target="../tags/tag950.xml"/><Relationship Id="rId19" Type="http://schemas.openxmlformats.org/officeDocument/2006/relationships/tags" Target="../tags/tag887.xml"/><Relationship Id="rId14" Type="http://schemas.openxmlformats.org/officeDocument/2006/relationships/tags" Target="../tags/tag882.xml"/><Relationship Id="rId30" Type="http://schemas.openxmlformats.org/officeDocument/2006/relationships/tags" Target="../tags/tag898.xml"/><Relationship Id="rId35" Type="http://schemas.openxmlformats.org/officeDocument/2006/relationships/tags" Target="../tags/tag903.xml"/><Relationship Id="rId56" Type="http://schemas.openxmlformats.org/officeDocument/2006/relationships/tags" Target="../tags/tag924.xml"/><Relationship Id="rId77" Type="http://schemas.openxmlformats.org/officeDocument/2006/relationships/tags" Target="../tags/tag945.xml"/></Relationships>
</file>

<file path=ppt/slides/_rels/slide37.xml.rels><?xml version="1.0" encoding="UTF-8" standalone="yes"?>
<Relationships xmlns="http://schemas.openxmlformats.org/package/2006/relationships"><Relationship Id="rId26" Type="http://schemas.openxmlformats.org/officeDocument/2006/relationships/tags" Target="../tags/tag979.xml"/><Relationship Id="rId21" Type="http://schemas.openxmlformats.org/officeDocument/2006/relationships/tags" Target="../tags/tag974.xml"/><Relationship Id="rId42" Type="http://schemas.openxmlformats.org/officeDocument/2006/relationships/tags" Target="../tags/tag995.xml"/><Relationship Id="rId47" Type="http://schemas.openxmlformats.org/officeDocument/2006/relationships/tags" Target="../tags/tag1000.xml"/><Relationship Id="rId63" Type="http://schemas.openxmlformats.org/officeDocument/2006/relationships/tags" Target="../tags/tag1016.xml"/><Relationship Id="rId68" Type="http://schemas.openxmlformats.org/officeDocument/2006/relationships/tags" Target="../tags/tag1021.xml"/><Relationship Id="rId84" Type="http://schemas.openxmlformats.org/officeDocument/2006/relationships/hyperlink" Target="https://www.irena.org/Data/View-data-by-topic/Finance-and-Investment/Investment-trends" TargetMode="External"/><Relationship Id="rId16" Type="http://schemas.openxmlformats.org/officeDocument/2006/relationships/tags" Target="../tags/tag969.xml"/><Relationship Id="rId11" Type="http://schemas.openxmlformats.org/officeDocument/2006/relationships/tags" Target="../tags/tag964.xml"/><Relationship Id="rId32" Type="http://schemas.openxmlformats.org/officeDocument/2006/relationships/tags" Target="../tags/tag985.xml"/><Relationship Id="rId37" Type="http://schemas.openxmlformats.org/officeDocument/2006/relationships/tags" Target="../tags/tag990.xml"/><Relationship Id="rId53" Type="http://schemas.openxmlformats.org/officeDocument/2006/relationships/tags" Target="../tags/tag1006.xml"/><Relationship Id="rId58" Type="http://schemas.openxmlformats.org/officeDocument/2006/relationships/tags" Target="../tags/tag1011.xml"/><Relationship Id="rId74" Type="http://schemas.openxmlformats.org/officeDocument/2006/relationships/tags" Target="../tags/tag1027.xml"/><Relationship Id="rId79" Type="http://schemas.openxmlformats.org/officeDocument/2006/relationships/notesSlide" Target="../notesSlides/notesSlide37.xml"/><Relationship Id="rId5" Type="http://schemas.openxmlformats.org/officeDocument/2006/relationships/tags" Target="../tags/tag958.xml"/><Relationship Id="rId19" Type="http://schemas.openxmlformats.org/officeDocument/2006/relationships/tags" Target="../tags/tag972.xml"/><Relationship Id="rId14" Type="http://schemas.openxmlformats.org/officeDocument/2006/relationships/tags" Target="../tags/tag967.xml"/><Relationship Id="rId22" Type="http://schemas.openxmlformats.org/officeDocument/2006/relationships/tags" Target="../tags/tag975.xml"/><Relationship Id="rId27" Type="http://schemas.openxmlformats.org/officeDocument/2006/relationships/tags" Target="../tags/tag980.xml"/><Relationship Id="rId30" Type="http://schemas.openxmlformats.org/officeDocument/2006/relationships/tags" Target="../tags/tag983.xml"/><Relationship Id="rId35" Type="http://schemas.openxmlformats.org/officeDocument/2006/relationships/tags" Target="../tags/tag988.xml"/><Relationship Id="rId43" Type="http://schemas.openxmlformats.org/officeDocument/2006/relationships/tags" Target="../tags/tag996.xml"/><Relationship Id="rId48" Type="http://schemas.openxmlformats.org/officeDocument/2006/relationships/tags" Target="../tags/tag1001.xml"/><Relationship Id="rId56" Type="http://schemas.openxmlformats.org/officeDocument/2006/relationships/tags" Target="../tags/tag1009.xml"/><Relationship Id="rId64" Type="http://schemas.openxmlformats.org/officeDocument/2006/relationships/tags" Target="../tags/tag1017.xml"/><Relationship Id="rId69" Type="http://schemas.openxmlformats.org/officeDocument/2006/relationships/tags" Target="../tags/tag1022.xml"/><Relationship Id="rId77" Type="http://schemas.openxmlformats.org/officeDocument/2006/relationships/tags" Target="../tags/tag1030.xml"/><Relationship Id="rId8" Type="http://schemas.openxmlformats.org/officeDocument/2006/relationships/tags" Target="../tags/tag961.xml"/><Relationship Id="rId51" Type="http://schemas.openxmlformats.org/officeDocument/2006/relationships/tags" Target="../tags/tag1004.xml"/><Relationship Id="rId72" Type="http://schemas.openxmlformats.org/officeDocument/2006/relationships/tags" Target="../tags/tag1025.xml"/><Relationship Id="rId80" Type="http://schemas.openxmlformats.org/officeDocument/2006/relationships/oleObject" Target="../embeddings/oleObject40.bin"/><Relationship Id="rId85" Type="http://schemas.openxmlformats.org/officeDocument/2006/relationships/hyperlink" Target="https://business.columbia.edu/faculty/people/gernot-wagner" TargetMode="External"/><Relationship Id="rId3" Type="http://schemas.openxmlformats.org/officeDocument/2006/relationships/tags" Target="../tags/tag956.xml"/><Relationship Id="rId12" Type="http://schemas.openxmlformats.org/officeDocument/2006/relationships/tags" Target="../tags/tag965.xml"/><Relationship Id="rId17" Type="http://schemas.openxmlformats.org/officeDocument/2006/relationships/tags" Target="../tags/tag970.xml"/><Relationship Id="rId25" Type="http://schemas.openxmlformats.org/officeDocument/2006/relationships/tags" Target="../tags/tag978.xml"/><Relationship Id="rId33" Type="http://schemas.openxmlformats.org/officeDocument/2006/relationships/tags" Target="../tags/tag986.xml"/><Relationship Id="rId38" Type="http://schemas.openxmlformats.org/officeDocument/2006/relationships/tags" Target="../tags/tag991.xml"/><Relationship Id="rId46" Type="http://schemas.openxmlformats.org/officeDocument/2006/relationships/tags" Target="../tags/tag999.xml"/><Relationship Id="rId59" Type="http://schemas.openxmlformats.org/officeDocument/2006/relationships/tags" Target="../tags/tag1012.xml"/><Relationship Id="rId67" Type="http://schemas.openxmlformats.org/officeDocument/2006/relationships/tags" Target="../tags/tag1020.xml"/><Relationship Id="rId20" Type="http://schemas.openxmlformats.org/officeDocument/2006/relationships/tags" Target="../tags/tag973.xml"/><Relationship Id="rId41" Type="http://schemas.openxmlformats.org/officeDocument/2006/relationships/tags" Target="../tags/tag994.xml"/><Relationship Id="rId54" Type="http://schemas.openxmlformats.org/officeDocument/2006/relationships/tags" Target="../tags/tag1007.xml"/><Relationship Id="rId62" Type="http://schemas.openxmlformats.org/officeDocument/2006/relationships/tags" Target="../tags/tag1015.xml"/><Relationship Id="rId70" Type="http://schemas.openxmlformats.org/officeDocument/2006/relationships/tags" Target="../tags/tag1023.xml"/><Relationship Id="rId75" Type="http://schemas.openxmlformats.org/officeDocument/2006/relationships/tags" Target="../tags/tag1028.xml"/><Relationship Id="rId83" Type="http://schemas.openxmlformats.org/officeDocument/2006/relationships/hyperlink" Target="https://www.climatepolicyinitiative.org/wp-content/uploads/2023/02/Global-Landscape-of-Renewable-Energy-Finance-2023.pdf" TargetMode="External"/><Relationship Id="rId88" Type="http://schemas.openxmlformats.org/officeDocument/2006/relationships/chart" Target="../charts/chart28.xml"/><Relationship Id="rId1" Type="http://schemas.openxmlformats.org/officeDocument/2006/relationships/tags" Target="../tags/tag954.xml"/><Relationship Id="rId6" Type="http://schemas.openxmlformats.org/officeDocument/2006/relationships/tags" Target="../tags/tag959.xml"/><Relationship Id="rId15" Type="http://schemas.openxmlformats.org/officeDocument/2006/relationships/tags" Target="../tags/tag968.xml"/><Relationship Id="rId23" Type="http://schemas.openxmlformats.org/officeDocument/2006/relationships/tags" Target="../tags/tag976.xml"/><Relationship Id="rId28" Type="http://schemas.openxmlformats.org/officeDocument/2006/relationships/tags" Target="../tags/tag981.xml"/><Relationship Id="rId36" Type="http://schemas.openxmlformats.org/officeDocument/2006/relationships/tags" Target="../tags/tag989.xml"/><Relationship Id="rId49" Type="http://schemas.openxmlformats.org/officeDocument/2006/relationships/tags" Target="../tags/tag1002.xml"/><Relationship Id="rId57" Type="http://schemas.openxmlformats.org/officeDocument/2006/relationships/tags" Target="../tags/tag1010.xml"/><Relationship Id="rId10" Type="http://schemas.openxmlformats.org/officeDocument/2006/relationships/tags" Target="../tags/tag963.xml"/><Relationship Id="rId31" Type="http://schemas.openxmlformats.org/officeDocument/2006/relationships/tags" Target="../tags/tag984.xml"/><Relationship Id="rId44" Type="http://schemas.openxmlformats.org/officeDocument/2006/relationships/tags" Target="../tags/tag997.xml"/><Relationship Id="rId52" Type="http://schemas.openxmlformats.org/officeDocument/2006/relationships/tags" Target="../tags/tag1005.xml"/><Relationship Id="rId60" Type="http://schemas.openxmlformats.org/officeDocument/2006/relationships/tags" Target="../tags/tag1013.xml"/><Relationship Id="rId65" Type="http://schemas.openxmlformats.org/officeDocument/2006/relationships/tags" Target="../tags/tag1018.xml"/><Relationship Id="rId73" Type="http://schemas.openxmlformats.org/officeDocument/2006/relationships/tags" Target="../tags/tag1026.xml"/><Relationship Id="rId78" Type="http://schemas.openxmlformats.org/officeDocument/2006/relationships/slideLayout" Target="../slideLayouts/slideLayout1.xml"/><Relationship Id="rId81" Type="http://schemas.openxmlformats.org/officeDocument/2006/relationships/image" Target="../media/image16.emf"/><Relationship Id="rId86" Type="http://schemas.openxmlformats.org/officeDocument/2006/relationships/hyperlink" Target="https://creativecommons.org/licenses/by/4.0/" TargetMode="External"/><Relationship Id="rId4" Type="http://schemas.openxmlformats.org/officeDocument/2006/relationships/tags" Target="../tags/tag957.xml"/><Relationship Id="rId9" Type="http://schemas.openxmlformats.org/officeDocument/2006/relationships/tags" Target="../tags/tag962.xml"/><Relationship Id="rId13" Type="http://schemas.openxmlformats.org/officeDocument/2006/relationships/tags" Target="../tags/tag966.xml"/><Relationship Id="rId18" Type="http://schemas.openxmlformats.org/officeDocument/2006/relationships/tags" Target="../tags/tag971.xml"/><Relationship Id="rId39" Type="http://schemas.openxmlformats.org/officeDocument/2006/relationships/tags" Target="../tags/tag992.xml"/><Relationship Id="rId34" Type="http://schemas.openxmlformats.org/officeDocument/2006/relationships/tags" Target="../tags/tag987.xml"/><Relationship Id="rId50" Type="http://schemas.openxmlformats.org/officeDocument/2006/relationships/tags" Target="../tags/tag1003.xml"/><Relationship Id="rId55" Type="http://schemas.openxmlformats.org/officeDocument/2006/relationships/tags" Target="../tags/tag1008.xml"/><Relationship Id="rId76" Type="http://schemas.openxmlformats.org/officeDocument/2006/relationships/tags" Target="../tags/tag1029.xml"/><Relationship Id="rId7" Type="http://schemas.openxmlformats.org/officeDocument/2006/relationships/tags" Target="../tags/tag960.xml"/><Relationship Id="rId71" Type="http://schemas.openxmlformats.org/officeDocument/2006/relationships/tags" Target="../tags/tag1024.xml"/><Relationship Id="rId2" Type="http://schemas.openxmlformats.org/officeDocument/2006/relationships/tags" Target="../tags/tag955.xml"/><Relationship Id="rId29" Type="http://schemas.openxmlformats.org/officeDocument/2006/relationships/tags" Target="../tags/tag982.xml"/><Relationship Id="rId24" Type="http://schemas.openxmlformats.org/officeDocument/2006/relationships/tags" Target="../tags/tag977.xml"/><Relationship Id="rId40" Type="http://schemas.openxmlformats.org/officeDocument/2006/relationships/tags" Target="../tags/tag993.xml"/><Relationship Id="rId45" Type="http://schemas.openxmlformats.org/officeDocument/2006/relationships/tags" Target="../tags/tag998.xml"/><Relationship Id="rId66" Type="http://schemas.openxmlformats.org/officeDocument/2006/relationships/tags" Target="../tags/tag1019.xml"/><Relationship Id="rId87" Type="http://schemas.openxmlformats.org/officeDocument/2006/relationships/hyperlink" Target="mailto:gwagner@columbia.edu" TargetMode="External"/><Relationship Id="rId61" Type="http://schemas.openxmlformats.org/officeDocument/2006/relationships/tags" Target="../tags/tag1014.xml"/><Relationship Id="rId82" Type="http://schemas.openxmlformats.org/officeDocument/2006/relationships/chart" Target="../charts/chart27.xml"/></Relationships>
</file>

<file path=ppt/slides/_rels/slide38.xml.rels><?xml version="1.0" encoding="UTF-8" standalone="yes"?>
<Relationships xmlns="http://schemas.openxmlformats.org/package/2006/relationships"><Relationship Id="rId8" Type="http://schemas.openxmlformats.org/officeDocument/2006/relationships/hyperlink" Target="https://www.seia.org/solar-industry-research-data" TargetMode="External"/><Relationship Id="rId13" Type="http://schemas.openxmlformats.org/officeDocument/2006/relationships/hyperlink" Target="mailto:gwagner@columbia.edu" TargetMode="External"/><Relationship Id="rId3" Type="http://schemas.openxmlformats.org/officeDocument/2006/relationships/tags" Target="../tags/tag1033.xml"/><Relationship Id="rId7" Type="http://schemas.openxmlformats.org/officeDocument/2006/relationships/image" Target="../media/image9.emf"/><Relationship Id="rId12" Type="http://schemas.openxmlformats.org/officeDocument/2006/relationships/hyperlink" Target="https://creativecommons.org/licenses/by/4.0/" TargetMode="External"/><Relationship Id="rId2" Type="http://schemas.openxmlformats.org/officeDocument/2006/relationships/tags" Target="../tags/tag1032.xml"/><Relationship Id="rId1" Type="http://schemas.openxmlformats.org/officeDocument/2006/relationships/tags" Target="../tags/tag1031.xml"/><Relationship Id="rId6" Type="http://schemas.openxmlformats.org/officeDocument/2006/relationships/oleObject" Target="../embeddings/oleObject41.bin"/><Relationship Id="rId11" Type="http://schemas.openxmlformats.org/officeDocument/2006/relationships/hyperlink" Target="https://business.columbia.edu/faculty/people/gernot-wagner" TargetMode="External"/><Relationship Id="rId5" Type="http://schemas.openxmlformats.org/officeDocument/2006/relationships/notesSlide" Target="../notesSlides/notesSlide38.xml"/><Relationship Id="rId10" Type="http://schemas.openxmlformats.org/officeDocument/2006/relationships/hyperlink" Target="https://www.woodmac.com/industry/power-and-renewables/us-solar-market-insight/" TargetMode="External"/><Relationship Id="rId4" Type="http://schemas.openxmlformats.org/officeDocument/2006/relationships/slideLayout" Target="../slideLayouts/slideLayout1.xml"/><Relationship Id="rId9" Type="http://schemas.openxmlformats.org/officeDocument/2006/relationships/hyperlink" Target="https://www.iea.org/energy-system/renewables/solar-pv" TargetMode="External"/></Relationships>
</file>

<file path=ppt/slides/_rels/slide39.xml.rels><?xml version="1.0" encoding="UTF-8" standalone="yes"?>
<Relationships xmlns="http://schemas.openxmlformats.org/package/2006/relationships"><Relationship Id="rId13" Type="http://schemas.openxmlformats.org/officeDocument/2006/relationships/tags" Target="../tags/tag1046.xml"/><Relationship Id="rId18" Type="http://schemas.openxmlformats.org/officeDocument/2006/relationships/tags" Target="../tags/tag1051.xml"/><Relationship Id="rId26" Type="http://schemas.openxmlformats.org/officeDocument/2006/relationships/tags" Target="../tags/tag1059.xml"/><Relationship Id="rId39" Type="http://schemas.openxmlformats.org/officeDocument/2006/relationships/hyperlink" Target="mailto:gwagner@columbia.edu" TargetMode="External"/><Relationship Id="rId21" Type="http://schemas.openxmlformats.org/officeDocument/2006/relationships/tags" Target="../tags/tag1054.xml"/><Relationship Id="rId34" Type="http://schemas.openxmlformats.org/officeDocument/2006/relationships/chart" Target="../charts/chart29.xml"/><Relationship Id="rId7" Type="http://schemas.openxmlformats.org/officeDocument/2006/relationships/tags" Target="../tags/tag1040.xml"/><Relationship Id="rId12" Type="http://schemas.openxmlformats.org/officeDocument/2006/relationships/tags" Target="../tags/tag1045.xml"/><Relationship Id="rId17" Type="http://schemas.openxmlformats.org/officeDocument/2006/relationships/tags" Target="../tags/tag1050.xml"/><Relationship Id="rId25" Type="http://schemas.openxmlformats.org/officeDocument/2006/relationships/tags" Target="../tags/tag1058.xml"/><Relationship Id="rId33" Type="http://schemas.openxmlformats.org/officeDocument/2006/relationships/image" Target="../media/image9.emf"/><Relationship Id="rId38" Type="http://schemas.openxmlformats.org/officeDocument/2006/relationships/hyperlink" Target="https://creativecommons.org/licenses/by/4.0/" TargetMode="External"/><Relationship Id="rId2" Type="http://schemas.openxmlformats.org/officeDocument/2006/relationships/tags" Target="../tags/tag1035.xml"/><Relationship Id="rId16" Type="http://schemas.openxmlformats.org/officeDocument/2006/relationships/tags" Target="../tags/tag1049.xml"/><Relationship Id="rId20" Type="http://schemas.openxmlformats.org/officeDocument/2006/relationships/tags" Target="../tags/tag1053.xml"/><Relationship Id="rId29" Type="http://schemas.openxmlformats.org/officeDocument/2006/relationships/tags" Target="../tags/tag1062.xml"/><Relationship Id="rId1" Type="http://schemas.openxmlformats.org/officeDocument/2006/relationships/tags" Target="../tags/tag1034.xml"/><Relationship Id="rId6" Type="http://schemas.openxmlformats.org/officeDocument/2006/relationships/tags" Target="../tags/tag1039.xml"/><Relationship Id="rId11" Type="http://schemas.openxmlformats.org/officeDocument/2006/relationships/tags" Target="../tags/tag1044.xml"/><Relationship Id="rId24" Type="http://schemas.openxmlformats.org/officeDocument/2006/relationships/tags" Target="../tags/tag1057.xml"/><Relationship Id="rId32" Type="http://schemas.openxmlformats.org/officeDocument/2006/relationships/oleObject" Target="../embeddings/oleObject42.bin"/><Relationship Id="rId37" Type="http://schemas.openxmlformats.org/officeDocument/2006/relationships/hyperlink" Target="https://business.columbia.edu/faculty/people/gernot-wagner" TargetMode="External"/><Relationship Id="rId5" Type="http://schemas.openxmlformats.org/officeDocument/2006/relationships/tags" Target="../tags/tag1038.xml"/><Relationship Id="rId15" Type="http://schemas.openxmlformats.org/officeDocument/2006/relationships/tags" Target="../tags/tag1048.xml"/><Relationship Id="rId23" Type="http://schemas.openxmlformats.org/officeDocument/2006/relationships/tags" Target="../tags/tag1056.xml"/><Relationship Id="rId28" Type="http://schemas.openxmlformats.org/officeDocument/2006/relationships/tags" Target="../tags/tag1061.xml"/><Relationship Id="rId36" Type="http://schemas.openxmlformats.org/officeDocument/2006/relationships/hyperlink" Target="https://www.iea.org/data-and-statistics/charts/solar-pv-power-capacity-in-the-net-zero-scenario-2015-2030" TargetMode="External"/><Relationship Id="rId10" Type="http://schemas.openxmlformats.org/officeDocument/2006/relationships/tags" Target="../tags/tag1043.xml"/><Relationship Id="rId19" Type="http://schemas.openxmlformats.org/officeDocument/2006/relationships/tags" Target="../tags/tag1052.xml"/><Relationship Id="rId31" Type="http://schemas.openxmlformats.org/officeDocument/2006/relationships/notesSlide" Target="../notesSlides/notesSlide39.xml"/><Relationship Id="rId4" Type="http://schemas.openxmlformats.org/officeDocument/2006/relationships/tags" Target="../tags/tag1037.xml"/><Relationship Id="rId9" Type="http://schemas.openxmlformats.org/officeDocument/2006/relationships/tags" Target="../tags/tag1042.xml"/><Relationship Id="rId14" Type="http://schemas.openxmlformats.org/officeDocument/2006/relationships/tags" Target="../tags/tag1047.xml"/><Relationship Id="rId22" Type="http://schemas.openxmlformats.org/officeDocument/2006/relationships/tags" Target="../tags/tag1055.xml"/><Relationship Id="rId27" Type="http://schemas.openxmlformats.org/officeDocument/2006/relationships/tags" Target="../tags/tag1060.xml"/><Relationship Id="rId30" Type="http://schemas.openxmlformats.org/officeDocument/2006/relationships/slideLayout" Target="../slideLayouts/slideLayout1.xml"/><Relationship Id="rId35" Type="http://schemas.openxmlformats.org/officeDocument/2006/relationships/hyperlink" Target="https://iea.blob.core.windows.net/assets/64c27e00-c6cb-48f1-a8f0-082054e3ece6/Renewables2022.pdf" TargetMode="External"/><Relationship Id="rId8" Type="http://schemas.openxmlformats.org/officeDocument/2006/relationships/tags" Target="../tags/tag1041.xml"/><Relationship Id="rId3" Type="http://schemas.openxmlformats.org/officeDocument/2006/relationships/tags" Target="../tags/tag1036.xml"/></Relationships>
</file>

<file path=ppt/slides/_rels/slide4.xml.rels><?xml version="1.0" encoding="UTF-8" standalone="yes"?>
<Relationships xmlns="http://schemas.openxmlformats.org/package/2006/relationships"><Relationship Id="rId26" Type="http://schemas.openxmlformats.org/officeDocument/2006/relationships/tags" Target="../tags/tag47.xml"/><Relationship Id="rId21" Type="http://schemas.openxmlformats.org/officeDocument/2006/relationships/tags" Target="../tags/tag42.xml"/><Relationship Id="rId42" Type="http://schemas.openxmlformats.org/officeDocument/2006/relationships/tags" Target="../tags/tag63.xml"/><Relationship Id="rId47" Type="http://schemas.openxmlformats.org/officeDocument/2006/relationships/tags" Target="../tags/tag68.xml"/><Relationship Id="rId63" Type="http://schemas.openxmlformats.org/officeDocument/2006/relationships/tags" Target="../tags/tag84.xml"/><Relationship Id="rId68" Type="http://schemas.openxmlformats.org/officeDocument/2006/relationships/tags" Target="../tags/tag89.xml"/><Relationship Id="rId84" Type="http://schemas.openxmlformats.org/officeDocument/2006/relationships/notesSlide" Target="../notesSlides/notesSlide4.xml"/><Relationship Id="rId89" Type="http://schemas.openxmlformats.org/officeDocument/2006/relationships/hyperlink" Target="https://www.irena.org/Energy-Transition/Technology/Transport" TargetMode="External"/><Relationship Id="rId16" Type="http://schemas.openxmlformats.org/officeDocument/2006/relationships/tags" Target="../tags/tag37.xml"/><Relationship Id="rId11" Type="http://schemas.openxmlformats.org/officeDocument/2006/relationships/tags" Target="../tags/tag32.xml"/><Relationship Id="rId32" Type="http://schemas.openxmlformats.org/officeDocument/2006/relationships/tags" Target="../tags/tag53.xml"/><Relationship Id="rId37" Type="http://schemas.openxmlformats.org/officeDocument/2006/relationships/tags" Target="../tags/tag58.xml"/><Relationship Id="rId53" Type="http://schemas.openxmlformats.org/officeDocument/2006/relationships/tags" Target="../tags/tag74.xml"/><Relationship Id="rId58" Type="http://schemas.openxmlformats.org/officeDocument/2006/relationships/tags" Target="../tags/tag79.xml"/><Relationship Id="rId74" Type="http://schemas.openxmlformats.org/officeDocument/2006/relationships/tags" Target="../tags/tag95.xml"/><Relationship Id="rId79" Type="http://schemas.openxmlformats.org/officeDocument/2006/relationships/tags" Target="../tags/tag100.xml"/><Relationship Id="rId5" Type="http://schemas.openxmlformats.org/officeDocument/2006/relationships/tags" Target="../tags/tag26.xml"/><Relationship Id="rId90" Type="http://schemas.openxmlformats.org/officeDocument/2006/relationships/hyperlink" Target="https://iea.blob.core.windows.net/assets/ad0d4830-bd7e-47b6-838c-40d115733c13/NetZeroby2050-ARoadmapfortheGlobalEnergySector.pdf" TargetMode="External"/><Relationship Id="rId22" Type="http://schemas.openxmlformats.org/officeDocument/2006/relationships/tags" Target="../tags/tag43.xml"/><Relationship Id="rId27" Type="http://schemas.openxmlformats.org/officeDocument/2006/relationships/tags" Target="../tags/tag48.xml"/><Relationship Id="rId43" Type="http://schemas.openxmlformats.org/officeDocument/2006/relationships/tags" Target="../tags/tag64.xml"/><Relationship Id="rId48" Type="http://schemas.openxmlformats.org/officeDocument/2006/relationships/tags" Target="../tags/tag69.xml"/><Relationship Id="rId64" Type="http://schemas.openxmlformats.org/officeDocument/2006/relationships/tags" Target="../tags/tag85.xml"/><Relationship Id="rId69" Type="http://schemas.openxmlformats.org/officeDocument/2006/relationships/tags" Target="../tags/tag90.xml"/><Relationship Id="rId8" Type="http://schemas.openxmlformats.org/officeDocument/2006/relationships/tags" Target="../tags/tag29.xml"/><Relationship Id="rId51" Type="http://schemas.openxmlformats.org/officeDocument/2006/relationships/tags" Target="../tags/tag72.xml"/><Relationship Id="rId72" Type="http://schemas.openxmlformats.org/officeDocument/2006/relationships/tags" Target="../tags/tag93.xml"/><Relationship Id="rId80" Type="http://schemas.openxmlformats.org/officeDocument/2006/relationships/tags" Target="../tags/tag101.xml"/><Relationship Id="rId85" Type="http://schemas.openxmlformats.org/officeDocument/2006/relationships/oleObject" Target="../embeddings/oleObject7.bin"/><Relationship Id="rId93" Type="http://schemas.openxmlformats.org/officeDocument/2006/relationships/hyperlink" Target="https://creativecommons.org/licenses/by/4.0/" TargetMode="Externa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tags" Target="../tags/tag54.xml"/><Relationship Id="rId38" Type="http://schemas.openxmlformats.org/officeDocument/2006/relationships/tags" Target="../tags/tag59.xml"/><Relationship Id="rId46" Type="http://schemas.openxmlformats.org/officeDocument/2006/relationships/tags" Target="../tags/tag67.xml"/><Relationship Id="rId59" Type="http://schemas.openxmlformats.org/officeDocument/2006/relationships/tags" Target="../tags/tag80.xml"/><Relationship Id="rId67" Type="http://schemas.openxmlformats.org/officeDocument/2006/relationships/tags" Target="../tags/tag88.xml"/><Relationship Id="rId20" Type="http://schemas.openxmlformats.org/officeDocument/2006/relationships/tags" Target="../tags/tag41.xml"/><Relationship Id="rId41" Type="http://schemas.openxmlformats.org/officeDocument/2006/relationships/tags" Target="../tags/tag62.xml"/><Relationship Id="rId54" Type="http://schemas.openxmlformats.org/officeDocument/2006/relationships/tags" Target="../tags/tag75.xml"/><Relationship Id="rId62" Type="http://schemas.openxmlformats.org/officeDocument/2006/relationships/tags" Target="../tags/tag83.xml"/><Relationship Id="rId70" Type="http://schemas.openxmlformats.org/officeDocument/2006/relationships/tags" Target="../tags/tag91.xml"/><Relationship Id="rId75" Type="http://schemas.openxmlformats.org/officeDocument/2006/relationships/tags" Target="../tags/tag96.xml"/><Relationship Id="rId83" Type="http://schemas.openxmlformats.org/officeDocument/2006/relationships/slideLayout" Target="../slideLayouts/slideLayout1.xml"/><Relationship Id="rId88" Type="http://schemas.openxmlformats.org/officeDocument/2006/relationships/hyperlink" Target="https://about.bnef.com/new-energy-outlook/" TargetMode="External"/><Relationship Id="rId91" Type="http://schemas.openxmlformats.org/officeDocument/2006/relationships/hyperlink" Target="https://doi.org/10.1016/j.joule.2022.08.009" TargetMode="External"/><Relationship Id="rId1" Type="http://schemas.openxmlformats.org/officeDocument/2006/relationships/tags" Target="../tags/tag22.xml"/><Relationship Id="rId6" Type="http://schemas.openxmlformats.org/officeDocument/2006/relationships/tags" Target="../tags/tag27.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tags" Target="../tags/tag57.xml"/><Relationship Id="rId49" Type="http://schemas.openxmlformats.org/officeDocument/2006/relationships/tags" Target="../tags/tag70.xml"/><Relationship Id="rId57" Type="http://schemas.openxmlformats.org/officeDocument/2006/relationships/tags" Target="../tags/tag78.xml"/><Relationship Id="rId10" Type="http://schemas.openxmlformats.org/officeDocument/2006/relationships/tags" Target="../tags/tag31.xml"/><Relationship Id="rId31" Type="http://schemas.openxmlformats.org/officeDocument/2006/relationships/tags" Target="../tags/tag52.xml"/><Relationship Id="rId44" Type="http://schemas.openxmlformats.org/officeDocument/2006/relationships/tags" Target="../tags/tag65.xml"/><Relationship Id="rId52" Type="http://schemas.openxmlformats.org/officeDocument/2006/relationships/tags" Target="../tags/tag73.xml"/><Relationship Id="rId60" Type="http://schemas.openxmlformats.org/officeDocument/2006/relationships/tags" Target="../tags/tag81.xml"/><Relationship Id="rId65" Type="http://schemas.openxmlformats.org/officeDocument/2006/relationships/tags" Target="../tags/tag86.xml"/><Relationship Id="rId73" Type="http://schemas.openxmlformats.org/officeDocument/2006/relationships/tags" Target="../tags/tag94.xml"/><Relationship Id="rId78" Type="http://schemas.openxmlformats.org/officeDocument/2006/relationships/tags" Target="../tags/tag99.xml"/><Relationship Id="rId81" Type="http://schemas.openxmlformats.org/officeDocument/2006/relationships/tags" Target="../tags/tag102.xml"/><Relationship Id="rId86" Type="http://schemas.openxmlformats.org/officeDocument/2006/relationships/image" Target="../media/image9.emf"/><Relationship Id="rId94" Type="http://schemas.openxmlformats.org/officeDocument/2006/relationships/hyperlink" Target="mailto:gwagner@columbia.edu" TargetMode="External"/><Relationship Id="rId4" Type="http://schemas.openxmlformats.org/officeDocument/2006/relationships/tags" Target="../tags/tag25.xml"/><Relationship Id="rId9" Type="http://schemas.openxmlformats.org/officeDocument/2006/relationships/tags" Target="../tags/tag30.xml"/><Relationship Id="rId13" Type="http://schemas.openxmlformats.org/officeDocument/2006/relationships/tags" Target="../tags/tag34.xml"/><Relationship Id="rId18" Type="http://schemas.openxmlformats.org/officeDocument/2006/relationships/tags" Target="../tags/tag39.xml"/><Relationship Id="rId39" Type="http://schemas.openxmlformats.org/officeDocument/2006/relationships/tags" Target="../tags/tag60.xml"/><Relationship Id="rId34" Type="http://schemas.openxmlformats.org/officeDocument/2006/relationships/tags" Target="../tags/tag55.xml"/><Relationship Id="rId50" Type="http://schemas.openxmlformats.org/officeDocument/2006/relationships/tags" Target="../tags/tag71.xml"/><Relationship Id="rId55" Type="http://schemas.openxmlformats.org/officeDocument/2006/relationships/tags" Target="../tags/tag76.xml"/><Relationship Id="rId76" Type="http://schemas.openxmlformats.org/officeDocument/2006/relationships/tags" Target="../tags/tag97.xml"/><Relationship Id="rId7" Type="http://schemas.openxmlformats.org/officeDocument/2006/relationships/tags" Target="../tags/tag28.xml"/><Relationship Id="rId71" Type="http://schemas.openxmlformats.org/officeDocument/2006/relationships/tags" Target="../tags/tag92.xml"/><Relationship Id="rId92" Type="http://schemas.openxmlformats.org/officeDocument/2006/relationships/hyperlink" Target="https://business.columbia.edu/faculty/people/gernot-wagner" TargetMode="External"/><Relationship Id="rId2" Type="http://schemas.openxmlformats.org/officeDocument/2006/relationships/tags" Target="../tags/tag23.xml"/><Relationship Id="rId29" Type="http://schemas.openxmlformats.org/officeDocument/2006/relationships/tags" Target="../tags/tag50.xml"/><Relationship Id="rId24" Type="http://schemas.openxmlformats.org/officeDocument/2006/relationships/tags" Target="../tags/tag45.xml"/><Relationship Id="rId40" Type="http://schemas.openxmlformats.org/officeDocument/2006/relationships/tags" Target="../tags/tag61.xml"/><Relationship Id="rId45" Type="http://schemas.openxmlformats.org/officeDocument/2006/relationships/tags" Target="../tags/tag66.xml"/><Relationship Id="rId66" Type="http://schemas.openxmlformats.org/officeDocument/2006/relationships/tags" Target="../tags/tag87.xml"/><Relationship Id="rId87" Type="http://schemas.openxmlformats.org/officeDocument/2006/relationships/hyperlink" Target="https://rhg.com/data_story/climate-deck/" TargetMode="External"/><Relationship Id="rId61" Type="http://schemas.openxmlformats.org/officeDocument/2006/relationships/tags" Target="../tags/tag82.xml"/><Relationship Id="rId82" Type="http://schemas.openxmlformats.org/officeDocument/2006/relationships/tags" Target="../tags/tag103.xml"/><Relationship Id="rId19" Type="http://schemas.openxmlformats.org/officeDocument/2006/relationships/tags" Target="../tags/tag40.xml"/><Relationship Id="rId14" Type="http://schemas.openxmlformats.org/officeDocument/2006/relationships/tags" Target="../tags/tag35.xml"/><Relationship Id="rId30" Type="http://schemas.openxmlformats.org/officeDocument/2006/relationships/tags" Target="../tags/tag51.xml"/><Relationship Id="rId35" Type="http://schemas.openxmlformats.org/officeDocument/2006/relationships/tags" Target="../tags/tag56.xml"/><Relationship Id="rId56" Type="http://schemas.openxmlformats.org/officeDocument/2006/relationships/tags" Target="../tags/tag77.xml"/><Relationship Id="rId77" Type="http://schemas.openxmlformats.org/officeDocument/2006/relationships/tags" Target="../tags/tag98.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tags" Target="../tags/tag1065.xml"/><Relationship Id="rId21" Type="http://schemas.openxmlformats.org/officeDocument/2006/relationships/hyperlink" Target="https://www.seia.org/research-resources/solar-power-purchase-agreements" TargetMode="External"/><Relationship Id="rId7" Type="http://schemas.openxmlformats.org/officeDocument/2006/relationships/notesSlide" Target="../notesSlides/notesSlide40.xml"/><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hyperlink" Target="mailto:gwagner@columbia.edu" TargetMode="External"/><Relationship Id="rId2" Type="http://schemas.openxmlformats.org/officeDocument/2006/relationships/tags" Target="../tags/tag1064.xml"/><Relationship Id="rId16" Type="http://schemas.openxmlformats.org/officeDocument/2006/relationships/image" Target="../media/image62.png"/><Relationship Id="rId20" Type="http://schemas.openxmlformats.org/officeDocument/2006/relationships/hyperlink" Target="https://www.nrel.gov/docs/fy13osti/51644.pdf" TargetMode="External"/><Relationship Id="rId1" Type="http://schemas.openxmlformats.org/officeDocument/2006/relationships/tags" Target="../tags/tag1063.xml"/><Relationship Id="rId6" Type="http://schemas.openxmlformats.org/officeDocument/2006/relationships/slideLayout" Target="../slideLayouts/slideLayout1.xml"/><Relationship Id="rId11" Type="http://schemas.openxmlformats.org/officeDocument/2006/relationships/image" Target="../media/image57.png"/><Relationship Id="rId24" Type="http://schemas.openxmlformats.org/officeDocument/2006/relationships/hyperlink" Target="https://creativecommons.org/licenses/by/4.0/" TargetMode="External"/><Relationship Id="rId5" Type="http://schemas.openxmlformats.org/officeDocument/2006/relationships/tags" Target="../tags/tag1067.xml"/><Relationship Id="rId15" Type="http://schemas.openxmlformats.org/officeDocument/2006/relationships/image" Target="../media/image61.png"/><Relationship Id="rId23" Type="http://schemas.openxmlformats.org/officeDocument/2006/relationships/hyperlink" Target="https://business.columbia.edu/faculty/people/gernot-wagner" TargetMode="External"/><Relationship Id="rId10" Type="http://schemas.openxmlformats.org/officeDocument/2006/relationships/image" Target="../media/image56.png"/><Relationship Id="rId19" Type="http://schemas.openxmlformats.org/officeDocument/2006/relationships/hyperlink" Target="https://news.energysage.com/top-solar-leasing-companies-comparison-table/" TargetMode="External"/><Relationship Id="rId4" Type="http://schemas.openxmlformats.org/officeDocument/2006/relationships/tags" Target="../tags/tag1066.xml"/><Relationship Id="rId9" Type="http://schemas.openxmlformats.org/officeDocument/2006/relationships/image" Target="../media/image9.emf"/><Relationship Id="rId14" Type="http://schemas.openxmlformats.org/officeDocument/2006/relationships/image" Target="../media/image60.png"/><Relationship Id="rId22" Type="http://schemas.openxmlformats.org/officeDocument/2006/relationships/hyperlink" Target="https://www.solarreviews.com/blog/solar-lease-everything-you-need-to-know" TargetMode="External"/></Relationships>
</file>

<file path=ppt/slides/_rels/slide41.xml.rels><?xml version="1.0" encoding="UTF-8" standalone="yes"?>
<Relationships xmlns="http://schemas.openxmlformats.org/package/2006/relationships"><Relationship Id="rId8" Type="http://schemas.openxmlformats.org/officeDocument/2006/relationships/tags" Target="../tags/tag1075.xml"/><Relationship Id="rId13" Type="http://schemas.openxmlformats.org/officeDocument/2006/relationships/tags" Target="../tags/tag1080.xml"/><Relationship Id="rId18" Type="http://schemas.openxmlformats.org/officeDocument/2006/relationships/image" Target="../media/image65.jpeg"/><Relationship Id="rId3" Type="http://schemas.openxmlformats.org/officeDocument/2006/relationships/tags" Target="../tags/tag1070.xml"/><Relationship Id="rId21" Type="http://schemas.openxmlformats.org/officeDocument/2006/relationships/hyperlink" Target="https://news.energysage.com/net-metering-vs-net-billing/" TargetMode="External"/><Relationship Id="rId7" Type="http://schemas.openxmlformats.org/officeDocument/2006/relationships/tags" Target="../tags/tag1074.xml"/><Relationship Id="rId12" Type="http://schemas.openxmlformats.org/officeDocument/2006/relationships/tags" Target="../tags/tag1079.xml"/><Relationship Id="rId17" Type="http://schemas.openxmlformats.org/officeDocument/2006/relationships/image" Target="../media/image16.emf"/><Relationship Id="rId25" Type="http://schemas.openxmlformats.org/officeDocument/2006/relationships/hyperlink" Target="mailto:gwagner@columbia.edu" TargetMode="External"/><Relationship Id="rId2" Type="http://schemas.openxmlformats.org/officeDocument/2006/relationships/tags" Target="../tags/tag1069.xml"/><Relationship Id="rId16" Type="http://schemas.openxmlformats.org/officeDocument/2006/relationships/oleObject" Target="../embeddings/oleObject44.bin"/><Relationship Id="rId20" Type="http://schemas.openxmlformats.org/officeDocument/2006/relationships/hyperlink" Target="https://www.energysage.com/solar/feed-in-tariffs-a-primer-on-feed-in-tariffs-for-solar/" TargetMode="External"/><Relationship Id="rId1" Type="http://schemas.openxmlformats.org/officeDocument/2006/relationships/tags" Target="../tags/tag1068.xml"/><Relationship Id="rId6" Type="http://schemas.openxmlformats.org/officeDocument/2006/relationships/tags" Target="../tags/tag1073.xml"/><Relationship Id="rId11" Type="http://schemas.openxmlformats.org/officeDocument/2006/relationships/tags" Target="../tags/tag1078.xml"/><Relationship Id="rId24" Type="http://schemas.openxmlformats.org/officeDocument/2006/relationships/hyperlink" Target="https://creativecommons.org/licenses/by/4.0/" TargetMode="External"/><Relationship Id="rId5" Type="http://schemas.openxmlformats.org/officeDocument/2006/relationships/tags" Target="../tags/tag1072.xml"/><Relationship Id="rId15" Type="http://schemas.openxmlformats.org/officeDocument/2006/relationships/notesSlide" Target="../notesSlides/notesSlide41.xml"/><Relationship Id="rId23" Type="http://schemas.openxmlformats.org/officeDocument/2006/relationships/hyperlink" Target="https://business.columbia.edu/faculty/people/gernot-wagner" TargetMode="External"/><Relationship Id="rId10" Type="http://schemas.openxmlformats.org/officeDocument/2006/relationships/tags" Target="../tags/tag1077.xml"/><Relationship Id="rId19" Type="http://schemas.openxmlformats.org/officeDocument/2006/relationships/image" Target="../media/image66.jpeg"/><Relationship Id="rId4" Type="http://schemas.openxmlformats.org/officeDocument/2006/relationships/tags" Target="../tags/tag1071.xml"/><Relationship Id="rId9" Type="http://schemas.openxmlformats.org/officeDocument/2006/relationships/tags" Target="../tags/tag1076.xml"/><Relationship Id="rId14" Type="http://schemas.openxmlformats.org/officeDocument/2006/relationships/slideLayout" Target="../slideLayouts/slideLayout1.xml"/><Relationship Id="rId22" Type="http://schemas.openxmlformats.org/officeDocument/2006/relationships/hyperlink" Target="https://www.nrel.gov/docs/gen/fy15/62902.pdf"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mailto:gwagner@columbia.edu" TargetMode="External"/><Relationship Id="rId3" Type="http://schemas.openxmlformats.org/officeDocument/2006/relationships/tags" Target="../tags/tag1083.xml"/><Relationship Id="rId7" Type="http://schemas.openxmlformats.org/officeDocument/2006/relationships/oleObject" Target="../embeddings/oleObject45.bin"/><Relationship Id="rId12" Type="http://schemas.openxmlformats.org/officeDocument/2006/relationships/hyperlink" Target="https://creativecommons.org/licenses/by/4.0/" TargetMode="External"/><Relationship Id="rId2" Type="http://schemas.openxmlformats.org/officeDocument/2006/relationships/tags" Target="../tags/tag1082.xml"/><Relationship Id="rId1" Type="http://schemas.openxmlformats.org/officeDocument/2006/relationships/tags" Target="../tags/tag1081.xml"/><Relationship Id="rId6" Type="http://schemas.openxmlformats.org/officeDocument/2006/relationships/notesSlide" Target="../notesSlides/notesSlide42.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www.usaid.gov/digital-development/paygo" TargetMode="External"/><Relationship Id="rId4" Type="http://schemas.openxmlformats.org/officeDocument/2006/relationships/tags" Target="../tags/tag1084.xml"/><Relationship Id="rId9" Type="http://schemas.openxmlformats.org/officeDocument/2006/relationships/hyperlink" Target="https://www.irena.org/-/media/Files/IRENA/Agency/Publication/2020/Jul/IRENA_Pay-as-you-go_models_2020.pdf" TargetMode="External"/></Relationships>
</file>

<file path=ppt/slides/_rels/slide43.xml.rels><?xml version="1.0" encoding="UTF-8" standalone="yes"?>
<Relationships xmlns="http://schemas.openxmlformats.org/package/2006/relationships"><Relationship Id="rId8" Type="http://schemas.openxmlformats.org/officeDocument/2006/relationships/tags" Target="../tags/tag1092.xml"/><Relationship Id="rId13" Type="http://schemas.openxmlformats.org/officeDocument/2006/relationships/tags" Target="../tags/tag1097.xml"/><Relationship Id="rId18" Type="http://schemas.openxmlformats.org/officeDocument/2006/relationships/tags" Target="../tags/tag1102.xml"/><Relationship Id="rId26" Type="http://schemas.openxmlformats.org/officeDocument/2006/relationships/hyperlink" Target="https://coldwellsolar.com/commercial-solar-blog/what-is-a-commercial-solar-pv-system/#:~:text=Commercial%20solar%20panels%20are%20an,impact%20using%20commercial%20solar%20panels." TargetMode="External"/><Relationship Id="rId3" Type="http://schemas.openxmlformats.org/officeDocument/2006/relationships/tags" Target="../tags/tag1087.xml"/><Relationship Id="rId21" Type="http://schemas.openxmlformats.org/officeDocument/2006/relationships/oleObject" Target="../embeddings/oleObject46.bin"/><Relationship Id="rId7" Type="http://schemas.openxmlformats.org/officeDocument/2006/relationships/tags" Target="../tags/tag1091.xml"/><Relationship Id="rId12" Type="http://schemas.openxmlformats.org/officeDocument/2006/relationships/tags" Target="../tags/tag1096.xml"/><Relationship Id="rId17" Type="http://schemas.openxmlformats.org/officeDocument/2006/relationships/tags" Target="../tags/tag1101.xml"/><Relationship Id="rId25" Type="http://schemas.openxmlformats.org/officeDocument/2006/relationships/hyperlink" Target="https://avanacapital.com/renewable-energy/commercial-solar-ppa/" TargetMode="External"/><Relationship Id="rId2" Type="http://schemas.openxmlformats.org/officeDocument/2006/relationships/tags" Target="../tags/tag1086.xml"/><Relationship Id="rId16" Type="http://schemas.openxmlformats.org/officeDocument/2006/relationships/tags" Target="../tags/tag1100.xml"/><Relationship Id="rId20" Type="http://schemas.openxmlformats.org/officeDocument/2006/relationships/notesSlide" Target="../notesSlides/notesSlide43.xml"/><Relationship Id="rId29" Type="http://schemas.openxmlformats.org/officeDocument/2006/relationships/hyperlink" Target="https://creativecommons.org/licenses/by/4.0/" TargetMode="External"/><Relationship Id="rId1" Type="http://schemas.openxmlformats.org/officeDocument/2006/relationships/tags" Target="../tags/tag1085.xml"/><Relationship Id="rId6" Type="http://schemas.openxmlformats.org/officeDocument/2006/relationships/tags" Target="../tags/tag1090.xml"/><Relationship Id="rId11" Type="http://schemas.openxmlformats.org/officeDocument/2006/relationships/tags" Target="../tags/tag1095.xml"/><Relationship Id="rId24" Type="http://schemas.openxmlformats.org/officeDocument/2006/relationships/image" Target="../media/image68.jpeg"/><Relationship Id="rId32" Type="http://schemas.openxmlformats.org/officeDocument/2006/relationships/image" Target="../media/image37.png"/><Relationship Id="rId5" Type="http://schemas.openxmlformats.org/officeDocument/2006/relationships/tags" Target="../tags/tag1089.xml"/><Relationship Id="rId15" Type="http://schemas.openxmlformats.org/officeDocument/2006/relationships/tags" Target="../tags/tag1099.xml"/><Relationship Id="rId23" Type="http://schemas.openxmlformats.org/officeDocument/2006/relationships/image" Target="../media/image67.jpeg"/><Relationship Id="rId28" Type="http://schemas.openxmlformats.org/officeDocument/2006/relationships/hyperlink" Target="https://business.columbia.edu/faculty/people/gernot-wagner" TargetMode="External"/><Relationship Id="rId10" Type="http://schemas.openxmlformats.org/officeDocument/2006/relationships/tags" Target="../tags/tag1094.xml"/><Relationship Id="rId19" Type="http://schemas.openxmlformats.org/officeDocument/2006/relationships/slideLayout" Target="../slideLayouts/slideLayout1.xml"/><Relationship Id="rId31" Type="http://schemas.openxmlformats.org/officeDocument/2006/relationships/image" Target="../media/image36.png"/><Relationship Id="rId4" Type="http://schemas.openxmlformats.org/officeDocument/2006/relationships/tags" Target="../tags/tag1088.xml"/><Relationship Id="rId9" Type="http://schemas.openxmlformats.org/officeDocument/2006/relationships/tags" Target="../tags/tag1093.xml"/><Relationship Id="rId14" Type="http://schemas.openxmlformats.org/officeDocument/2006/relationships/tags" Target="../tags/tag1098.xml"/><Relationship Id="rId22" Type="http://schemas.openxmlformats.org/officeDocument/2006/relationships/image" Target="../media/image16.emf"/><Relationship Id="rId27" Type="http://schemas.openxmlformats.org/officeDocument/2006/relationships/hyperlink" Target="https://betterbuildingssolutioncenter.energy.gov/financing-navigator/option/power-purchase-agreement" TargetMode="External"/><Relationship Id="rId30" Type="http://schemas.openxmlformats.org/officeDocument/2006/relationships/hyperlink" Target="mailto:gwagner@columbia.edu" TargetMode="External"/></Relationships>
</file>

<file path=ppt/slides/_rels/slide44.xml.rels><?xml version="1.0" encoding="UTF-8" standalone="yes"?>
<Relationships xmlns="http://schemas.openxmlformats.org/package/2006/relationships"><Relationship Id="rId13" Type="http://schemas.openxmlformats.org/officeDocument/2006/relationships/tags" Target="../tags/tag1115.xml"/><Relationship Id="rId18" Type="http://schemas.openxmlformats.org/officeDocument/2006/relationships/tags" Target="../tags/tag1120.xml"/><Relationship Id="rId26" Type="http://schemas.openxmlformats.org/officeDocument/2006/relationships/tags" Target="../tags/tag1128.xml"/><Relationship Id="rId39" Type="http://schemas.openxmlformats.org/officeDocument/2006/relationships/tags" Target="../tags/tag1141.xml"/><Relationship Id="rId21" Type="http://schemas.openxmlformats.org/officeDocument/2006/relationships/tags" Target="../tags/tag1123.xml"/><Relationship Id="rId34" Type="http://schemas.openxmlformats.org/officeDocument/2006/relationships/tags" Target="../tags/tag1136.xml"/><Relationship Id="rId42" Type="http://schemas.openxmlformats.org/officeDocument/2006/relationships/tags" Target="../tags/tag1144.xml"/><Relationship Id="rId47" Type="http://schemas.openxmlformats.org/officeDocument/2006/relationships/notesSlide" Target="../notesSlides/notesSlide44.xml"/><Relationship Id="rId50" Type="http://schemas.openxmlformats.org/officeDocument/2006/relationships/hyperlink" Target="https://www.energypolicy.columbia.edu/sites/default/files/pictures/PPA%20report,%20designed%20v4,%203.17.21.pdf" TargetMode="External"/><Relationship Id="rId55" Type="http://schemas.openxmlformats.org/officeDocument/2006/relationships/hyperlink" Target="mailto:gwagner@columbia.edu" TargetMode="External"/><Relationship Id="rId7" Type="http://schemas.openxmlformats.org/officeDocument/2006/relationships/tags" Target="../tags/tag1109.xml"/><Relationship Id="rId2" Type="http://schemas.openxmlformats.org/officeDocument/2006/relationships/tags" Target="../tags/tag1104.xml"/><Relationship Id="rId16" Type="http://schemas.openxmlformats.org/officeDocument/2006/relationships/tags" Target="../tags/tag1118.xml"/><Relationship Id="rId29" Type="http://schemas.openxmlformats.org/officeDocument/2006/relationships/tags" Target="../tags/tag1131.xml"/><Relationship Id="rId11" Type="http://schemas.openxmlformats.org/officeDocument/2006/relationships/tags" Target="../tags/tag1113.xml"/><Relationship Id="rId24" Type="http://schemas.openxmlformats.org/officeDocument/2006/relationships/tags" Target="../tags/tag1126.xml"/><Relationship Id="rId32" Type="http://schemas.openxmlformats.org/officeDocument/2006/relationships/tags" Target="../tags/tag1134.xml"/><Relationship Id="rId37" Type="http://schemas.openxmlformats.org/officeDocument/2006/relationships/tags" Target="../tags/tag1139.xml"/><Relationship Id="rId40" Type="http://schemas.openxmlformats.org/officeDocument/2006/relationships/tags" Target="../tags/tag1142.xml"/><Relationship Id="rId45" Type="http://schemas.openxmlformats.org/officeDocument/2006/relationships/tags" Target="../tags/tag1147.xml"/><Relationship Id="rId53" Type="http://schemas.openxmlformats.org/officeDocument/2006/relationships/hyperlink" Target="https://business.columbia.edu/faculty/people/gernot-wagner" TargetMode="External"/><Relationship Id="rId5" Type="http://schemas.openxmlformats.org/officeDocument/2006/relationships/tags" Target="../tags/tag1107.xml"/><Relationship Id="rId10" Type="http://schemas.openxmlformats.org/officeDocument/2006/relationships/tags" Target="../tags/tag1112.xml"/><Relationship Id="rId19" Type="http://schemas.openxmlformats.org/officeDocument/2006/relationships/tags" Target="../tags/tag1121.xml"/><Relationship Id="rId31" Type="http://schemas.openxmlformats.org/officeDocument/2006/relationships/tags" Target="../tags/tag1133.xml"/><Relationship Id="rId44" Type="http://schemas.openxmlformats.org/officeDocument/2006/relationships/tags" Target="../tags/tag1146.xml"/><Relationship Id="rId52" Type="http://schemas.openxmlformats.org/officeDocument/2006/relationships/hyperlink" Target="https://www.weforum.org/agenda/2021/08/corporate-power-purchase-agreements-renewable-energy/" TargetMode="External"/><Relationship Id="rId4" Type="http://schemas.openxmlformats.org/officeDocument/2006/relationships/tags" Target="../tags/tag1106.xml"/><Relationship Id="rId9" Type="http://schemas.openxmlformats.org/officeDocument/2006/relationships/tags" Target="../tags/tag1111.xml"/><Relationship Id="rId14" Type="http://schemas.openxmlformats.org/officeDocument/2006/relationships/tags" Target="../tags/tag1116.xml"/><Relationship Id="rId22" Type="http://schemas.openxmlformats.org/officeDocument/2006/relationships/tags" Target="../tags/tag1124.xml"/><Relationship Id="rId27" Type="http://schemas.openxmlformats.org/officeDocument/2006/relationships/tags" Target="../tags/tag1129.xml"/><Relationship Id="rId30" Type="http://schemas.openxmlformats.org/officeDocument/2006/relationships/tags" Target="../tags/tag1132.xml"/><Relationship Id="rId35" Type="http://schemas.openxmlformats.org/officeDocument/2006/relationships/tags" Target="../tags/tag1137.xml"/><Relationship Id="rId43" Type="http://schemas.openxmlformats.org/officeDocument/2006/relationships/tags" Target="../tags/tag1145.xml"/><Relationship Id="rId48" Type="http://schemas.openxmlformats.org/officeDocument/2006/relationships/oleObject" Target="../embeddings/oleObject47.bin"/><Relationship Id="rId56" Type="http://schemas.openxmlformats.org/officeDocument/2006/relationships/chart" Target="../charts/chart30.xml"/><Relationship Id="rId8" Type="http://schemas.openxmlformats.org/officeDocument/2006/relationships/tags" Target="../tags/tag1110.xml"/><Relationship Id="rId51" Type="http://schemas.openxmlformats.org/officeDocument/2006/relationships/hyperlink" Target="https://www.there100.org/" TargetMode="External"/><Relationship Id="rId3" Type="http://schemas.openxmlformats.org/officeDocument/2006/relationships/tags" Target="../tags/tag1105.xml"/><Relationship Id="rId12" Type="http://schemas.openxmlformats.org/officeDocument/2006/relationships/tags" Target="../tags/tag1114.xml"/><Relationship Id="rId17" Type="http://schemas.openxmlformats.org/officeDocument/2006/relationships/tags" Target="../tags/tag1119.xml"/><Relationship Id="rId25" Type="http://schemas.openxmlformats.org/officeDocument/2006/relationships/tags" Target="../tags/tag1127.xml"/><Relationship Id="rId33" Type="http://schemas.openxmlformats.org/officeDocument/2006/relationships/tags" Target="../tags/tag1135.xml"/><Relationship Id="rId38" Type="http://schemas.openxmlformats.org/officeDocument/2006/relationships/tags" Target="../tags/tag1140.xml"/><Relationship Id="rId46" Type="http://schemas.openxmlformats.org/officeDocument/2006/relationships/slideLayout" Target="../slideLayouts/slideLayout1.xml"/><Relationship Id="rId20" Type="http://schemas.openxmlformats.org/officeDocument/2006/relationships/tags" Target="../tags/tag1122.xml"/><Relationship Id="rId41" Type="http://schemas.openxmlformats.org/officeDocument/2006/relationships/tags" Target="../tags/tag1143.xml"/><Relationship Id="rId54" Type="http://schemas.openxmlformats.org/officeDocument/2006/relationships/hyperlink" Target="https://creativecommons.org/licenses/by/4.0/" TargetMode="External"/><Relationship Id="rId1" Type="http://schemas.openxmlformats.org/officeDocument/2006/relationships/tags" Target="../tags/tag1103.xml"/><Relationship Id="rId6" Type="http://schemas.openxmlformats.org/officeDocument/2006/relationships/tags" Target="../tags/tag1108.xml"/><Relationship Id="rId15" Type="http://schemas.openxmlformats.org/officeDocument/2006/relationships/tags" Target="../tags/tag1117.xml"/><Relationship Id="rId23" Type="http://schemas.openxmlformats.org/officeDocument/2006/relationships/tags" Target="../tags/tag1125.xml"/><Relationship Id="rId28" Type="http://schemas.openxmlformats.org/officeDocument/2006/relationships/tags" Target="../tags/tag1130.xml"/><Relationship Id="rId36" Type="http://schemas.openxmlformats.org/officeDocument/2006/relationships/tags" Target="../tags/tag1138.xml"/><Relationship Id="rId49" Type="http://schemas.openxmlformats.org/officeDocument/2006/relationships/image" Target="../media/image16.emf"/></Relationships>
</file>

<file path=ppt/slides/_rels/slide45.xml.rels><?xml version="1.0" encoding="UTF-8" standalone="yes"?>
<Relationships xmlns="http://schemas.openxmlformats.org/package/2006/relationships"><Relationship Id="rId26" Type="http://schemas.openxmlformats.org/officeDocument/2006/relationships/tags" Target="../tags/tag1173.xml"/><Relationship Id="rId21" Type="http://schemas.openxmlformats.org/officeDocument/2006/relationships/tags" Target="../tags/tag1168.xml"/><Relationship Id="rId42" Type="http://schemas.openxmlformats.org/officeDocument/2006/relationships/tags" Target="../tags/tag1189.xml"/><Relationship Id="rId47" Type="http://schemas.openxmlformats.org/officeDocument/2006/relationships/tags" Target="../tags/tag1194.xml"/><Relationship Id="rId63" Type="http://schemas.openxmlformats.org/officeDocument/2006/relationships/tags" Target="../tags/tag1210.xml"/><Relationship Id="rId68" Type="http://schemas.openxmlformats.org/officeDocument/2006/relationships/tags" Target="../tags/tag1215.xml"/><Relationship Id="rId16" Type="http://schemas.openxmlformats.org/officeDocument/2006/relationships/tags" Target="../tags/tag1163.xml"/><Relationship Id="rId11" Type="http://schemas.openxmlformats.org/officeDocument/2006/relationships/tags" Target="../tags/tag1158.xml"/><Relationship Id="rId32" Type="http://schemas.openxmlformats.org/officeDocument/2006/relationships/tags" Target="../tags/tag1179.xml"/><Relationship Id="rId37" Type="http://schemas.openxmlformats.org/officeDocument/2006/relationships/tags" Target="../tags/tag1184.xml"/><Relationship Id="rId53" Type="http://schemas.openxmlformats.org/officeDocument/2006/relationships/tags" Target="../tags/tag1200.xml"/><Relationship Id="rId58" Type="http://schemas.openxmlformats.org/officeDocument/2006/relationships/tags" Target="../tags/tag1205.xml"/><Relationship Id="rId74" Type="http://schemas.openxmlformats.org/officeDocument/2006/relationships/image" Target="../media/image16.emf"/><Relationship Id="rId79" Type="http://schemas.openxmlformats.org/officeDocument/2006/relationships/hyperlink" Target="https://business.columbia.edu/faculty/people/gernot-wagner" TargetMode="External"/><Relationship Id="rId5" Type="http://schemas.openxmlformats.org/officeDocument/2006/relationships/tags" Target="../tags/tag1152.xml"/><Relationship Id="rId61" Type="http://schemas.openxmlformats.org/officeDocument/2006/relationships/tags" Target="../tags/tag1208.xml"/><Relationship Id="rId19" Type="http://schemas.openxmlformats.org/officeDocument/2006/relationships/tags" Target="../tags/tag1166.xml"/><Relationship Id="rId14" Type="http://schemas.openxmlformats.org/officeDocument/2006/relationships/tags" Target="../tags/tag1161.xml"/><Relationship Id="rId22" Type="http://schemas.openxmlformats.org/officeDocument/2006/relationships/tags" Target="../tags/tag1169.xml"/><Relationship Id="rId27" Type="http://schemas.openxmlformats.org/officeDocument/2006/relationships/tags" Target="../tags/tag1174.xml"/><Relationship Id="rId30" Type="http://schemas.openxmlformats.org/officeDocument/2006/relationships/tags" Target="../tags/tag1177.xml"/><Relationship Id="rId35" Type="http://schemas.openxmlformats.org/officeDocument/2006/relationships/tags" Target="../tags/tag1182.xml"/><Relationship Id="rId43" Type="http://schemas.openxmlformats.org/officeDocument/2006/relationships/tags" Target="../tags/tag1190.xml"/><Relationship Id="rId48" Type="http://schemas.openxmlformats.org/officeDocument/2006/relationships/tags" Target="../tags/tag1195.xml"/><Relationship Id="rId56" Type="http://schemas.openxmlformats.org/officeDocument/2006/relationships/tags" Target="../tags/tag1203.xml"/><Relationship Id="rId64" Type="http://schemas.openxmlformats.org/officeDocument/2006/relationships/tags" Target="../tags/tag1211.xml"/><Relationship Id="rId69" Type="http://schemas.openxmlformats.org/officeDocument/2006/relationships/tags" Target="../tags/tag1216.xml"/><Relationship Id="rId77" Type="http://schemas.openxmlformats.org/officeDocument/2006/relationships/hyperlink" Target="https://data.nrel.gov/system/files/233/1709916955-FY24_Sharing%20the%20Sun%20Project%20List_Public%20Release_Final.xlsx" TargetMode="External"/><Relationship Id="rId8" Type="http://schemas.openxmlformats.org/officeDocument/2006/relationships/tags" Target="../tags/tag1155.xml"/><Relationship Id="rId51" Type="http://schemas.openxmlformats.org/officeDocument/2006/relationships/tags" Target="../tags/tag1198.xml"/><Relationship Id="rId72" Type="http://schemas.openxmlformats.org/officeDocument/2006/relationships/notesSlide" Target="../notesSlides/notesSlide45.xml"/><Relationship Id="rId80" Type="http://schemas.openxmlformats.org/officeDocument/2006/relationships/hyperlink" Target="https://creativecommons.org/licenses/by/4.0/" TargetMode="External"/><Relationship Id="rId3" Type="http://schemas.openxmlformats.org/officeDocument/2006/relationships/tags" Target="../tags/tag1150.xml"/><Relationship Id="rId12" Type="http://schemas.openxmlformats.org/officeDocument/2006/relationships/tags" Target="../tags/tag1159.xml"/><Relationship Id="rId17" Type="http://schemas.openxmlformats.org/officeDocument/2006/relationships/tags" Target="../tags/tag1164.xml"/><Relationship Id="rId25" Type="http://schemas.openxmlformats.org/officeDocument/2006/relationships/tags" Target="../tags/tag1172.xml"/><Relationship Id="rId33" Type="http://schemas.openxmlformats.org/officeDocument/2006/relationships/tags" Target="../tags/tag1180.xml"/><Relationship Id="rId38" Type="http://schemas.openxmlformats.org/officeDocument/2006/relationships/tags" Target="../tags/tag1185.xml"/><Relationship Id="rId46" Type="http://schemas.openxmlformats.org/officeDocument/2006/relationships/tags" Target="../tags/tag1193.xml"/><Relationship Id="rId59" Type="http://schemas.openxmlformats.org/officeDocument/2006/relationships/tags" Target="../tags/tag1206.xml"/><Relationship Id="rId67" Type="http://schemas.openxmlformats.org/officeDocument/2006/relationships/tags" Target="../tags/tag1214.xml"/><Relationship Id="rId20" Type="http://schemas.openxmlformats.org/officeDocument/2006/relationships/tags" Target="../tags/tag1167.xml"/><Relationship Id="rId41" Type="http://schemas.openxmlformats.org/officeDocument/2006/relationships/tags" Target="../tags/tag1188.xml"/><Relationship Id="rId54" Type="http://schemas.openxmlformats.org/officeDocument/2006/relationships/tags" Target="../tags/tag1201.xml"/><Relationship Id="rId62" Type="http://schemas.openxmlformats.org/officeDocument/2006/relationships/tags" Target="../tags/tag1209.xml"/><Relationship Id="rId70" Type="http://schemas.openxmlformats.org/officeDocument/2006/relationships/tags" Target="../tags/tag1217.xml"/><Relationship Id="rId75" Type="http://schemas.openxmlformats.org/officeDocument/2006/relationships/chart" Target="../charts/chart31.xml"/><Relationship Id="rId1" Type="http://schemas.openxmlformats.org/officeDocument/2006/relationships/tags" Target="../tags/tag1148.xml"/><Relationship Id="rId6" Type="http://schemas.openxmlformats.org/officeDocument/2006/relationships/tags" Target="../tags/tag1153.xml"/><Relationship Id="rId15" Type="http://schemas.openxmlformats.org/officeDocument/2006/relationships/tags" Target="../tags/tag1162.xml"/><Relationship Id="rId23" Type="http://schemas.openxmlformats.org/officeDocument/2006/relationships/tags" Target="../tags/tag1170.xml"/><Relationship Id="rId28" Type="http://schemas.openxmlformats.org/officeDocument/2006/relationships/tags" Target="../tags/tag1175.xml"/><Relationship Id="rId36" Type="http://schemas.openxmlformats.org/officeDocument/2006/relationships/tags" Target="../tags/tag1183.xml"/><Relationship Id="rId49" Type="http://schemas.openxmlformats.org/officeDocument/2006/relationships/tags" Target="../tags/tag1196.xml"/><Relationship Id="rId57" Type="http://schemas.openxmlformats.org/officeDocument/2006/relationships/tags" Target="../tags/tag1204.xml"/><Relationship Id="rId10" Type="http://schemas.openxmlformats.org/officeDocument/2006/relationships/tags" Target="../tags/tag1157.xml"/><Relationship Id="rId31" Type="http://schemas.openxmlformats.org/officeDocument/2006/relationships/tags" Target="../tags/tag1178.xml"/><Relationship Id="rId44" Type="http://schemas.openxmlformats.org/officeDocument/2006/relationships/tags" Target="../tags/tag1191.xml"/><Relationship Id="rId52" Type="http://schemas.openxmlformats.org/officeDocument/2006/relationships/tags" Target="../tags/tag1199.xml"/><Relationship Id="rId60" Type="http://schemas.openxmlformats.org/officeDocument/2006/relationships/tags" Target="../tags/tag1207.xml"/><Relationship Id="rId65" Type="http://schemas.openxmlformats.org/officeDocument/2006/relationships/tags" Target="../tags/tag1212.xml"/><Relationship Id="rId73" Type="http://schemas.openxmlformats.org/officeDocument/2006/relationships/oleObject" Target="../embeddings/oleObject48.bin"/><Relationship Id="rId78" Type="http://schemas.openxmlformats.org/officeDocument/2006/relationships/hyperlink" Target="https://www.nrel.gov/docs/fy20osti/75982.pdf" TargetMode="External"/><Relationship Id="rId81" Type="http://schemas.openxmlformats.org/officeDocument/2006/relationships/hyperlink" Target="mailto:gwagner@columbia.edu" TargetMode="External"/><Relationship Id="rId4" Type="http://schemas.openxmlformats.org/officeDocument/2006/relationships/tags" Target="../tags/tag1151.xml"/><Relationship Id="rId9" Type="http://schemas.openxmlformats.org/officeDocument/2006/relationships/tags" Target="../tags/tag1156.xml"/><Relationship Id="rId13" Type="http://schemas.openxmlformats.org/officeDocument/2006/relationships/tags" Target="../tags/tag1160.xml"/><Relationship Id="rId18" Type="http://schemas.openxmlformats.org/officeDocument/2006/relationships/tags" Target="../tags/tag1165.xml"/><Relationship Id="rId39" Type="http://schemas.openxmlformats.org/officeDocument/2006/relationships/tags" Target="../tags/tag1186.xml"/><Relationship Id="rId34" Type="http://schemas.openxmlformats.org/officeDocument/2006/relationships/tags" Target="../tags/tag1181.xml"/><Relationship Id="rId50" Type="http://schemas.openxmlformats.org/officeDocument/2006/relationships/tags" Target="../tags/tag1197.xml"/><Relationship Id="rId55" Type="http://schemas.openxmlformats.org/officeDocument/2006/relationships/tags" Target="../tags/tag1202.xml"/><Relationship Id="rId76" Type="http://schemas.openxmlformats.org/officeDocument/2006/relationships/hyperlink" Target="https://data.nrel.gov/submissions/185" TargetMode="External"/><Relationship Id="rId7" Type="http://schemas.openxmlformats.org/officeDocument/2006/relationships/tags" Target="../tags/tag1154.xml"/><Relationship Id="rId71" Type="http://schemas.openxmlformats.org/officeDocument/2006/relationships/slideLayout" Target="../slideLayouts/slideLayout1.xml"/><Relationship Id="rId2" Type="http://schemas.openxmlformats.org/officeDocument/2006/relationships/tags" Target="../tags/tag1149.xml"/><Relationship Id="rId29" Type="http://schemas.openxmlformats.org/officeDocument/2006/relationships/tags" Target="../tags/tag1176.xml"/><Relationship Id="rId24" Type="http://schemas.openxmlformats.org/officeDocument/2006/relationships/tags" Target="../tags/tag1171.xml"/><Relationship Id="rId40" Type="http://schemas.openxmlformats.org/officeDocument/2006/relationships/tags" Target="../tags/tag1187.xml"/><Relationship Id="rId45" Type="http://schemas.openxmlformats.org/officeDocument/2006/relationships/tags" Target="../tags/tag1192.xml"/><Relationship Id="rId66" Type="http://schemas.openxmlformats.org/officeDocument/2006/relationships/tags" Target="../tags/tag1213.xml"/></Relationships>
</file>

<file path=ppt/slides/_rels/slide46.xml.rels><?xml version="1.0" encoding="UTF-8" standalone="yes"?>
<Relationships xmlns="http://schemas.openxmlformats.org/package/2006/relationships"><Relationship Id="rId8" Type="http://schemas.openxmlformats.org/officeDocument/2006/relationships/tags" Target="../tags/tag1225.xml"/><Relationship Id="rId13" Type="http://schemas.openxmlformats.org/officeDocument/2006/relationships/tags" Target="../tags/tag1230.xml"/><Relationship Id="rId18" Type="http://schemas.openxmlformats.org/officeDocument/2006/relationships/hyperlink" Target="https://www.fs-unep-centre.org/wp-content/uploads/2020/06/GTR_2020.pdf" TargetMode="External"/><Relationship Id="rId26" Type="http://schemas.openxmlformats.org/officeDocument/2006/relationships/chart" Target="../charts/chart32.xml"/><Relationship Id="rId3" Type="http://schemas.openxmlformats.org/officeDocument/2006/relationships/tags" Target="../tags/tag1220.xml"/><Relationship Id="rId21" Type="http://schemas.openxmlformats.org/officeDocument/2006/relationships/hyperlink" Target="https://pv-magazine-usa.com/2023/11/28/utility-scale-solar-projects-secure-billions-in-financing/" TargetMode="External"/><Relationship Id="rId7" Type="http://schemas.openxmlformats.org/officeDocument/2006/relationships/tags" Target="../tags/tag1224.xml"/><Relationship Id="rId12" Type="http://schemas.openxmlformats.org/officeDocument/2006/relationships/tags" Target="../tags/tag1229.xml"/><Relationship Id="rId17" Type="http://schemas.openxmlformats.org/officeDocument/2006/relationships/image" Target="../media/image16.emf"/><Relationship Id="rId25" Type="http://schemas.openxmlformats.org/officeDocument/2006/relationships/hyperlink" Target="mailto:gwagner@columbia.edu" TargetMode="External"/><Relationship Id="rId2" Type="http://schemas.openxmlformats.org/officeDocument/2006/relationships/tags" Target="../tags/tag1219.xml"/><Relationship Id="rId16" Type="http://schemas.openxmlformats.org/officeDocument/2006/relationships/oleObject" Target="../embeddings/oleObject49.bin"/><Relationship Id="rId20" Type="http://schemas.openxmlformats.org/officeDocument/2006/relationships/hyperlink" Target="https://www.sciencedirect.com/science/article/abs/pii/S0140988317303870" TargetMode="External"/><Relationship Id="rId1" Type="http://schemas.openxmlformats.org/officeDocument/2006/relationships/tags" Target="../tags/tag1218.xml"/><Relationship Id="rId6" Type="http://schemas.openxmlformats.org/officeDocument/2006/relationships/tags" Target="../tags/tag1223.xml"/><Relationship Id="rId11" Type="http://schemas.openxmlformats.org/officeDocument/2006/relationships/tags" Target="../tags/tag1228.xml"/><Relationship Id="rId24" Type="http://schemas.openxmlformats.org/officeDocument/2006/relationships/hyperlink" Target="https://creativecommons.org/licenses/by/4.0/" TargetMode="External"/><Relationship Id="rId5" Type="http://schemas.openxmlformats.org/officeDocument/2006/relationships/tags" Target="../tags/tag1222.xml"/><Relationship Id="rId15" Type="http://schemas.openxmlformats.org/officeDocument/2006/relationships/notesSlide" Target="../notesSlides/notesSlide46.xml"/><Relationship Id="rId23" Type="http://schemas.openxmlformats.org/officeDocument/2006/relationships/hyperlink" Target="https://business.columbia.edu/faculty/people/gernot-wagner" TargetMode="External"/><Relationship Id="rId10" Type="http://schemas.openxmlformats.org/officeDocument/2006/relationships/tags" Target="../tags/tag1227.xml"/><Relationship Id="rId19" Type="http://schemas.openxmlformats.org/officeDocument/2006/relationships/hyperlink" Target="https://www.climatepolicyinitiative.org/wp-content/uploads/2023/02/Global-Landscape-of-Renewable-Energy-Finance-2023.pdf" TargetMode="External"/><Relationship Id="rId4" Type="http://schemas.openxmlformats.org/officeDocument/2006/relationships/tags" Target="../tags/tag1221.xml"/><Relationship Id="rId9" Type="http://schemas.openxmlformats.org/officeDocument/2006/relationships/tags" Target="../tags/tag1226.xml"/><Relationship Id="rId14" Type="http://schemas.openxmlformats.org/officeDocument/2006/relationships/slideLayout" Target="../slideLayouts/slideLayout1.xml"/><Relationship Id="rId22" Type="http://schemas.openxmlformats.org/officeDocument/2006/relationships/hyperlink" Target="https://www.wsgr.com/PDFSearch/ctp_guide.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wsgr.com/PDFSearch/ctp_guide.pdf" TargetMode="External"/><Relationship Id="rId3" Type="http://schemas.openxmlformats.org/officeDocument/2006/relationships/tags" Target="../tags/tag1233.xml"/><Relationship Id="rId7" Type="http://schemas.openxmlformats.org/officeDocument/2006/relationships/image" Target="../media/image16.emf"/><Relationship Id="rId2" Type="http://schemas.openxmlformats.org/officeDocument/2006/relationships/tags" Target="../tags/tag1232.xml"/><Relationship Id="rId1" Type="http://schemas.openxmlformats.org/officeDocument/2006/relationships/tags" Target="../tags/tag1231.xml"/><Relationship Id="rId6" Type="http://schemas.openxmlformats.org/officeDocument/2006/relationships/oleObject" Target="../embeddings/oleObject50.bin"/><Relationship Id="rId11" Type="http://schemas.openxmlformats.org/officeDocument/2006/relationships/hyperlink" Target="mailto:gwagner@columbia.edu" TargetMode="External"/><Relationship Id="rId5" Type="http://schemas.openxmlformats.org/officeDocument/2006/relationships/notesSlide" Target="../notesSlides/notesSlide47.xml"/><Relationship Id="rId10" Type="http://schemas.openxmlformats.org/officeDocument/2006/relationships/hyperlink" Target="https://creativecommons.org/licenses/by/4.0/"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pwc.com.au/important-problems/integrated-infrastructure/EPC-contracts-in-the-solar-industry.pdf#page=3.13" TargetMode="External"/><Relationship Id="rId3" Type="http://schemas.openxmlformats.org/officeDocument/2006/relationships/tags" Target="../tags/tag1236.xml"/><Relationship Id="rId7" Type="http://schemas.openxmlformats.org/officeDocument/2006/relationships/image" Target="../media/image9.emf"/><Relationship Id="rId2" Type="http://schemas.openxmlformats.org/officeDocument/2006/relationships/tags" Target="../tags/tag1235.xml"/><Relationship Id="rId1" Type="http://schemas.openxmlformats.org/officeDocument/2006/relationships/tags" Target="../tags/tag1234.xml"/><Relationship Id="rId6" Type="http://schemas.openxmlformats.org/officeDocument/2006/relationships/oleObject" Target="../embeddings/oleObject51.bin"/><Relationship Id="rId5" Type="http://schemas.openxmlformats.org/officeDocument/2006/relationships/notesSlide" Target="../notesSlides/notesSlide48.xml"/><Relationship Id="rId10" Type="http://schemas.openxmlformats.org/officeDocument/2006/relationships/hyperlink" Target="https://creativecommons.org/licenses/by/4.0/"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49.xml.rels><?xml version="1.0" encoding="UTF-8" standalone="yes"?>
<Relationships xmlns="http://schemas.openxmlformats.org/package/2006/relationships"><Relationship Id="rId8" Type="http://schemas.openxmlformats.org/officeDocument/2006/relationships/tags" Target="../tags/tag1244.xml"/><Relationship Id="rId13" Type="http://schemas.openxmlformats.org/officeDocument/2006/relationships/hyperlink" Target="https://www.fs-unep-centre.org/wp-content/uploads/2020/06/GTR_2020.pdf" TargetMode="External"/><Relationship Id="rId3" Type="http://schemas.openxmlformats.org/officeDocument/2006/relationships/tags" Target="../tags/tag1239.xml"/><Relationship Id="rId7" Type="http://schemas.openxmlformats.org/officeDocument/2006/relationships/tags" Target="../tags/tag1243.xml"/><Relationship Id="rId12" Type="http://schemas.openxmlformats.org/officeDocument/2006/relationships/image" Target="../media/image9.emf"/><Relationship Id="rId17" Type="http://schemas.openxmlformats.org/officeDocument/2006/relationships/hyperlink" Target="mailto:gwagner@columbia.edu" TargetMode="External"/><Relationship Id="rId2" Type="http://schemas.openxmlformats.org/officeDocument/2006/relationships/tags" Target="../tags/tag1238.xml"/><Relationship Id="rId16" Type="http://schemas.openxmlformats.org/officeDocument/2006/relationships/hyperlink" Target="https://creativecommons.org/licenses/by/4.0/" TargetMode="External"/><Relationship Id="rId1" Type="http://schemas.openxmlformats.org/officeDocument/2006/relationships/tags" Target="../tags/tag1237.xml"/><Relationship Id="rId6" Type="http://schemas.openxmlformats.org/officeDocument/2006/relationships/tags" Target="../tags/tag1242.xml"/><Relationship Id="rId11" Type="http://schemas.openxmlformats.org/officeDocument/2006/relationships/oleObject" Target="../embeddings/oleObject52.bin"/><Relationship Id="rId5" Type="http://schemas.openxmlformats.org/officeDocument/2006/relationships/tags" Target="../tags/tag1241.xml"/><Relationship Id="rId15" Type="http://schemas.openxmlformats.org/officeDocument/2006/relationships/hyperlink" Target="https://business.columbia.edu/faculty/people/gernot-wagner" TargetMode="External"/><Relationship Id="rId10" Type="http://schemas.openxmlformats.org/officeDocument/2006/relationships/notesSlide" Target="../notesSlides/notesSlide49.xml"/><Relationship Id="rId4" Type="http://schemas.openxmlformats.org/officeDocument/2006/relationships/tags" Target="../tags/tag1240.xml"/><Relationship Id="rId9" Type="http://schemas.openxmlformats.org/officeDocument/2006/relationships/slideLayout" Target="../slideLayouts/slideLayout1.xml"/><Relationship Id="rId14" Type="http://schemas.openxmlformats.org/officeDocument/2006/relationships/hyperlink" Target="https://www.sciencedirect.com/science/article/abs/pii/S0140988317303870" TargetMode="External"/></Relationships>
</file>

<file path=ppt/slides/_rels/slide5.xml.rels><?xml version="1.0" encoding="UTF-8" standalone="yes"?>
<Relationships xmlns="http://schemas.openxmlformats.org/package/2006/relationships"><Relationship Id="rId26" Type="http://schemas.openxmlformats.org/officeDocument/2006/relationships/tags" Target="../tags/tag129.xml"/><Relationship Id="rId21" Type="http://schemas.openxmlformats.org/officeDocument/2006/relationships/tags" Target="../tags/tag124.xml"/><Relationship Id="rId42" Type="http://schemas.openxmlformats.org/officeDocument/2006/relationships/tags" Target="../tags/tag145.xml"/><Relationship Id="rId47" Type="http://schemas.openxmlformats.org/officeDocument/2006/relationships/tags" Target="../tags/tag150.xml"/><Relationship Id="rId63" Type="http://schemas.openxmlformats.org/officeDocument/2006/relationships/tags" Target="../tags/tag166.xml"/><Relationship Id="rId68" Type="http://schemas.openxmlformats.org/officeDocument/2006/relationships/tags" Target="../tags/tag171.xml"/><Relationship Id="rId84" Type="http://schemas.openxmlformats.org/officeDocument/2006/relationships/oleObject" Target="../embeddings/oleObject8.bin"/><Relationship Id="rId89" Type="http://schemas.openxmlformats.org/officeDocument/2006/relationships/hyperlink" Target="https://creativecommons.org/licenses/by/4.0/" TargetMode="External"/><Relationship Id="rId16" Type="http://schemas.openxmlformats.org/officeDocument/2006/relationships/tags" Target="../tags/tag119.xml"/><Relationship Id="rId11" Type="http://schemas.openxmlformats.org/officeDocument/2006/relationships/tags" Target="../tags/tag114.xml"/><Relationship Id="rId32" Type="http://schemas.openxmlformats.org/officeDocument/2006/relationships/tags" Target="../tags/tag135.xml"/><Relationship Id="rId37" Type="http://schemas.openxmlformats.org/officeDocument/2006/relationships/tags" Target="../tags/tag140.xml"/><Relationship Id="rId53" Type="http://schemas.openxmlformats.org/officeDocument/2006/relationships/tags" Target="../tags/tag156.xml"/><Relationship Id="rId58" Type="http://schemas.openxmlformats.org/officeDocument/2006/relationships/tags" Target="../tags/tag161.xml"/><Relationship Id="rId74" Type="http://schemas.openxmlformats.org/officeDocument/2006/relationships/tags" Target="../tags/tag177.xml"/><Relationship Id="rId79" Type="http://schemas.openxmlformats.org/officeDocument/2006/relationships/tags" Target="../tags/tag182.xml"/><Relationship Id="rId5" Type="http://schemas.openxmlformats.org/officeDocument/2006/relationships/tags" Target="../tags/tag108.xml"/><Relationship Id="rId90" Type="http://schemas.openxmlformats.org/officeDocument/2006/relationships/hyperlink" Target="mailto:gwagner@columbia.edu" TargetMode="External"/><Relationship Id="rId14" Type="http://schemas.openxmlformats.org/officeDocument/2006/relationships/tags" Target="../tags/tag117.xml"/><Relationship Id="rId22" Type="http://schemas.openxmlformats.org/officeDocument/2006/relationships/tags" Target="../tags/tag125.xml"/><Relationship Id="rId27" Type="http://schemas.openxmlformats.org/officeDocument/2006/relationships/tags" Target="../tags/tag130.xml"/><Relationship Id="rId30" Type="http://schemas.openxmlformats.org/officeDocument/2006/relationships/tags" Target="../tags/tag133.xml"/><Relationship Id="rId35" Type="http://schemas.openxmlformats.org/officeDocument/2006/relationships/tags" Target="../tags/tag138.xml"/><Relationship Id="rId43" Type="http://schemas.openxmlformats.org/officeDocument/2006/relationships/tags" Target="../tags/tag146.xml"/><Relationship Id="rId48" Type="http://schemas.openxmlformats.org/officeDocument/2006/relationships/tags" Target="../tags/tag151.xml"/><Relationship Id="rId56" Type="http://schemas.openxmlformats.org/officeDocument/2006/relationships/tags" Target="../tags/tag159.xml"/><Relationship Id="rId64" Type="http://schemas.openxmlformats.org/officeDocument/2006/relationships/tags" Target="../tags/tag167.xml"/><Relationship Id="rId69" Type="http://schemas.openxmlformats.org/officeDocument/2006/relationships/tags" Target="../tags/tag172.xml"/><Relationship Id="rId77" Type="http://schemas.openxmlformats.org/officeDocument/2006/relationships/tags" Target="../tags/tag180.xml"/><Relationship Id="rId8" Type="http://schemas.openxmlformats.org/officeDocument/2006/relationships/tags" Target="../tags/tag111.xml"/><Relationship Id="rId51" Type="http://schemas.openxmlformats.org/officeDocument/2006/relationships/tags" Target="../tags/tag154.xml"/><Relationship Id="rId72" Type="http://schemas.openxmlformats.org/officeDocument/2006/relationships/tags" Target="../tags/tag175.xml"/><Relationship Id="rId80" Type="http://schemas.openxmlformats.org/officeDocument/2006/relationships/tags" Target="../tags/tag183.xml"/><Relationship Id="rId85" Type="http://schemas.openxmlformats.org/officeDocument/2006/relationships/image" Target="../media/image9.emf"/><Relationship Id="rId3" Type="http://schemas.openxmlformats.org/officeDocument/2006/relationships/tags" Target="../tags/tag106.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tags" Target="../tags/tag128.xml"/><Relationship Id="rId33" Type="http://schemas.openxmlformats.org/officeDocument/2006/relationships/tags" Target="../tags/tag136.xml"/><Relationship Id="rId38" Type="http://schemas.openxmlformats.org/officeDocument/2006/relationships/tags" Target="../tags/tag141.xml"/><Relationship Id="rId46" Type="http://schemas.openxmlformats.org/officeDocument/2006/relationships/tags" Target="../tags/tag149.xml"/><Relationship Id="rId59" Type="http://schemas.openxmlformats.org/officeDocument/2006/relationships/tags" Target="../tags/tag162.xml"/><Relationship Id="rId67" Type="http://schemas.openxmlformats.org/officeDocument/2006/relationships/tags" Target="../tags/tag170.xml"/><Relationship Id="rId20" Type="http://schemas.openxmlformats.org/officeDocument/2006/relationships/tags" Target="../tags/tag123.xml"/><Relationship Id="rId41" Type="http://schemas.openxmlformats.org/officeDocument/2006/relationships/tags" Target="../tags/tag144.xml"/><Relationship Id="rId54" Type="http://schemas.openxmlformats.org/officeDocument/2006/relationships/tags" Target="../tags/tag157.xml"/><Relationship Id="rId62" Type="http://schemas.openxmlformats.org/officeDocument/2006/relationships/tags" Target="../tags/tag165.xml"/><Relationship Id="rId70" Type="http://schemas.openxmlformats.org/officeDocument/2006/relationships/tags" Target="../tags/tag173.xml"/><Relationship Id="rId75" Type="http://schemas.openxmlformats.org/officeDocument/2006/relationships/tags" Target="../tags/tag178.xml"/><Relationship Id="rId83" Type="http://schemas.openxmlformats.org/officeDocument/2006/relationships/notesSlide" Target="../notesSlides/notesSlide5.xml"/><Relationship Id="rId88" Type="http://schemas.openxmlformats.org/officeDocument/2006/relationships/hyperlink" Target="https://business.columbia.edu/faculty/people/gernot-wagner" TargetMode="External"/><Relationship Id="rId91" Type="http://schemas.openxmlformats.org/officeDocument/2006/relationships/chart" Target="../charts/chart1.xml"/><Relationship Id="rId1" Type="http://schemas.openxmlformats.org/officeDocument/2006/relationships/tags" Target="../tags/tag104.xml"/><Relationship Id="rId6" Type="http://schemas.openxmlformats.org/officeDocument/2006/relationships/tags" Target="../tags/tag109.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tags" Target="../tags/tag131.xml"/><Relationship Id="rId36" Type="http://schemas.openxmlformats.org/officeDocument/2006/relationships/tags" Target="../tags/tag139.xml"/><Relationship Id="rId49" Type="http://schemas.openxmlformats.org/officeDocument/2006/relationships/tags" Target="../tags/tag152.xml"/><Relationship Id="rId57" Type="http://schemas.openxmlformats.org/officeDocument/2006/relationships/tags" Target="../tags/tag160.xml"/><Relationship Id="rId10" Type="http://schemas.openxmlformats.org/officeDocument/2006/relationships/tags" Target="../tags/tag113.xml"/><Relationship Id="rId31" Type="http://schemas.openxmlformats.org/officeDocument/2006/relationships/tags" Target="../tags/tag134.xml"/><Relationship Id="rId44" Type="http://schemas.openxmlformats.org/officeDocument/2006/relationships/tags" Target="../tags/tag147.xml"/><Relationship Id="rId52" Type="http://schemas.openxmlformats.org/officeDocument/2006/relationships/tags" Target="../tags/tag155.xml"/><Relationship Id="rId60" Type="http://schemas.openxmlformats.org/officeDocument/2006/relationships/tags" Target="../tags/tag163.xml"/><Relationship Id="rId65" Type="http://schemas.openxmlformats.org/officeDocument/2006/relationships/tags" Target="../tags/tag168.xml"/><Relationship Id="rId73" Type="http://schemas.openxmlformats.org/officeDocument/2006/relationships/tags" Target="../tags/tag176.xml"/><Relationship Id="rId78" Type="http://schemas.openxmlformats.org/officeDocument/2006/relationships/tags" Target="../tags/tag181.xml"/><Relationship Id="rId81" Type="http://schemas.openxmlformats.org/officeDocument/2006/relationships/tags" Target="../tags/tag184.xml"/><Relationship Id="rId86" Type="http://schemas.openxmlformats.org/officeDocument/2006/relationships/hyperlink" Target="https://www.lazard.com/media/typdgxmm/lazards-lcoeplus-april-2023.pdf" TargetMode="External"/><Relationship Id="rId4" Type="http://schemas.openxmlformats.org/officeDocument/2006/relationships/tags" Target="../tags/tag107.xml"/><Relationship Id="rId9" Type="http://schemas.openxmlformats.org/officeDocument/2006/relationships/tags" Target="../tags/tag112.xml"/><Relationship Id="rId13" Type="http://schemas.openxmlformats.org/officeDocument/2006/relationships/tags" Target="../tags/tag116.xml"/><Relationship Id="rId18" Type="http://schemas.openxmlformats.org/officeDocument/2006/relationships/tags" Target="../tags/tag121.xml"/><Relationship Id="rId39" Type="http://schemas.openxmlformats.org/officeDocument/2006/relationships/tags" Target="../tags/tag142.xml"/><Relationship Id="rId34" Type="http://schemas.openxmlformats.org/officeDocument/2006/relationships/tags" Target="../tags/tag137.xml"/><Relationship Id="rId50" Type="http://schemas.openxmlformats.org/officeDocument/2006/relationships/tags" Target="../tags/tag153.xml"/><Relationship Id="rId55" Type="http://schemas.openxmlformats.org/officeDocument/2006/relationships/tags" Target="../tags/tag158.xml"/><Relationship Id="rId76" Type="http://schemas.openxmlformats.org/officeDocument/2006/relationships/tags" Target="../tags/tag179.xml"/><Relationship Id="rId7" Type="http://schemas.openxmlformats.org/officeDocument/2006/relationships/tags" Target="../tags/tag110.xml"/><Relationship Id="rId71" Type="http://schemas.openxmlformats.org/officeDocument/2006/relationships/tags" Target="../tags/tag174.xml"/><Relationship Id="rId92" Type="http://schemas.openxmlformats.org/officeDocument/2006/relationships/chart" Target="../charts/chart2.xml"/><Relationship Id="rId2" Type="http://schemas.openxmlformats.org/officeDocument/2006/relationships/tags" Target="../tags/tag105.xml"/><Relationship Id="rId29" Type="http://schemas.openxmlformats.org/officeDocument/2006/relationships/tags" Target="../tags/tag132.xml"/><Relationship Id="rId24" Type="http://schemas.openxmlformats.org/officeDocument/2006/relationships/tags" Target="../tags/tag127.xml"/><Relationship Id="rId40" Type="http://schemas.openxmlformats.org/officeDocument/2006/relationships/tags" Target="../tags/tag143.xml"/><Relationship Id="rId45" Type="http://schemas.openxmlformats.org/officeDocument/2006/relationships/tags" Target="../tags/tag148.xml"/><Relationship Id="rId66" Type="http://schemas.openxmlformats.org/officeDocument/2006/relationships/tags" Target="../tags/tag169.xml"/><Relationship Id="rId87" Type="http://schemas.openxmlformats.org/officeDocument/2006/relationships/hyperlink" Target="https://ourworldindata.org/renewable-energy#installed-solar-capacity" TargetMode="External"/><Relationship Id="rId61" Type="http://schemas.openxmlformats.org/officeDocument/2006/relationships/tags" Target="../tags/tag164.xml"/><Relationship Id="rId82" Type="http://schemas.openxmlformats.org/officeDocument/2006/relationships/slideLayout" Target="../slideLayouts/slideLayout1.xml"/><Relationship Id="rId19" Type="http://schemas.openxmlformats.org/officeDocument/2006/relationships/tags" Target="../tags/tag122.xml"/></Relationships>
</file>

<file path=ppt/slides/_rels/slide50.xml.rels><?xml version="1.0" encoding="UTF-8" standalone="yes"?>
<Relationships xmlns="http://schemas.openxmlformats.org/package/2006/relationships"><Relationship Id="rId8" Type="http://schemas.openxmlformats.org/officeDocument/2006/relationships/hyperlink" Target="https://www.energy.gov/eere/solar/federal-solar-tax-credits-businesses" TargetMode="External"/><Relationship Id="rId13" Type="http://schemas.openxmlformats.org/officeDocument/2006/relationships/hyperlink" Target="mailto:gwagner@columbia.edu" TargetMode="External"/><Relationship Id="rId3" Type="http://schemas.openxmlformats.org/officeDocument/2006/relationships/slideLayout" Target="../slideLayouts/slideLayout1.xml"/><Relationship Id="rId7" Type="http://schemas.openxmlformats.org/officeDocument/2006/relationships/hyperlink" Target="https://www.energy-storage.news/transferability-itc-deals-for-1gwh-of-us-battery-storage-market-has-grown-faster-than-anyone-expected/" TargetMode="External"/><Relationship Id="rId12" Type="http://schemas.openxmlformats.org/officeDocument/2006/relationships/hyperlink" Target="https://creativecommons.org/licenses/by/4.0/" TargetMode="External"/><Relationship Id="rId2" Type="http://schemas.openxmlformats.org/officeDocument/2006/relationships/tags" Target="../tags/tag1246.xml"/><Relationship Id="rId1" Type="http://schemas.openxmlformats.org/officeDocument/2006/relationships/tags" Target="../tags/tag1245.xml"/><Relationship Id="rId6" Type="http://schemas.openxmlformats.org/officeDocument/2006/relationships/image" Target="../media/image69.emf"/><Relationship Id="rId11" Type="http://schemas.openxmlformats.org/officeDocument/2006/relationships/hyperlink" Target="https://business.columbia.edu/faculty/people/gernot-wagner" TargetMode="External"/><Relationship Id="rId5" Type="http://schemas.openxmlformats.org/officeDocument/2006/relationships/oleObject" Target="../embeddings/oleObject53.bin"/><Relationship Id="rId10" Type="http://schemas.openxmlformats.org/officeDocument/2006/relationships/hyperlink" Target="https://www.ysgsolar.com/blog/solar-tax-equity-typical-back-leverage-financing-structure-ysg-solar" TargetMode="External"/><Relationship Id="rId4" Type="http://schemas.openxmlformats.org/officeDocument/2006/relationships/notesSlide" Target="../notesSlides/notesSlide50.xml"/><Relationship Id="rId9" Type="http://schemas.openxmlformats.org/officeDocument/2006/relationships/hyperlink" Target="https://gocardless.com/en-us/guides/posts/tax-equity-definition/"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248.xml"/><Relationship Id="rId1" Type="http://schemas.openxmlformats.org/officeDocument/2006/relationships/tags" Target="../tags/tag1247.xml"/><Relationship Id="rId6" Type="http://schemas.openxmlformats.org/officeDocument/2006/relationships/oleObject" Target="../embeddings/oleObject54.bin"/><Relationship Id="rId5" Type="http://schemas.openxmlformats.org/officeDocument/2006/relationships/image" Target="../media/image70.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hyperlink" Target="https://business.columbia.edu/faculty/people/gernot-wagner" TargetMode="External"/><Relationship Id="rId3" Type="http://schemas.openxmlformats.org/officeDocument/2006/relationships/tags" Target="../tags/tag1251.xml"/><Relationship Id="rId7" Type="http://schemas.openxmlformats.org/officeDocument/2006/relationships/tags" Target="../tags/tag1255.xml"/><Relationship Id="rId12" Type="http://schemas.openxmlformats.org/officeDocument/2006/relationships/image" Target="../media/image71.jpeg"/><Relationship Id="rId2" Type="http://schemas.openxmlformats.org/officeDocument/2006/relationships/tags" Target="../tags/tag1250.xml"/><Relationship Id="rId1" Type="http://schemas.openxmlformats.org/officeDocument/2006/relationships/tags" Target="../tags/tag1249.xml"/><Relationship Id="rId6" Type="http://schemas.openxmlformats.org/officeDocument/2006/relationships/tags" Target="../tags/tag1254.xml"/><Relationship Id="rId11" Type="http://schemas.openxmlformats.org/officeDocument/2006/relationships/image" Target="../media/image9.emf"/><Relationship Id="rId5" Type="http://schemas.openxmlformats.org/officeDocument/2006/relationships/tags" Target="../tags/tag1253.xml"/><Relationship Id="rId15" Type="http://schemas.openxmlformats.org/officeDocument/2006/relationships/hyperlink" Target="mailto:gwagner@columbia.edu" TargetMode="External"/><Relationship Id="rId10" Type="http://schemas.openxmlformats.org/officeDocument/2006/relationships/oleObject" Target="../embeddings/oleObject55.bin"/><Relationship Id="rId4" Type="http://schemas.openxmlformats.org/officeDocument/2006/relationships/tags" Target="../tags/tag1252.xml"/><Relationship Id="rId9" Type="http://schemas.openxmlformats.org/officeDocument/2006/relationships/notesSlide" Target="../notesSlides/notesSlide52.xml"/><Relationship Id="rId14" Type="http://schemas.openxmlformats.org/officeDocument/2006/relationships/hyperlink" Target="https://creativecommons.org/licenses/by/4.0/"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creativecommons.org/licenses/by/4.0/" TargetMode="External"/><Relationship Id="rId3" Type="http://schemas.openxmlformats.org/officeDocument/2006/relationships/tags" Target="../tags/tag1258.xml"/><Relationship Id="rId7" Type="http://schemas.openxmlformats.org/officeDocument/2006/relationships/oleObject" Target="../embeddings/oleObject56.bin"/><Relationship Id="rId12" Type="http://schemas.openxmlformats.org/officeDocument/2006/relationships/hyperlink" Target="https://business.columbia.edu/faculty/people/gernot-wagner" TargetMode="External"/><Relationship Id="rId2" Type="http://schemas.openxmlformats.org/officeDocument/2006/relationships/tags" Target="../tags/tag1257.xml"/><Relationship Id="rId1" Type="http://schemas.openxmlformats.org/officeDocument/2006/relationships/tags" Target="../tags/tag1256.xml"/><Relationship Id="rId6" Type="http://schemas.openxmlformats.org/officeDocument/2006/relationships/notesSlide" Target="../notesSlides/notesSlide53.xml"/><Relationship Id="rId11" Type="http://schemas.openxmlformats.org/officeDocument/2006/relationships/hyperlink" Target="https://www.eia.gov/energyexplained/renewable-sources/portfolio-standards.php" TargetMode="External"/><Relationship Id="rId5" Type="http://schemas.openxmlformats.org/officeDocument/2006/relationships/slideLayout" Target="../slideLayouts/slideLayout1.xml"/><Relationship Id="rId15" Type="http://schemas.openxmlformats.org/officeDocument/2006/relationships/image" Target="../media/image72.emf"/><Relationship Id="rId10" Type="http://schemas.openxmlformats.org/officeDocument/2006/relationships/hyperlink" Target="https://iea-pvps.org/trends_reports/trends-2022/" TargetMode="External"/><Relationship Id="rId4" Type="http://schemas.openxmlformats.org/officeDocument/2006/relationships/tags" Target="../tags/tag1259.xml"/><Relationship Id="rId9" Type="http://schemas.openxmlformats.org/officeDocument/2006/relationships/hyperlink" Target="https://www.nrel.gov/docs/fy15osti/64178.pdf" TargetMode="External"/><Relationship Id="rId14" Type="http://schemas.openxmlformats.org/officeDocument/2006/relationships/hyperlink" Target="mailto:gwagner@columbia.edu" TargetMode="External"/></Relationships>
</file>

<file path=ppt/slides/_rels/slide54.xml.rels><?xml version="1.0" encoding="UTF-8" standalone="yes"?>
<Relationships xmlns="http://schemas.openxmlformats.org/package/2006/relationships"><Relationship Id="rId8" Type="http://schemas.openxmlformats.org/officeDocument/2006/relationships/tags" Target="../tags/tag1267.xml"/><Relationship Id="rId13" Type="http://schemas.openxmlformats.org/officeDocument/2006/relationships/oleObject" Target="../embeddings/oleObject57.bin"/><Relationship Id="rId18" Type="http://schemas.openxmlformats.org/officeDocument/2006/relationships/hyperlink" Target="https://creativecommons.org/licenses/by/4.0/" TargetMode="External"/><Relationship Id="rId3" Type="http://schemas.openxmlformats.org/officeDocument/2006/relationships/tags" Target="../tags/tag1262.xml"/><Relationship Id="rId7" Type="http://schemas.openxmlformats.org/officeDocument/2006/relationships/tags" Target="../tags/tag1266.xml"/><Relationship Id="rId12" Type="http://schemas.openxmlformats.org/officeDocument/2006/relationships/notesSlide" Target="../notesSlides/notesSlide54.xml"/><Relationship Id="rId17" Type="http://schemas.openxmlformats.org/officeDocument/2006/relationships/hyperlink" Target="https://business.columbia.edu/faculty/people/gernot-wagner" TargetMode="External"/><Relationship Id="rId2" Type="http://schemas.openxmlformats.org/officeDocument/2006/relationships/tags" Target="../tags/tag1261.xml"/><Relationship Id="rId16" Type="http://schemas.openxmlformats.org/officeDocument/2006/relationships/hyperlink" Target="https://www.energy.gov/eere/solar/homeowners-guide-federal-tax-credit-solar-photovoltaics" TargetMode="External"/><Relationship Id="rId1" Type="http://schemas.openxmlformats.org/officeDocument/2006/relationships/tags" Target="../tags/tag1260.xml"/><Relationship Id="rId6" Type="http://schemas.openxmlformats.org/officeDocument/2006/relationships/tags" Target="../tags/tag1265.xml"/><Relationship Id="rId11" Type="http://schemas.openxmlformats.org/officeDocument/2006/relationships/slideLayout" Target="../slideLayouts/slideLayout1.xml"/><Relationship Id="rId5" Type="http://schemas.openxmlformats.org/officeDocument/2006/relationships/tags" Target="../tags/tag1264.xml"/><Relationship Id="rId15" Type="http://schemas.openxmlformats.org/officeDocument/2006/relationships/hyperlink" Target="https://www.energy.gov/eere/solar/federal-solar-tax-credits-businesses#:~:text=Solar%20systems%20that%20are%20placed,)%5B5%5D%20in%20size." TargetMode="External"/><Relationship Id="rId10" Type="http://schemas.openxmlformats.org/officeDocument/2006/relationships/tags" Target="../tags/tag1269.xml"/><Relationship Id="rId19" Type="http://schemas.openxmlformats.org/officeDocument/2006/relationships/hyperlink" Target="mailto:gwagner@columbia.edu" TargetMode="External"/><Relationship Id="rId4" Type="http://schemas.openxmlformats.org/officeDocument/2006/relationships/tags" Target="../tags/tag1263.xml"/><Relationship Id="rId9" Type="http://schemas.openxmlformats.org/officeDocument/2006/relationships/tags" Target="../tags/tag1268.xml"/><Relationship Id="rId14" Type="http://schemas.openxmlformats.org/officeDocument/2006/relationships/image" Target="../media/image9.emf"/></Relationships>
</file>

<file path=ppt/slides/_rels/slide5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faculty/people/gernot-wagner" TargetMode="External"/><Relationship Id="rId3" Type="http://schemas.openxmlformats.org/officeDocument/2006/relationships/tags" Target="../tags/tag1272.xml"/><Relationship Id="rId7" Type="http://schemas.openxmlformats.org/officeDocument/2006/relationships/oleObject" Target="../embeddings/oleObject58.bin"/><Relationship Id="rId12" Type="http://schemas.openxmlformats.org/officeDocument/2006/relationships/hyperlink" Target="https://www.whitecase.com/insight-our-thinking/clean-energy-tax-credits-transferability-and-deal-structure-alternatives" TargetMode="External"/><Relationship Id="rId2" Type="http://schemas.openxmlformats.org/officeDocument/2006/relationships/tags" Target="../tags/tag1271.xml"/><Relationship Id="rId1" Type="http://schemas.openxmlformats.org/officeDocument/2006/relationships/tags" Target="../tags/tag1270.xml"/><Relationship Id="rId6" Type="http://schemas.openxmlformats.org/officeDocument/2006/relationships/notesSlide" Target="../notesSlides/notesSlide55.xml"/><Relationship Id="rId11" Type="http://schemas.openxmlformats.org/officeDocument/2006/relationships/hyperlink" Target="https://www.linkedin.com/pulse/end-tax-equity-you-know-david-riester/" TargetMode="External"/><Relationship Id="rId5" Type="http://schemas.openxmlformats.org/officeDocument/2006/relationships/slideLayout" Target="../slideLayouts/slideLayout1.xml"/><Relationship Id="rId15" Type="http://schemas.openxmlformats.org/officeDocument/2006/relationships/hyperlink" Target="mailto:gwagner@columbia.edu" TargetMode="External"/><Relationship Id="rId10" Type="http://schemas.openxmlformats.org/officeDocument/2006/relationships/hyperlink" Target="https://news.bloombergtax.com/daily-tax-report/insight-tax-equity-remains-an-under-utilized-tool-for-corporate-tax-strategy" TargetMode="External"/><Relationship Id="rId4" Type="http://schemas.openxmlformats.org/officeDocument/2006/relationships/tags" Target="../tags/tag1273.xml"/><Relationship Id="rId9" Type="http://schemas.openxmlformats.org/officeDocument/2006/relationships/hyperlink" Target="https://acore.org/resources/the-risk-profile-of-renewable-energy-tax-equity-investments/" TargetMode="External"/><Relationship Id="rId14" Type="http://schemas.openxmlformats.org/officeDocument/2006/relationships/hyperlink" Target="https://creativecommons.org/licenses/by/4.0/"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notesSlide" Target="../notesSlides/notesSlide56.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274.xml"/><Relationship Id="rId6" Type="http://schemas.openxmlformats.org/officeDocument/2006/relationships/hyperlink" Target="https://www.energy.gov/sites/default/files/2023-05/Summary-ITC-and-PTC-Values-Chart-2023.png" TargetMode="External"/><Relationship Id="rId5" Type="http://schemas.openxmlformats.org/officeDocument/2006/relationships/image" Target="../media/image73.emf"/><Relationship Id="rId4" Type="http://schemas.openxmlformats.org/officeDocument/2006/relationships/oleObject" Target="../embeddings/oleObject59.bin"/><Relationship Id="rId9" Type="http://schemas.openxmlformats.org/officeDocument/2006/relationships/hyperlink" Target="mailto:gwagner@columbia.edu" TargetMode="External"/></Relationships>
</file>

<file path=ppt/slides/_rels/slide57.xml.rels><?xml version="1.0" encoding="UTF-8" standalone="yes"?>
<Relationships xmlns="http://schemas.openxmlformats.org/package/2006/relationships"><Relationship Id="rId13" Type="http://schemas.openxmlformats.org/officeDocument/2006/relationships/tags" Target="../tags/tag1287.xml"/><Relationship Id="rId18" Type="http://schemas.openxmlformats.org/officeDocument/2006/relationships/tags" Target="../tags/tag1292.xml"/><Relationship Id="rId26" Type="http://schemas.openxmlformats.org/officeDocument/2006/relationships/tags" Target="../tags/tag1300.xml"/><Relationship Id="rId39" Type="http://schemas.openxmlformats.org/officeDocument/2006/relationships/tags" Target="../tags/tag1313.xml"/><Relationship Id="rId21" Type="http://schemas.openxmlformats.org/officeDocument/2006/relationships/tags" Target="../tags/tag1295.xml"/><Relationship Id="rId34" Type="http://schemas.openxmlformats.org/officeDocument/2006/relationships/tags" Target="../tags/tag1308.xml"/><Relationship Id="rId42" Type="http://schemas.openxmlformats.org/officeDocument/2006/relationships/tags" Target="../tags/tag1316.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hyperlink" Target="https://heatmap.news/economy/ira-tax-credit-data" TargetMode="External"/><Relationship Id="rId7" Type="http://schemas.openxmlformats.org/officeDocument/2006/relationships/tags" Target="../tags/tag1281.xml"/><Relationship Id="rId2" Type="http://schemas.openxmlformats.org/officeDocument/2006/relationships/tags" Target="../tags/tag1276.xml"/><Relationship Id="rId16" Type="http://schemas.openxmlformats.org/officeDocument/2006/relationships/tags" Target="../tags/tag1290.xml"/><Relationship Id="rId29" Type="http://schemas.openxmlformats.org/officeDocument/2006/relationships/tags" Target="../tags/tag1303.xml"/><Relationship Id="rId11" Type="http://schemas.openxmlformats.org/officeDocument/2006/relationships/tags" Target="../tags/tag1285.xml"/><Relationship Id="rId24" Type="http://schemas.openxmlformats.org/officeDocument/2006/relationships/tags" Target="../tags/tag1298.xml"/><Relationship Id="rId32" Type="http://schemas.openxmlformats.org/officeDocument/2006/relationships/tags" Target="../tags/tag1306.xml"/><Relationship Id="rId37" Type="http://schemas.openxmlformats.org/officeDocument/2006/relationships/tags" Target="../tags/tag1311.xml"/><Relationship Id="rId40" Type="http://schemas.openxmlformats.org/officeDocument/2006/relationships/tags" Target="../tags/tag1314.xml"/><Relationship Id="rId45" Type="http://schemas.openxmlformats.org/officeDocument/2006/relationships/tags" Target="../tags/tag1319.xml"/><Relationship Id="rId53" Type="http://schemas.openxmlformats.org/officeDocument/2006/relationships/hyperlink" Target="https://home.treasury.gov/news/featured-stories/the-inflation-reduction-act-saving-american-households-money-while-reducing-climate-change-and-air-pollution" TargetMode="External"/><Relationship Id="rId58" Type="http://schemas.openxmlformats.org/officeDocument/2006/relationships/hyperlink" Target="https://cleanpower.org/wp-content/uploads/gateway/2024/08/ACP_Investing-in-America-24-v2_Report.pdf" TargetMode="External"/><Relationship Id="rId5" Type="http://schemas.openxmlformats.org/officeDocument/2006/relationships/tags" Target="../tags/tag1279.xml"/><Relationship Id="rId61" Type="http://schemas.openxmlformats.org/officeDocument/2006/relationships/hyperlink" Target="mailto:gwagner@columbia.edu" TargetMode="External"/><Relationship Id="rId19" Type="http://schemas.openxmlformats.org/officeDocument/2006/relationships/tags" Target="../tags/tag1293.xml"/><Relationship Id="rId14" Type="http://schemas.openxmlformats.org/officeDocument/2006/relationships/tags" Target="../tags/tag1288.xml"/><Relationship Id="rId22" Type="http://schemas.openxmlformats.org/officeDocument/2006/relationships/tags" Target="../tags/tag1296.xml"/><Relationship Id="rId27" Type="http://schemas.openxmlformats.org/officeDocument/2006/relationships/tags" Target="../tags/tag1301.xml"/><Relationship Id="rId30" Type="http://schemas.openxmlformats.org/officeDocument/2006/relationships/tags" Target="../tags/tag1304.xml"/><Relationship Id="rId35" Type="http://schemas.openxmlformats.org/officeDocument/2006/relationships/tags" Target="../tags/tag1309.xml"/><Relationship Id="rId43" Type="http://schemas.openxmlformats.org/officeDocument/2006/relationships/tags" Target="../tags/tag1317.xml"/><Relationship Id="rId48" Type="http://schemas.openxmlformats.org/officeDocument/2006/relationships/notesSlide" Target="../notesSlides/notesSlide57.xml"/><Relationship Id="rId56" Type="http://schemas.openxmlformats.org/officeDocument/2006/relationships/hyperlink" Target="https://www.seia.org/research-resources/impact-inflation-reduction-act#:~:text=Over%20the%20next%2010%20years,times%20the%20amount%20installed%20today." TargetMode="External"/><Relationship Id="rId8" Type="http://schemas.openxmlformats.org/officeDocument/2006/relationships/tags" Target="../tags/tag1282.xml"/><Relationship Id="rId51" Type="http://schemas.openxmlformats.org/officeDocument/2006/relationships/hyperlink" Target="https://www.energy.gov/eere/solar/federal-solar-tax-credits-businesses#:~:text=Solar%20systems%20that%20are%20placed,)%5B5%5D%20in%20size." TargetMode="External"/><Relationship Id="rId3" Type="http://schemas.openxmlformats.org/officeDocument/2006/relationships/tags" Target="../tags/tag1277.xml"/><Relationship Id="rId12" Type="http://schemas.openxmlformats.org/officeDocument/2006/relationships/tags" Target="../tags/tag1286.xml"/><Relationship Id="rId17" Type="http://schemas.openxmlformats.org/officeDocument/2006/relationships/tags" Target="../tags/tag1291.xml"/><Relationship Id="rId25" Type="http://schemas.openxmlformats.org/officeDocument/2006/relationships/tags" Target="../tags/tag1299.xml"/><Relationship Id="rId33" Type="http://schemas.openxmlformats.org/officeDocument/2006/relationships/tags" Target="../tags/tag1307.xml"/><Relationship Id="rId38" Type="http://schemas.openxmlformats.org/officeDocument/2006/relationships/tags" Target="../tags/tag1312.xml"/><Relationship Id="rId46" Type="http://schemas.openxmlformats.org/officeDocument/2006/relationships/tags" Target="../tags/tag1320.xml"/><Relationship Id="rId59" Type="http://schemas.openxmlformats.org/officeDocument/2006/relationships/hyperlink" Target="https://business.columbia.edu/faculty/people/gernot-wagner" TargetMode="External"/><Relationship Id="rId20" Type="http://schemas.openxmlformats.org/officeDocument/2006/relationships/tags" Target="../tags/tag1294.xml"/><Relationship Id="rId41" Type="http://schemas.openxmlformats.org/officeDocument/2006/relationships/tags" Target="../tags/tag1315.xml"/><Relationship Id="rId54" Type="http://schemas.openxmlformats.org/officeDocument/2006/relationships/hyperlink" Target="https://home.treasury.gov/news/featured-stories/the-inflation-reduction-act-a-place-based-analysis" TargetMode="External"/><Relationship Id="rId62" Type="http://schemas.openxmlformats.org/officeDocument/2006/relationships/chart" Target="../charts/chart33.xml"/><Relationship Id="rId1" Type="http://schemas.openxmlformats.org/officeDocument/2006/relationships/tags" Target="../tags/tag1275.xml"/><Relationship Id="rId6" Type="http://schemas.openxmlformats.org/officeDocument/2006/relationships/tags" Target="../tags/tag1280.xml"/><Relationship Id="rId15" Type="http://schemas.openxmlformats.org/officeDocument/2006/relationships/tags" Target="../tags/tag1289.xml"/><Relationship Id="rId23" Type="http://schemas.openxmlformats.org/officeDocument/2006/relationships/tags" Target="../tags/tag1297.xml"/><Relationship Id="rId28" Type="http://schemas.openxmlformats.org/officeDocument/2006/relationships/tags" Target="../tags/tag1302.xml"/><Relationship Id="rId36" Type="http://schemas.openxmlformats.org/officeDocument/2006/relationships/tags" Target="../tags/tag1310.xml"/><Relationship Id="rId49" Type="http://schemas.openxmlformats.org/officeDocument/2006/relationships/oleObject" Target="../embeddings/oleObject60.bin"/><Relationship Id="rId57" Type="http://schemas.openxmlformats.org/officeDocument/2006/relationships/hyperlink" Target="https://cdn.prod.website-files.com/64e31ae6c5fd44b10ff405a7/65d568670df0b04daed42371_Clean%20Investment%20in%202023%20-%20Assessing%20Progress%20in%20Electricity%20and%20Transport.pdf" TargetMode="External"/><Relationship Id="rId10" Type="http://schemas.openxmlformats.org/officeDocument/2006/relationships/tags" Target="../tags/tag1284.xml"/><Relationship Id="rId31" Type="http://schemas.openxmlformats.org/officeDocument/2006/relationships/tags" Target="../tags/tag1305.xml"/><Relationship Id="rId44" Type="http://schemas.openxmlformats.org/officeDocument/2006/relationships/tags" Target="../tags/tag1318.xml"/><Relationship Id="rId52" Type="http://schemas.openxmlformats.org/officeDocument/2006/relationships/hyperlink" Target="https://www.woodmac.com/news/opinion/the-inflation-reduction-act-and-its-impact-so-far/" TargetMode="External"/><Relationship Id="rId60" Type="http://schemas.openxmlformats.org/officeDocument/2006/relationships/hyperlink" Target="https://creativecommons.org/licenses/by/4.0/" TargetMode="External"/><Relationship Id="rId4" Type="http://schemas.openxmlformats.org/officeDocument/2006/relationships/tags" Target="../tags/tag1278.xml"/><Relationship Id="rId9" Type="http://schemas.openxmlformats.org/officeDocument/2006/relationships/tags" Target="../tags/tag1283.xml"/></Relationships>
</file>

<file path=ppt/slides/_rels/slide58.xml.rels><?xml version="1.0" encoding="UTF-8" standalone="yes"?>
<Relationships xmlns="http://schemas.openxmlformats.org/package/2006/relationships"><Relationship Id="rId13" Type="http://schemas.openxmlformats.org/officeDocument/2006/relationships/tags" Target="../tags/tag1333.xml"/><Relationship Id="rId18" Type="http://schemas.openxmlformats.org/officeDocument/2006/relationships/tags" Target="../tags/tag1338.xml"/><Relationship Id="rId26" Type="http://schemas.openxmlformats.org/officeDocument/2006/relationships/tags" Target="../tags/tag1346.xml"/><Relationship Id="rId39" Type="http://schemas.openxmlformats.org/officeDocument/2006/relationships/hyperlink" Target="https://www.nrel.gov/docs/fy15osti/64178.pdf" TargetMode="External"/><Relationship Id="rId21" Type="http://schemas.openxmlformats.org/officeDocument/2006/relationships/tags" Target="../tags/tag1341.xml"/><Relationship Id="rId34" Type="http://schemas.openxmlformats.org/officeDocument/2006/relationships/slideLayout" Target="../slideLayouts/slideLayout1.xml"/><Relationship Id="rId42" Type="http://schemas.openxmlformats.org/officeDocument/2006/relationships/hyperlink" Target="https://creativecommons.org/licenses/by/4.0/" TargetMode="External"/><Relationship Id="rId7" Type="http://schemas.openxmlformats.org/officeDocument/2006/relationships/tags" Target="../tags/tag1327.xml"/><Relationship Id="rId2" Type="http://schemas.openxmlformats.org/officeDocument/2006/relationships/tags" Target="../tags/tag1322.xml"/><Relationship Id="rId16" Type="http://schemas.openxmlformats.org/officeDocument/2006/relationships/tags" Target="../tags/tag1336.xml"/><Relationship Id="rId20" Type="http://schemas.openxmlformats.org/officeDocument/2006/relationships/tags" Target="../tags/tag1340.xml"/><Relationship Id="rId29" Type="http://schemas.openxmlformats.org/officeDocument/2006/relationships/tags" Target="../tags/tag1349.xml"/><Relationship Id="rId41" Type="http://schemas.openxmlformats.org/officeDocument/2006/relationships/hyperlink" Target="https://business.columbia.edu/faculty/people/gernot-wagner" TargetMode="External"/><Relationship Id="rId1" Type="http://schemas.openxmlformats.org/officeDocument/2006/relationships/tags" Target="../tags/tag1321.xml"/><Relationship Id="rId6" Type="http://schemas.openxmlformats.org/officeDocument/2006/relationships/tags" Target="../tags/tag1326.xml"/><Relationship Id="rId11" Type="http://schemas.openxmlformats.org/officeDocument/2006/relationships/tags" Target="../tags/tag1331.xml"/><Relationship Id="rId24" Type="http://schemas.openxmlformats.org/officeDocument/2006/relationships/tags" Target="../tags/tag1344.xml"/><Relationship Id="rId32" Type="http://schemas.openxmlformats.org/officeDocument/2006/relationships/tags" Target="../tags/tag1352.xml"/><Relationship Id="rId37" Type="http://schemas.openxmlformats.org/officeDocument/2006/relationships/image" Target="../media/image9.emf"/><Relationship Id="rId40" Type="http://schemas.openxmlformats.org/officeDocument/2006/relationships/hyperlink" Target="https://iea-pvps.org/trends_reports/trends-2022/" TargetMode="External"/><Relationship Id="rId5" Type="http://schemas.openxmlformats.org/officeDocument/2006/relationships/tags" Target="../tags/tag1325.xml"/><Relationship Id="rId15" Type="http://schemas.openxmlformats.org/officeDocument/2006/relationships/tags" Target="../tags/tag1335.xml"/><Relationship Id="rId23" Type="http://schemas.openxmlformats.org/officeDocument/2006/relationships/tags" Target="../tags/tag1343.xml"/><Relationship Id="rId28" Type="http://schemas.openxmlformats.org/officeDocument/2006/relationships/tags" Target="../tags/tag1348.xml"/><Relationship Id="rId36" Type="http://schemas.openxmlformats.org/officeDocument/2006/relationships/oleObject" Target="../embeddings/oleObject61.bin"/><Relationship Id="rId10" Type="http://schemas.openxmlformats.org/officeDocument/2006/relationships/tags" Target="../tags/tag1330.xml"/><Relationship Id="rId19" Type="http://schemas.openxmlformats.org/officeDocument/2006/relationships/tags" Target="../tags/tag1339.xml"/><Relationship Id="rId31" Type="http://schemas.openxmlformats.org/officeDocument/2006/relationships/tags" Target="../tags/tag1351.xml"/><Relationship Id="rId4" Type="http://schemas.openxmlformats.org/officeDocument/2006/relationships/tags" Target="../tags/tag1324.xml"/><Relationship Id="rId9" Type="http://schemas.openxmlformats.org/officeDocument/2006/relationships/tags" Target="../tags/tag1329.xml"/><Relationship Id="rId14" Type="http://schemas.openxmlformats.org/officeDocument/2006/relationships/tags" Target="../tags/tag1334.xml"/><Relationship Id="rId22" Type="http://schemas.openxmlformats.org/officeDocument/2006/relationships/tags" Target="../tags/tag1342.xml"/><Relationship Id="rId27" Type="http://schemas.openxmlformats.org/officeDocument/2006/relationships/tags" Target="../tags/tag1347.xml"/><Relationship Id="rId30" Type="http://schemas.openxmlformats.org/officeDocument/2006/relationships/tags" Target="../tags/tag1350.xml"/><Relationship Id="rId35" Type="http://schemas.openxmlformats.org/officeDocument/2006/relationships/notesSlide" Target="../notesSlides/notesSlide58.xml"/><Relationship Id="rId43" Type="http://schemas.openxmlformats.org/officeDocument/2006/relationships/hyperlink" Target="mailto:gwagner@columbia.edu" TargetMode="External"/><Relationship Id="rId8" Type="http://schemas.openxmlformats.org/officeDocument/2006/relationships/tags" Target="../tags/tag1328.xml"/><Relationship Id="rId3" Type="http://schemas.openxmlformats.org/officeDocument/2006/relationships/tags" Target="../tags/tag1323.xml"/><Relationship Id="rId12" Type="http://schemas.openxmlformats.org/officeDocument/2006/relationships/tags" Target="../tags/tag1332.xml"/><Relationship Id="rId17" Type="http://schemas.openxmlformats.org/officeDocument/2006/relationships/tags" Target="../tags/tag1337.xml"/><Relationship Id="rId25" Type="http://schemas.openxmlformats.org/officeDocument/2006/relationships/tags" Target="../tags/tag1345.xml"/><Relationship Id="rId33" Type="http://schemas.openxmlformats.org/officeDocument/2006/relationships/tags" Target="../tags/tag1353.xml"/><Relationship Id="rId38" Type="http://schemas.openxmlformats.org/officeDocument/2006/relationships/chart" Target="../charts/chart34.xml"/></Relationships>
</file>

<file path=ppt/slides/_rels/slide59.xml.rels><?xml version="1.0" encoding="UTF-8" standalone="yes"?>
<Relationships xmlns="http://schemas.openxmlformats.org/package/2006/relationships"><Relationship Id="rId13" Type="http://schemas.openxmlformats.org/officeDocument/2006/relationships/tags" Target="../tags/tag1366.xml"/><Relationship Id="rId18" Type="http://schemas.openxmlformats.org/officeDocument/2006/relationships/tags" Target="../tags/tag1371.xml"/><Relationship Id="rId26" Type="http://schemas.openxmlformats.org/officeDocument/2006/relationships/tags" Target="../tags/tag1379.xml"/><Relationship Id="rId39" Type="http://schemas.openxmlformats.org/officeDocument/2006/relationships/tags" Target="../tags/tag1392.xml"/><Relationship Id="rId21" Type="http://schemas.openxmlformats.org/officeDocument/2006/relationships/tags" Target="../tags/tag1374.xml"/><Relationship Id="rId34" Type="http://schemas.openxmlformats.org/officeDocument/2006/relationships/tags" Target="../tags/tag1387.xml"/><Relationship Id="rId42" Type="http://schemas.openxmlformats.org/officeDocument/2006/relationships/tags" Target="../tags/tag1395.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chart" Target="../charts/chart35.xml"/><Relationship Id="rId7" Type="http://schemas.openxmlformats.org/officeDocument/2006/relationships/tags" Target="../tags/tag1360.xml"/><Relationship Id="rId2" Type="http://schemas.openxmlformats.org/officeDocument/2006/relationships/tags" Target="../tags/tag1355.xml"/><Relationship Id="rId16" Type="http://schemas.openxmlformats.org/officeDocument/2006/relationships/tags" Target="../tags/tag1369.xml"/><Relationship Id="rId29" Type="http://schemas.openxmlformats.org/officeDocument/2006/relationships/tags" Target="../tags/tag1382.xml"/><Relationship Id="rId11" Type="http://schemas.openxmlformats.org/officeDocument/2006/relationships/tags" Target="../tags/tag1364.xml"/><Relationship Id="rId24" Type="http://schemas.openxmlformats.org/officeDocument/2006/relationships/tags" Target="../tags/tag1377.xml"/><Relationship Id="rId32" Type="http://schemas.openxmlformats.org/officeDocument/2006/relationships/tags" Target="../tags/tag1385.xml"/><Relationship Id="rId37" Type="http://schemas.openxmlformats.org/officeDocument/2006/relationships/tags" Target="../tags/tag1390.xml"/><Relationship Id="rId40" Type="http://schemas.openxmlformats.org/officeDocument/2006/relationships/tags" Target="../tags/tag1393.xml"/><Relationship Id="rId45" Type="http://schemas.openxmlformats.org/officeDocument/2006/relationships/tags" Target="../tags/tag1398.xml"/><Relationship Id="rId53" Type="http://schemas.openxmlformats.org/officeDocument/2006/relationships/hyperlink" Target="https://creativecommons.org/licenses/by/4.0/" TargetMode="External"/><Relationship Id="rId5" Type="http://schemas.openxmlformats.org/officeDocument/2006/relationships/tags" Target="../tags/tag1358.xml"/><Relationship Id="rId10" Type="http://schemas.openxmlformats.org/officeDocument/2006/relationships/tags" Target="../tags/tag1363.xml"/><Relationship Id="rId19" Type="http://schemas.openxmlformats.org/officeDocument/2006/relationships/tags" Target="../tags/tag1372.xml"/><Relationship Id="rId31" Type="http://schemas.openxmlformats.org/officeDocument/2006/relationships/tags" Target="../tags/tag1384.xml"/><Relationship Id="rId44" Type="http://schemas.openxmlformats.org/officeDocument/2006/relationships/tags" Target="../tags/tag1397.xml"/><Relationship Id="rId52" Type="http://schemas.openxmlformats.org/officeDocument/2006/relationships/hyperlink" Target="https://business.columbia.edu/faculty/people/gernot-wagner" TargetMode="External"/><Relationship Id="rId4" Type="http://schemas.openxmlformats.org/officeDocument/2006/relationships/tags" Target="../tags/tag1357.xml"/><Relationship Id="rId9" Type="http://schemas.openxmlformats.org/officeDocument/2006/relationships/tags" Target="../tags/tag1362.xml"/><Relationship Id="rId14" Type="http://schemas.openxmlformats.org/officeDocument/2006/relationships/tags" Target="../tags/tag1367.xml"/><Relationship Id="rId22" Type="http://schemas.openxmlformats.org/officeDocument/2006/relationships/tags" Target="../tags/tag1375.xml"/><Relationship Id="rId27" Type="http://schemas.openxmlformats.org/officeDocument/2006/relationships/tags" Target="../tags/tag1380.xml"/><Relationship Id="rId30" Type="http://schemas.openxmlformats.org/officeDocument/2006/relationships/tags" Target="../tags/tag1383.xml"/><Relationship Id="rId35" Type="http://schemas.openxmlformats.org/officeDocument/2006/relationships/tags" Target="../tags/tag1388.xml"/><Relationship Id="rId43" Type="http://schemas.openxmlformats.org/officeDocument/2006/relationships/tags" Target="../tags/tag1396.xml"/><Relationship Id="rId48" Type="http://schemas.openxmlformats.org/officeDocument/2006/relationships/notesSlide" Target="../notesSlides/notesSlide59.xml"/><Relationship Id="rId8" Type="http://schemas.openxmlformats.org/officeDocument/2006/relationships/tags" Target="../tags/tag1361.xml"/><Relationship Id="rId51" Type="http://schemas.openxmlformats.org/officeDocument/2006/relationships/hyperlink" Target="http://mm.chinapower.com.cn/xw/zyxw/20240201/234630.html" TargetMode="External"/><Relationship Id="rId3" Type="http://schemas.openxmlformats.org/officeDocument/2006/relationships/tags" Target="../tags/tag1356.xml"/><Relationship Id="rId12" Type="http://schemas.openxmlformats.org/officeDocument/2006/relationships/tags" Target="../tags/tag1365.xml"/><Relationship Id="rId17" Type="http://schemas.openxmlformats.org/officeDocument/2006/relationships/tags" Target="../tags/tag1370.xml"/><Relationship Id="rId25" Type="http://schemas.openxmlformats.org/officeDocument/2006/relationships/tags" Target="../tags/tag1378.xml"/><Relationship Id="rId33" Type="http://schemas.openxmlformats.org/officeDocument/2006/relationships/tags" Target="../tags/tag1386.xml"/><Relationship Id="rId38" Type="http://schemas.openxmlformats.org/officeDocument/2006/relationships/tags" Target="../tags/tag1391.xml"/><Relationship Id="rId46" Type="http://schemas.openxmlformats.org/officeDocument/2006/relationships/tags" Target="../tags/tag1399.xml"/><Relationship Id="rId20" Type="http://schemas.openxmlformats.org/officeDocument/2006/relationships/tags" Target="../tags/tag1373.xml"/><Relationship Id="rId41" Type="http://schemas.openxmlformats.org/officeDocument/2006/relationships/tags" Target="../tags/tag1394.xml"/><Relationship Id="rId54" Type="http://schemas.openxmlformats.org/officeDocument/2006/relationships/hyperlink" Target="mailto:gwagner@columbia.edu" TargetMode="External"/><Relationship Id="rId1" Type="http://schemas.openxmlformats.org/officeDocument/2006/relationships/tags" Target="../tags/tag1354.xml"/><Relationship Id="rId6" Type="http://schemas.openxmlformats.org/officeDocument/2006/relationships/tags" Target="../tags/tag1359.xml"/><Relationship Id="rId15" Type="http://schemas.openxmlformats.org/officeDocument/2006/relationships/tags" Target="../tags/tag1368.xml"/><Relationship Id="rId23" Type="http://schemas.openxmlformats.org/officeDocument/2006/relationships/tags" Target="../tags/tag1376.xml"/><Relationship Id="rId28" Type="http://schemas.openxmlformats.org/officeDocument/2006/relationships/tags" Target="../tags/tag1381.xml"/><Relationship Id="rId36" Type="http://schemas.openxmlformats.org/officeDocument/2006/relationships/tags" Target="../tags/tag1389.xml"/><Relationship Id="rId49" Type="http://schemas.openxmlformats.org/officeDocument/2006/relationships/oleObject" Target="../embeddings/oleObject62.bin"/></Relationships>
</file>

<file path=ppt/slides/_rels/slide6.xml.rels><?xml version="1.0" encoding="UTF-8" standalone="yes"?>
<Relationships xmlns="http://schemas.openxmlformats.org/package/2006/relationships"><Relationship Id="rId26" Type="http://schemas.openxmlformats.org/officeDocument/2006/relationships/tags" Target="../tags/tag210.xml"/><Relationship Id="rId21" Type="http://schemas.openxmlformats.org/officeDocument/2006/relationships/tags" Target="../tags/tag205.xml"/><Relationship Id="rId42" Type="http://schemas.openxmlformats.org/officeDocument/2006/relationships/tags" Target="../tags/tag226.xml"/><Relationship Id="rId47" Type="http://schemas.openxmlformats.org/officeDocument/2006/relationships/tags" Target="../tags/tag231.xml"/><Relationship Id="rId63" Type="http://schemas.openxmlformats.org/officeDocument/2006/relationships/tags" Target="../tags/tag247.xml"/><Relationship Id="rId68" Type="http://schemas.openxmlformats.org/officeDocument/2006/relationships/hyperlink" Target="https://pdf.sciencedirectassets.com/271097/1-s2.0-S0301421518X0010X/1-s2.0-S0301421518305196/am.pdf?X-Amz-Security-Token=IQoJb3JpZ2luX2VjEAsaCXVzLWVhc3QtMSJHMEUCIQDxsG%2BevUaW36CEV7HFhxUB5vGQhthv9foZ6ivD0sWh5gIgPy2pYg9dirK%2F2Ai1JFv1EGe1p48S1m3UODgZDiHwA0cquwUI9P%2F%2F%2F%2F%2F%2F%2F%2F%2F%2FARAFGgwwNTkwMDM1NDY4NjUiDJ9q3AeW9ujwVPxPACqPBcVezZNZ%2FwKTAcrDu%2FkuxzT21QmmTm%2BMUFSCDiDvQ88xoXcCn89cEd0t5srhES%2FOqdLO%2BKq6NZSUaIl5rRqTK6BAbE7yACSowUVNq0qIr4A3b8%2FdfwBKHWc6dJ%2FxCgXNJAQYRwG31Y%2Fk1S%2Fm2uHucCTqrLzSUi%2FIVSy7ZCVlckF0Ol7a9AlJ9IbVtkRV%2B1uBnAvMYhHAEH13O2O%2FQPW%2FVUXcIcEHSbZUtSqVDI0W2lz0KdOZQzGMWvUDjuxSEIQRMvUTDXqL%2Bq%2B3Nsj1HZKnMVExty1ACbA12VBE3%2FyNfhC5cbNpKrng5MecwseJd7K2We54rgw4hfLzhY8cG9hX%2FhLIlCm%2FVKK1DfjMAHfQgcpeXY5ui3FJrES8og0IgCzRafw7Ub2YVvxETkRvZcld40IHV0D5vhVf8QBnGYvadjjAt86F5nXlOV8xVv7nAAkuvmFheIcxuU9rf0JTbP0fWUK79UMrWtSigKArlTEOO8VgH6GMIkaGZOFX%2B%2Bfykcpb2jG91asy0WDgcGrlLHlWyM7VP%2FX48UOqADkpqYxjJdHTmSkpFAbMRROYxuP2AIRB%2Bx7bHanGqlM%2FP7chB7a4%2BYNxa4ckdRJwGNVx5t3Jj0nXSlFTEMETZaDvjAyNxCVhg%2FcIlBoOfjP7IVaHebGWUM6hfW%2BsZEXMq00p97uBZ0sFGpk8UCITtPRJMuw8OZVYwxuYLEsile1bDJHgXo1AO28HGeKa3ZMLgwCGORzzXZ08e5fOUWgvBECaAs4ng%2F%2FS41zc6v6%2BwOxIwIwnqho6mGB0ljX6MEGyI7jkSVU9jDpPKEAy9HB4buW%2BN4XnGACZTgNOCmaryCkkdbA5XwVyXcytBA8w6vjatCHt4sJBv1EwlOPJtQY6sQHMT9Rqww00NdfbA4LYevxofTx1nfuR94Nr6fOVm8%2FV6FyW9S29ZwHn7fcptFpR5rrpipi2WlXeNdhZeWuNKjJccpSgtemRTWP72Njgq7Utrx4Z5%2BSSs6Iusa%2FLH3WjvIOVPZLTB9cm1juUVeF9frZY7FgWYDD0UMd23PIGD4eAWe3HpRNrfcSGyMJSQUIRSV6NQsIyXYSQepOb2cY17wPv3wjcoKjPjy1pTkZHQzmRB6U%3D&amp;X-Amz-Algorithm=AWS4-HMAC-SHA256&amp;X-Amz-Date=20240806T192012Z&amp;X-Amz-SignedHeaders=host&amp;X-Amz-Expires=299&amp;X-Amz-Credential=ASIAQ3PHCVTYWZK75J4G%2F20240806%2Fus-east-1%2Fs3%2Faws4_request&amp;X-Amz-Signature=f9771f6784caf5903d15e0d7396e3bf1da07fa2b964c30e419fd3583b8f7a68d&amp;hash=51c9858f2f46847681e723905bfb681836e7a9ba96ea250decf72fbf1123feea&amp;host=68042c943591013ac2b2430a89b270f6af2c76d8dfd086a07176afe7c76c2c61&amp;pii=S0301421518305196&amp;tid=pdf-b99eba60-4781-4b47-b7de-ea7a28f20cfe&amp;sid=cc4c840840501249278bbef1ec945211145bgxrqa&amp;type=client" TargetMode="External"/><Relationship Id="rId2" Type="http://schemas.openxmlformats.org/officeDocument/2006/relationships/tags" Target="../tags/tag186.xml"/><Relationship Id="rId16" Type="http://schemas.openxmlformats.org/officeDocument/2006/relationships/tags" Target="../tags/tag200.xml"/><Relationship Id="rId29" Type="http://schemas.openxmlformats.org/officeDocument/2006/relationships/tags" Target="../tags/tag213.xml"/><Relationship Id="rId11" Type="http://schemas.openxmlformats.org/officeDocument/2006/relationships/tags" Target="../tags/tag195.xml"/><Relationship Id="rId24" Type="http://schemas.openxmlformats.org/officeDocument/2006/relationships/tags" Target="../tags/tag208.xml"/><Relationship Id="rId32" Type="http://schemas.openxmlformats.org/officeDocument/2006/relationships/tags" Target="../tags/tag216.xml"/><Relationship Id="rId37" Type="http://schemas.openxmlformats.org/officeDocument/2006/relationships/tags" Target="../tags/tag221.xml"/><Relationship Id="rId40" Type="http://schemas.openxmlformats.org/officeDocument/2006/relationships/tags" Target="../tags/tag224.xml"/><Relationship Id="rId45" Type="http://schemas.openxmlformats.org/officeDocument/2006/relationships/tags" Target="../tags/tag229.xml"/><Relationship Id="rId53" Type="http://schemas.openxmlformats.org/officeDocument/2006/relationships/tags" Target="../tags/tag237.xml"/><Relationship Id="rId58" Type="http://schemas.openxmlformats.org/officeDocument/2006/relationships/tags" Target="../tags/tag242.xml"/><Relationship Id="rId66" Type="http://schemas.openxmlformats.org/officeDocument/2006/relationships/oleObject" Target="../embeddings/oleObject9.bin"/><Relationship Id="rId5" Type="http://schemas.openxmlformats.org/officeDocument/2006/relationships/tags" Target="../tags/tag189.xml"/><Relationship Id="rId61" Type="http://schemas.openxmlformats.org/officeDocument/2006/relationships/tags" Target="../tags/tag245.xml"/><Relationship Id="rId19" Type="http://schemas.openxmlformats.org/officeDocument/2006/relationships/tags" Target="../tags/tag203.xml"/><Relationship Id="rId14" Type="http://schemas.openxmlformats.org/officeDocument/2006/relationships/tags" Target="../tags/tag198.xml"/><Relationship Id="rId22" Type="http://schemas.openxmlformats.org/officeDocument/2006/relationships/tags" Target="../tags/tag206.xml"/><Relationship Id="rId27" Type="http://schemas.openxmlformats.org/officeDocument/2006/relationships/tags" Target="../tags/tag211.xml"/><Relationship Id="rId30" Type="http://schemas.openxmlformats.org/officeDocument/2006/relationships/tags" Target="../tags/tag214.xml"/><Relationship Id="rId35" Type="http://schemas.openxmlformats.org/officeDocument/2006/relationships/tags" Target="../tags/tag219.xml"/><Relationship Id="rId43" Type="http://schemas.openxmlformats.org/officeDocument/2006/relationships/tags" Target="../tags/tag227.xml"/><Relationship Id="rId48" Type="http://schemas.openxmlformats.org/officeDocument/2006/relationships/tags" Target="../tags/tag232.xml"/><Relationship Id="rId56" Type="http://schemas.openxmlformats.org/officeDocument/2006/relationships/tags" Target="../tags/tag240.xml"/><Relationship Id="rId64" Type="http://schemas.openxmlformats.org/officeDocument/2006/relationships/slideLayout" Target="../slideLayouts/slideLayout1.xml"/><Relationship Id="rId69" Type="http://schemas.openxmlformats.org/officeDocument/2006/relationships/hyperlink" Target="https://business.columbia.edu/faculty/people/gernot-wagner" TargetMode="External"/><Relationship Id="rId8" Type="http://schemas.openxmlformats.org/officeDocument/2006/relationships/tags" Target="../tags/tag192.xml"/><Relationship Id="rId51" Type="http://schemas.openxmlformats.org/officeDocument/2006/relationships/tags" Target="../tags/tag235.xml"/><Relationship Id="rId72" Type="http://schemas.openxmlformats.org/officeDocument/2006/relationships/chart" Target="../charts/chart3.xml"/><Relationship Id="rId3" Type="http://schemas.openxmlformats.org/officeDocument/2006/relationships/tags" Target="../tags/tag187.xml"/><Relationship Id="rId12" Type="http://schemas.openxmlformats.org/officeDocument/2006/relationships/tags" Target="../tags/tag196.xml"/><Relationship Id="rId17" Type="http://schemas.openxmlformats.org/officeDocument/2006/relationships/tags" Target="../tags/tag201.xml"/><Relationship Id="rId25" Type="http://schemas.openxmlformats.org/officeDocument/2006/relationships/tags" Target="../tags/tag209.xml"/><Relationship Id="rId33" Type="http://schemas.openxmlformats.org/officeDocument/2006/relationships/tags" Target="../tags/tag217.xml"/><Relationship Id="rId38" Type="http://schemas.openxmlformats.org/officeDocument/2006/relationships/tags" Target="../tags/tag222.xml"/><Relationship Id="rId46" Type="http://schemas.openxmlformats.org/officeDocument/2006/relationships/tags" Target="../tags/tag230.xml"/><Relationship Id="rId59" Type="http://schemas.openxmlformats.org/officeDocument/2006/relationships/tags" Target="../tags/tag243.xml"/><Relationship Id="rId67" Type="http://schemas.openxmlformats.org/officeDocument/2006/relationships/image" Target="../media/image9.emf"/><Relationship Id="rId20" Type="http://schemas.openxmlformats.org/officeDocument/2006/relationships/tags" Target="../tags/tag204.xml"/><Relationship Id="rId41" Type="http://schemas.openxmlformats.org/officeDocument/2006/relationships/tags" Target="../tags/tag225.xml"/><Relationship Id="rId54" Type="http://schemas.openxmlformats.org/officeDocument/2006/relationships/tags" Target="../tags/tag238.xml"/><Relationship Id="rId62" Type="http://schemas.openxmlformats.org/officeDocument/2006/relationships/tags" Target="../tags/tag246.xml"/><Relationship Id="rId70" Type="http://schemas.openxmlformats.org/officeDocument/2006/relationships/hyperlink" Target="https://creativecommons.org/licenses/by/4.0/" TargetMode="External"/><Relationship Id="rId1" Type="http://schemas.openxmlformats.org/officeDocument/2006/relationships/tags" Target="../tags/tag185.xml"/><Relationship Id="rId6" Type="http://schemas.openxmlformats.org/officeDocument/2006/relationships/tags" Target="../tags/tag190.xml"/><Relationship Id="rId15" Type="http://schemas.openxmlformats.org/officeDocument/2006/relationships/tags" Target="../tags/tag199.xml"/><Relationship Id="rId23" Type="http://schemas.openxmlformats.org/officeDocument/2006/relationships/tags" Target="../tags/tag207.xml"/><Relationship Id="rId28" Type="http://schemas.openxmlformats.org/officeDocument/2006/relationships/tags" Target="../tags/tag212.xml"/><Relationship Id="rId36" Type="http://schemas.openxmlformats.org/officeDocument/2006/relationships/tags" Target="../tags/tag220.xml"/><Relationship Id="rId49" Type="http://schemas.openxmlformats.org/officeDocument/2006/relationships/tags" Target="../tags/tag233.xml"/><Relationship Id="rId57" Type="http://schemas.openxmlformats.org/officeDocument/2006/relationships/tags" Target="../tags/tag241.xml"/><Relationship Id="rId10" Type="http://schemas.openxmlformats.org/officeDocument/2006/relationships/tags" Target="../tags/tag194.xml"/><Relationship Id="rId31" Type="http://schemas.openxmlformats.org/officeDocument/2006/relationships/tags" Target="../tags/tag215.xml"/><Relationship Id="rId44" Type="http://schemas.openxmlformats.org/officeDocument/2006/relationships/tags" Target="../tags/tag228.xml"/><Relationship Id="rId52" Type="http://schemas.openxmlformats.org/officeDocument/2006/relationships/tags" Target="../tags/tag236.xml"/><Relationship Id="rId60" Type="http://schemas.openxmlformats.org/officeDocument/2006/relationships/tags" Target="../tags/tag244.xml"/><Relationship Id="rId65" Type="http://schemas.openxmlformats.org/officeDocument/2006/relationships/notesSlide" Target="../notesSlides/notesSlide6.xml"/><Relationship Id="rId73" Type="http://schemas.openxmlformats.org/officeDocument/2006/relationships/chart" Target="../charts/chart4.xml"/><Relationship Id="rId4" Type="http://schemas.openxmlformats.org/officeDocument/2006/relationships/tags" Target="../tags/tag188.xml"/><Relationship Id="rId9" Type="http://schemas.openxmlformats.org/officeDocument/2006/relationships/tags" Target="../tags/tag193.xml"/><Relationship Id="rId13" Type="http://schemas.openxmlformats.org/officeDocument/2006/relationships/tags" Target="../tags/tag197.xml"/><Relationship Id="rId18" Type="http://schemas.openxmlformats.org/officeDocument/2006/relationships/tags" Target="../tags/tag202.xml"/><Relationship Id="rId39" Type="http://schemas.openxmlformats.org/officeDocument/2006/relationships/tags" Target="../tags/tag223.xml"/><Relationship Id="rId34" Type="http://schemas.openxmlformats.org/officeDocument/2006/relationships/tags" Target="../tags/tag218.xml"/><Relationship Id="rId50" Type="http://schemas.openxmlformats.org/officeDocument/2006/relationships/tags" Target="../tags/tag234.xml"/><Relationship Id="rId55" Type="http://schemas.openxmlformats.org/officeDocument/2006/relationships/tags" Target="../tags/tag239.xml"/><Relationship Id="rId7" Type="http://schemas.openxmlformats.org/officeDocument/2006/relationships/tags" Target="../tags/tag191.xml"/><Relationship Id="rId71" Type="http://schemas.openxmlformats.org/officeDocument/2006/relationships/hyperlink" Target="mailto:gwagner@columbia.edu"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www.enelnorthamerica.com/insights/blogs/domestic-content-bonus-tax-credit" TargetMode="External"/><Relationship Id="rId13" Type="http://schemas.openxmlformats.org/officeDocument/2006/relationships/hyperlink" Target="https://creativecommons.org/licenses/by/4.0/" TargetMode="External"/><Relationship Id="rId18" Type="http://schemas.openxmlformats.org/officeDocument/2006/relationships/diagramColors" Target="../diagrams/colors1.xml"/><Relationship Id="rId3" Type="http://schemas.openxmlformats.org/officeDocument/2006/relationships/tags" Target="../tags/tag1402.xml"/><Relationship Id="rId21" Type="http://schemas.openxmlformats.org/officeDocument/2006/relationships/image" Target="../media/image75.png"/><Relationship Id="rId7" Type="http://schemas.openxmlformats.org/officeDocument/2006/relationships/image" Target="../media/image9.emf"/><Relationship Id="rId12" Type="http://schemas.openxmlformats.org/officeDocument/2006/relationships/hyperlink" Target="https://business.columbia.edu/faculty/people/gernot-wagner" TargetMode="External"/><Relationship Id="rId17" Type="http://schemas.openxmlformats.org/officeDocument/2006/relationships/diagramQuickStyle" Target="../diagrams/quickStyle1.xml"/><Relationship Id="rId2" Type="http://schemas.openxmlformats.org/officeDocument/2006/relationships/tags" Target="../tags/tag1401.xml"/><Relationship Id="rId16" Type="http://schemas.openxmlformats.org/officeDocument/2006/relationships/diagramLayout" Target="../diagrams/layout1.xml"/><Relationship Id="rId20" Type="http://schemas.openxmlformats.org/officeDocument/2006/relationships/image" Target="../media/image74.jpeg"/><Relationship Id="rId1" Type="http://schemas.openxmlformats.org/officeDocument/2006/relationships/tags" Target="../tags/tag1400.xml"/><Relationship Id="rId6" Type="http://schemas.openxmlformats.org/officeDocument/2006/relationships/oleObject" Target="../embeddings/oleObject63.bin"/><Relationship Id="rId11" Type="http://schemas.openxmlformats.org/officeDocument/2006/relationships/hyperlink" Target="https://www.trade.gov/commerce-initiates-antidumping-and-countervailing-duty-investigations-crystalline-silicon" TargetMode="External"/><Relationship Id="rId5" Type="http://schemas.openxmlformats.org/officeDocument/2006/relationships/notesSlide" Target="../notesSlides/notesSlide60.xml"/><Relationship Id="rId15" Type="http://schemas.openxmlformats.org/officeDocument/2006/relationships/diagramData" Target="../diagrams/data1.xml"/><Relationship Id="rId23" Type="http://schemas.openxmlformats.org/officeDocument/2006/relationships/image" Target="../media/image77.jpeg"/><Relationship Id="rId10" Type="http://schemas.openxmlformats.org/officeDocument/2006/relationships/hyperlink" Target="https://theconversation.com/to-understand-why-biden-extended-tariffs-on-solar-panels-take-a-closer-look-at-their-historical-impact-177528" TargetMode="External"/><Relationship Id="rId19"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hyperlink" Target="https://www.nytimes.com/2022/02/04/business/economy/solar-tariffs-caveats.html" TargetMode="External"/><Relationship Id="rId14" Type="http://schemas.openxmlformats.org/officeDocument/2006/relationships/hyperlink" Target="mailto:gwagner@columbia.edu" TargetMode="External"/><Relationship Id="rId22"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404.xml"/><Relationship Id="rId1" Type="http://schemas.openxmlformats.org/officeDocument/2006/relationships/tags" Target="../tags/tag1403.xml"/><Relationship Id="rId6" Type="http://schemas.openxmlformats.org/officeDocument/2006/relationships/oleObject" Target="../embeddings/oleObject64.bin"/><Relationship Id="rId5" Type="http://schemas.openxmlformats.org/officeDocument/2006/relationships/image" Target="../media/image78.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tags" Target="../tags/tag1412.xml"/><Relationship Id="rId13" Type="http://schemas.openxmlformats.org/officeDocument/2006/relationships/image" Target="../media/image79.jpeg"/><Relationship Id="rId3" Type="http://schemas.openxmlformats.org/officeDocument/2006/relationships/tags" Target="../tags/tag1407.xml"/><Relationship Id="rId7" Type="http://schemas.openxmlformats.org/officeDocument/2006/relationships/tags" Target="../tags/tag1411.xml"/><Relationship Id="rId12" Type="http://schemas.openxmlformats.org/officeDocument/2006/relationships/image" Target="../media/image9.emf"/><Relationship Id="rId2" Type="http://schemas.openxmlformats.org/officeDocument/2006/relationships/tags" Target="../tags/tag1406.xml"/><Relationship Id="rId16" Type="http://schemas.openxmlformats.org/officeDocument/2006/relationships/hyperlink" Target="mailto:gwagner@columbia.edu" TargetMode="External"/><Relationship Id="rId1" Type="http://schemas.openxmlformats.org/officeDocument/2006/relationships/tags" Target="../tags/tag1405.xml"/><Relationship Id="rId6" Type="http://schemas.openxmlformats.org/officeDocument/2006/relationships/tags" Target="../tags/tag1410.xml"/><Relationship Id="rId11" Type="http://schemas.openxmlformats.org/officeDocument/2006/relationships/oleObject" Target="../embeddings/oleObject65.bin"/><Relationship Id="rId5" Type="http://schemas.openxmlformats.org/officeDocument/2006/relationships/tags" Target="../tags/tag1409.xml"/><Relationship Id="rId15" Type="http://schemas.openxmlformats.org/officeDocument/2006/relationships/hyperlink" Target="https://creativecommons.org/licenses/by/4.0/" TargetMode="External"/><Relationship Id="rId10" Type="http://schemas.openxmlformats.org/officeDocument/2006/relationships/notesSlide" Target="../notesSlides/notesSlide62.xml"/><Relationship Id="rId4" Type="http://schemas.openxmlformats.org/officeDocument/2006/relationships/tags" Target="../tags/tag1408.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63.xml.rels><?xml version="1.0" encoding="UTF-8" standalone="yes"?>
<Relationships xmlns="http://schemas.openxmlformats.org/package/2006/relationships"><Relationship Id="rId26" Type="http://schemas.openxmlformats.org/officeDocument/2006/relationships/tags" Target="../tags/tag1438.xml"/><Relationship Id="rId21" Type="http://schemas.openxmlformats.org/officeDocument/2006/relationships/tags" Target="../tags/tag1433.xml"/><Relationship Id="rId42" Type="http://schemas.openxmlformats.org/officeDocument/2006/relationships/tags" Target="../tags/tag1454.xml"/><Relationship Id="rId47" Type="http://schemas.openxmlformats.org/officeDocument/2006/relationships/tags" Target="../tags/tag1459.xml"/><Relationship Id="rId63" Type="http://schemas.openxmlformats.org/officeDocument/2006/relationships/slideLayout" Target="../slideLayouts/slideLayout1.xml"/><Relationship Id="rId68" Type="http://schemas.openxmlformats.org/officeDocument/2006/relationships/hyperlink" Target="https://emp.lbl.gov/news/grid-connection-backlog-grows-30-2023-dominated-requests-solar-wind-and-energy-storage" TargetMode="External"/><Relationship Id="rId2" Type="http://schemas.openxmlformats.org/officeDocument/2006/relationships/tags" Target="../tags/tag1414.xml"/><Relationship Id="rId16" Type="http://schemas.openxmlformats.org/officeDocument/2006/relationships/tags" Target="../tags/tag1428.xml"/><Relationship Id="rId29" Type="http://schemas.openxmlformats.org/officeDocument/2006/relationships/tags" Target="../tags/tag1441.xml"/><Relationship Id="rId11" Type="http://schemas.openxmlformats.org/officeDocument/2006/relationships/tags" Target="../tags/tag1423.xml"/><Relationship Id="rId24" Type="http://schemas.openxmlformats.org/officeDocument/2006/relationships/tags" Target="../tags/tag1436.xml"/><Relationship Id="rId32" Type="http://schemas.openxmlformats.org/officeDocument/2006/relationships/tags" Target="../tags/tag1444.xml"/><Relationship Id="rId37" Type="http://schemas.openxmlformats.org/officeDocument/2006/relationships/tags" Target="../tags/tag1449.xml"/><Relationship Id="rId40" Type="http://schemas.openxmlformats.org/officeDocument/2006/relationships/tags" Target="../tags/tag1452.xml"/><Relationship Id="rId45" Type="http://schemas.openxmlformats.org/officeDocument/2006/relationships/tags" Target="../tags/tag1457.xml"/><Relationship Id="rId53" Type="http://schemas.openxmlformats.org/officeDocument/2006/relationships/tags" Target="../tags/tag1465.xml"/><Relationship Id="rId58" Type="http://schemas.openxmlformats.org/officeDocument/2006/relationships/tags" Target="../tags/tag1470.xml"/><Relationship Id="rId66" Type="http://schemas.openxmlformats.org/officeDocument/2006/relationships/image" Target="../media/image16.emf"/><Relationship Id="rId74" Type="http://schemas.openxmlformats.org/officeDocument/2006/relationships/hyperlink" Target="mailto:gwagner@columbia.edu" TargetMode="External"/><Relationship Id="rId5" Type="http://schemas.openxmlformats.org/officeDocument/2006/relationships/tags" Target="../tags/tag1417.xml"/><Relationship Id="rId61" Type="http://schemas.openxmlformats.org/officeDocument/2006/relationships/tags" Target="../tags/tag1473.xml"/><Relationship Id="rId19" Type="http://schemas.openxmlformats.org/officeDocument/2006/relationships/tags" Target="../tags/tag1431.xml"/><Relationship Id="rId14" Type="http://schemas.openxmlformats.org/officeDocument/2006/relationships/tags" Target="../tags/tag1426.xml"/><Relationship Id="rId22" Type="http://schemas.openxmlformats.org/officeDocument/2006/relationships/tags" Target="../tags/tag1434.xml"/><Relationship Id="rId27" Type="http://schemas.openxmlformats.org/officeDocument/2006/relationships/tags" Target="../tags/tag1439.xml"/><Relationship Id="rId30" Type="http://schemas.openxmlformats.org/officeDocument/2006/relationships/tags" Target="../tags/tag1442.xml"/><Relationship Id="rId35" Type="http://schemas.openxmlformats.org/officeDocument/2006/relationships/tags" Target="../tags/tag1447.xml"/><Relationship Id="rId43" Type="http://schemas.openxmlformats.org/officeDocument/2006/relationships/tags" Target="../tags/tag1455.xml"/><Relationship Id="rId48" Type="http://schemas.openxmlformats.org/officeDocument/2006/relationships/tags" Target="../tags/tag1460.xml"/><Relationship Id="rId56" Type="http://schemas.openxmlformats.org/officeDocument/2006/relationships/tags" Target="../tags/tag1468.xml"/><Relationship Id="rId64" Type="http://schemas.openxmlformats.org/officeDocument/2006/relationships/notesSlide" Target="../notesSlides/notesSlide63.xml"/><Relationship Id="rId69" Type="http://schemas.openxmlformats.org/officeDocument/2006/relationships/hyperlink" Target="https://www.ferc.gov/news-events/news/ferc-transmission-reform-paves-way-adding-new-energy-resources-grid" TargetMode="External"/><Relationship Id="rId8" Type="http://schemas.openxmlformats.org/officeDocument/2006/relationships/tags" Target="../tags/tag1420.xml"/><Relationship Id="rId51" Type="http://schemas.openxmlformats.org/officeDocument/2006/relationships/tags" Target="../tags/tag1463.xml"/><Relationship Id="rId72" Type="http://schemas.openxmlformats.org/officeDocument/2006/relationships/hyperlink" Target="https://business.columbia.edu/faculty/people/gernot-wagner" TargetMode="External"/><Relationship Id="rId3" Type="http://schemas.openxmlformats.org/officeDocument/2006/relationships/tags" Target="../tags/tag1415.xml"/><Relationship Id="rId12" Type="http://schemas.openxmlformats.org/officeDocument/2006/relationships/tags" Target="../tags/tag1424.xml"/><Relationship Id="rId17" Type="http://schemas.openxmlformats.org/officeDocument/2006/relationships/tags" Target="../tags/tag1429.xml"/><Relationship Id="rId25" Type="http://schemas.openxmlformats.org/officeDocument/2006/relationships/tags" Target="../tags/tag1437.xml"/><Relationship Id="rId33" Type="http://schemas.openxmlformats.org/officeDocument/2006/relationships/tags" Target="../tags/tag1445.xml"/><Relationship Id="rId38" Type="http://schemas.openxmlformats.org/officeDocument/2006/relationships/tags" Target="../tags/tag1450.xml"/><Relationship Id="rId46" Type="http://schemas.openxmlformats.org/officeDocument/2006/relationships/tags" Target="../tags/tag1458.xml"/><Relationship Id="rId59" Type="http://schemas.openxmlformats.org/officeDocument/2006/relationships/tags" Target="../tags/tag1471.xml"/><Relationship Id="rId67" Type="http://schemas.openxmlformats.org/officeDocument/2006/relationships/chart" Target="../charts/chart36.xml"/><Relationship Id="rId20" Type="http://schemas.openxmlformats.org/officeDocument/2006/relationships/tags" Target="../tags/tag1432.xml"/><Relationship Id="rId41" Type="http://schemas.openxmlformats.org/officeDocument/2006/relationships/tags" Target="../tags/tag1453.xml"/><Relationship Id="rId54" Type="http://schemas.openxmlformats.org/officeDocument/2006/relationships/tags" Target="../tags/tag1466.xml"/><Relationship Id="rId62" Type="http://schemas.openxmlformats.org/officeDocument/2006/relationships/tags" Target="../tags/tag1474.xml"/><Relationship Id="rId70" Type="http://schemas.openxmlformats.org/officeDocument/2006/relationships/hyperlink" Target="https://www.energy.gov/eere/i2x/articles/tackling-high-costs-and-long-delays-clean-energy-interconnection" TargetMode="External"/><Relationship Id="rId1" Type="http://schemas.openxmlformats.org/officeDocument/2006/relationships/tags" Target="../tags/tag1413.xml"/><Relationship Id="rId6" Type="http://schemas.openxmlformats.org/officeDocument/2006/relationships/tags" Target="../tags/tag1418.xml"/><Relationship Id="rId15" Type="http://schemas.openxmlformats.org/officeDocument/2006/relationships/tags" Target="../tags/tag1427.xml"/><Relationship Id="rId23" Type="http://schemas.openxmlformats.org/officeDocument/2006/relationships/tags" Target="../tags/tag1435.xml"/><Relationship Id="rId28" Type="http://schemas.openxmlformats.org/officeDocument/2006/relationships/tags" Target="../tags/tag1440.xml"/><Relationship Id="rId36" Type="http://schemas.openxmlformats.org/officeDocument/2006/relationships/tags" Target="../tags/tag1448.xml"/><Relationship Id="rId49" Type="http://schemas.openxmlformats.org/officeDocument/2006/relationships/tags" Target="../tags/tag1461.xml"/><Relationship Id="rId57" Type="http://schemas.openxmlformats.org/officeDocument/2006/relationships/tags" Target="../tags/tag1469.xml"/><Relationship Id="rId10" Type="http://schemas.openxmlformats.org/officeDocument/2006/relationships/tags" Target="../tags/tag1422.xml"/><Relationship Id="rId31" Type="http://schemas.openxmlformats.org/officeDocument/2006/relationships/tags" Target="../tags/tag1443.xml"/><Relationship Id="rId44" Type="http://schemas.openxmlformats.org/officeDocument/2006/relationships/tags" Target="../tags/tag1456.xml"/><Relationship Id="rId52" Type="http://schemas.openxmlformats.org/officeDocument/2006/relationships/tags" Target="../tags/tag1464.xml"/><Relationship Id="rId60" Type="http://schemas.openxmlformats.org/officeDocument/2006/relationships/tags" Target="../tags/tag1472.xml"/><Relationship Id="rId65" Type="http://schemas.openxmlformats.org/officeDocument/2006/relationships/oleObject" Target="../embeddings/oleObject66.bin"/><Relationship Id="rId73" Type="http://schemas.openxmlformats.org/officeDocument/2006/relationships/hyperlink" Target="https://creativecommons.org/licenses/by/4.0/" TargetMode="External"/><Relationship Id="rId4" Type="http://schemas.openxmlformats.org/officeDocument/2006/relationships/tags" Target="../tags/tag1416.xml"/><Relationship Id="rId9" Type="http://schemas.openxmlformats.org/officeDocument/2006/relationships/tags" Target="../tags/tag1421.xml"/><Relationship Id="rId13" Type="http://schemas.openxmlformats.org/officeDocument/2006/relationships/tags" Target="../tags/tag1425.xml"/><Relationship Id="rId18" Type="http://schemas.openxmlformats.org/officeDocument/2006/relationships/tags" Target="../tags/tag1430.xml"/><Relationship Id="rId39" Type="http://schemas.openxmlformats.org/officeDocument/2006/relationships/tags" Target="../tags/tag1451.xml"/><Relationship Id="rId34" Type="http://schemas.openxmlformats.org/officeDocument/2006/relationships/tags" Target="../tags/tag1446.xml"/><Relationship Id="rId50" Type="http://schemas.openxmlformats.org/officeDocument/2006/relationships/tags" Target="../tags/tag1462.xml"/><Relationship Id="rId55" Type="http://schemas.openxmlformats.org/officeDocument/2006/relationships/tags" Target="../tags/tag1467.xml"/><Relationship Id="rId7" Type="http://schemas.openxmlformats.org/officeDocument/2006/relationships/tags" Target="../tags/tag1419.xml"/><Relationship Id="rId71" Type="http://schemas.openxmlformats.org/officeDocument/2006/relationships/hyperlink" Target="https://www.eclareon.com/project/barriers-and-best-practices-for-wind-and-solar-electricity-in-the-eu27-and-uk/" TargetMode="External"/></Relationships>
</file>

<file path=ppt/slides/_rels/slide64.xml.rels><?xml version="1.0" encoding="UTF-8" standalone="yes"?>
<Relationships xmlns="http://schemas.openxmlformats.org/package/2006/relationships"><Relationship Id="rId8" Type="http://schemas.openxmlformats.org/officeDocument/2006/relationships/tags" Target="../tags/tag1482.xml"/><Relationship Id="rId13" Type="http://schemas.openxmlformats.org/officeDocument/2006/relationships/tags" Target="../tags/tag1487.xml"/><Relationship Id="rId18" Type="http://schemas.openxmlformats.org/officeDocument/2006/relationships/image" Target="../media/image9.emf"/><Relationship Id="rId26" Type="http://schemas.openxmlformats.org/officeDocument/2006/relationships/hyperlink" Target="mailto:gwagner@columbia.edu" TargetMode="External"/><Relationship Id="rId3" Type="http://schemas.openxmlformats.org/officeDocument/2006/relationships/tags" Target="../tags/tag1477.xml"/><Relationship Id="rId21" Type="http://schemas.openxmlformats.org/officeDocument/2006/relationships/hyperlink" Target="https://www.seia.org/research-resources/utility-scale-solar-power-federal-lands-permitting-process" TargetMode="External"/><Relationship Id="rId7" Type="http://schemas.openxmlformats.org/officeDocument/2006/relationships/tags" Target="../tags/tag1481.xml"/><Relationship Id="rId12" Type="http://schemas.openxmlformats.org/officeDocument/2006/relationships/tags" Target="../tags/tag1486.xml"/><Relationship Id="rId17" Type="http://schemas.openxmlformats.org/officeDocument/2006/relationships/oleObject" Target="../embeddings/oleObject67.bin"/><Relationship Id="rId25" Type="http://schemas.openxmlformats.org/officeDocument/2006/relationships/hyperlink" Target="https://creativecommons.org/licenses/by/4.0/" TargetMode="External"/><Relationship Id="rId2" Type="http://schemas.openxmlformats.org/officeDocument/2006/relationships/tags" Target="../tags/tag1476.xml"/><Relationship Id="rId16" Type="http://schemas.openxmlformats.org/officeDocument/2006/relationships/notesSlide" Target="../notesSlides/notesSlide64.xml"/><Relationship Id="rId20" Type="http://schemas.openxmlformats.org/officeDocument/2006/relationships/hyperlink" Target="https://robinson-eb.eu/tools/guaranteeing-the-application-context/res-policy-monitoring-database" TargetMode="External"/><Relationship Id="rId29" Type="http://schemas.openxmlformats.org/officeDocument/2006/relationships/image" Target="../media/image82.png"/><Relationship Id="rId1" Type="http://schemas.openxmlformats.org/officeDocument/2006/relationships/tags" Target="../tags/tag1475.xml"/><Relationship Id="rId6" Type="http://schemas.openxmlformats.org/officeDocument/2006/relationships/tags" Target="../tags/tag1480.xml"/><Relationship Id="rId11" Type="http://schemas.openxmlformats.org/officeDocument/2006/relationships/tags" Target="../tags/tag1485.xml"/><Relationship Id="rId24" Type="http://schemas.openxmlformats.org/officeDocument/2006/relationships/hyperlink" Target="https://business.columbia.edu/faculty/people/gernot-wagner" TargetMode="External"/><Relationship Id="rId32" Type="http://schemas.openxmlformats.org/officeDocument/2006/relationships/image" Target="../media/image85.png"/><Relationship Id="rId5" Type="http://schemas.openxmlformats.org/officeDocument/2006/relationships/tags" Target="../tags/tag1479.xml"/><Relationship Id="rId15" Type="http://schemas.openxmlformats.org/officeDocument/2006/relationships/slideLayout" Target="../slideLayouts/slideLayout1.xml"/><Relationship Id="rId23" Type="http://schemas.openxmlformats.org/officeDocument/2006/relationships/hyperlink" Target="https://www.whitehouse.gov/ceq/news-updates/2023/07/28/biden-harris-administration-proposes-reforms-to-modernize-environmental-reviews-accelerate-americas-clean-energy-future-and-strengthen-public-input/" TargetMode="External"/><Relationship Id="rId28" Type="http://schemas.openxmlformats.org/officeDocument/2006/relationships/image" Target="../media/image81.png"/><Relationship Id="rId10" Type="http://schemas.openxmlformats.org/officeDocument/2006/relationships/tags" Target="../tags/tag1484.xml"/><Relationship Id="rId19" Type="http://schemas.openxmlformats.org/officeDocument/2006/relationships/hyperlink" Target="https://www.popsci.com/environment/outdated-renewable-energy-laws/" TargetMode="External"/><Relationship Id="rId31" Type="http://schemas.openxmlformats.org/officeDocument/2006/relationships/image" Target="../media/image84.png"/><Relationship Id="rId4" Type="http://schemas.openxmlformats.org/officeDocument/2006/relationships/tags" Target="../tags/tag1478.xml"/><Relationship Id="rId9" Type="http://schemas.openxmlformats.org/officeDocument/2006/relationships/tags" Target="../tags/tag1483.xml"/><Relationship Id="rId14" Type="http://schemas.openxmlformats.org/officeDocument/2006/relationships/tags" Target="../tags/tag1488.xml"/><Relationship Id="rId22" Type="http://schemas.openxmlformats.org/officeDocument/2006/relationships/hyperlink" Target="https://www.reuters.com/business/energy/europe-verge-permitting-leap-wind-solar-farms-2023-06-01/" TargetMode="External"/><Relationship Id="rId27" Type="http://schemas.openxmlformats.org/officeDocument/2006/relationships/image" Target="../media/image80.png"/><Relationship Id="rId30" Type="http://schemas.openxmlformats.org/officeDocument/2006/relationships/image" Target="../media/image83.png"/></Relationships>
</file>

<file path=ppt/slides/_rels/slide65.xml.rels><?xml version="1.0" encoding="UTF-8" standalone="yes"?>
<Relationships xmlns="http://schemas.openxmlformats.org/package/2006/relationships"><Relationship Id="rId8" Type="http://schemas.openxmlformats.org/officeDocument/2006/relationships/hyperlink" Target="https://blogs.scientificamerican.com/plugged-in/renewable-energy-intermittency-explained-challenges-solutions-and-opportunities/" TargetMode="External"/><Relationship Id="rId13" Type="http://schemas.openxmlformats.org/officeDocument/2006/relationships/hyperlink" Target="https://creativecommons.org/licenses/by/4.0/" TargetMode="External"/><Relationship Id="rId3" Type="http://schemas.openxmlformats.org/officeDocument/2006/relationships/tags" Target="../tags/tag1491.xml"/><Relationship Id="rId7" Type="http://schemas.openxmlformats.org/officeDocument/2006/relationships/image" Target="../media/image16.emf"/><Relationship Id="rId12" Type="http://schemas.openxmlformats.org/officeDocument/2006/relationships/hyperlink" Target="https://business.columbia.edu/faculty/people/gernot-wagner" TargetMode="External"/><Relationship Id="rId2" Type="http://schemas.openxmlformats.org/officeDocument/2006/relationships/tags" Target="../tags/tag1490.xml"/><Relationship Id="rId1" Type="http://schemas.openxmlformats.org/officeDocument/2006/relationships/tags" Target="../tags/tag1489.xml"/><Relationship Id="rId6" Type="http://schemas.openxmlformats.org/officeDocument/2006/relationships/oleObject" Target="../embeddings/oleObject68.bin"/><Relationship Id="rId11" Type="http://schemas.openxmlformats.org/officeDocument/2006/relationships/hyperlink" Target="https://www.tencent.com/en-us/articles/2201784.html" TargetMode="External"/><Relationship Id="rId5" Type="http://schemas.openxmlformats.org/officeDocument/2006/relationships/notesSlide" Target="../notesSlides/notesSlide65.xml"/><Relationship Id="rId15" Type="http://schemas.openxmlformats.org/officeDocument/2006/relationships/image" Target="../media/image86.png"/><Relationship Id="rId10" Type="http://schemas.openxmlformats.org/officeDocument/2006/relationships/hyperlink" Target="https://www.eia.gov/totalenergy/data/browser/?tbl=T01.02#/?f=M&amp;start=202011&amp;end=202305&amp;charted=10" TargetMode="External"/><Relationship Id="rId4" Type="http://schemas.openxmlformats.org/officeDocument/2006/relationships/slideLayout" Target="../slideLayouts/slideLayout1.xml"/><Relationship Id="rId9" Type="http://schemas.openxmlformats.org/officeDocument/2006/relationships/hyperlink" Target="https://www.solar4ever.com.au/PowerProduction.php" TargetMode="External"/><Relationship Id="rId14" Type="http://schemas.openxmlformats.org/officeDocument/2006/relationships/hyperlink" Target="mailto:gwagner@columbia.edu" TargetMode="External"/></Relationships>
</file>

<file path=ppt/slides/_rels/slide66.xml.rels><?xml version="1.0" encoding="UTF-8" standalone="yes"?>
<Relationships xmlns="http://schemas.openxmlformats.org/package/2006/relationships"><Relationship Id="rId8" Type="http://schemas.openxmlformats.org/officeDocument/2006/relationships/tags" Target="../tags/tag1499.xml"/><Relationship Id="rId13" Type="http://schemas.openxmlformats.org/officeDocument/2006/relationships/tags" Target="../tags/tag1504.xml"/><Relationship Id="rId18" Type="http://schemas.openxmlformats.org/officeDocument/2006/relationships/oleObject" Target="../embeddings/oleObject69.bin"/><Relationship Id="rId26" Type="http://schemas.openxmlformats.org/officeDocument/2006/relationships/hyperlink" Target="https://business.columbia.edu/faculty/people/gernot-wagner" TargetMode="External"/><Relationship Id="rId3" Type="http://schemas.openxmlformats.org/officeDocument/2006/relationships/tags" Target="../tags/tag1494.xml"/><Relationship Id="rId21" Type="http://schemas.openxmlformats.org/officeDocument/2006/relationships/hyperlink" Target="https://www.solar.com/learn/what-is-the-carbon-footprint-of-solar-panels/#:~:text=Residential%20solar%20panels%20emit%20around,first%20three%20years%20of%20operation." TargetMode="External"/><Relationship Id="rId7" Type="http://schemas.openxmlformats.org/officeDocument/2006/relationships/tags" Target="../tags/tag1498.xml"/><Relationship Id="rId12" Type="http://schemas.openxmlformats.org/officeDocument/2006/relationships/tags" Target="../tags/tag1503.xml"/><Relationship Id="rId17" Type="http://schemas.openxmlformats.org/officeDocument/2006/relationships/notesSlide" Target="../notesSlides/notesSlide66.xml"/><Relationship Id="rId25" Type="http://schemas.openxmlformats.org/officeDocument/2006/relationships/hyperlink" Target="chrome-extension://efaidnbmnnnibpcajpcglclefindmkaj/https:/www.nrel.gov/docs/fy16osti/66595.pdf" TargetMode="External"/><Relationship Id="rId2" Type="http://schemas.openxmlformats.org/officeDocument/2006/relationships/tags" Target="../tags/tag1493.xml"/><Relationship Id="rId16" Type="http://schemas.openxmlformats.org/officeDocument/2006/relationships/slideLayout" Target="../slideLayouts/slideLayout1.xml"/><Relationship Id="rId20" Type="http://schemas.openxmlformats.org/officeDocument/2006/relationships/chart" Target="../charts/chart37.xml"/><Relationship Id="rId1" Type="http://schemas.openxmlformats.org/officeDocument/2006/relationships/tags" Target="../tags/tag1492.xml"/><Relationship Id="rId6" Type="http://schemas.openxmlformats.org/officeDocument/2006/relationships/tags" Target="../tags/tag1497.xml"/><Relationship Id="rId11" Type="http://schemas.openxmlformats.org/officeDocument/2006/relationships/tags" Target="../tags/tag1502.xml"/><Relationship Id="rId24" Type="http://schemas.openxmlformats.org/officeDocument/2006/relationships/hyperlink" Target="https://www.mdpi.com/1996-1073/14/6/1591" TargetMode="External"/><Relationship Id="rId5" Type="http://schemas.openxmlformats.org/officeDocument/2006/relationships/tags" Target="../tags/tag1496.xml"/><Relationship Id="rId15" Type="http://schemas.openxmlformats.org/officeDocument/2006/relationships/tags" Target="../tags/tag1506.xml"/><Relationship Id="rId23" Type="http://schemas.openxmlformats.org/officeDocument/2006/relationships/hyperlink" Target="https://ieeexplore.ieee.org/document/7443379" TargetMode="External"/><Relationship Id="rId28" Type="http://schemas.openxmlformats.org/officeDocument/2006/relationships/hyperlink" Target="mailto:gwagner@columbia.edu" TargetMode="External"/><Relationship Id="rId10" Type="http://schemas.openxmlformats.org/officeDocument/2006/relationships/tags" Target="../tags/tag1501.xml"/><Relationship Id="rId19" Type="http://schemas.openxmlformats.org/officeDocument/2006/relationships/image" Target="../media/image73.emf"/><Relationship Id="rId4" Type="http://schemas.openxmlformats.org/officeDocument/2006/relationships/tags" Target="../tags/tag1495.xml"/><Relationship Id="rId9" Type="http://schemas.openxmlformats.org/officeDocument/2006/relationships/tags" Target="../tags/tag1500.xml"/><Relationship Id="rId14" Type="http://schemas.openxmlformats.org/officeDocument/2006/relationships/tags" Target="../tags/tag1505.xml"/><Relationship Id="rId22" Type="http://schemas.openxmlformats.org/officeDocument/2006/relationships/hyperlink" Target="https://www.solar.com/learn/new-nem-3-0-savings-calculations-show-path-to-maximum-bill-reduction/" TargetMode="External"/><Relationship Id="rId27" Type="http://schemas.openxmlformats.org/officeDocument/2006/relationships/hyperlink" Target="https://creativecommons.org/licenses/by/4.0/" TargetMode="External"/></Relationships>
</file>

<file path=ppt/slides/_rels/slide67.xml.rels><?xml version="1.0" encoding="UTF-8" standalone="yes"?>
<Relationships xmlns="http://schemas.openxmlformats.org/package/2006/relationships"><Relationship Id="rId13" Type="http://schemas.openxmlformats.org/officeDocument/2006/relationships/tags" Target="../tags/tag1519.xml"/><Relationship Id="rId18" Type="http://schemas.openxmlformats.org/officeDocument/2006/relationships/tags" Target="../tags/tag1524.xml"/><Relationship Id="rId26" Type="http://schemas.openxmlformats.org/officeDocument/2006/relationships/hyperlink" Target="https://aei.ie/blog/solar-panel-battery-storage/" TargetMode="External"/><Relationship Id="rId39" Type="http://schemas.openxmlformats.org/officeDocument/2006/relationships/image" Target="../media/image88.jpeg"/><Relationship Id="rId21" Type="http://schemas.openxmlformats.org/officeDocument/2006/relationships/slideLayout" Target="../slideLayouts/slideLayout1.xml"/><Relationship Id="rId34" Type="http://schemas.openxmlformats.org/officeDocument/2006/relationships/hyperlink" Target="https://www.entura.com.au/batteries-vs-pumped-storage-hydropower-a-place-for-both/" TargetMode="External"/><Relationship Id="rId7" Type="http://schemas.openxmlformats.org/officeDocument/2006/relationships/tags" Target="../tags/tag1513.xml"/><Relationship Id="rId2" Type="http://schemas.openxmlformats.org/officeDocument/2006/relationships/tags" Target="../tags/tag1508.xml"/><Relationship Id="rId16" Type="http://schemas.openxmlformats.org/officeDocument/2006/relationships/tags" Target="../tags/tag1522.xml"/><Relationship Id="rId20" Type="http://schemas.openxmlformats.org/officeDocument/2006/relationships/tags" Target="../tags/tag1526.xml"/><Relationship Id="rId29" Type="http://schemas.openxmlformats.org/officeDocument/2006/relationships/hyperlink" Target="https://www.greentechmedia.com/articles/read/pumped-hydro-moves-to-retain-storage-market-leadership#:~:text=Pumped%20hydro%20is%20already%20the,batteries%2C%20World%20Bank%20figures%20show" TargetMode="External"/><Relationship Id="rId41" Type="http://schemas.openxmlformats.org/officeDocument/2006/relationships/image" Target="../media/image37.png"/><Relationship Id="rId1" Type="http://schemas.openxmlformats.org/officeDocument/2006/relationships/tags" Target="../tags/tag1507.xml"/><Relationship Id="rId6" Type="http://schemas.openxmlformats.org/officeDocument/2006/relationships/tags" Target="../tags/tag1512.xml"/><Relationship Id="rId11" Type="http://schemas.openxmlformats.org/officeDocument/2006/relationships/tags" Target="../tags/tag1517.xml"/><Relationship Id="rId24" Type="http://schemas.openxmlformats.org/officeDocument/2006/relationships/image" Target="../media/image9.emf"/><Relationship Id="rId32" Type="http://schemas.openxmlformats.org/officeDocument/2006/relationships/hyperlink" Target="https://www.energy.vic.gov.au/renewable-energy/batteries-energy-storage-projects/victorian-big-battery#:~:text=The%20Victorian%20Big%20Battery%20(VBB,Victorian%20homes%20for%2030%20minutes" TargetMode="External"/><Relationship Id="rId37" Type="http://schemas.openxmlformats.org/officeDocument/2006/relationships/hyperlink" Target="mailto:gwagner@columbia.edu" TargetMode="External"/><Relationship Id="rId40" Type="http://schemas.openxmlformats.org/officeDocument/2006/relationships/image" Target="../media/image36.png"/><Relationship Id="rId5" Type="http://schemas.openxmlformats.org/officeDocument/2006/relationships/tags" Target="../tags/tag1511.xml"/><Relationship Id="rId15" Type="http://schemas.openxmlformats.org/officeDocument/2006/relationships/tags" Target="../tags/tag1521.xml"/><Relationship Id="rId23" Type="http://schemas.openxmlformats.org/officeDocument/2006/relationships/oleObject" Target="../embeddings/oleObject70.bin"/><Relationship Id="rId28" Type="http://schemas.openxmlformats.org/officeDocument/2006/relationships/hyperlink" Target="https://about.bnef.com/blog/top-10-energy-storage-trends-in-2023/#:~:text=Lithium%2Dion%20battery%20pack%20prices,recorded%20an%20increase%20in%20price" TargetMode="External"/><Relationship Id="rId36" Type="http://schemas.openxmlformats.org/officeDocument/2006/relationships/hyperlink" Target="https://creativecommons.org/licenses/by/4.0/" TargetMode="External"/><Relationship Id="rId10" Type="http://schemas.openxmlformats.org/officeDocument/2006/relationships/tags" Target="../tags/tag1516.xml"/><Relationship Id="rId19" Type="http://schemas.openxmlformats.org/officeDocument/2006/relationships/tags" Target="../tags/tag1525.xml"/><Relationship Id="rId31" Type="http://schemas.openxmlformats.org/officeDocument/2006/relationships/hyperlink" Target="https://theconversation.com/batteries-get-hyped-but-pumped-hydro-provides-the-vast-majority-of-long-term-energy-storage-essential-for-renewable-power-heres-how-it-works-174446" TargetMode="External"/><Relationship Id="rId4" Type="http://schemas.openxmlformats.org/officeDocument/2006/relationships/tags" Target="../tags/tag1510.xml"/><Relationship Id="rId9" Type="http://schemas.openxmlformats.org/officeDocument/2006/relationships/tags" Target="../tags/tag1515.xml"/><Relationship Id="rId14" Type="http://schemas.openxmlformats.org/officeDocument/2006/relationships/tags" Target="../tags/tag1520.xml"/><Relationship Id="rId22" Type="http://schemas.openxmlformats.org/officeDocument/2006/relationships/notesSlide" Target="../notesSlides/notesSlide67.xml"/><Relationship Id="rId27" Type="http://schemas.openxmlformats.org/officeDocument/2006/relationships/hyperlink" Target="https://understandsolar.com/pumped-hydro-storage-for-solar/" TargetMode="External"/><Relationship Id="rId30" Type="http://schemas.openxmlformats.org/officeDocument/2006/relationships/hyperlink" Target="https://abcnews.go.com/Business/batteries-solar-wind-hydropower-renewable-energy-essential-curbing/story?id=84019384" TargetMode="External"/><Relationship Id="rId35" Type="http://schemas.openxmlformats.org/officeDocument/2006/relationships/hyperlink" Target="https://business.columbia.edu/faculty/people/gernot-wagner" TargetMode="External"/><Relationship Id="rId8" Type="http://schemas.openxmlformats.org/officeDocument/2006/relationships/tags" Target="../tags/tag1514.xml"/><Relationship Id="rId3" Type="http://schemas.openxmlformats.org/officeDocument/2006/relationships/tags" Target="../tags/tag1509.xml"/><Relationship Id="rId12" Type="http://schemas.openxmlformats.org/officeDocument/2006/relationships/tags" Target="../tags/tag1518.xml"/><Relationship Id="rId17" Type="http://schemas.openxmlformats.org/officeDocument/2006/relationships/tags" Target="../tags/tag1523.xml"/><Relationship Id="rId25" Type="http://schemas.openxmlformats.org/officeDocument/2006/relationships/hyperlink" Target="https://www.energy.gov/eere/solar/thermal-storage-system-concentrating-solar-thermal-power-basics" TargetMode="External"/><Relationship Id="rId33" Type="http://schemas.openxmlformats.org/officeDocument/2006/relationships/hyperlink" Target="https://www.renewableenergyworld.com/storage/commercializing-standalone-thermal-energy-storage/" TargetMode="External"/><Relationship Id="rId38" Type="http://schemas.openxmlformats.org/officeDocument/2006/relationships/image" Target="../media/image87.jpeg"/></Relationships>
</file>

<file path=ppt/slides/_rels/slide68.xml.rels><?xml version="1.0" encoding="UTF-8" standalone="yes"?>
<Relationships xmlns="http://schemas.openxmlformats.org/package/2006/relationships"><Relationship Id="rId8" Type="http://schemas.openxmlformats.org/officeDocument/2006/relationships/tags" Target="../tags/tag1534.xml"/><Relationship Id="rId13" Type="http://schemas.openxmlformats.org/officeDocument/2006/relationships/notesSlide" Target="../notesSlides/notesSlide68.xml"/><Relationship Id="rId18" Type="http://schemas.openxmlformats.org/officeDocument/2006/relationships/hyperlink" Target="https://business.columbia.edu/faculty/people/gernot-wagner" TargetMode="External"/><Relationship Id="rId3" Type="http://schemas.openxmlformats.org/officeDocument/2006/relationships/tags" Target="../tags/tag1529.xml"/><Relationship Id="rId21" Type="http://schemas.openxmlformats.org/officeDocument/2006/relationships/chart" Target="../charts/chart38.xml"/><Relationship Id="rId7" Type="http://schemas.openxmlformats.org/officeDocument/2006/relationships/tags" Target="../tags/tag1533.xml"/><Relationship Id="rId12" Type="http://schemas.openxmlformats.org/officeDocument/2006/relationships/slideLayout" Target="../slideLayouts/slideLayout1.xml"/><Relationship Id="rId17" Type="http://schemas.openxmlformats.org/officeDocument/2006/relationships/hyperlink" Target="https://www.unsustainablemagazine.com/solar-power-in-developing-countries/#Are_international_aid_agencies_installing_solar" TargetMode="External"/><Relationship Id="rId2" Type="http://schemas.openxmlformats.org/officeDocument/2006/relationships/tags" Target="../tags/tag1528.xml"/><Relationship Id="rId16" Type="http://schemas.openxmlformats.org/officeDocument/2006/relationships/hyperlink" Target="https://www.worldbank.org/en/topic/energy/publication/solar-photovoltaic-power-potential-by-country" TargetMode="External"/><Relationship Id="rId20" Type="http://schemas.openxmlformats.org/officeDocument/2006/relationships/hyperlink" Target="mailto:gwagner@columbia.edu" TargetMode="External"/><Relationship Id="rId1" Type="http://schemas.openxmlformats.org/officeDocument/2006/relationships/tags" Target="../tags/tag1527.xml"/><Relationship Id="rId6" Type="http://schemas.openxmlformats.org/officeDocument/2006/relationships/tags" Target="../tags/tag1532.xml"/><Relationship Id="rId11" Type="http://schemas.openxmlformats.org/officeDocument/2006/relationships/tags" Target="../tags/tag1537.xml"/><Relationship Id="rId5" Type="http://schemas.openxmlformats.org/officeDocument/2006/relationships/tags" Target="../tags/tag1531.xml"/><Relationship Id="rId15" Type="http://schemas.openxmlformats.org/officeDocument/2006/relationships/image" Target="../media/image16.emf"/><Relationship Id="rId10" Type="http://schemas.openxmlformats.org/officeDocument/2006/relationships/tags" Target="../tags/tag1536.xml"/><Relationship Id="rId19" Type="http://schemas.openxmlformats.org/officeDocument/2006/relationships/hyperlink" Target="https://creativecommons.org/licenses/by/4.0/" TargetMode="External"/><Relationship Id="rId4" Type="http://schemas.openxmlformats.org/officeDocument/2006/relationships/tags" Target="../tags/tag1530.xml"/><Relationship Id="rId9" Type="http://schemas.openxmlformats.org/officeDocument/2006/relationships/tags" Target="../tags/tag1535.xml"/><Relationship Id="rId14" Type="http://schemas.openxmlformats.org/officeDocument/2006/relationships/oleObject" Target="../embeddings/oleObject71.bin"/><Relationship Id="rId22" Type="http://schemas.openxmlformats.org/officeDocument/2006/relationships/image" Target="../media/image89.png"/></Relationships>
</file>

<file path=ppt/slides/_rels/slide69.xml.rels><?xml version="1.0" encoding="UTF-8" standalone="yes"?>
<Relationships xmlns="http://schemas.openxmlformats.org/package/2006/relationships"><Relationship Id="rId8" Type="http://schemas.openxmlformats.org/officeDocument/2006/relationships/tags" Target="../tags/tag1545.xml"/><Relationship Id="rId13" Type="http://schemas.openxmlformats.org/officeDocument/2006/relationships/image" Target="../media/image90.png"/><Relationship Id="rId18" Type="http://schemas.openxmlformats.org/officeDocument/2006/relationships/hyperlink" Target="https://business.columbia.edu/faculty/people/gernot-wagner" TargetMode="External"/><Relationship Id="rId3" Type="http://schemas.openxmlformats.org/officeDocument/2006/relationships/tags" Target="../tags/tag1540.xml"/><Relationship Id="rId7" Type="http://schemas.openxmlformats.org/officeDocument/2006/relationships/tags" Target="../tags/tag1544.xml"/><Relationship Id="rId12" Type="http://schemas.openxmlformats.org/officeDocument/2006/relationships/image" Target="../media/image9.emf"/><Relationship Id="rId17" Type="http://schemas.openxmlformats.org/officeDocument/2006/relationships/hyperlink" Target="https://emacx.com/documents/TheHistoryandEvolvementofElectricalPeakLoadControlSystems_001.pdf" TargetMode="External"/><Relationship Id="rId2" Type="http://schemas.openxmlformats.org/officeDocument/2006/relationships/tags" Target="../tags/tag1539.xml"/><Relationship Id="rId16" Type="http://schemas.openxmlformats.org/officeDocument/2006/relationships/hyperlink" Target="https://www.iea.org/energy-system/energy-efficiency-and-demand/demand-response" TargetMode="External"/><Relationship Id="rId20" Type="http://schemas.openxmlformats.org/officeDocument/2006/relationships/hyperlink" Target="mailto:gwagner@columbia.edu" TargetMode="External"/><Relationship Id="rId1" Type="http://schemas.openxmlformats.org/officeDocument/2006/relationships/tags" Target="../tags/tag1538.xml"/><Relationship Id="rId6" Type="http://schemas.openxmlformats.org/officeDocument/2006/relationships/tags" Target="../tags/tag1543.xml"/><Relationship Id="rId11" Type="http://schemas.openxmlformats.org/officeDocument/2006/relationships/oleObject" Target="../embeddings/oleObject72.bin"/><Relationship Id="rId5" Type="http://schemas.openxmlformats.org/officeDocument/2006/relationships/tags" Target="../tags/tag1542.xml"/><Relationship Id="rId15" Type="http://schemas.openxmlformats.org/officeDocument/2006/relationships/image" Target="../media/image92.png"/><Relationship Id="rId10" Type="http://schemas.openxmlformats.org/officeDocument/2006/relationships/notesSlide" Target="../notesSlides/notesSlide69.xml"/><Relationship Id="rId19" Type="http://schemas.openxmlformats.org/officeDocument/2006/relationships/hyperlink" Target="https://creativecommons.org/licenses/by/4.0/" TargetMode="External"/><Relationship Id="rId4" Type="http://schemas.openxmlformats.org/officeDocument/2006/relationships/tags" Target="../tags/tag1541.xml"/><Relationship Id="rId9" Type="http://schemas.openxmlformats.org/officeDocument/2006/relationships/slideLayout" Target="../slideLayouts/slideLayout1.xml"/><Relationship Id="rId14" Type="http://schemas.openxmlformats.org/officeDocument/2006/relationships/image" Target="../media/image91.png"/></Relationships>
</file>

<file path=ppt/slides/_rels/slide7.xml.rels><?xml version="1.0" encoding="UTF-8" standalone="yes"?>
<Relationships xmlns="http://schemas.openxmlformats.org/package/2006/relationships"><Relationship Id="rId26" Type="http://schemas.openxmlformats.org/officeDocument/2006/relationships/tags" Target="../tags/tag273.xml"/><Relationship Id="rId21" Type="http://schemas.openxmlformats.org/officeDocument/2006/relationships/tags" Target="../tags/tag268.xml"/><Relationship Id="rId42" Type="http://schemas.openxmlformats.org/officeDocument/2006/relationships/tags" Target="../tags/tag289.xml"/><Relationship Id="rId47" Type="http://schemas.openxmlformats.org/officeDocument/2006/relationships/tags" Target="../tags/tag294.xml"/><Relationship Id="rId63" Type="http://schemas.openxmlformats.org/officeDocument/2006/relationships/hyperlink" Target="https://ourworldindata.org/grapher/solar-pv-prices" TargetMode="External"/><Relationship Id="rId68" Type="http://schemas.openxmlformats.org/officeDocument/2006/relationships/hyperlink" Target="https://about.bnef.com/blog/1q-2024-global-pv-market-outlook/" TargetMode="External"/><Relationship Id="rId2" Type="http://schemas.openxmlformats.org/officeDocument/2006/relationships/tags" Target="../tags/tag249.xml"/><Relationship Id="rId16" Type="http://schemas.openxmlformats.org/officeDocument/2006/relationships/tags" Target="../tags/tag263.xml"/><Relationship Id="rId29" Type="http://schemas.openxmlformats.org/officeDocument/2006/relationships/tags" Target="../tags/tag276.xml"/><Relationship Id="rId11" Type="http://schemas.openxmlformats.org/officeDocument/2006/relationships/tags" Target="../tags/tag258.xml"/><Relationship Id="rId24" Type="http://schemas.openxmlformats.org/officeDocument/2006/relationships/tags" Target="../tags/tag271.xml"/><Relationship Id="rId32" Type="http://schemas.openxmlformats.org/officeDocument/2006/relationships/tags" Target="../tags/tag279.xml"/><Relationship Id="rId37" Type="http://schemas.openxmlformats.org/officeDocument/2006/relationships/tags" Target="../tags/tag284.xml"/><Relationship Id="rId40" Type="http://schemas.openxmlformats.org/officeDocument/2006/relationships/tags" Target="../tags/tag287.xml"/><Relationship Id="rId45" Type="http://schemas.openxmlformats.org/officeDocument/2006/relationships/tags" Target="../tags/tag292.xml"/><Relationship Id="rId53" Type="http://schemas.openxmlformats.org/officeDocument/2006/relationships/tags" Target="../tags/tag300.xml"/><Relationship Id="rId58" Type="http://schemas.openxmlformats.org/officeDocument/2006/relationships/notesSlide" Target="../notesSlides/notesSlide7.xml"/><Relationship Id="rId66" Type="http://schemas.openxmlformats.org/officeDocument/2006/relationships/hyperlink" Target="https://www.sciencedirect.com/science/article/abs/pii/S0301421518305196?fr=RR-2&amp;ref=pdf_download&amp;rr=8bac23a6df068fc3" TargetMode="External"/><Relationship Id="rId5" Type="http://schemas.openxmlformats.org/officeDocument/2006/relationships/tags" Target="../tags/tag252.xml"/><Relationship Id="rId61" Type="http://schemas.openxmlformats.org/officeDocument/2006/relationships/image" Target="../media/image11.png"/><Relationship Id="rId19" Type="http://schemas.openxmlformats.org/officeDocument/2006/relationships/tags" Target="../tags/tag266.xml"/><Relationship Id="rId14" Type="http://schemas.openxmlformats.org/officeDocument/2006/relationships/tags" Target="../tags/tag261.xml"/><Relationship Id="rId22" Type="http://schemas.openxmlformats.org/officeDocument/2006/relationships/tags" Target="../tags/tag269.xml"/><Relationship Id="rId27" Type="http://schemas.openxmlformats.org/officeDocument/2006/relationships/tags" Target="../tags/tag274.xml"/><Relationship Id="rId30" Type="http://schemas.openxmlformats.org/officeDocument/2006/relationships/tags" Target="../tags/tag277.xml"/><Relationship Id="rId35" Type="http://schemas.openxmlformats.org/officeDocument/2006/relationships/tags" Target="../tags/tag282.xml"/><Relationship Id="rId43" Type="http://schemas.openxmlformats.org/officeDocument/2006/relationships/tags" Target="../tags/tag290.xml"/><Relationship Id="rId48" Type="http://schemas.openxmlformats.org/officeDocument/2006/relationships/tags" Target="../tags/tag295.xml"/><Relationship Id="rId56" Type="http://schemas.openxmlformats.org/officeDocument/2006/relationships/tags" Target="../tags/tag303.xml"/><Relationship Id="rId64" Type="http://schemas.openxmlformats.org/officeDocument/2006/relationships/hyperlink" Target="https://doi.org/10.4324/9780367136604" TargetMode="External"/><Relationship Id="rId69" Type="http://schemas.openxmlformats.org/officeDocument/2006/relationships/hyperlink" Target="https://business.columbia.edu/faculty/people/gernot-wagner" TargetMode="External"/><Relationship Id="rId8" Type="http://schemas.openxmlformats.org/officeDocument/2006/relationships/tags" Target="../tags/tag255.xml"/><Relationship Id="rId51" Type="http://schemas.openxmlformats.org/officeDocument/2006/relationships/tags" Target="../tags/tag298.xml"/><Relationship Id="rId72" Type="http://schemas.openxmlformats.org/officeDocument/2006/relationships/chart" Target="../charts/chart5.xml"/><Relationship Id="rId3" Type="http://schemas.openxmlformats.org/officeDocument/2006/relationships/tags" Target="../tags/tag250.xml"/><Relationship Id="rId12" Type="http://schemas.openxmlformats.org/officeDocument/2006/relationships/tags" Target="../tags/tag259.xml"/><Relationship Id="rId17" Type="http://schemas.openxmlformats.org/officeDocument/2006/relationships/tags" Target="../tags/tag264.xml"/><Relationship Id="rId25" Type="http://schemas.openxmlformats.org/officeDocument/2006/relationships/tags" Target="../tags/tag272.xml"/><Relationship Id="rId33" Type="http://schemas.openxmlformats.org/officeDocument/2006/relationships/tags" Target="../tags/tag280.xml"/><Relationship Id="rId38" Type="http://schemas.openxmlformats.org/officeDocument/2006/relationships/tags" Target="../tags/tag285.xml"/><Relationship Id="rId46" Type="http://schemas.openxmlformats.org/officeDocument/2006/relationships/tags" Target="../tags/tag293.xml"/><Relationship Id="rId59" Type="http://schemas.openxmlformats.org/officeDocument/2006/relationships/oleObject" Target="../embeddings/oleObject10.bin"/><Relationship Id="rId67" Type="http://schemas.openxmlformats.org/officeDocument/2006/relationships/hyperlink" Target="https://ourworldindata.org/learning-curve#:~:text=The%20learning%20rate%20of%20solar,solar%20panels%20declined%20by%2020%25." TargetMode="External"/><Relationship Id="rId20" Type="http://schemas.openxmlformats.org/officeDocument/2006/relationships/tags" Target="../tags/tag267.xml"/><Relationship Id="rId41" Type="http://schemas.openxmlformats.org/officeDocument/2006/relationships/tags" Target="../tags/tag288.xml"/><Relationship Id="rId54" Type="http://schemas.openxmlformats.org/officeDocument/2006/relationships/tags" Target="../tags/tag301.xml"/><Relationship Id="rId62" Type="http://schemas.openxmlformats.org/officeDocument/2006/relationships/hyperlink" Target="https://www.economist.com/interactive/essay/2024/06/20/solar-power-is-going-to-be-huge" TargetMode="External"/><Relationship Id="rId70" Type="http://schemas.openxmlformats.org/officeDocument/2006/relationships/hyperlink" Target="https://creativecommons.org/licenses/by/4.0/" TargetMode="External"/><Relationship Id="rId1" Type="http://schemas.openxmlformats.org/officeDocument/2006/relationships/tags" Target="../tags/tag248.xml"/><Relationship Id="rId6" Type="http://schemas.openxmlformats.org/officeDocument/2006/relationships/tags" Target="../tags/tag253.xml"/><Relationship Id="rId15" Type="http://schemas.openxmlformats.org/officeDocument/2006/relationships/tags" Target="../tags/tag262.xml"/><Relationship Id="rId23" Type="http://schemas.openxmlformats.org/officeDocument/2006/relationships/tags" Target="../tags/tag270.xml"/><Relationship Id="rId28" Type="http://schemas.openxmlformats.org/officeDocument/2006/relationships/tags" Target="../tags/tag275.xml"/><Relationship Id="rId36" Type="http://schemas.openxmlformats.org/officeDocument/2006/relationships/tags" Target="../tags/tag283.xml"/><Relationship Id="rId49" Type="http://schemas.openxmlformats.org/officeDocument/2006/relationships/tags" Target="../tags/tag296.xml"/><Relationship Id="rId57" Type="http://schemas.openxmlformats.org/officeDocument/2006/relationships/slideLayout" Target="../slideLayouts/slideLayout1.xml"/><Relationship Id="rId10" Type="http://schemas.openxmlformats.org/officeDocument/2006/relationships/tags" Target="../tags/tag257.xml"/><Relationship Id="rId31" Type="http://schemas.openxmlformats.org/officeDocument/2006/relationships/tags" Target="../tags/tag278.xml"/><Relationship Id="rId44" Type="http://schemas.openxmlformats.org/officeDocument/2006/relationships/tags" Target="../tags/tag291.xml"/><Relationship Id="rId52" Type="http://schemas.openxmlformats.org/officeDocument/2006/relationships/tags" Target="../tags/tag299.xml"/><Relationship Id="rId60" Type="http://schemas.openxmlformats.org/officeDocument/2006/relationships/image" Target="../media/image9.emf"/><Relationship Id="rId65" Type="http://schemas.openxmlformats.org/officeDocument/2006/relationships/hyperlink" Target="https://www.sciencedirect.com/science/article/pii/S0048733315001699" TargetMode="External"/><Relationship Id="rId73" Type="http://schemas.openxmlformats.org/officeDocument/2006/relationships/image" Target="../media/image12.jpeg"/><Relationship Id="rId4" Type="http://schemas.openxmlformats.org/officeDocument/2006/relationships/tags" Target="../tags/tag251.xml"/><Relationship Id="rId9" Type="http://schemas.openxmlformats.org/officeDocument/2006/relationships/tags" Target="../tags/tag256.xml"/><Relationship Id="rId13" Type="http://schemas.openxmlformats.org/officeDocument/2006/relationships/tags" Target="../tags/tag260.xml"/><Relationship Id="rId18" Type="http://schemas.openxmlformats.org/officeDocument/2006/relationships/tags" Target="../tags/tag265.xml"/><Relationship Id="rId39" Type="http://schemas.openxmlformats.org/officeDocument/2006/relationships/tags" Target="../tags/tag286.xml"/><Relationship Id="rId34" Type="http://schemas.openxmlformats.org/officeDocument/2006/relationships/tags" Target="../tags/tag281.xml"/><Relationship Id="rId50" Type="http://schemas.openxmlformats.org/officeDocument/2006/relationships/tags" Target="../tags/tag297.xml"/><Relationship Id="rId55" Type="http://schemas.openxmlformats.org/officeDocument/2006/relationships/tags" Target="../tags/tag302.xml"/><Relationship Id="rId7" Type="http://schemas.openxmlformats.org/officeDocument/2006/relationships/tags" Target="../tags/tag254.xml"/><Relationship Id="rId71" Type="http://schemas.openxmlformats.org/officeDocument/2006/relationships/hyperlink" Target="mailto:gwagner@columbia.edu" TargetMode="External"/></Relationships>
</file>

<file path=ppt/slides/_rels/slide70.xml.rels><?xml version="1.0" encoding="UTF-8" standalone="yes"?>
<Relationships xmlns="http://schemas.openxmlformats.org/package/2006/relationships"><Relationship Id="rId13" Type="http://schemas.openxmlformats.org/officeDocument/2006/relationships/tags" Target="../tags/tag1558.xml"/><Relationship Id="rId18" Type="http://schemas.openxmlformats.org/officeDocument/2006/relationships/tags" Target="../tags/tag1563.xml"/><Relationship Id="rId26" Type="http://schemas.openxmlformats.org/officeDocument/2006/relationships/tags" Target="../tags/tag1571.xml"/><Relationship Id="rId39" Type="http://schemas.openxmlformats.org/officeDocument/2006/relationships/hyperlink" Target="https://environment.ec.europa.eu/topics/waste-and-recycling/waste-electrical-and-electronic-equipment-weee_en" TargetMode="External"/><Relationship Id="rId21" Type="http://schemas.openxmlformats.org/officeDocument/2006/relationships/tags" Target="../tags/tag1566.xml"/><Relationship Id="rId34" Type="http://schemas.openxmlformats.org/officeDocument/2006/relationships/image" Target="../media/image16.emf"/><Relationship Id="rId42" Type="http://schemas.openxmlformats.org/officeDocument/2006/relationships/hyperlink" Target="mailto:gwagner@columbia.edu" TargetMode="External"/><Relationship Id="rId7" Type="http://schemas.openxmlformats.org/officeDocument/2006/relationships/tags" Target="../tags/tag1552.xml"/><Relationship Id="rId2" Type="http://schemas.openxmlformats.org/officeDocument/2006/relationships/tags" Target="../tags/tag1547.xml"/><Relationship Id="rId16" Type="http://schemas.openxmlformats.org/officeDocument/2006/relationships/tags" Target="../tags/tag1561.xml"/><Relationship Id="rId20" Type="http://schemas.openxmlformats.org/officeDocument/2006/relationships/tags" Target="../tags/tag1565.xml"/><Relationship Id="rId29" Type="http://schemas.openxmlformats.org/officeDocument/2006/relationships/tags" Target="../tags/tag1574.xml"/><Relationship Id="rId41" Type="http://schemas.openxmlformats.org/officeDocument/2006/relationships/hyperlink" Target="https://creativecommons.org/licenses/by/4.0/" TargetMode="External"/><Relationship Id="rId1" Type="http://schemas.openxmlformats.org/officeDocument/2006/relationships/tags" Target="../tags/tag1546.xml"/><Relationship Id="rId6" Type="http://schemas.openxmlformats.org/officeDocument/2006/relationships/tags" Target="../tags/tag1551.xml"/><Relationship Id="rId11" Type="http://schemas.openxmlformats.org/officeDocument/2006/relationships/tags" Target="../tags/tag1556.xml"/><Relationship Id="rId24" Type="http://schemas.openxmlformats.org/officeDocument/2006/relationships/tags" Target="../tags/tag1569.xml"/><Relationship Id="rId32" Type="http://schemas.openxmlformats.org/officeDocument/2006/relationships/notesSlide" Target="../notesSlides/notesSlide70.xml"/><Relationship Id="rId37" Type="http://schemas.openxmlformats.org/officeDocument/2006/relationships/hyperlink" Target="https://www.nrel.gov/docs/fy21osti/74124.pdf" TargetMode="External"/><Relationship Id="rId40" Type="http://schemas.openxmlformats.org/officeDocument/2006/relationships/hyperlink" Target="https://business.columbia.edu/faculty/people/gernot-wagner" TargetMode="External"/><Relationship Id="rId5" Type="http://schemas.openxmlformats.org/officeDocument/2006/relationships/tags" Target="../tags/tag1550.xml"/><Relationship Id="rId15" Type="http://schemas.openxmlformats.org/officeDocument/2006/relationships/tags" Target="../tags/tag1560.xml"/><Relationship Id="rId23" Type="http://schemas.openxmlformats.org/officeDocument/2006/relationships/tags" Target="../tags/tag1568.xml"/><Relationship Id="rId28" Type="http://schemas.openxmlformats.org/officeDocument/2006/relationships/tags" Target="../tags/tag1573.xml"/><Relationship Id="rId36" Type="http://schemas.openxmlformats.org/officeDocument/2006/relationships/hyperlink" Target="https://www.irena.org/-/media/Files/IRENA/Agency/Publication/2016/IRENA_IEAPVPS_End-of-Life_Solar_PV_Panels_2016.pdf" TargetMode="External"/><Relationship Id="rId10" Type="http://schemas.openxmlformats.org/officeDocument/2006/relationships/tags" Target="../tags/tag1555.xml"/><Relationship Id="rId19" Type="http://schemas.openxmlformats.org/officeDocument/2006/relationships/tags" Target="../tags/tag1564.xml"/><Relationship Id="rId31" Type="http://schemas.openxmlformats.org/officeDocument/2006/relationships/slideLayout" Target="../slideLayouts/slideLayout1.xml"/><Relationship Id="rId4" Type="http://schemas.openxmlformats.org/officeDocument/2006/relationships/tags" Target="../tags/tag1549.xml"/><Relationship Id="rId9" Type="http://schemas.openxmlformats.org/officeDocument/2006/relationships/tags" Target="../tags/tag1554.xml"/><Relationship Id="rId14" Type="http://schemas.openxmlformats.org/officeDocument/2006/relationships/tags" Target="../tags/tag1559.xml"/><Relationship Id="rId22" Type="http://schemas.openxmlformats.org/officeDocument/2006/relationships/tags" Target="../tags/tag1567.xml"/><Relationship Id="rId27" Type="http://schemas.openxmlformats.org/officeDocument/2006/relationships/tags" Target="../tags/tag1572.xml"/><Relationship Id="rId30" Type="http://schemas.openxmlformats.org/officeDocument/2006/relationships/tags" Target="../tags/tag1575.xml"/><Relationship Id="rId35" Type="http://schemas.openxmlformats.org/officeDocument/2006/relationships/chart" Target="../charts/chart39.xml"/><Relationship Id="rId8" Type="http://schemas.openxmlformats.org/officeDocument/2006/relationships/tags" Target="../tags/tag1553.xml"/><Relationship Id="rId3" Type="http://schemas.openxmlformats.org/officeDocument/2006/relationships/tags" Target="../tags/tag1548.xml"/><Relationship Id="rId12" Type="http://schemas.openxmlformats.org/officeDocument/2006/relationships/tags" Target="../tags/tag1557.xml"/><Relationship Id="rId17" Type="http://schemas.openxmlformats.org/officeDocument/2006/relationships/tags" Target="../tags/tag1562.xml"/><Relationship Id="rId25" Type="http://schemas.openxmlformats.org/officeDocument/2006/relationships/tags" Target="../tags/tag1570.xml"/><Relationship Id="rId33" Type="http://schemas.openxmlformats.org/officeDocument/2006/relationships/oleObject" Target="../embeddings/oleObject73.bin"/><Relationship Id="rId38" Type="http://schemas.openxmlformats.org/officeDocument/2006/relationships/hyperlink" Target="https://www.pv-tech.org/china-to-build-solar-recycling-system-by-2025/"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577.xml"/><Relationship Id="rId1" Type="http://schemas.openxmlformats.org/officeDocument/2006/relationships/tags" Target="../tags/tag1576.xml"/><Relationship Id="rId6" Type="http://schemas.openxmlformats.org/officeDocument/2006/relationships/image" Target="../media/image9.emf"/><Relationship Id="rId5" Type="http://schemas.openxmlformats.org/officeDocument/2006/relationships/oleObject" Target="../embeddings/oleObject74.bin"/><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26" Type="http://schemas.openxmlformats.org/officeDocument/2006/relationships/tags" Target="../tags/tag1603.xml"/><Relationship Id="rId21" Type="http://schemas.openxmlformats.org/officeDocument/2006/relationships/tags" Target="../tags/tag1598.xml"/><Relationship Id="rId42" Type="http://schemas.openxmlformats.org/officeDocument/2006/relationships/tags" Target="../tags/tag1619.xml"/><Relationship Id="rId47" Type="http://schemas.openxmlformats.org/officeDocument/2006/relationships/tags" Target="../tags/tag1624.xml"/><Relationship Id="rId63" Type="http://schemas.openxmlformats.org/officeDocument/2006/relationships/tags" Target="../tags/tag1640.xml"/><Relationship Id="rId68" Type="http://schemas.openxmlformats.org/officeDocument/2006/relationships/image" Target="../media/image9.emf"/><Relationship Id="rId2" Type="http://schemas.openxmlformats.org/officeDocument/2006/relationships/tags" Target="../tags/tag1579.xml"/><Relationship Id="rId16" Type="http://schemas.openxmlformats.org/officeDocument/2006/relationships/tags" Target="../tags/tag1593.xml"/><Relationship Id="rId29" Type="http://schemas.openxmlformats.org/officeDocument/2006/relationships/tags" Target="../tags/tag1606.xml"/><Relationship Id="rId11" Type="http://schemas.openxmlformats.org/officeDocument/2006/relationships/tags" Target="../tags/tag1588.xml"/><Relationship Id="rId24" Type="http://schemas.openxmlformats.org/officeDocument/2006/relationships/tags" Target="../tags/tag1601.xml"/><Relationship Id="rId32" Type="http://schemas.openxmlformats.org/officeDocument/2006/relationships/tags" Target="../tags/tag1609.xml"/><Relationship Id="rId37" Type="http://schemas.openxmlformats.org/officeDocument/2006/relationships/tags" Target="../tags/tag1614.xml"/><Relationship Id="rId40" Type="http://schemas.openxmlformats.org/officeDocument/2006/relationships/tags" Target="../tags/tag1617.xml"/><Relationship Id="rId45" Type="http://schemas.openxmlformats.org/officeDocument/2006/relationships/tags" Target="../tags/tag1622.xml"/><Relationship Id="rId53" Type="http://schemas.openxmlformats.org/officeDocument/2006/relationships/tags" Target="../tags/tag1630.xml"/><Relationship Id="rId58" Type="http://schemas.openxmlformats.org/officeDocument/2006/relationships/tags" Target="../tags/tag1635.xml"/><Relationship Id="rId66" Type="http://schemas.openxmlformats.org/officeDocument/2006/relationships/notesSlide" Target="../notesSlides/notesSlide72.xml"/><Relationship Id="rId74" Type="http://schemas.openxmlformats.org/officeDocument/2006/relationships/hyperlink" Target="mailto:gwagner@columbia.edu" TargetMode="External"/><Relationship Id="rId5" Type="http://schemas.openxmlformats.org/officeDocument/2006/relationships/tags" Target="../tags/tag1582.xml"/><Relationship Id="rId61" Type="http://schemas.openxmlformats.org/officeDocument/2006/relationships/tags" Target="../tags/tag1638.xml"/><Relationship Id="rId19" Type="http://schemas.openxmlformats.org/officeDocument/2006/relationships/tags" Target="../tags/tag1596.xml"/><Relationship Id="rId14" Type="http://schemas.openxmlformats.org/officeDocument/2006/relationships/tags" Target="../tags/tag1591.xml"/><Relationship Id="rId22" Type="http://schemas.openxmlformats.org/officeDocument/2006/relationships/tags" Target="../tags/tag1599.xml"/><Relationship Id="rId27" Type="http://schemas.openxmlformats.org/officeDocument/2006/relationships/tags" Target="../tags/tag1604.xml"/><Relationship Id="rId30" Type="http://schemas.openxmlformats.org/officeDocument/2006/relationships/tags" Target="../tags/tag1607.xml"/><Relationship Id="rId35" Type="http://schemas.openxmlformats.org/officeDocument/2006/relationships/tags" Target="../tags/tag1612.xml"/><Relationship Id="rId43" Type="http://schemas.openxmlformats.org/officeDocument/2006/relationships/tags" Target="../tags/tag1620.xml"/><Relationship Id="rId48" Type="http://schemas.openxmlformats.org/officeDocument/2006/relationships/tags" Target="../tags/tag1625.xml"/><Relationship Id="rId56" Type="http://schemas.openxmlformats.org/officeDocument/2006/relationships/tags" Target="../tags/tag1633.xml"/><Relationship Id="rId64" Type="http://schemas.openxmlformats.org/officeDocument/2006/relationships/tags" Target="../tags/tag1641.xml"/><Relationship Id="rId69" Type="http://schemas.openxmlformats.org/officeDocument/2006/relationships/chart" Target="../charts/chart40.xml"/><Relationship Id="rId8" Type="http://schemas.openxmlformats.org/officeDocument/2006/relationships/tags" Target="../tags/tag1585.xml"/><Relationship Id="rId51" Type="http://schemas.openxmlformats.org/officeDocument/2006/relationships/tags" Target="../tags/tag1628.xml"/><Relationship Id="rId72" Type="http://schemas.openxmlformats.org/officeDocument/2006/relationships/hyperlink" Target="https://business.columbia.edu/faculty/people/gernot-wagner" TargetMode="External"/><Relationship Id="rId3" Type="http://schemas.openxmlformats.org/officeDocument/2006/relationships/tags" Target="../tags/tag1580.xml"/><Relationship Id="rId12" Type="http://schemas.openxmlformats.org/officeDocument/2006/relationships/tags" Target="../tags/tag1589.xml"/><Relationship Id="rId17" Type="http://schemas.openxmlformats.org/officeDocument/2006/relationships/tags" Target="../tags/tag1594.xml"/><Relationship Id="rId25" Type="http://schemas.openxmlformats.org/officeDocument/2006/relationships/tags" Target="../tags/tag1602.xml"/><Relationship Id="rId33" Type="http://schemas.openxmlformats.org/officeDocument/2006/relationships/tags" Target="../tags/tag1610.xml"/><Relationship Id="rId38" Type="http://schemas.openxmlformats.org/officeDocument/2006/relationships/tags" Target="../tags/tag1615.xml"/><Relationship Id="rId46" Type="http://schemas.openxmlformats.org/officeDocument/2006/relationships/tags" Target="../tags/tag1623.xml"/><Relationship Id="rId59" Type="http://schemas.openxmlformats.org/officeDocument/2006/relationships/tags" Target="../tags/tag1636.xml"/><Relationship Id="rId67" Type="http://schemas.openxmlformats.org/officeDocument/2006/relationships/oleObject" Target="../embeddings/oleObject75.bin"/><Relationship Id="rId20" Type="http://schemas.openxmlformats.org/officeDocument/2006/relationships/tags" Target="../tags/tag1597.xml"/><Relationship Id="rId41" Type="http://schemas.openxmlformats.org/officeDocument/2006/relationships/tags" Target="../tags/tag1618.xml"/><Relationship Id="rId54" Type="http://schemas.openxmlformats.org/officeDocument/2006/relationships/tags" Target="../tags/tag1631.xml"/><Relationship Id="rId62" Type="http://schemas.openxmlformats.org/officeDocument/2006/relationships/tags" Target="../tags/tag1639.xml"/><Relationship Id="rId70" Type="http://schemas.openxmlformats.org/officeDocument/2006/relationships/chart" Target="../charts/chart41.xml"/><Relationship Id="rId1" Type="http://schemas.openxmlformats.org/officeDocument/2006/relationships/tags" Target="../tags/tag1578.xml"/><Relationship Id="rId6" Type="http://schemas.openxmlformats.org/officeDocument/2006/relationships/tags" Target="../tags/tag1583.xml"/><Relationship Id="rId15" Type="http://schemas.openxmlformats.org/officeDocument/2006/relationships/tags" Target="../tags/tag1592.xml"/><Relationship Id="rId23" Type="http://schemas.openxmlformats.org/officeDocument/2006/relationships/tags" Target="../tags/tag1600.xml"/><Relationship Id="rId28" Type="http://schemas.openxmlformats.org/officeDocument/2006/relationships/tags" Target="../tags/tag1605.xml"/><Relationship Id="rId36" Type="http://schemas.openxmlformats.org/officeDocument/2006/relationships/tags" Target="../tags/tag1613.xml"/><Relationship Id="rId49" Type="http://schemas.openxmlformats.org/officeDocument/2006/relationships/tags" Target="../tags/tag1626.xml"/><Relationship Id="rId57" Type="http://schemas.openxmlformats.org/officeDocument/2006/relationships/tags" Target="../tags/tag1634.xml"/><Relationship Id="rId10" Type="http://schemas.openxmlformats.org/officeDocument/2006/relationships/tags" Target="../tags/tag1587.xml"/><Relationship Id="rId31" Type="http://schemas.openxmlformats.org/officeDocument/2006/relationships/tags" Target="../tags/tag1608.xml"/><Relationship Id="rId44" Type="http://schemas.openxmlformats.org/officeDocument/2006/relationships/tags" Target="../tags/tag1621.xml"/><Relationship Id="rId52" Type="http://schemas.openxmlformats.org/officeDocument/2006/relationships/tags" Target="../tags/tag1629.xml"/><Relationship Id="rId60" Type="http://schemas.openxmlformats.org/officeDocument/2006/relationships/tags" Target="../tags/tag1637.xml"/><Relationship Id="rId65" Type="http://schemas.openxmlformats.org/officeDocument/2006/relationships/slideLayout" Target="../slideLayouts/slideLayout1.xml"/><Relationship Id="rId73" Type="http://schemas.openxmlformats.org/officeDocument/2006/relationships/hyperlink" Target="https://creativecommons.org/licenses/by/4.0/" TargetMode="External"/><Relationship Id="rId4" Type="http://schemas.openxmlformats.org/officeDocument/2006/relationships/tags" Target="../tags/tag1581.xml"/><Relationship Id="rId9" Type="http://schemas.openxmlformats.org/officeDocument/2006/relationships/tags" Target="../tags/tag1586.xml"/><Relationship Id="rId13" Type="http://schemas.openxmlformats.org/officeDocument/2006/relationships/tags" Target="../tags/tag1590.xml"/><Relationship Id="rId18" Type="http://schemas.openxmlformats.org/officeDocument/2006/relationships/tags" Target="../tags/tag1595.xml"/><Relationship Id="rId39" Type="http://schemas.openxmlformats.org/officeDocument/2006/relationships/tags" Target="../tags/tag1616.xml"/><Relationship Id="rId34" Type="http://schemas.openxmlformats.org/officeDocument/2006/relationships/tags" Target="../tags/tag1611.xml"/><Relationship Id="rId50" Type="http://schemas.openxmlformats.org/officeDocument/2006/relationships/tags" Target="../tags/tag1627.xml"/><Relationship Id="rId55" Type="http://schemas.openxmlformats.org/officeDocument/2006/relationships/tags" Target="../tags/tag1632.xml"/><Relationship Id="rId7" Type="http://schemas.openxmlformats.org/officeDocument/2006/relationships/tags" Target="../tags/tag1584.xml"/><Relationship Id="rId71" Type="http://schemas.openxmlformats.org/officeDocument/2006/relationships/hyperlink" Target="https://www.iea.org/data-and-statistics/data-tools/renewable-energy-progress-tracker" TargetMode="Externa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hyperlink" Target="https://ourworldindata.org/grapher/solar-pv-prices" TargetMode="External"/><Relationship Id="rId18" Type="http://schemas.openxmlformats.org/officeDocument/2006/relationships/hyperlink" Target="https://business.columbia.edu/faculty/people/gernot-wagner" TargetMode="External"/><Relationship Id="rId3" Type="http://schemas.openxmlformats.org/officeDocument/2006/relationships/tags" Target="../tags/tag1644.xml"/><Relationship Id="rId7" Type="http://schemas.openxmlformats.org/officeDocument/2006/relationships/notesSlide" Target="../notesSlides/notesSlide73.xml"/><Relationship Id="rId12" Type="http://schemas.openxmlformats.org/officeDocument/2006/relationships/hyperlink" Target="https://www.irena.org/Energy-Transition/Technology/Solar-energy" TargetMode="External"/><Relationship Id="rId17" Type="http://schemas.openxmlformats.org/officeDocument/2006/relationships/hyperlink" Target="https://www.energy.gov/eere/solar/articles/2030-solar-cost-targets" TargetMode="External"/><Relationship Id="rId2" Type="http://schemas.openxmlformats.org/officeDocument/2006/relationships/tags" Target="../tags/tag1643.xml"/><Relationship Id="rId16" Type="http://schemas.openxmlformats.org/officeDocument/2006/relationships/hyperlink" Target="https://www.statista.com/statistics/799359/global-concentrated-solar-power-installation-cost-per-kilowatt/#:~:text=Between%202010%20and%202021%2C%20the,U.S.%20dollars%20per%20kilowatt%20installed." TargetMode="External"/><Relationship Id="rId20" Type="http://schemas.openxmlformats.org/officeDocument/2006/relationships/hyperlink" Target="mailto:gwagner@columbia.edu" TargetMode="External"/><Relationship Id="rId1" Type="http://schemas.openxmlformats.org/officeDocument/2006/relationships/tags" Target="../tags/tag1642.xml"/><Relationship Id="rId6" Type="http://schemas.openxmlformats.org/officeDocument/2006/relationships/slideLayout" Target="../slideLayouts/slideLayout1.xml"/><Relationship Id="rId11" Type="http://schemas.openxmlformats.org/officeDocument/2006/relationships/image" Target="../media/image94.png"/><Relationship Id="rId5" Type="http://schemas.openxmlformats.org/officeDocument/2006/relationships/tags" Target="../tags/tag1646.xml"/><Relationship Id="rId15" Type="http://schemas.openxmlformats.org/officeDocument/2006/relationships/hyperlink" Target="https://www.renewableenergyworld.com/storage/how-solar-pv-is-winning-over-csp/#gref" TargetMode="External"/><Relationship Id="rId10" Type="http://schemas.openxmlformats.org/officeDocument/2006/relationships/image" Target="../media/image93.png"/><Relationship Id="rId19" Type="http://schemas.openxmlformats.org/officeDocument/2006/relationships/hyperlink" Target="https://creativecommons.org/licenses/by/4.0/" TargetMode="External"/><Relationship Id="rId4" Type="http://schemas.openxmlformats.org/officeDocument/2006/relationships/tags" Target="../tags/tag1645.xml"/><Relationship Id="rId9" Type="http://schemas.openxmlformats.org/officeDocument/2006/relationships/image" Target="../media/image9.emf"/><Relationship Id="rId14" Type="http://schemas.openxmlformats.org/officeDocument/2006/relationships/hyperlink" Target="https://helioscsp.com/cost-of-concentrated-solar-power-csp-projects-fell-from-usd-0-38-kwh-to-usd-0-118-kwh-a-decline-of-69/"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notesSlide" Target="../notesSlides/notesSlide74.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647.xml"/><Relationship Id="rId6" Type="http://schemas.openxmlformats.org/officeDocument/2006/relationships/hyperlink" Target="https://assets.bbhub.io/professional/sites/24/847353_NEO24_ExecSum.pdf" TargetMode="External"/><Relationship Id="rId5" Type="http://schemas.openxmlformats.org/officeDocument/2006/relationships/image" Target="../media/image95.emf"/><Relationship Id="rId4" Type="http://schemas.openxmlformats.org/officeDocument/2006/relationships/oleObject" Target="../embeddings/oleObject77.bin"/><Relationship Id="rId9" Type="http://schemas.openxmlformats.org/officeDocument/2006/relationships/hyperlink" Target="mailto:gwagner@columbia.edu"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mailto:gwagner@columbia.edu" TargetMode="External"/><Relationship Id="rId3" Type="http://schemas.openxmlformats.org/officeDocument/2006/relationships/tags" Target="../tags/tag1650.xml"/><Relationship Id="rId7" Type="http://schemas.openxmlformats.org/officeDocument/2006/relationships/oleObject" Target="../embeddings/oleObject78.bin"/><Relationship Id="rId12" Type="http://schemas.openxmlformats.org/officeDocument/2006/relationships/hyperlink" Target="https://creativecommons.org/licenses/by/4.0/" TargetMode="External"/><Relationship Id="rId2" Type="http://schemas.openxmlformats.org/officeDocument/2006/relationships/tags" Target="../tags/tag1649.xml"/><Relationship Id="rId1" Type="http://schemas.openxmlformats.org/officeDocument/2006/relationships/tags" Target="../tags/tag1648.xml"/><Relationship Id="rId6" Type="http://schemas.openxmlformats.org/officeDocument/2006/relationships/notesSlide" Target="../notesSlides/notesSlide75.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knowledge-center.solaredge.com/sites/kc/files/se-bos-cost-comparison-technical-paper-nam.pdf#page=2.99" TargetMode="External"/><Relationship Id="rId4" Type="http://schemas.openxmlformats.org/officeDocument/2006/relationships/tags" Target="../tags/tag1651.xml"/><Relationship Id="rId9" Type="http://schemas.openxmlformats.org/officeDocument/2006/relationships/hyperlink" Target="https://www.nrel.gov/docs/fy23osti/87303.pdf"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mailto:gwagner@columbia.edu" TargetMode="External"/><Relationship Id="rId3" Type="http://schemas.openxmlformats.org/officeDocument/2006/relationships/tags" Target="../tags/tag1654.xml"/><Relationship Id="rId7" Type="http://schemas.openxmlformats.org/officeDocument/2006/relationships/oleObject" Target="../embeddings/oleObject79.bin"/><Relationship Id="rId12" Type="http://schemas.openxmlformats.org/officeDocument/2006/relationships/hyperlink" Target="https://creativecommons.org/licenses/by/4.0/" TargetMode="External"/><Relationship Id="rId2" Type="http://schemas.openxmlformats.org/officeDocument/2006/relationships/tags" Target="../tags/tag1653.xml"/><Relationship Id="rId1" Type="http://schemas.openxmlformats.org/officeDocument/2006/relationships/tags" Target="../tags/tag1652.xml"/><Relationship Id="rId6" Type="http://schemas.openxmlformats.org/officeDocument/2006/relationships/notesSlide" Target="../notesSlides/notesSlide76.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pv-manufacturing.org/" TargetMode="External"/><Relationship Id="rId4" Type="http://schemas.openxmlformats.org/officeDocument/2006/relationships/tags" Target="../tags/tag1655.xml"/><Relationship Id="rId9" Type="http://schemas.openxmlformats.org/officeDocument/2006/relationships/hyperlink" Target="https://www.iea.org/reports/solar-pv-global-supply-chains"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tags" Target="../tags/tag1658.xml"/><Relationship Id="rId7" Type="http://schemas.openxmlformats.org/officeDocument/2006/relationships/image" Target="../media/image9.emf"/><Relationship Id="rId2" Type="http://schemas.openxmlformats.org/officeDocument/2006/relationships/tags" Target="../tags/tag1657.xml"/><Relationship Id="rId1" Type="http://schemas.openxmlformats.org/officeDocument/2006/relationships/tags" Target="../tags/tag1656.xml"/><Relationship Id="rId6" Type="http://schemas.openxmlformats.org/officeDocument/2006/relationships/oleObject" Target="../embeddings/oleObject80.bin"/><Relationship Id="rId5" Type="http://schemas.openxmlformats.org/officeDocument/2006/relationships/notesSlide" Target="../notesSlides/notesSlide77.xml"/><Relationship Id="rId10" Type="http://schemas.openxmlformats.org/officeDocument/2006/relationships/hyperlink" Target="mailto:gwagner@columbia.edu" TargetMode="External"/><Relationship Id="rId4" Type="http://schemas.openxmlformats.org/officeDocument/2006/relationships/slideLayout" Target="../slideLayouts/slideLayout1.xml"/><Relationship Id="rId9" Type="http://schemas.openxmlformats.org/officeDocument/2006/relationships/hyperlink" Target="https://creativecommons.org/licenses/by/4.0/"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sunshineworks.com/pages/solar-calculations-math-tutorial-for-solar-energy-power-systems" TargetMode="External"/><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1660.xml"/><Relationship Id="rId1" Type="http://schemas.openxmlformats.org/officeDocument/2006/relationships/tags" Target="../tags/tag1659.xml"/><Relationship Id="rId6" Type="http://schemas.openxmlformats.org/officeDocument/2006/relationships/image" Target="../media/image96.emf"/><Relationship Id="rId11" Type="http://schemas.openxmlformats.org/officeDocument/2006/relationships/hyperlink" Target="mailto:gwagner@columbia.edu" TargetMode="External"/><Relationship Id="rId5" Type="http://schemas.openxmlformats.org/officeDocument/2006/relationships/oleObject" Target="../embeddings/oleObject81.bin"/><Relationship Id="rId10" Type="http://schemas.openxmlformats.org/officeDocument/2006/relationships/hyperlink" Target="https://creativecommons.org/licenses/by/4.0/" TargetMode="External"/><Relationship Id="rId4" Type="http://schemas.openxmlformats.org/officeDocument/2006/relationships/notesSlide" Target="../notesSlides/notesSlide78.xml"/><Relationship Id="rId9" Type="http://schemas.openxmlformats.org/officeDocument/2006/relationships/hyperlink" Target="https://business.columbia.edu/faculty/people/gernot-wagner"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oleObject" Target="../embeddings/oleObject82.bin"/><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slideLayout" Target="../slideLayouts/slideLayout1.xml"/><Relationship Id="rId1" Type="http://schemas.openxmlformats.org/officeDocument/2006/relationships/tags" Target="../tags/tag1661.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hyperlink" Target="mailto:gwagner@Columbia.edu" TargetMode="External"/><Relationship Id="rId10" Type="http://schemas.openxmlformats.org/officeDocument/2006/relationships/image" Target="../media/image103.jpeg"/><Relationship Id="rId4" Type="http://schemas.openxmlformats.org/officeDocument/2006/relationships/image" Target="../media/image98.emf"/><Relationship Id="rId9" Type="http://schemas.openxmlformats.org/officeDocument/2006/relationships/image" Target="../media/image102.jpeg"/><Relationship Id="rId14" Type="http://schemas.openxmlformats.org/officeDocument/2006/relationships/hyperlink" Target="mailto:hk2901@Columbia.edu" TargetMode="Externa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5.jpeg"/><Relationship Id="rId18" Type="http://schemas.openxmlformats.org/officeDocument/2006/relationships/hyperlink" Target="https://business.columbia.edu/faculty/people/gernot-wagner" TargetMode="External"/><Relationship Id="rId3" Type="http://schemas.openxmlformats.org/officeDocument/2006/relationships/tags" Target="../tags/tag306.xml"/><Relationship Id="rId7" Type="http://schemas.openxmlformats.org/officeDocument/2006/relationships/slideLayout" Target="../slideLayouts/slideLayout1.xml"/><Relationship Id="rId12" Type="http://schemas.openxmlformats.org/officeDocument/2006/relationships/image" Target="../media/image14.jpeg"/><Relationship Id="rId17" Type="http://schemas.openxmlformats.org/officeDocument/2006/relationships/hyperlink" Target="https://www.nuveen.com/global/insights/alternatives/levelized-cost-of-electricity-from-renewables" TargetMode="External"/><Relationship Id="rId2" Type="http://schemas.openxmlformats.org/officeDocument/2006/relationships/tags" Target="../tags/tag305.xml"/><Relationship Id="rId16" Type="http://schemas.openxmlformats.org/officeDocument/2006/relationships/hyperlink" Target="https://www.lazard.com/media/typdgxmm/lazards-lcoeplus-april-2023.pdf" TargetMode="External"/><Relationship Id="rId20" Type="http://schemas.openxmlformats.org/officeDocument/2006/relationships/hyperlink" Target="mailto:gwagner@columbia.edu" TargetMode="Externa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image" Target="../media/image13.jpeg"/><Relationship Id="rId5" Type="http://schemas.openxmlformats.org/officeDocument/2006/relationships/tags" Target="../tags/tag308.xml"/><Relationship Id="rId15" Type="http://schemas.openxmlformats.org/officeDocument/2006/relationships/hyperlink" Target="https://www.energy.gov/eere/solar/articles/2030-solar-cost-targets" TargetMode="External"/><Relationship Id="rId10" Type="http://schemas.openxmlformats.org/officeDocument/2006/relationships/image" Target="../media/image9.emf"/><Relationship Id="rId19" Type="http://schemas.openxmlformats.org/officeDocument/2006/relationships/hyperlink" Target="https://creativecommons.org/licenses/by/4.0/" TargetMode="External"/><Relationship Id="rId4" Type="http://schemas.openxmlformats.org/officeDocument/2006/relationships/tags" Target="../tags/tag307.xml"/><Relationship Id="rId9" Type="http://schemas.openxmlformats.org/officeDocument/2006/relationships/oleObject" Target="../embeddings/oleObject11.bin"/><Relationship Id="rId14" Type="http://schemas.openxmlformats.org/officeDocument/2006/relationships/hyperlink" Target="https://www.iea.org/reports/renewables-2023"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www.revisionenergy.com/solar-products/home/rooftop-solar/solar-power/how-do-solar-panels-work" TargetMode="External"/><Relationship Id="rId18" Type="http://schemas.openxmlformats.org/officeDocument/2006/relationships/image" Target="../media/image19.svg"/><Relationship Id="rId3" Type="http://schemas.openxmlformats.org/officeDocument/2006/relationships/tags" Target="../tags/tag312.xml"/><Relationship Id="rId21" Type="http://schemas.openxmlformats.org/officeDocument/2006/relationships/image" Target="../media/image22.png"/><Relationship Id="rId7" Type="http://schemas.openxmlformats.org/officeDocument/2006/relationships/image" Target="../media/image16.emf"/><Relationship Id="rId12" Type="http://schemas.openxmlformats.org/officeDocument/2006/relationships/hyperlink" Target="https://www.solarkal.com/blog/the-solarkal-quarterly-4-whats-the-suns-cap-rate" TargetMode="External"/><Relationship Id="rId17" Type="http://schemas.openxmlformats.org/officeDocument/2006/relationships/image" Target="../media/image18.png"/><Relationship Id="rId2" Type="http://schemas.openxmlformats.org/officeDocument/2006/relationships/tags" Target="../tags/tag311.xml"/><Relationship Id="rId16" Type="http://schemas.openxmlformats.org/officeDocument/2006/relationships/hyperlink" Target="mailto:gwagner@columbia.edu" TargetMode="External"/><Relationship Id="rId20" Type="http://schemas.openxmlformats.org/officeDocument/2006/relationships/image" Target="../media/image21.svg"/><Relationship Id="rId1" Type="http://schemas.openxmlformats.org/officeDocument/2006/relationships/tags" Target="../tags/tag310.xml"/><Relationship Id="rId6" Type="http://schemas.openxmlformats.org/officeDocument/2006/relationships/oleObject" Target="../embeddings/oleObject12.bin"/><Relationship Id="rId11" Type="http://schemas.openxmlformats.org/officeDocument/2006/relationships/hyperlink" Target="https://www.iea.org/reports/renewables-2023" TargetMode="External"/><Relationship Id="rId24" Type="http://schemas.openxmlformats.org/officeDocument/2006/relationships/image" Target="../media/image25.svg"/><Relationship Id="rId5" Type="http://schemas.openxmlformats.org/officeDocument/2006/relationships/notesSlide" Target="../notesSlides/notesSlide9.xml"/><Relationship Id="rId15" Type="http://schemas.openxmlformats.org/officeDocument/2006/relationships/hyperlink" Target="https://creativecommons.org/licenses/by/4.0/" TargetMode="External"/><Relationship Id="rId23" Type="http://schemas.openxmlformats.org/officeDocument/2006/relationships/image" Target="../media/image24.png"/><Relationship Id="rId10" Type="http://schemas.openxmlformats.org/officeDocument/2006/relationships/hyperlink" Target="https://www.seia.org/solar-industry-research-data" TargetMode="External"/><Relationship Id="rId19"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hyperlink" Target="https://www.seia.org/sites/default/files/2022-04/Solar%20101%20PPT%20Final.pdf" TargetMode="External"/><Relationship Id="rId14" Type="http://schemas.openxmlformats.org/officeDocument/2006/relationships/hyperlink" Target="https://business.columbia.edu/faculty/people/gernot-wagner" TargetMode="External"/><Relationship Id="rId22"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GraphicFramePr>
            <a:graphicFrameLocks noChangeAspect="1"/>
          </p:cNvGraphicFramePr>
          <p:nvPr>
            <p:custDataLst>
              <p:tags r:id="rId2"/>
            </p:custDataLst>
            <p:extLst>
              <p:ext uri="{D42A27DB-BD31-4B8C-83A1-F6EECF244321}">
                <p14:modId xmlns:p14="http://schemas.microsoft.com/office/powerpoint/2010/main" val="148664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a:bodyPr>
          <a:lstStyle/>
          <a:p>
            <a:pPr>
              <a:lnSpc>
                <a:spcPts val="5000"/>
              </a:lnSpc>
              <a:spcBef>
                <a:spcPts val="600"/>
              </a:spcBef>
            </a:pPr>
            <a:r>
              <a:rPr lang="en-US" sz="4800" dirty="0"/>
              <a:t>Scaling Solar</a:t>
            </a:r>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a:bodyPr>
          <a:lstStyle/>
          <a:p>
            <a:pPr marL="0" indent="0">
              <a:buNone/>
            </a:pPr>
            <a:r>
              <a:rPr lang="en-US" dirty="0"/>
              <a:t>Hyae Ryung Kim, Marcelo Cibie, Max de Boer, Lara Geiger, Isabel Hoyos, Taicheng Jin, Hassan Riaz,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r>
              <a:rPr lang="en-US" dirty="0">
                <a:latin typeface="Arial"/>
                <a:cs typeface="Arial"/>
              </a:rPr>
              <a:t>15 October 2024</a:t>
            </a:r>
          </a:p>
        </p:txBody>
      </p:sp>
    </p:spTree>
    <p:custDataLst>
      <p:tags r:id="rId1"/>
    </p:custDataLst>
    <p:extLst>
      <p:ext uri="{BB962C8B-B14F-4D97-AF65-F5344CB8AC3E}">
        <p14:creationId xmlns:p14="http://schemas.microsoft.com/office/powerpoint/2010/main" val="266786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48640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592" imgH="591" progId="TCLayout.ActiveDocument.1">
                  <p:embed/>
                </p:oleObj>
              </mc:Choice>
              <mc:Fallback>
                <p:oleObj name="think-cell Slide" r:id="rId45" imgW="592" imgH="591" progId="TCLayout.ActiveDocument.1">
                  <p:embed/>
                  <p:pic>
                    <p:nvPicPr>
                      <p:cNvPr id="7" name="think-cell data - do not delete" hidden="1"/>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TextBox 8">
            <a:extLst>
              <a:ext uri="{FF2B5EF4-FFF2-40B4-BE49-F238E27FC236}">
                <a16:creationId xmlns:a16="http://schemas.microsoft.com/office/drawing/2014/main" id="{18EDE176-7FC0-1AE6-3B41-53F14DDED6CD}"/>
              </a:ext>
            </a:extLst>
          </p:cNvPr>
          <p:cNvSpPr txBox="1"/>
          <p:nvPr/>
        </p:nvSpPr>
        <p:spPr bwMode="gray">
          <a:xfrm>
            <a:off x="6478588" y="3446157"/>
            <a:ext cx="5383212" cy="2554545"/>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Case study: </a:t>
            </a:r>
            <a:r>
              <a:rPr kumimoji="0" lang="en-US" sz="1250" b="1" i="0" u="none" strike="noStrike" kern="1200" cap="none" spc="0" normalizeH="0" baseline="0" noProof="0" dirty="0" err="1">
                <a:ln>
                  <a:noFill/>
                </a:ln>
                <a:solidFill>
                  <a:srgbClr val="000000"/>
                </a:solidFill>
                <a:effectLst/>
                <a:uLnTx/>
                <a:uFillTx/>
                <a:latin typeface="Arial"/>
                <a:ea typeface="+mn-ea"/>
                <a:cs typeface="+mn-cs"/>
              </a:rPr>
              <a:t>SolarKal</a:t>
            </a:r>
            <a:r>
              <a:rPr kumimoji="0" lang="en-US" sz="1250" b="1" i="0" u="none" strike="noStrike" kern="1200" cap="none" spc="0" normalizeH="0" baseline="0" noProof="0" dirty="0">
                <a:ln>
                  <a:noFill/>
                </a:ln>
                <a:solidFill>
                  <a:srgbClr val="000000"/>
                </a:solidFill>
                <a:effectLst/>
                <a:uLnTx/>
                <a:uFillTx/>
                <a:latin typeface="Arial"/>
                <a:ea typeface="+mn-ea"/>
                <a:cs typeface="+mn-cs"/>
              </a:rPr>
              <a:t> saves businesses costs through a competitive marketplace model</a:t>
            </a:r>
          </a:p>
          <a:p>
            <a:pPr marL="0" marR="0" lvl="0" indent="0" algn="l" defTabSz="711200" rtl="0" eaLnBrk="1" fontAlgn="auto" latinLnBrk="0" hangingPunct="1">
              <a:lnSpc>
                <a:spcPct val="100000"/>
              </a:lnSpc>
              <a:spcBef>
                <a:spcPts val="600"/>
              </a:spcBef>
              <a:spcAft>
                <a:spcPts val="0"/>
              </a:spcAft>
              <a:buClrTx/>
              <a:buSzTx/>
              <a:buFontTx/>
              <a:buNone/>
              <a:tabLst/>
              <a:defRPr/>
            </a:pPr>
            <a:r>
              <a:rPr lang="en-US" sz="1100" b="0" i="0" dirty="0" err="1">
                <a:solidFill>
                  <a:srgbClr val="222222"/>
                </a:solidFill>
                <a:effectLst/>
                <a:latin typeface="Arial" panose="020B0604020202020204" pitchFamily="34" charset="0"/>
              </a:rPr>
              <a:t>SolarKal</a:t>
            </a:r>
            <a:r>
              <a:rPr lang="en-US" sz="1100" b="0" i="0" dirty="0">
                <a:solidFill>
                  <a:srgbClr val="222222"/>
                </a:solidFill>
                <a:effectLst/>
                <a:latin typeface="Arial" panose="020B0604020202020204" pitchFamily="34" charset="0"/>
              </a:rPr>
              <a:t> acts as dedicated solar advisors for commercial real estate asset owners</a:t>
            </a:r>
          </a:p>
          <a:p>
            <a:pPr algn="l">
              <a:buFont typeface="Arial" panose="020B0604020202020204" pitchFamily="34" charset="0"/>
              <a:buChar char="•"/>
            </a:pPr>
            <a:r>
              <a:rPr lang="en-US" sz="1100" b="0" i="0" dirty="0">
                <a:solidFill>
                  <a:srgbClr val="222222"/>
                </a:solidFill>
                <a:effectLst/>
                <a:latin typeface="Arial" panose="020B0604020202020204" pitchFamily="34" charset="0"/>
              </a:rPr>
              <a:t>Asset portfolios are evaluated for solar potential by leveraging a database of national pricing, injecting transparency into the marketplace</a:t>
            </a:r>
          </a:p>
          <a:p>
            <a:pPr algn="l">
              <a:buFont typeface="Arial" panose="020B0604020202020204" pitchFamily="34" charset="0"/>
              <a:buChar char="•"/>
            </a:pPr>
            <a:r>
              <a:rPr lang="en-US" sz="1100" b="0" i="0" dirty="0">
                <a:solidFill>
                  <a:srgbClr val="222222"/>
                </a:solidFill>
                <a:effectLst/>
                <a:latin typeface="Arial" panose="020B0604020202020204" pitchFamily="34" charset="0"/>
              </a:rPr>
              <a:t>By fostering a competitive RFP process involving 200+ pre-vetted and approved vendors,</a:t>
            </a:r>
            <a:r>
              <a:rPr lang="en-US" sz="1100" b="1" i="0" dirty="0">
                <a:solidFill>
                  <a:srgbClr val="222222"/>
                </a:solidFill>
                <a:effectLst/>
                <a:latin typeface="Arial" panose="020B0604020202020204" pitchFamily="34" charset="0"/>
              </a:rPr>
              <a:t> clients' economics are improved by 43% on average</a:t>
            </a:r>
            <a:endParaRPr lang="en-US" sz="1100" b="0" i="0" dirty="0">
              <a:solidFill>
                <a:srgbClr val="222222"/>
              </a:solidFill>
              <a:effectLst/>
              <a:latin typeface="Arial" panose="020B0604020202020204" pitchFamily="34" charset="0"/>
            </a:endParaRPr>
          </a:p>
          <a:p>
            <a:pPr algn="l">
              <a:buFont typeface="Arial" panose="020B0604020202020204" pitchFamily="34" charset="0"/>
              <a:buChar char="•"/>
            </a:pPr>
            <a:r>
              <a:rPr lang="en-US" sz="1100" b="0" i="0" dirty="0">
                <a:solidFill>
                  <a:srgbClr val="222222"/>
                </a:solidFill>
                <a:effectLst/>
                <a:latin typeface="Arial" panose="020B0604020202020204" pitchFamily="34" charset="0"/>
              </a:rPr>
              <a:t>Savings are structural - with an </a:t>
            </a:r>
            <a:r>
              <a:rPr lang="en-US" sz="1100" b="1" i="0" dirty="0">
                <a:solidFill>
                  <a:srgbClr val="222222"/>
                </a:solidFill>
                <a:effectLst/>
                <a:latin typeface="Arial" panose="020B0604020202020204" pitchFamily="34" charset="0"/>
              </a:rPr>
              <a:t>80% RFP success rate</a:t>
            </a:r>
            <a:r>
              <a:rPr lang="en-US" sz="1100" b="0" i="0" dirty="0">
                <a:solidFill>
                  <a:srgbClr val="222222"/>
                </a:solidFill>
                <a:effectLst/>
                <a:latin typeface="Arial" panose="020B0604020202020204" pitchFamily="34" charset="0"/>
              </a:rPr>
              <a:t>, higher conversion deal flows reduces CAC and therefore lowers costs</a:t>
            </a:r>
          </a:p>
        </p:txBody>
      </p:sp>
      <p:sp>
        <p:nvSpPr>
          <p:cNvPr id="6" name="Title 5"/>
          <p:cNvSpPr>
            <a:spLocks noGrp="1"/>
          </p:cNvSpPr>
          <p:nvPr>
            <p:ph type="title"/>
          </p:nvPr>
        </p:nvSpPr>
        <p:spPr/>
        <p:txBody>
          <a:bodyPr vert="horz">
            <a:noAutofit/>
          </a:bodyPr>
          <a:lstStyle/>
          <a:p>
            <a:r>
              <a:rPr lang="en-US" i="0" dirty="0">
                <a:solidFill>
                  <a:srgbClr val="222222"/>
                </a:solidFill>
                <a:effectLst/>
                <a:latin typeface="Arial" panose="020B0604020202020204" pitchFamily="34" charset="0"/>
              </a:rPr>
              <a:t>~50% of solar cost </a:t>
            </a:r>
            <a:r>
              <a:rPr lang="en-US" dirty="0">
                <a:solidFill>
                  <a:srgbClr val="222222"/>
                </a:solidFill>
                <a:latin typeface="Arial" panose="020B0604020202020204" pitchFamily="34" charset="0"/>
              </a:rPr>
              <a:t>s</a:t>
            </a:r>
            <a:r>
              <a:rPr lang="en-US" i="0" dirty="0">
                <a:solidFill>
                  <a:srgbClr val="222222"/>
                </a:solidFill>
                <a:effectLst/>
                <a:latin typeface="Arial" panose="020B0604020202020204" pitchFamily="34" charset="0"/>
              </a:rPr>
              <a:t>tructure is soft </a:t>
            </a:r>
            <a:r>
              <a:rPr lang="en-US" dirty="0">
                <a:solidFill>
                  <a:srgbClr val="222222"/>
                </a:solidFill>
                <a:latin typeface="Arial" panose="020B0604020202020204" pitchFamily="34" charset="0"/>
              </a:rPr>
              <a:t>c</a:t>
            </a:r>
            <a:r>
              <a:rPr lang="en-US" i="0" dirty="0">
                <a:solidFill>
                  <a:srgbClr val="222222"/>
                </a:solidFill>
                <a:effectLst/>
                <a:latin typeface="Arial" panose="020B0604020202020204" pitchFamily="34" charset="0"/>
              </a:rPr>
              <a:t>osts or gross </a:t>
            </a:r>
            <a:r>
              <a:rPr lang="en-US" dirty="0">
                <a:solidFill>
                  <a:srgbClr val="222222"/>
                </a:solidFill>
                <a:latin typeface="Arial" panose="020B0604020202020204" pitchFamily="34" charset="0"/>
              </a:rPr>
              <a:t>m</a:t>
            </a:r>
            <a:r>
              <a:rPr lang="en-US" i="0" dirty="0">
                <a:solidFill>
                  <a:srgbClr val="222222"/>
                </a:solidFill>
                <a:effectLst/>
                <a:latin typeface="Arial" panose="020B0604020202020204" pitchFamily="34" charset="0"/>
              </a:rPr>
              <a:t>argins</a:t>
            </a:r>
            <a:endParaRPr lang="en-US" dirty="0"/>
          </a:p>
        </p:txBody>
      </p:sp>
      <p:sp>
        <p:nvSpPr>
          <p:cNvPr id="42" name="btfpNotesBox361175"/>
          <p:cNvSpPr txBox="1"/>
          <p:nvPr>
            <p:custDataLst>
              <p:tags r:id="rId3"/>
            </p:custDataLst>
          </p:nvPr>
        </p:nvSpPr>
        <p:spPr bwMode="gray">
          <a:xfrm>
            <a:off x="330200" y="6272784"/>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Other costs include permitting, inspection and interconnection</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transmission line costs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sales tax</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overhead</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and profit</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7"/>
              </a:rPr>
              <a:t>NREL, US solar PV system cost benchmark (Q1 2023)</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8"/>
              </a:rPr>
              <a:t>SolarKal</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graphicFrame>
        <p:nvGraphicFramePr>
          <p:cNvPr id="5" name="Chart 4">
            <a:extLst>
              <a:ext uri="{FF2B5EF4-FFF2-40B4-BE49-F238E27FC236}">
                <a16:creationId xmlns:a16="http://schemas.microsoft.com/office/drawing/2014/main" id="{0C7DA525-8945-B01C-28E4-F8FB26B2414D}"/>
              </a:ext>
            </a:extLst>
          </p:cNvPr>
          <p:cNvGraphicFramePr/>
          <p:nvPr>
            <p:custDataLst>
              <p:tags r:id="rId4"/>
            </p:custDataLst>
            <p:extLst>
              <p:ext uri="{D42A27DB-BD31-4B8C-83A1-F6EECF244321}">
                <p14:modId xmlns:p14="http://schemas.microsoft.com/office/powerpoint/2010/main" val="899886682"/>
              </p:ext>
            </p:extLst>
          </p:nvPr>
        </p:nvGraphicFramePr>
        <p:xfrm>
          <a:off x="496888" y="2235200"/>
          <a:ext cx="5383212" cy="3479800"/>
        </p:xfrm>
        <a:graphic>
          <a:graphicData uri="http://schemas.openxmlformats.org/drawingml/2006/chart">
            <c:chart xmlns:c="http://schemas.openxmlformats.org/drawingml/2006/chart" xmlns:r="http://schemas.openxmlformats.org/officeDocument/2006/relationships" r:id="rId52"/>
          </a:graphicData>
        </a:graphic>
      </p:graphicFrame>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23863" y="44513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C9AFF-E9D3-4FFC-90E4-565DB83691B8}" type="datetime'''''''''''''''''''1'">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23863" y="33464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665C43-67B8-4820-A776-320A280009E9}" type="datetime'''''''''''''''''''2'''''''''''''''''''''''''''''''''''''''''">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23863" y="22415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91178D1-9450-4CBC-A8E0-EDC4430B8615}" type="datetime'''''''''''''''3'''''''''''''''''''''''''''''''''''''''''''">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23863" y="55562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81B336-A329-4C35-A03C-3A64544E4DE4}"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3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1304925" y="536892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E8E6403-2417-4F67-891A-875BBBC31F72}" type="datetime'''''''''1''''''3''%'''''''''''''''''''''''''''''">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35"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1304925" y="50085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FDCA11A-4A45-4294-95FB-6635459A2400}"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1304925" y="46529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F606B59-8143-4194-ABFB-5F48F3E294F9}"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1339850" y="4340225"/>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7287F2-DCCB-440D-955D-70B7005989B0}" type="datetime'''''''''''''''''9''''''''''''''%'''''''''''''''''''''''''">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3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1304925" y="34020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8B08693-9D20-4DA7-8CD1-6969D7DA6A92}" type="datetime'''''''''''''''''''''''54''''''''''''''''''%'''''''">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54%</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027113" y="5675313"/>
            <a:ext cx="8413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4423D8-E6E2-43B5-A519-51ACDF9DDC62}" type="datetime'R''''e''sid''en''''''''''tial ''P''''V&#10;(''''8 ''''''''k''W'')'">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Residential PV
(8 kW)</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39"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3044825" y="53498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AA448C2-37B3-4721-AE13-D4910650F69E}" type="datetime'''''''''''2''''''''''''''''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17"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3100388" y="5133975"/>
            <a:ext cx="17621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806DDFE-CEDA-4BDC-81B0-3B3B3AD3AE5C}" type="datetime'''''''''''''''''''''''''3''''''%'''''''''''">
              <a:rPr kumimoji="0" lang="en-US" alt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23863" y="1946275"/>
            <a:ext cx="3125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Installed system cost benchmark: US 2023 (in dollars per </a:t>
            </a:r>
            <a:r>
              <a:rPr lang="en-US" altLang="en-US" sz="1000" dirty="0">
                <a:solidFill>
                  <a:srgbClr val="000000"/>
                </a:solidFill>
                <a:latin typeface="Arial"/>
              </a:rPr>
              <a:t>w</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att)</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079750" y="4775200"/>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58E1D13-BF2A-4AC8-985D-A65CBC52414B}" type="datetime'''9''''''''''''''''''''''''''''''''''''''''''''%'''''''''">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044825" y="41513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9C0550-A8D2-4141-AD8F-9DBCBB73354A}" type="datetime'''''''''''''5''''''''6''''''''''''''''%'''''''''">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56%</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741613" y="5675313"/>
            <a:ext cx="8937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479FAB-9DE9-4489-BB5A-42BB4A17D21C}" type="datetime'''C''''o''''m''merc''''''ial'''' ''''''PV&#10;''(''3 M''W)'">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Commercial PV
(3 MW)</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4783138" y="53498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C4EBBC9-FB7A-48AC-88A2-1A11CD4A85FA}" type="datetime'''''''''''''''3''''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32%</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3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4838700" y="5133975"/>
            <a:ext cx="17621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EF4925-8503-48F1-A482-C8D798AA12E7}" type="datetime'''''''''''''''4''''''''''''''''''''''''''''''''''''''''%'''">
              <a:rPr kumimoji="0" lang="en-US" alt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783138" y="49942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F00D08-9561-4FA5-B12E-E1864A1D1888}" type="datetime'''''15''''''''''''''''''%'''''''''''''''''''''''''''">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45"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4783138" y="482600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4714D20-ED37-406F-BF62-D08F261AE975}" type="datetime'''''''''1''''''''''''''''''''''''''''''''''''''''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346"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4783138" y="451643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51A877-AAD1-4F83-B615-9831A1066546}" type="datetime'''''''''''3''''''''''''''''''7%'''''''''''''''">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37%</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4402138" y="5675312"/>
            <a:ext cx="1047750" cy="38474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Utility PV </a:t>
            </a:r>
            <a:br>
              <a:rPr kumimoji="0" lang="en-US" altLang="en-US" sz="1000" b="0" i="0" u="none" strike="noStrike" kern="1200" cap="none" spc="0" normalizeH="0" baseline="0" noProof="0" dirty="0">
                <a:ln>
                  <a:noFill/>
                </a:ln>
                <a:solidFill>
                  <a:srgbClr val="000000"/>
                </a:solidFill>
                <a:effectLst/>
                <a:uLnTx/>
                <a:uFillTx/>
                <a:latin typeface="Arial"/>
                <a:ea typeface="+mn-ea"/>
                <a:cs typeface="+mn-cs"/>
              </a:rPr>
            </a:b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(one axis 100 MW)</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1273175" y="2493963"/>
            <a:ext cx="349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3087E1E-BD72-4A59-9626-FF4E2F9CFAE0}" type="datetime'''''''''''''''''''''$''''''''''2''''''.''''''68'''''''''''''">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$2.68</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013075" y="3509963"/>
            <a:ext cx="349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1C325AA-3591-47AC-81BC-06B7185ACEE0}" type="datetime'''$''''''''''''''''''''''''1''''''''''.''''''7''''''''6'''">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$1.76</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751388" y="417512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25A2F86-40AB-4E74-B224-3BA1829DE5FA}" type="datetime'''$1''''''''''''''''''''''''''.''''''''''''''''''''''''1''6'''">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$1.16</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0"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3044825" y="497522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A0B85-B4A8-47B8-996C-EF7DF1CBC1DE}"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246" name="Rectangle 245"/>
          <p:cNvSpPr/>
          <p:nvPr>
            <p:custDataLst>
              <p:tags r:id="rId31"/>
            </p:custDataLst>
          </p:nvPr>
        </p:nvSpPr>
        <p:spPr bwMode="auto">
          <a:xfrm>
            <a:off x="3990975" y="2317750"/>
            <a:ext cx="1806575" cy="10668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6" name="Rectangle 235"/>
          <p:cNvSpPr/>
          <p:nvPr>
            <p:custDataLst>
              <p:tags r:id="rId32"/>
            </p:custDataLst>
          </p:nvPr>
        </p:nvSpPr>
        <p:spPr bwMode="auto">
          <a:xfrm>
            <a:off x="4041775" y="237331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40" name="Rectangle 239"/>
          <p:cNvSpPr/>
          <p:nvPr>
            <p:custDataLst>
              <p:tags r:id="rId33"/>
            </p:custDataLst>
          </p:nvPr>
        </p:nvSpPr>
        <p:spPr bwMode="auto">
          <a:xfrm>
            <a:off x="4041775" y="3186113"/>
            <a:ext cx="179388" cy="1333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7" name="Rectangle 236"/>
          <p:cNvSpPr/>
          <p:nvPr>
            <p:custDataLst>
              <p:tags r:id="rId34"/>
            </p:custDataLst>
          </p:nvPr>
        </p:nvSpPr>
        <p:spPr bwMode="auto">
          <a:xfrm>
            <a:off x="4041775" y="2576513"/>
            <a:ext cx="179388" cy="133350"/>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9" name="Rectangle 238"/>
          <p:cNvSpPr/>
          <p:nvPr>
            <p:custDataLst>
              <p:tags r:id="rId35"/>
            </p:custDataLst>
          </p:nvPr>
        </p:nvSpPr>
        <p:spPr bwMode="auto">
          <a:xfrm>
            <a:off x="4041775" y="298291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8" name="Rectangle 237"/>
          <p:cNvSpPr/>
          <p:nvPr>
            <p:custDataLst>
              <p:tags r:id="rId36"/>
            </p:custDataLst>
          </p:nvPr>
        </p:nvSpPr>
        <p:spPr bwMode="auto">
          <a:xfrm>
            <a:off x="4041775" y="277971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2"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271963" y="2978150"/>
            <a:ext cx="919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3F6CED7-362C-491D-A1FD-2FD6F3DFC5FC}" type="datetime'I''''n''''''sta''''''l''lation lab''''''''''o''''''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Installation labor</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4271963" y="2774950"/>
            <a:ext cx="133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99044EA-0FD1-4EE4-B88C-6C09A73CA761}" type="datetime'''''''O''''t''''''he''r ''''B''OS ''co''mpon''''''''en''t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BOS components</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29"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4271963" y="3181350"/>
            <a:ext cx="695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51CB496-604A-40D2-AF32-B1BBB0CCC0FC}" type="datetime'''Ot''''''''''''''h''''er ''''''cos''t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costs*</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3"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4271963" y="2571750"/>
            <a:ext cx="1474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F9D0D89-4057-42D8-BEAB-CF64312D04B5}" type="datetime'I''''''nver''t''e''r ''(B''''''''''O''S ''co''''mp''onent)'">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Inverter (BOS component)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4271963" y="2368550"/>
            <a:ext cx="6381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620882-1EC5-4047-AE94-574B68920044}" type="datetime'''''S''o''''la''''''''''''r ''''p''''''''''''a''''n''''e''''l'">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 panel</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55" name="btfpColumnHeaderBox399874"/>
          <p:cNvGrpSpPr/>
          <p:nvPr>
            <p:custDataLst>
              <p:tags r:id="rId42"/>
            </p:custDataLst>
          </p:nvPr>
        </p:nvGrpSpPr>
        <p:grpSpPr>
          <a:xfrm>
            <a:off x="329183" y="1554480"/>
            <a:ext cx="5785867" cy="315913"/>
            <a:chOff x="8951913" y="1554480"/>
            <a:chExt cx="1420036" cy="315913"/>
          </a:xfrm>
        </p:grpSpPr>
        <p:sp>
          <p:nvSpPr>
            <p:cNvPr id="256" name="btfpColumnHeaderBoxText399874"/>
            <p:cNvSpPr txBox="1"/>
            <p:nvPr/>
          </p:nvSpPr>
          <p:spPr bwMode="gray">
            <a:xfrm>
              <a:off x="8951914"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Solar system cost breakdown</a:t>
              </a:r>
            </a:p>
          </p:txBody>
        </p:sp>
        <p:cxnSp>
          <p:nvCxnSpPr>
            <p:cNvPr id="257" name="btfpColumnHeaderBoxLine399874"/>
            <p:cNvCxnSpPr/>
            <p:nvPr/>
          </p:nvCxnSpPr>
          <p:spPr bwMode="gray">
            <a:xfrm>
              <a:off x="8951913" y="1856232"/>
              <a:ext cx="142003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314AA74C-7452-FDEB-B1B2-AEE2DC0456B6}"/>
              </a:ext>
            </a:extLst>
          </p:cNvPr>
          <p:cNvSpPr txBox="1"/>
          <p:nvPr/>
        </p:nvSpPr>
        <p:spPr bwMode="gray">
          <a:xfrm>
            <a:off x="6478588" y="1478314"/>
            <a:ext cx="5383212" cy="1831271"/>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Historically, the price of panels is ~10-30% and other components an additional ~15-25%; Labor is a larger percentage of costs due to rising wages and high demand; The remaining ~50% is soft costs / gross margins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Soft costs / gross margins are high in part due to lack of transparency as well as ultra-low conversion rates and high Customer Acquisition Costs (CAC)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Higher prices are exacerbated in 3rd-party agreements like site leases where complexity adds to the opacity, resulting in lower payments to customers </a:t>
            </a:r>
          </a:p>
        </p:txBody>
      </p:sp>
    </p:spTree>
    <p:custDataLst>
      <p:tags r:id="rId1"/>
    </p:custDataLst>
    <p:extLst>
      <p:ext uri="{BB962C8B-B14F-4D97-AF65-F5344CB8AC3E}">
        <p14:creationId xmlns:p14="http://schemas.microsoft.com/office/powerpoint/2010/main" val="252369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455656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2"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62" name="Title 1661"/>
          <p:cNvSpPr>
            <a:spLocks noGrp="1"/>
          </p:cNvSpPr>
          <p:nvPr>
            <p:ph type="title"/>
          </p:nvPr>
        </p:nvSpPr>
        <p:spPr>
          <a:xfrm>
            <a:off x="330200" y="523318"/>
            <a:ext cx="11762205" cy="928283"/>
          </a:xfrm>
          <a:noFill/>
        </p:spPr>
        <p:txBody>
          <a:bodyPr vert="horz">
            <a:noAutofit/>
          </a:bodyPr>
          <a:lstStyle/>
          <a:p>
            <a:r>
              <a:rPr lang="en-US" dirty="0"/>
              <a:t>Deployment environments differ across states and energy markets, with ISO-NE and CAISO leading in the US</a:t>
            </a:r>
          </a:p>
        </p:txBody>
      </p:sp>
      <p:sp>
        <p:nvSpPr>
          <p:cNvPr id="6" name="btfpColumnHeaderBoxText698162">
            <a:extLst>
              <a:ext uri="{FF2B5EF4-FFF2-40B4-BE49-F238E27FC236}">
                <a16:creationId xmlns:a16="http://schemas.microsoft.com/office/drawing/2014/main" id="{1C3D0ED7-B94D-2B65-EC07-434D05005C5A}"/>
              </a:ext>
            </a:extLst>
          </p:cNvPr>
          <p:cNvSpPr txBox="1"/>
          <p:nvPr/>
        </p:nvSpPr>
        <p:spPr bwMode="gray">
          <a:xfrm>
            <a:off x="330201" y="1554480"/>
            <a:ext cx="6748330"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State-level solar receptiveness graded on a letter scale</a:t>
            </a:r>
          </a:p>
        </p:txBody>
      </p:sp>
      <p:cxnSp>
        <p:nvCxnSpPr>
          <p:cNvPr id="7" name="btfpColumnHeaderBoxLine489213">
            <a:extLst>
              <a:ext uri="{FF2B5EF4-FFF2-40B4-BE49-F238E27FC236}">
                <a16:creationId xmlns:a16="http://schemas.microsoft.com/office/drawing/2014/main" id="{EABDAF6F-074D-D730-E97B-D8B1E307F7E6}"/>
              </a:ext>
            </a:extLst>
          </p:cNvPr>
          <p:cNvCxnSpPr>
            <a:cxnSpLocks/>
          </p:cNvCxnSpPr>
          <p:nvPr/>
        </p:nvCxnSpPr>
        <p:spPr bwMode="gray">
          <a:xfrm>
            <a:off x="330200" y="1847137"/>
            <a:ext cx="674833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9" name="TextBox 8">
            <a:extLst>
              <a:ext uri="{FF2B5EF4-FFF2-40B4-BE49-F238E27FC236}">
                <a16:creationId xmlns:a16="http://schemas.microsoft.com/office/drawing/2014/main" id="{8580F1B6-EF02-300C-21DA-4226F77D40FC}"/>
              </a:ext>
            </a:extLst>
          </p:cNvPr>
          <p:cNvSpPr txBox="1"/>
          <p:nvPr/>
        </p:nvSpPr>
        <p:spPr bwMode="gray">
          <a:xfrm>
            <a:off x="7519595" y="1841749"/>
            <a:ext cx="4283143" cy="3978012"/>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None/>
              <a:tabLst/>
              <a:defRPr/>
            </a:pPr>
            <a:r>
              <a:rPr kumimoji="0" lang="en-CA" altLang="zh-CN" sz="1250" b="1" i="0" u="none" strike="noStrike" kern="1200" cap="none" spc="0" normalizeH="0" baseline="0" noProof="0" dirty="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lang="en-CA" altLang="zh-CN" sz="1050" b="1" dirty="0">
                <a:solidFill>
                  <a:srgbClr val="000000"/>
                </a:solidFill>
                <a:latin typeface="Arial"/>
              </a:rPr>
              <a:t>A state’s solar</a:t>
            </a:r>
            <a:r>
              <a:rPr kumimoji="0" lang="en-CA" altLang="zh-CN" sz="1050" b="1" i="0" u="none" strike="noStrike" kern="1200" cap="none" spc="0" normalizeH="0" baseline="0" noProof="0" dirty="0">
                <a:ln>
                  <a:noFill/>
                </a:ln>
                <a:solidFill>
                  <a:srgbClr val="000000"/>
                </a:solidFill>
                <a:effectLst/>
                <a:uLnTx/>
                <a:uFillTx/>
                <a:latin typeface="Arial"/>
                <a:ea typeface="+mn-ea"/>
                <a:cs typeface="+mn-cs"/>
              </a:rPr>
              <a:t> attractiveness</a:t>
            </a:r>
            <a:r>
              <a:rPr lang="en-CA" altLang="zh-CN" sz="1050" dirty="0">
                <a:solidFill>
                  <a:srgbClr val="000000"/>
                </a:solidFill>
                <a:latin typeface="Arial"/>
              </a:rPr>
              <a:t> is principally determined by:</a:t>
            </a:r>
            <a:endParaRPr kumimoji="0" lang="en-CA" altLang="zh-CN" sz="1050" b="0" i="0" u="none" strike="noStrike" kern="1200" cap="none" spc="0" normalizeH="0" baseline="0" noProof="0" dirty="0">
              <a:ln>
                <a:noFill/>
              </a:ln>
              <a:solidFill>
                <a:srgbClr val="000000"/>
              </a:solidFill>
              <a:effectLst/>
              <a:uLnTx/>
              <a:uFillTx/>
              <a:latin typeface="Arial"/>
              <a:ea typeface="+mn-ea"/>
              <a:cs typeface="+mn-cs"/>
            </a:endParaRP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dirty="0">
                <a:ln>
                  <a:noFill/>
                </a:ln>
                <a:solidFill>
                  <a:srgbClr val="000000"/>
                </a:solidFill>
                <a:effectLst/>
                <a:uLnTx/>
                <a:uFillTx/>
                <a:latin typeface="Arial"/>
                <a:ea typeface="+mn-ea"/>
                <a:cs typeface="+mn-cs"/>
              </a:rPr>
              <a:t>Incentives </a:t>
            </a:r>
            <a:r>
              <a:rPr kumimoji="0" lang="en-CA" sz="1050" b="0" i="0" u="none" strike="noStrike" kern="1200" cap="none" spc="0" normalizeH="0" baseline="0" noProof="0" dirty="0">
                <a:ln>
                  <a:noFill/>
                </a:ln>
                <a:solidFill>
                  <a:srgbClr val="000000"/>
                </a:solidFill>
                <a:effectLst/>
                <a:uLnTx/>
                <a:uFillTx/>
                <a:latin typeface="Arial"/>
                <a:ea typeface="+mn-ea"/>
                <a:cs typeface="+mn-cs"/>
              </a:rPr>
              <a:t>including state rebates, SRECs (solar renewable energy certificates), and community solar</a:t>
            </a: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dirty="0">
                <a:ln>
                  <a:noFill/>
                </a:ln>
                <a:solidFill>
                  <a:srgbClr val="000000"/>
                </a:solidFill>
                <a:effectLst/>
                <a:uLnTx/>
                <a:uFillTx/>
                <a:latin typeface="Arial"/>
                <a:ea typeface="+mn-ea"/>
                <a:cs typeface="+mn-cs"/>
              </a:rPr>
              <a:t>Electricity rates </a:t>
            </a:r>
            <a:r>
              <a:rPr kumimoji="0" lang="en-CA" sz="1050" b="0" i="0" u="none" strike="noStrike" kern="1200" cap="none" spc="0" normalizeH="0" baseline="0" noProof="0" dirty="0">
                <a:ln>
                  <a:noFill/>
                </a:ln>
                <a:solidFill>
                  <a:srgbClr val="000000"/>
                </a:solidFill>
                <a:effectLst/>
                <a:uLnTx/>
                <a:uFillTx/>
                <a:latin typeface="Arial"/>
                <a:ea typeface="+mn-ea"/>
                <a:cs typeface="+mn-cs"/>
              </a:rPr>
              <a:t>determining energy saving, which </a:t>
            </a:r>
            <a:r>
              <a:rPr lang="en-CA" sz="1050" dirty="0">
                <a:solidFill>
                  <a:srgbClr val="000000"/>
                </a:solidFill>
                <a:latin typeface="Arial"/>
              </a:rPr>
              <a:t>make up the bulk of the revenue to repay investment</a:t>
            </a:r>
            <a:endParaRPr kumimoji="0" lang="en-CA" sz="1050" b="0" i="0" u="none" strike="noStrike" kern="1200" cap="none" spc="0" normalizeH="0" baseline="0" noProof="0" dirty="0">
              <a:ln>
                <a:noFill/>
              </a:ln>
              <a:solidFill>
                <a:srgbClr val="000000"/>
              </a:solidFill>
              <a:effectLst/>
              <a:uLnTx/>
              <a:uFillTx/>
              <a:latin typeface="Arial"/>
              <a:ea typeface="+mn-ea"/>
              <a:cs typeface="+mn-cs"/>
            </a:endParaRP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dirty="0">
                <a:ln>
                  <a:noFill/>
                </a:ln>
                <a:solidFill>
                  <a:srgbClr val="000000"/>
                </a:solidFill>
                <a:effectLst/>
                <a:uLnTx/>
                <a:uFillTx/>
                <a:latin typeface="Arial"/>
                <a:ea typeface="+mn-ea"/>
                <a:cs typeface="+mn-cs"/>
              </a:rPr>
              <a:t>Net metering rules </a:t>
            </a:r>
            <a:r>
              <a:rPr kumimoji="0" lang="en-CA" sz="1050" b="0" i="0" u="none" strike="noStrike" kern="1200" cap="none" spc="0" normalizeH="0" baseline="0" noProof="0" dirty="0">
                <a:ln>
                  <a:noFill/>
                </a:ln>
                <a:solidFill>
                  <a:srgbClr val="000000"/>
                </a:solidFill>
                <a:effectLst/>
                <a:uLnTx/>
                <a:uFillTx/>
                <a:latin typeface="Arial"/>
                <a:ea typeface="+mn-ea"/>
                <a:cs typeface="+mn-cs"/>
              </a:rPr>
              <a:t>setting rates utilities pay for returned solar energy; e.g. “net metering” pays the retail unit energy cost (same a customers pay to receive energy), whereas “net billing” applies wholesale rate, reducing revenue a customer receives</a:t>
            </a: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dirty="0">
                <a:ln>
                  <a:noFill/>
                </a:ln>
                <a:solidFill>
                  <a:srgbClr val="000000"/>
                </a:solidFill>
                <a:effectLst/>
                <a:uLnTx/>
                <a:uFillTx/>
                <a:latin typeface="Arial"/>
                <a:ea typeface="+mn-ea"/>
                <a:cs typeface="+mn-cs"/>
              </a:rPr>
              <a:t>Solar irradiation</a:t>
            </a:r>
            <a:r>
              <a:rPr kumimoji="0" lang="en-CA" sz="1050" b="0" i="0" u="none" strike="noStrike" kern="1200" cap="none" spc="0" normalizeH="0" baseline="0" noProof="0" dirty="0">
                <a:ln>
                  <a:noFill/>
                </a:ln>
                <a:solidFill>
                  <a:srgbClr val="000000"/>
                </a:solidFill>
                <a:effectLst/>
                <a:uLnTx/>
                <a:uFillTx/>
                <a:latin typeface="Arial"/>
                <a:ea typeface="+mn-ea"/>
                <a:cs typeface="+mn-cs"/>
              </a:rPr>
              <a:t> </a:t>
            </a:r>
            <a:r>
              <a:rPr kumimoji="0" lang="en-CA" sz="1050" b="0" i="0" u="none" strike="noStrike" kern="1200" cap="none" spc="0" normalizeH="0" baseline="0" noProof="0" dirty="0" err="1">
                <a:ln>
                  <a:noFill/>
                </a:ln>
                <a:solidFill>
                  <a:srgbClr val="000000"/>
                </a:solidFill>
                <a:effectLst/>
                <a:uLnTx/>
                <a:uFillTx/>
                <a:latin typeface="Arial"/>
                <a:ea typeface="+mn-ea"/>
                <a:cs typeface="+mn-cs"/>
              </a:rPr>
              <a:t>measur</a:t>
            </a:r>
            <a:r>
              <a:rPr lang="en-CA" sz="1050" dirty="0" err="1">
                <a:solidFill>
                  <a:srgbClr val="000000"/>
                </a:solidFill>
                <a:latin typeface="Arial"/>
              </a:rPr>
              <a:t>ing</a:t>
            </a:r>
            <a:r>
              <a:rPr kumimoji="0" lang="en-CA" sz="1050" b="0" i="0" u="none" strike="noStrike" kern="1200" cap="none" spc="0" normalizeH="0" baseline="0" noProof="0" dirty="0">
                <a:ln>
                  <a:noFill/>
                </a:ln>
                <a:solidFill>
                  <a:srgbClr val="000000"/>
                </a:solidFill>
                <a:effectLst/>
                <a:uLnTx/>
                <a:uFillTx/>
                <a:latin typeface="Arial"/>
                <a:ea typeface="+mn-ea"/>
                <a:cs typeface="+mn-cs"/>
              </a:rPr>
              <a:t> how much sunshine an area receives</a:t>
            </a:r>
            <a:r>
              <a:rPr lang="en-CA" sz="1050" dirty="0">
                <a:solidFill>
                  <a:srgbClr val="000000"/>
                </a:solidFill>
                <a:latin typeface="Arial"/>
              </a:rPr>
              <a:t>, on average, over a period of time</a:t>
            </a:r>
            <a:endParaRPr kumimoji="0" lang="en-CA" sz="10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CA" sz="1050" b="1" dirty="0">
                <a:solidFill>
                  <a:srgbClr val="000000"/>
                </a:solidFill>
                <a:latin typeface="Arial"/>
              </a:rPr>
              <a:t>CA and Northeastern </a:t>
            </a:r>
            <a:r>
              <a:rPr kumimoji="0" lang="en-CA" sz="1050" b="1" i="0" u="none" strike="noStrike" kern="1200" cap="none" spc="0" normalizeH="0" baseline="0" noProof="0" dirty="0">
                <a:ln>
                  <a:noFill/>
                </a:ln>
                <a:solidFill>
                  <a:srgbClr val="000000"/>
                </a:solidFill>
                <a:effectLst/>
                <a:uLnTx/>
                <a:uFillTx/>
                <a:latin typeface="Arial"/>
                <a:ea typeface="+mn-ea"/>
                <a:cs typeface="+mn-cs"/>
              </a:rPr>
              <a:t>states </a:t>
            </a:r>
            <a:r>
              <a:rPr lang="en-CA" sz="1050" dirty="0">
                <a:solidFill>
                  <a:srgbClr val="000000"/>
                </a:solidFill>
                <a:latin typeface="Arial"/>
              </a:rPr>
              <a:t>are the friendliest</a:t>
            </a:r>
            <a:r>
              <a:rPr kumimoji="0" lang="en-CA" sz="1050" i="0" u="none" strike="noStrike" kern="1200" cap="none" spc="0" normalizeH="0" baseline="0" noProof="0" dirty="0">
                <a:ln>
                  <a:noFill/>
                </a:ln>
                <a:solidFill>
                  <a:srgbClr val="000000"/>
                </a:solidFill>
                <a:effectLst/>
                <a:uLnTx/>
                <a:uFillTx/>
                <a:latin typeface="Arial"/>
                <a:ea typeface="+mn-ea"/>
                <a:cs typeface="+mn-cs"/>
              </a:rPr>
              <a:t> solar states due to state level incentives like NJ’s SREC, PA’s elevated electricity rates</a:t>
            </a:r>
            <a:r>
              <a:rPr lang="en-CA" sz="1050" dirty="0">
                <a:solidFill>
                  <a:srgbClr val="000000"/>
                </a:solidFill>
                <a:latin typeface="Arial"/>
              </a:rPr>
              <a:t>, or NY’s offering of Tax Credit Bridge Loans and VDER net-metering arrangement.</a:t>
            </a:r>
          </a:p>
        </p:txBody>
      </p:sp>
      <p:sp>
        <p:nvSpPr>
          <p:cNvPr id="14" name="Rectangle 13">
            <a:extLst>
              <a:ext uri="{FF2B5EF4-FFF2-40B4-BE49-F238E27FC236}">
                <a16:creationId xmlns:a16="http://schemas.microsoft.com/office/drawing/2014/main" id="{C7532AD1-7027-8DBE-081A-0699644A7933}"/>
              </a:ext>
            </a:extLst>
          </p:cNvPr>
          <p:cNvSpPr/>
          <p:nvPr/>
        </p:nvSpPr>
        <p:spPr bwMode="gray">
          <a:xfrm>
            <a:off x="4717607" y="5787487"/>
            <a:ext cx="1378393" cy="54868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4CBE126A-3AA3-6D15-474D-12FB61580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040" y="4967666"/>
            <a:ext cx="2353260" cy="993734"/>
          </a:xfrm>
          <a:prstGeom prst="rect">
            <a:avLst/>
          </a:prstGeom>
        </p:spPr>
      </p:pic>
      <p:sp>
        <p:nvSpPr>
          <p:cNvPr id="5" name="btfpNotesBox111697"/>
          <p:cNvSpPr txBox="1"/>
          <p:nvPr>
            <p:custDataLst>
              <p:tags r:id="rId3"/>
            </p:custDataLst>
          </p:nvPr>
        </p:nvSpPr>
        <p:spPr bwMode="gray">
          <a:xfrm>
            <a:off x="329184" y="6272784"/>
            <a:ext cx="9139238"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Note: CAISO is the California Independent System Operator and ISO-NE is the Independent State Operator North-East.</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NREL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EIA, Electric Power Annual Reports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1"/>
              </a:rPr>
              <a:t>SolarKal</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Berkeley Labs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Isabel Hoyos Aragos,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(23 September 2024); 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3" name="Picture 2" descr="A map of united states with different states&#10;&#10;Description automatically generated">
            <a:extLst>
              <a:ext uri="{FF2B5EF4-FFF2-40B4-BE49-F238E27FC236}">
                <a16:creationId xmlns:a16="http://schemas.microsoft.com/office/drawing/2014/main" id="{A7800733-8541-BE80-72DD-9C91C02F86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9184" y="1903251"/>
            <a:ext cx="6749347" cy="3903373"/>
          </a:xfrm>
          <a:prstGeom prst="rect">
            <a:avLst/>
          </a:prstGeom>
        </p:spPr>
      </p:pic>
    </p:spTree>
    <p:custDataLst>
      <p:tags r:id="rId1"/>
    </p:custDataLst>
    <p:extLst>
      <p:ext uri="{BB962C8B-B14F-4D97-AF65-F5344CB8AC3E}">
        <p14:creationId xmlns:p14="http://schemas.microsoft.com/office/powerpoint/2010/main" val="88908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16055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7" name="think-cell data - do not delete" hidden="1"/>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D74207DF-8FF3-4868-E23E-C86294961A98}"/>
              </a:ext>
            </a:extLst>
          </p:cNvPr>
          <p:cNvSpPr/>
          <p:nvPr/>
        </p:nvSpPr>
        <p:spPr bwMode="gray">
          <a:xfrm>
            <a:off x="247649" y="1554480"/>
            <a:ext cx="3702012" cy="211473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50" b="1" i="0" u="none" strike="noStrike" kern="1200" cap="none" spc="0" normalizeH="0" baseline="0" noProof="0" dirty="0">
                <a:ln>
                  <a:noFill/>
                </a:ln>
                <a:solidFill>
                  <a:srgbClr val="000000"/>
                </a:solidFill>
                <a:effectLst/>
                <a:uLnTx/>
                <a:uFillTx/>
                <a:latin typeface="Arial"/>
                <a:ea typeface="+mn-ea"/>
                <a:cs typeface="+mn-cs"/>
              </a:rPr>
              <a:t>Facts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Developer: Eight Light Partners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Location: Greenport, Columbia, New York</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Status: Operating</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Commission date: March 2020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Capacity: 7 </a:t>
            </a:r>
            <a:r>
              <a:rPr kumimoji="0" lang="en-US" sz="1050" b="0" i="0" u="none" strike="noStrike" kern="1200" cap="none" spc="0" normalizeH="0" baseline="0" noProof="0" dirty="0" err="1">
                <a:ln>
                  <a:noFill/>
                </a:ln>
                <a:solidFill>
                  <a:sysClr val="windowText" lastClr="000000"/>
                </a:solidFill>
                <a:effectLst/>
                <a:uLnTx/>
                <a:uFillTx/>
                <a:latin typeface="Arial"/>
                <a:ea typeface="+mn-ea"/>
                <a:cs typeface="+mn-cs"/>
              </a:rPr>
              <a:t>MWac</a:t>
            </a:r>
            <a:endParaRPr kumimoji="0" lang="en-US" sz="1050" b="0" i="0" u="none" strike="noStrike" kern="1200" cap="none" spc="0" normalizeH="0" baseline="0" noProof="0" dirty="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Operator: Conductive Power</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Off-takers: Hudson community subscribers</a:t>
            </a:r>
          </a:p>
        </p:txBody>
      </p:sp>
      <p:sp>
        <p:nvSpPr>
          <p:cNvPr id="28" name="Rectangle 27">
            <a:extLst>
              <a:ext uri="{FF2B5EF4-FFF2-40B4-BE49-F238E27FC236}">
                <a16:creationId xmlns:a16="http://schemas.microsoft.com/office/drawing/2014/main" id="{B4C352DC-0B57-01C9-8A57-D245F5F6A723}"/>
              </a:ext>
            </a:extLst>
          </p:cNvPr>
          <p:cNvSpPr/>
          <p:nvPr/>
        </p:nvSpPr>
        <p:spPr bwMode="gray">
          <a:xfrm>
            <a:off x="8037513" y="1554480"/>
            <a:ext cx="3702012" cy="3452495"/>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  Issues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Solar only or +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$1.4M additional equity contribution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+ 30% generation = $175K additional per year</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Capital cost of battery = - $1.5M</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Government incentive for storage ($940K)</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$390K from ITC</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$550K from NYSERDA</a:t>
            </a:r>
            <a:endParaRPr kumimoji="0" lang="en-US" sz="1050" b="0" i="0" u="none" strike="noStrike" kern="1200" cap="none" spc="0" normalizeH="0" baseline="0" noProof="0" dirty="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Community Opposition and Conservation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Scenic Hudson and Historic Hudson banded together to oppose the construction.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Solar field initially sat across from the Oliver Bronson House, a viewshed that gave birth to the Hudson River School of American landscape painters.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Consultation was conducted to revise site plan according to the “Clean Energy, Green Communities” guide to relocate visible panels away from the view of house.</a:t>
            </a:r>
          </a:p>
        </p:txBody>
      </p:sp>
      <p:sp>
        <p:nvSpPr>
          <p:cNvPr id="26" name="Rectangle 25">
            <a:extLst>
              <a:ext uri="{FF2B5EF4-FFF2-40B4-BE49-F238E27FC236}">
                <a16:creationId xmlns:a16="http://schemas.microsoft.com/office/drawing/2014/main" id="{262E3686-994A-DEFD-5357-3AEC511A68B3}"/>
              </a:ext>
            </a:extLst>
          </p:cNvPr>
          <p:cNvSpPr/>
          <p:nvPr/>
        </p:nvSpPr>
        <p:spPr bwMode="gray">
          <a:xfrm>
            <a:off x="4142581" y="1554479"/>
            <a:ext cx="3702012" cy="2258429"/>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50" b="1" i="0" u="none" strike="noStrike" kern="1200" cap="none" spc="0" normalizeH="0" baseline="0" noProof="0" dirty="0">
                <a:ln>
                  <a:noFill/>
                </a:ln>
                <a:solidFill>
                  <a:srgbClr val="000000"/>
                </a:solidFill>
                <a:effectLst/>
                <a:uLnTx/>
                <a:uFillTx/>
                <a:latin typeface="Arial"/>
                <a:ea typeface="+mn-ea"/>
                <a:cs typeface="+mn-cs"/>
              </a:rPr>
              <a:t>Finances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Viability and net present value depended on multiple factors: solar </a:t>
            </a:r>
            <a:r>
              <a:rPr lang="en-US" sz="1050" dirty="0">
                <a:solidFill>
                  <a:srgbClr val="000000"/>
                </a:solidFill>
                <a:latin typeface="Arial"/>
              </a:rPr>
              <a:t>g</a:t>
            </a:r>
            <a:r>
              <a:rPr kumimoji="0" lang="en-US" sz="1050" b="0" i="0" u="none" strike="noStrike" kern="1200" cap="none" spc="0" normalizeH="0" baseline="0" noProof="0" dirty="0" err="1">
                <a:ln>
                  <a:noFill/>
                </a:ln>
                <a:solidFill>
                  <a:srgbClr val="000000"/>
                </a:solidFill>
                <a:effectLst/>
                <a:uLnTx/>
                <a:uFillTx/>
                <a:latin typeface="Arial"/>
                <a:ea typeface="+mn-ea"/>
                <a:cs typeface="+mn-cs"/>
              </a:rPr>
              <a:t>eneration</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lang="en-US" sz="1050" dirty="0">
                <a:solidFill>
                  <a:srgbClr val="000000"/>
                </a:solidFill>
                <a:latin typeface="Arial"/>
              </a:rPr>
              <a:t>c</a:t>
            </a:r>
            <a:r>
              <a:rPr kumimoji="0" lang="en-US" sz="1050" b="0" i="0" u="none" strike="noStrike" kern="1200" cap="none" spc="0" normalizeH="0" baseline="0" noProof="0" dirty="0" err="1">
                <a:ln>
                  <a:noFill/>
                </a:ln>
                <a:solidFill>
                  <a:srgbClr val="000000"/>
                </a:solidFill>
                <a:effectLst/>
                <a:uLnTx/>
                <a:uFillTx/>
                <a:latin typeface="Arial"/>
                <a:ea typeface="+mn-ea"/>
                <a:cs typeface="+mn-cs"/>
              </a:rPr>
              <a:t>apacity</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0" i="0" u="none" strike="noStrike" kern="1200" cap="none" spc="0" normalizeH="0" baseline="0" noProof="0" dirty="0" err="1">
                <a:ln>
                  <a:noFill/>
                </a:ln>
                <a:solidFill>
                  <a:srgbClr val="000000"/>
                </a:solidFill>
                <a:effectLst/>
                <a:uLnTx/>
                <a:uFillTx/>
                <a:latin typeface="Arial"/>
                <a:ea typeface="+mn-ea"/>
                <a:cs typeface="+mn-cs"/>
              </a:rPr>
              <a:t>CapEx</a:t>
            </a:r>
            <a:r>
              <a:rPr kumimoji="0" lang="en-US" sz="1050" b="0" i="0" u="none" strike="noStrike" kern="1200" cap="none" spc="0" normalizeH="0" baseline="0" noProof="0" dirty="0">
                <a:ln>
                  <a:noFill/>
                </a:ln>
                <a:solidFill>
                  <a:srgbClr val="000000"/>
                </a:solidFill>
                <a:effectLst/>
                <a:uLnTx/>
                <a:uFillTx/>
                <a:latin typeface="Arial"/>
                <a:ea typeface="+mn-ea"/>
                <a:cs typeface="+mn-cs"/>
              </a:rPr>
              <a:t>, availability of project financing, New York stat</a:t>
            </a:r>
            <a:r>
              <a:rPr lang="en-US" sz="1050" dirty="0">
                <a:solidFill>
                  <a:srgbClr val="000000"/>
                </a:solidFill>
                <a:latin typeface="Arial"/>
              </a:rPr>
              <a:t>e’s</a:t>
            </a:r>
            <a:r>
              <a:rPr kumimoji="0" lang="en-US" sz="1050" b="0" i="0" u="none" strike="noStrike" kern="1200" cap="none" spc="0" normalizeH="0" baseline="0" noProof="0" dirty="0">
                <a:ln>
                  <a:noFill/>
                </a:ln>
                <a:solidFill>
                  <a:srgbClr val="000000"/>
                </a:solidFill>
                <a:effectLst/>
                <a:uLnTx/>
                <a:uFillTx/>
                <a:latin typeface="Arial"/>
                <a:ea typeface="+mn-ea"/>
                <a:cs typeface="+mn-cs"/>
              </a:rPr>
              <a:t> Value of Distributed Energy Resources (VDER)</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Metrics: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NPV: $23 million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IRR: (15% solar; 16%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Margin: ~23%</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MOIC: ~2.12x</a:t>
            </a: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algn="l"/>
            <a:r>
              <a:rPr lang="en-US" dirty="0"/>
              <a:t>ELP Greenport project demonstrates the economics of storage and the delicate balance of community interests</a:t>
            </a:r>
          </a:p>
        </p:txBody>
      </p:sp>
      <p:sp>
        <p:nvSpPr>
          <p:cNvPr id="66" name="btfpNotesBox844901"/>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7"/>
              </a:rPr>
              <a:t>Columbia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27"/>
              </a:rPr>
              <a:t>CaseWorks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8"/>
              </a:rPr>
              <a:t>Scenic Hudson</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Isabel Hoyos, Hyae Ryung Kim, and</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1740" name="Straight Connector 1739">
            <a:extLst>
              <a:ext uri="{FF2B5EF4-FFF2-40B4-BE49-F238E27FC236}">
                <a16:creationId xmlns:a16="http://schemas.microsoft.com/office/drawing/2014/main" id="{902DB1AD-3A2A-DB37-B8FE-DA1DACC2C87E}"/>
              </a:ext>
            </a:extLst>
          </p:cNvPr>
          <p:cNvCxnSpPr/>
          <p:nvPr>
            <p:custDataLst>
              <p:tags r:id="rId4"/>
            </p:custDataLst>
          </p:nvPr>
        </p:nvCxnSpPr>
        <p:spPr bwMode="auto">
          <a:xfrm>
            <a:off x="833438" y="45466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2" name="Straight Connector 1741">
            <a:extLst>
              <a:ext uri="{FF2B5EF4-FFF2-40B4-BE49-F238E27FC236}">
                <a16:creationId xmlns:a16="http://schemas.microsoft.com/office/drawing/2014/main" id="{C7D786AD-B8F4-757A-AA33-74096A5DB330}"/>
              </a:ext>
            </a:extLst>
          </p:cNvPr>
          <p:cNvCxnSpPr/>
          <p:nvPr>
            <p:custDataLst>
              <p:tags r:id="rId5"/>
            </p:custDataLst>
          </p:nvPr>
        </p:nvCxnSpPr>
        <p:spPr bwMode="auto">
          <a:xfrm>
            <a:off x="4065588" y="507682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1" name="Straight Connector 1740">
            <a:extLst>
              <a:ext uri="{FF2B5EF4-FFF2-40B4-BE49-F238E27FC236}">
                <a16:creationId xmlns:a16="http://schemas.microsoft.com/office/drawing/2014/main" id="{7DBAFB1C-90E7-7678-4088-58C3B55B2738}"/>
              </a:ext>
            </a:extLst>
          </p:cNvPr>
          <p:cNvCxnSpPr/>
          <p:nvPr>
            <p:custDataLst>
              <p:tags r:id="rId6"/>
            </p:custDataLst>
          </p:nvPr>
        </p:nvCxnSpPr>
        <p:spPr bwMode="auto">
          <a:xfrm>
            <a:off x="3419475" y="500697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5" name="Straight Connector 1744">
            <a:extLst>
              <a:ext uri="{FF2B5EF4-FFF2-40B4-BE49-F238E27FC236}">
                <a16:creationId xmlns:a16="http://schemas.microsoft.com/office/drawing/2014/main" id="{A405097E-6E1A-0FF9-BB3D-E092B0368739}"/>
              </a:ext>
            </a:extLst>
          </p:cNvPr>
          <p:cNvCxnSpPr/>
          <p:nvPr>
            <p:custDataLst>
              <p:tags r:id="rId7"/>
            </p:custDataLst>
          </p:nvPr>
        </p:nvCxnSpPr>
        <p:spPr bwMode="auto">
          <a:xfrm>
            <a:off x="2771775" y="4957763"/>
            <a:ext cx="2873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3" name="Straight Connector 1742">
            <a:extLst>
              <a:ext uri="{FF2B5EF4-FFF2-40B4-BE49-F238E27FC236}">
                <a16:creationId xmlns:a16="http://schemas.microsoft.com/office/drawing/2014/main" id="{099E3AC3-ADBD-E179-5480-4F403799F186}"/>
              </a:ext>
            </a:extLst>
          </p:cNvPr>
          <p:cNvCxnSpPr/>
          <p:nvPr>
            <p:custDataLst>
              <p:tags r:id="rId8"/>
            </p:custDataLst>
          </p:nvPr>
        </p:nvCxnSpPr>
        <p:spPr bwMode="auto">
          <a:xfrm>
            <a:off x="2125663" y="4652963"/>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4" name="Straight Connector 1743">
            <a:extLst>
              <a:ext uri="{FF2B5EF4-FFF2-40B4-BE49-F238E27FC236}">
                <a16:creationId xmlns:a16="http://schemas.microsoft.com/office/drawing/2014/main" id="{CFE63D81-F9D0-5A5F-9558-5B659DD9FF3B}"/>
              </a:ext>
            </a:extLst>
          </p:cNvPr>
          <p:cNvCxnSpPr/>
          <p:nvPr>
            <p:custDataLst>
              <p:tags r:id="rId9"/>
            </p:custDataLst>
          </p:nvPr>
        </p:nvCxnSpPr>
        <p:spPr bwMode="auto">
          <a:xfrm>
            <a:off x="1479550" y="43561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799" name="Chart 1798">
            <a:extLst>
              <a:ext uri="{FF2B5EF4-FFF2-40B4-BE49-F238E27FC236}">
                <a16:creationId xmlns:a16="http://schemas.microsoft.com/office/drawing/2014/main" id="{421115AB-6131-D1BD-8A37-C4FE0AA76005}"/>
              </a:ext>
            </a:extLst>
          </p:cNvPr>
          <p:cNvGraphicFramePr/>
          <p:nvPr>
            <p:custDataLst>
              <p:tags r:id="rId10"/>
            </p:custDataLst>
            <p:extLst>
              <p:ext uri="{D42A27DB-BD31-4B8C-83A1-F6EECF244321}">
                <p14:modId xmlns:p14="http://schemas.microsoft.com/office/powerpoint/2010/main" val="2459969021"/>
              </p:ext>
            </p:extLst>
          </p:nvPr>
        </p:nvGraphicFramePr>
        <p:xfrm>
          <a:off x="247650" y="4029075"/>
          <a:ext cx="4689475" cy="1931988"/>
        </p:xfrm>
        <a:graphic>
          <a:graphicData uri="http://schemas.openxmlformats.org/drawingml/2006/chart">
            <c:chart xmlns:c="http://schemas.openxmlformats.org/drawingml/2006/chart" xmlns:r="http://schemas.openxmlformats.org/officeDocument/2006/relationships" r:id="rId32"/>
          </a:graphicData>
        </a:graphic>
      </p:graphicFrame>
      <p:cxnSp>
        <p:nvCxnSpPr>
          <p:cNvPr id="51" name="Straight Connector 50">
            <a:extLst>
              <a:ext uri="{FF2B5EF4-FFF2-40B4-BE49-F238E27FC236}">
                <a16:creationId xmlns:a16="http://schemas.microsoft.com/office/drawing/2014/main" id="{351508A9-180D-C058-163D-D590B3CF1404}"/>
              </a:ext>
            </a:extLst>
          </p:cNvPr>
          <p:cNvCxnSpPr/>
          <p:nvPr>
            <p:custDataLst>
              <p:tags r:id="rId11"/>
            </p:custDataLst>
          </p:nvPr>
        </p:nvCxnSpPr>
        <p:spPr bwMode="auto">
          <a:xfrm flipV="1">
            <a:off x="2590800" y="48815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26EBBAE-ED70-FC8D-61AC-2E429C2E0F7B}"/>
              </a:ext>
            </a:extLst>
          </p:cNvPr>
          <p:cNvCxnSpPr/>
          <p:nvPr>
            <p:custDataLst>
              <p:tags r:id="rId12"/>
            </p:custDataLst>
          </p:nvPr>
        </p:nvCxnSpPr>
        <p:spPr bwMode="auto">
          <a:xfrm flipV="1">
            <a:off x="1944688" y="45767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6" name="Straight Connector 1805">
            <a:extLst>
              <a:ext uri="{FF2B5EF4-FFF2-40B4-BE49-F238E27FC236}">
                <a16:creationId xmlns:a16="http://schemas.microsoft.com/office/drawing/2014/main" id="{81F51D79-5C61-290E-D543-B388B03F63C8}"/>
              </a:ext>
            </a:extLst>
          </p:cNvPr>
          <p:cNvCxnSpPr/>
          <p:nvPr>
            <p:custDataLst>
              <p:tags r:id="rId13"/>
            </p:custDataLst>
          </p:nvPr>
        </p:nvCxnSpPr>
        <p:spPr bwMode="auto">
          <a:xfrm flipV="1">
            <a:off x="3884613" y="5041900"/>
            <a:ext cx="0" cy="603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353A634-2CA9-B2EA-6402-ABA45160556E}"/>
              </a:ext>
            </a:extLst>
          </p:cNvPr>
          <p:cNvCxnSpPr>
            <a:cxnSpLocks/>
          </p:cNvCxnSpPr>
          <p:nvPr>
            <p:custDataLst>
              <p:tags r:id="rId14"/>
            </p:custDataLst>
          </p:nvPr>
        </p:nvCxnSpPr>
        <p:spPr bwMode="auto">
          <a:xfrm>
            <a:off x="1298575" y="433070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5" name="Straight Connector 1804">
            <a:extLst>
              <a:ext uri="{FF2B5EF4-FFF2-40B4-BE49-F238E27FC236}">
                <a16:creationId xmlns:a16="http://schemas.microsoft.com/office/drawing/2014/main" id="{57E6581C-8ECA-E8AA-8887-549D081ABC9E}"/>
              </a:ext>
            </a:extLst>
          </p:cNvPr>
          <p:cNvCxnSpPr>
            <a:cxnSpLocks/>
          </p:cNvCxnSpPr>
          <p:nvPr>
            <p:custDataLst>
              <p:tags r:id="rId15"/>
            </p:custDataLst>
          </p:nvPr>
        </p:nvCxnSpPr>
        <p:spPr bwMode="auto">
          <a:xfrm>
            <a:off x="3238500" y="4932363"/>
            <a:ext cx="0" cy="492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774" name="Text Placeholder 10">
            <a:extLst>
              <a:ext uri="{FF2B5EF4-FFF2-40B4-BE49-F238E27FC236}">
                <a16:creationId xmlns:a16="http://schemas.microsoft.com/office/drawing/2014/main" id="{FA8A5AF1-5846-3C7B-614A-BD922ECE8450}"/>
              </a:ext>
            </a:extLst>
          </p:cNvPr>
          <p:cNvSpPr txBox="1">
            <a:spLocks/>
          </p:cNvSpPr>
          <p:nvPr>
            <p:custDataLst>
              <p:tags r:id="rId16"/>
            </p:custDataLst>
          </p:nvPr>
        </p:nvSpPr>
        <p:spPr bwMode="auto">
          <a:xfrm>
            <a:off x="2276475" y="5778500"/>
            <a:ext cx="630238"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99FF17-A7EE-41BF-904D-31F77C4E5A54}" type="datetime'Invest''ment Tax Cred''''it (ITC)'' f''o''''r'' S''ola''''''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Investment Tax Credit (ITC) for Solar</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65" name="Text Placeholder 10">
            <a:extLst>
              <a:ext uri="{FF2B5EF4-FFF2-40B4-BE49-F238E27FC236}">
                <a16:creationId xmlns:a16="http://schemas.microsoft.com/office/drawing/2014/main" id="{D06538B5-F328-040C-1D0C-4C60544E424F}"/>
              </a:ext>
            </a:extLst>
          </p:cNvPr>
          <p:cNvSpPr txBox="1">
            <a:spLocks/>
          </p:cNvSpPr>
          <p:nvPr>
            <p:custDataLst>
              <p:tags r:id="rId17"/>
            </p:custDataLst>
          </p:nvPr>
        </p:nvSpPr>
        <p:spPr bwMode="auto">
          <a:xfrm>
            <a:off x="1670050" y="5778499"/>
            <a:ext cx="549275" cy="7999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Debt (at 5% for 10 years)</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64" name="Text Placeholder 10">
            <a:extLst>
              <a:ext uri="{FF2B5EF4-FFF2-40B4-BE49-F238E27FC236}">
                <a16:creationId xmlns:a16="http://schemas.microsoft.com/office/drawing/2014/main" id="{2F90DD1E-FDBD-2427-FA7B-9EAB2650EAA3}"/>
              </a:ext>
            </a:extLst>
          </p:cNvPr>
          <p:cNvSpPr txBox="1">
            <a:spLocks/>
          </p:cNvSpPr>
          <p:nvPr>
            <p:custDataLst>
              <p:tags r:id="rId18"/>
            </p:custDataLst>
          </p:nvPr>
        </p:nvSpPr>
        <p:spPr bwMode="auto">
          <a:xfrm>
            <a:off x="1077913" y="5778500"/>
            <a:ext cx="44132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err="1">
                <a:ln>
                  <a:noFill/>
                </a:ln>
                <a:solidFill>
                  <a:srgbClr val="000000"/>
                </a:solidFill>
                <a:effectLst/>
                <a:uLnTx/>
                <a:uFillTx/>
                <a:latin typeface="Arial"/>
                <a:ea typeface="+mn-ea"/>
                <a:cs typeface="+mn-cs"/>
              </a:rPr>
              <a:t>CapEx</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 Battery (</a:t>
            </a:r>
            <a:r>
              <a:rPr kumimoji="0" lang="en-US" altLang="en-US" sz="1000" b="0" i="0" u="none" strike="noStrike" kern="1200" cap="none" spc="0" normalizeH="0" baseline="0" noProof="0" dirty="0" err="1">
                <a:ln>
                  <a:noFill/>
                </a:ln>
                <a:solidFill>
                  <a:srgbClr val="000000"/>
                </a:solidFill>
                <a:effectLst/>
                <a:uLnTx/>
                <a:uFillTx/>
                <a:latin typeface="Arial"/>
                <a:ea typeface="+mn-ea"/>
                <a:cs typeface="+mn-cs"/>
              </a:rPr>
              <a:t>LiFe</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59" name="Text Placeholder 10">
            <a:extLst>
              <a:ext uri="{FF2B5EF4-FFF2-40B4-BE49-F238E27FC236}">
                <a16:creationId xmlns:a16="http://schemas.microsoft.com/office/drawing/2014/main" id="{F8FE67AC-D59D-D37B-D64A-4D879E3081FE}"/>
              </a:ext>
            </a:extLst>
          </p:cNvPr>
          <p:cNvSpPr txBox="1">
            <a:spLocks/>
          </p:cNvSpPr>
          <p:nvPr>
            <p:custDataLst>
              <p:tags r:id="rId19"/>
            </p:custDataLst>
          </p:nvPr>
        </p:nvSpPr>
        <p:spPr bwMode="auto">
          <a:xfrm>
            <a:off x="3032125" y="5778500"/>
            <a:ext cx="41275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2FFFC1-748A-4ED0-B02A-0215AF81C52A}" type="datetime'''''IT''''C f''''''''o''r'''''''' ''''''B''''''a''tte''''''r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ITC for Battery</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68" name="Text Placeholder 10">
            <a:extLst>
              <a:ext uri="{FF2B5EF4-FFF2-40B4-BE49-F238E27FC236}">
                <a16:creationId xmlns:a16="http://schemas.microsoft.com/office/drawing/2014/main" id="{C473645B-2873-E677-0D2A-90BB31EF3D3C}"/>
              </a:ext>
            </a:extLst>
          </p:cNvPr>
          <p:cNvSpPr txBox="1">
            <a:spLocks/>
          </p:cNvSpPr>
          <p:nvPr>
            <p:custDataLst>
              <p:tags r:id="rId20"/>
            </p:custDataLst>
          </p:nvPr>
        </p:nvSpPr>
        <p:spPr bwMode="auto">
          <a:xfrm>
            <a:off x="4216399" y="5778500"/>
            <a:ext cx="63023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1923B9-D4CB-427B-8A6D-3D26E2BCC28E}" type="datetime'Ye''ar 1 I''''''nves''''''t''''''men''t ''Re''qu''''ire''d'">
              <a:rPr lang="en-US" altLang="en-US" sz="1000" smtClean="0">
                <a:solidFill>
                  <a:srgbClr val="000000"/>
                </a:solidFill>
              </a:rPr>
              <a:pPr marL="0" lvl="0" indent="0" algn="ctr">
                <a:spcBef>
                  <a:spcPct val="0"/>
                </a:spcBef>
                <a:spcAft>
                  <a:spcPct val="0"/>
                </a:spcAft>
                <a:buNone/>
              </a:pPr>
              <a:t>Year 1 Investment Required</a:t>
            </a:fld>
            <a:endParaRPr kumimoji="0" lang="en-US" sz="1000" b="0" i="0" strike="noStrike" kern="1200" cap="none" spc="0" normalizeH="0" baseline="0" noProof="0" dirty="0">
              <a:ln>
                <a:noFill/>
              </a:ln>
              <a:solidFill>
                <a:srgbClr val="000000"/>
              </a:solidFill>
              <a:effectLst/>
              <a:uLnTx/>
              <a:uFillTx/>
            </a:endParaRPr>
          </a:p>
        </p:txBody>
      </p:sp>
      <p:sp>
        <p:nvSpPr>
          <p:cNvPr id="1762" name="Text Placeholder 10">
            <a:extLst>
              <a:ext uri="{FF2B5EF4-FFF2-40B4-BE49-F238E27FC236}">
                <a16:creationId xmlns:a16="http://schemas.microsoft.com/office/drawing/2014/main" id="{8F8FA908-B780-51E6-22C9-842B90ACF05A}"/>
              </a:ext>
            </a:extLst>
          </p:cNvPr>
          <p:cNvSpPr txBox="1">
            <a:spLocks/>
          </p:cNvSpPr>
          <p:nvPr>
            <p:custDataLst>
              <p:tags r:id="rId21"/>
            </p:custDataLst>
          </p:nvPr>
        </p:nvSpPr>
        <p:spPr bwMode="auto">
          <a:xfrm>
            <a:off x="3594100" y="5778500"/>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New York State Incentives</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77" name="Text Placeholder 10">
            <a:extLst>
              <a:ext uri="{FF2B5EF4-FFF2-40B4-BE49-F238E27FC236}">
                <a16:creationId xmlns:a16="http://schemas.microsoft.com/office/drawing/2014/main" id="{9F8F8F65-40A3-0C5E-3072-7DA2D9E0EFB0}"/>
              </a:ext>
            </a:extLst>
          </p:cNvPr>
          <p:cNvSpPr txBox="1">
            <a:spLocks/>
          </p:cNvSpPr>
          <p:nvPr>
            <p:custDataLst>
              <p:tags r:id="rId22"/>
            </p:custDataLst>
          </p:nvPr>
        </p:nvSpPr>
        <p:spPr bwMode="auto">
          <a:xfrm>
            <a:off x="309563" y="57785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D7259EB-87E6-4154-924F-354EE27FBC6F}" type="datetime'''''Capi''ta''''l'''' Expenditure'' Sol''''ar'''' O''nl''''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Capital Expenditure Solar Only</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890" name="TextBox 1889">
            <a:extLst>
              <a:ext uri="{FF2B5EF4-FFF2-40B4-BE49-F238E27FC236}">
                <a16:creationId xmlns:a16="http://schemas.microsoft.com/office/drawing/2014/main" id="{F7B371AD-340A-F3F2-3733-C22131C99E83}"/>
              </a:ext>
            </a:extLst>
          </p:cNvPr>
          <p:cNvSpPr txBox="1"/>
          <p:nvPr/>
        </p:nvSpPr>
        <p:spPr bwMode="gray">
          <a:xfrm>
            <a:off x="4987256" y="3935146"/>
            <a:ext cx="2857337" cy="2534916"/>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a:ea typeface="+mn-ea"/>
                <a:cs typeface="+mn-cs"/>
              </a:rPr>
              <a:t>Assumptions: </a:t>
            </a:r>
            <a:r>
              <a:rPr kumimoji="0" lang="en-US" sz="1000" b="0" u="none" strike="noStrike" kern="1200" cap="none" spc="0" normalizeH="0" baseline="0" noProof="0" dirty="0">
                <a:ln>
                  <a:noFill/>
                </a:ln>
                <a:solidFill>
                  <a:srgbClr val="000000"/>
                </a:solidFill>
                <a:effectLst/>
                <a:uLnTx/>
                <a:uFillTx/>
                <a:latin typeface="Arial"/>
                <a:ea typeface="+mn-ea"/>
                <a:cs typeface="+mn-cs"/>
              </a:rPr>
              <a:t>21% tax rate; -0.5% rate of </a:t>
            </a:r>
            <a:r>
              <a:rPr lang="en-US" sz="1000" dirty="0">
                <a:solidFill>
                  <a:srgbClr val="000000"/>
                </a:solidFill>
                <a:latin typeface="Arial"/>
              </a:rPr>
              <a:t>s</a:t>
            </a:r>
            <a:r>
              <a:rPr kumimoji="0" lang="en-US" sz="1000" b="0" u="none" strike="noStrike" kern="1200" cap="none" spc="0" normalizeH="0" baseline="0" noProof="0" dirty="0" err="1">
                <a:ln>
                  <a:noFill/>
                </a:ln>
                <a:solidFill>
                  <a:srgbClr val="000000"/>
                </a:solidFill>
                <a:effectLst/>
                <a:uLnTx/>
                <a:uFillTx/>
                <a:latin typeface="Arial"/>
                <a:ea typeface="+mn-ea"/>
                <a:cs typeface="+mn-cs"/>
              </a:rPr>
              <a:t>olar</a:t>
            </a:r>
            <a:r>
              <a:rPr kumimoji="0" lang="en-US" sz="1000" b="0" u="none" strike="noStrike" kern="1200" cap="none" spc="0" normalizeH="0" baseline="0" noProof="0" dirty="0">
                <a:ln>
                  <a:noFill/>
                </a:ln>
                <a:solidFill>
                  <a:srgbClr val="000000"/>
                </a:solidFill>
                <a:effectLst/>
                <a:uLnTx/>
                <a:uFillTx/>
                <a:latin typeface="Arial"/>
                <a:ea typeface="+mn-ea"/>
                <a:cs typeface="+mn-cs"/>
              </a:rPr>
              <a:t> depreciation; depreciation (year 1); 8% discount rate</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dirty="0">
                <a:ln>
                  <a:noFill/>
                </a:ln>
                <a:solidFill>
                  <a:srgbClr val="000000"/>
                </a:solidFill>
                <a:effectLst/>
                <a:uLnTx/>
                <a:uFillTx/>
                <a:latin typeface="Arial"/>
                <a:ea typeface="+mn-ea"/>
                <a:cs typeface="+mn-cs"/>
              </a:rPr>
              <a:t>Electricity generated (number of modules x </a:t>
            </a:r>
            <a:r>
              <a:rPr lang="en-US" sz="1000" dirty="0">
                <a:solidFill>
                  <a:srgbClr val="000000"/>
                </a:solidFill>
                <a:latin typeface="Arial"/>
              </a:rPr>
              <a:t>watts per </a:t>
            </a:r>
            <a:r>
              <a:rPr kumimoji="0" lang="en-US" sz="1000" b="0" u="none" strike="noStrike" kern="1200" cap="none" spc="0" normalizeH="0" baseline="0" noProof="0" dirty="0">
                <a:ln>
                  <a:noFill/>
                </a:ln>
                <a:solidFill>
                  <a:srgbClr val="000000"/>
                </a:solidFill>
                <a:effectLst/>
                <a:uLnTx/>
                <a:uFillTx/>
                <a:latin typeface="Arial"/>
                <a:ea typeface="+mn-ea"/>
                <a:cs typeface="+mn-cs"/>
              </a:rPr>
              <a:t>module) x the specific production (kWh per year) *kW of installed capacity</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dirty="0">
                <a:ln>
                  <a:noFill/>
                </a:ln>
                <a:solidFill>
                  <a:srgbClr val="000000"/>
                </a:solidFill>
                <a:effectLst/>
                <a:uLnTx/>
                <a:uFillTx/>
                <a:latin typeface="Arial"/>
                <a:ea typeface="+mn-ea"/>
                <a:cs typeface="+mn-cs"/>
              </a:rPr>
              <a:t>Rate of $0.09 per kWh to determine revenue of electricity generated</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dirty="0">
                <a:ln>
                  <a:noFill/>
                </a:ln>
                <a:solidFill>
                  <a:srgbClr val="000000"/>
                </a:solidFill>
                <a:effectLst/>
                <a:uLnTx/>
                <a:uFillTx/>
                <a:latin typeface="Arial"/>
                <a:ea typeface="+mn-ea"/>
                <a:cs typeface="+mn-cs"/>
              </a:rPr>
              <a:t>Rate of $0.28 per kWh for added value for electricity generated in summer hours between 1 PM and 6 PM </a:t>
            </a:r>
            <a:r>
              <a:rPr lang="en-US" sz="1000" dirty="0">
                <a:solidFill>
                  <a:srgbClr val="000000"/>
                </a:solidFill>
                <a:latin typeface="Arial"/>
              </a:rPr>
              <a:t>(</a:t>
            </a:r>
            <a:r>
              <a:rPr kumimoji="0" lang="en-US" sz="1000" b="0" u="none" strike="noStrike" kern="1200" cap="none" spc="0" normalizeH="0" baseline="0" noProof="0" dirty="0">
                <a:ln>
                  <a:noFill/>
                </a:ln>
                <a:solidFill>
                  <a:srgbClr val="000000"/>
                </a:solidFill>
                <a:effectLst/>
                <a:uLnTx/>
                <a:uFillTx/>
                <a:latin typeface="Arial"/>
                <a:ea typeface="+mn-ea"/>
                <a:cs typeface="+mn-cs"/>
              </a:rPr>
              <a:t>June, July, and August)</a:t>
            </a:r>
            <a:br>
              <a:rPr kumimoji="0" lang="en-US" sz="1000" b="0" u="none" strike="noStrike" kern="1200" cap="none" spc="0" normalizeH="0" baseline="0" noProof="0" dirty="0">
                <a:ln>
                  <a:noFill/>
                </a:ln>
                <a:solidFill>
                  <a:srgbClr val="000000"/>
                </a:solidFill>
                <a:effectLst/>
                <a:uLnTx/>
                <a:uFillTx/>
                <a:latin typeface="Arial"/>
                <a:ea typeface="+mn-ea"/>
                <a:cs typeface="+mn-cs"/>
              </a:rPr>
            </a:br>
            <a:endParaRPr kumimoji="0" lang="en-US" sz="1000" b="0" u="none" strike="noStrike" kern="1200" cap="none" spc="0" normalizeH="0" baseline="0" noProof="0" dirty="0">
              <a:ln>
                <a:noFill/>
              </a:ln>
              <a:solidFill>
                <a:srgbClr val="000000"/>
              </a:solidFill>
              <a:effectLst/>
              <a:uLnTx/>
              <a:uFillTx/>
              <a:latin typeface="Arial"/>
              <a:ea typeface="+mn-ea"/>
              <a:cs typeface="+mn-cs"/>
            </a:endParaRPr>
          </a:p>
        </p:txBody>
      </p:sp>
      <p:sp>
        <p:nvSpPr>
          <p:cNvPr id="1895" name="btfpColumnHeaderBoxText334488">
            <a:extLst>
              <a:ext uri="{FF2B5EF4-FFF2-40B4-BE49-F238E27FC236}">
                <a16:creationId xmlns:a16="http://schemas.microsoft.com/office/drawing/2014/main" id="{3CA0880B-9D78-D8FC-3C40-56E0F223C2FC}"/>
              </a:ext>
            </a:extLst>
          </p:cNvPr>
          <p:cNvSpPr txBox="1"/>
          <p:nvPr/>
        </p:nvSpPr>
        <p:spPr bwMode="gray">
          <a:xfrm>
            <a:off x="330199" y="3778117"/>
            <a:ext cx="4464052"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CapEx</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itchFamily="2" charset="2"/>
              </a:rPr>
              <a:t> Required equity </a:t>
            </a:r>
            <a:r>
              <a:rPr lang="en-US" sz="1200" b="1" dirty="0">
                <a:solidFill>
                  <a:srgbClr val="000000"/>
                </a:solidFill>
                <a:latin typeface="Arial"/>
                <a:sym typeface="Wingdings" pitchFamily="2" charset="2"/>
              </a:rPr>
              <a:t>c</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itchFamily="2" charset="2"/>
              </a:rPr>
              <a:t>ontribution</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itchFamily="2" charset="2"/>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(solar PV + </a:t>
            </a:r>
            <a:r>
              <a:rPr lang="en-US" sz="1200" b="1" dirty="0">
                <a:solidFill>
                  <a:srgbClr val="C00000"/>
                </a:solidFill>
                <a:latin typeface="Arial"/>
              </a:rPr>
              <a:t>s</a:t>
            </a:r>
            <a:r>
              <a:rPr kumimoji="0" lang="en-US" sz="1200" b="1" i="0" u="none" strike="noStrike" kern="1200" cap="none" spc="0" normalizeH="0" baseline="0" noProof="0" dirty="0" err="1">
                <a:ln>
                  <a:noFill/>
                </a:ln>
                <a:solidFill>
                  <a:srgbClr val="C00000"/>
                </a:solidFill>
                <a:effectLst/>
                <a:uLnTx/>
                <a:uFillTx/>
                <a:latin typeface="Arial"/>
                <a:ea typeface="+mn-ea"/>
                <a:cs typeface="+mn-cs"/>
              </a:rPr>
              <a:t>torage</a:t>
            </a:r>
            <a:r>
              <a:rPr kumimoji="0" lang="en-US" sz="1200" b="1" i="0" u="none" strike="noStrike" kern="1200" cap="none" spc="0" normalizeH="0" baseline="0" noProof="0" dirty="0">
                <a:ln>
                  <a:noFill/>
                </a:ln>
                <a:solidFill>
                  <a:srgbClr val="000000"/>
                </a:solidFill>
                <a:effectLst/>
                <a:uLnTx/>
                <a:uFillTx/>
                <a:latin typeface="Arial"/>
                <a:ea typeface="+mn-ea"/>
                <a:cs typeface="+mn-cs"/>
              </a:rPr>
              <a:t>)</a:t>
            </a:r>
          </a:p>
        </p:txBody>
      </p:sp>
      <p:cxnSp>
        <p:nvCxnSpPr>
          <p:cNvPr id="1896" name="btfpColumnHeaderBoxLine334488">
            <a:extLst>
              <a:ext uri="{FF2B5EF4-FFF2-40B4-BE49-F238E27FC236}">
                <a16:creationId xmlns:a16="http://schemas.microsoft.com/office/drawing/2014/main" id="{57ACEC90-D6C7-8D7E-43A4-CC365369249C}"/>
              </a:ext>
            </a:extLst>
          </p:cNvPr>
          <p:cNvCxnSpPr>
            <a:cxnSpLocks/>
          </p:cNvCxnSpPr>
          <p:nvPr/>
        </p:nvCxnSpPr>
        <p:spPr bwMode="gray">
          <a:xfrm>
            <a:off x="309563" y="4035559"/>
            <a:ext cx="44846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1900" name="Picture 11">
            <a:extLst>
              <a:ext uri="{FF2B5EF4-FFF2-40B4-BE49-F238E27FC236}">
                <a16:creationId xmlns:a16="http://schemas.microsoft.com/office/drawing/2014/main" id="{1A9E5BD3-BC43-4656-4CF6-2F37E795A54A}"/>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a:stretch/>
        </p:blipFill>
        <p:spPr bwMode="auto">
          <a:xfrm>
            <a:off x="8037512" y="5110783"/>
            <a:ext cx="1905840"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pic>
        <p:nvPicPr>
          <p:cNvPr id="1901" name="Picture 13">
            <a:extLst>
              <a:ext uri="{FF2B5EF4-FFF2-40B4-BE49-F238E27FC236}">
                <a16:creationId xmlns:a16="http://schemas.microsoft.com/office/drawing/2014/main" id="{4FE8279C-B77B-2516-E334-3B11CA601A10}"/>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66"/>
          <a:stretch/>
        </p:blipFill>
        <p:spPr bwMode="auto">
          <a:xfrm>
            <a:off x="9943352" y="5104696"/>
            <a:ext cx="1796173"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0EF1DB-F441-82B5-346E-8886A2943294}"/>
              </a:ext>
            </a:extLst>
          </p:cNvPr>
          <p:cNvSpPr txBox="1"/>
          <p:nvPr/>
        </p:nvSpPr>
        <p:spPr bwMode="gray">
          <a:xfrm>
            <a:off x="-1" y="-9665"/>
            <a:ext cx="3238501"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Case study 1: ELP Greenport</a:t>
            </a:r>
          </a:p>
        </p:txBody>
      </p:sp>
      <p:cxnSp>
        <p:nvCxnSpPr>
          <p:cNvPr id="10" name="Straight Connector 9">
            <a:extLst>
              <a:ext uri="{FF2B5EF4-FFF2-40B4-BE49-F238E27FC236}">
                <a16:creationId xmlns:a16="http://schemas.microsoft.com/office/drawing/2014/main" id="{526BD45E-B85A-4339-D110-2B7B45D181EF}"/>
              </a:ext>
            </a:extLst>
          </p:cNvPr>
          <p:cNvCxnSpPr/>
          <p:nvPr/>
        </p:nvCxnSpPr>
        <p:spPr bwMode="gray">
          <a:xfrm>
            <a:off x="33019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D25176-E9E1-C754-034A-A910C52A3359}"/>
              </a:ext>
            </a:extLst>
          </p:cNvPr>
          <p:cNvCxnSpPr/>
          <p:nvPr/>
        </p:nvCxnSpPr>
        <p:spPr bwMode="gray">
          <a:xfrm>
            <a:off x="421639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B4CE56-8D84-65E1-047E-14A532C9DE90}"/>
              </a:ext>
            </a:extLst>
          </p:cNvPr>
          <p:cNvCxnSpPr/>
          <p:nvPr/>
        </p:nvCxnSpPr>
        <p:spPr bwMode="gray">
          <a:xfrm>
            <a:off x="819627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044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81407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592" imgH="591" progId="TCLayout.ActiveDocument.1">
                  <p:embed/>
                </p:oleObj>
              </mc:Choice>
              <mc:Fallback>
                <p:oleObj name="think-cell Slide" r:id="rId33" imgW="592" imgH="591" progId="TCLayout.ActiveDocument.1">
                  <p:embed/>
                  <p:pic>
                    <p:nvPicPr>
                      <p:cNvPr id="32" name="think-cell data - do not delete"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662" name="Title 1661"/>
          <p:cNvSpPr>
            <a:spLocks noGrp="1"/>
          </p:cNvSpPr>
          <p:nvPr>
            <p:ph type="title"/>
          </p:nvPr>
        </p:nvSpPr>
        <p:spPr>
          <a:xfrm>
            <a:off x="330200" y="523318"/>
            <a:ext cx="11521001" cy="1095933"/>
          </a:xfrm>
          <a:noFill/>
        </p:spPr>
        <p:txBody>
          <a:bodyPr vert="horz">
            <a:noAutofit/>
          </a:bodyPr>
          <a:lstStyle/>
          <a:p>
            <a:r>
              <a:rPr lang="en-US" dirty="0"/>
              <a:t>Federal ITCs and PTCs provide some relief, but key enabler is state incentives, pushing projects past investors’ hurdle rate</a:t>
            </a:r>
          </a:p>
        </p:txBody>
      </p:sp>
      <p:sp>
        <p:nvSpPr>
          <p:cNvPr id="5" name="btfpNotesBox111697"/>
          <p:cNvSpPr txBox="1"/>
          <p:nvPr>
            <p:custDataLst>
              <p:tags r:id="rId3"/>
            </p:custDataLst>
          </p:nvPr>
        </p:nvSpPr>
        <p:spPr bwMode="gray">
          <a:xfrm>
            <a:off x="329184" y="6477000"/>
            <a:ext cx="9139238" cy="246221"/>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a:hlinkClick r:id="rId35"/>
              </a:rPr>
              <a:t>Raze Solar</a:t>
            </a:r>
            <a:r>
              <a:rPr lang="en-US" sz="800" dirty="0"/>
              <a:t>; </a:t>
            </a:r>
            <a:r>
              <a:rPr lang="en-US" sz="800" dirty="0">
                <a:hlinkClick r:id="rId36"/>
              </a:rPr>
              <a:t>Solar.com</a:t>
            </a:r>
            <a:r>
              <a:rPr lang="en-US" sz="800" dirty="0"/>
              <a:t>; </a:t>
            </a:r>
            <a:r>
              <a:rPr lang="en-US" sz="800" dirty="0">
                <a:hlinkClick r:id="rId37"/>
              </a:rPr>
              <a:t>Forbes</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8"/>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9"/>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0"/>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1077" name="Straight Connector 1076">
            <a:extLst>
              <a:ext uri="{FF2B5EF4-FFF2-40B4-BE49-F238E27FC236}">
                <a16:creationId xmlns:a16="http://schemas.microsoft.com/office/drawing/2014/main" id="{0691D238-0486-CF18-7489-96C43EEF33F4}"/>
              </a:ext>
            </a:extLst>
          </p:cNvPr>
          <p:cNvCxnSpPr/>
          <p:nvPr>
            <p:custDataLst>
              <p:tags r:id="rId4"/>
            </p:custDataLst>
          </p:nvPr>
        </p:nvCxnSpPr>
        <p:spPr bwMode="auto">
          <a:xfrm>
            <a:off x="3138487" y="3687763"/>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CB9A0284-F193-6248-3FF2-01F4ED8E6658}"/>
              </a:ext>
            </a:extLst>
          </p:cNvPr>
          <p:cNvCxnSpPr/>
          <p:nvPr>
            <p:custDataLst>
              <p:tags r:id="rId5"/>
            </p:custDataLst>
          </p:nvPr>
        </p:nvCxnSpPr>
        <p:spPr bwMode="auto">
          <a:xfrm>
            <a:off x="2433637" y="3384550"/>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1D9523D0-E478-2E94-3E94-FBB928A7B9E7}"/>
              </a:ext>
            </a:extLst>
          </p:cNvPr>
          <p:cNvCxnSpPr/>
          <p:nvPr>
            <p:custDataLst>
              <p:tags r:id="rId6"/>
            </p:custDataLst>
          </p:nvPr>
        </p:nvCxnSpPr>
        <p:spPr bwMode="auto">
          <a:xfrm>
            <a:off x="1727199" y="2573338"/>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025" name="Chart 2024">
            <a:extLst>
              <a:ext uri="{FF2B5EF4-FFF2-40B4-BE49-F238E27FC236}">
                <a16:creationId xmlns:a16="http://schemas.microsoft.com/office/drawing/2014/main" id="{7629B14D-0F23-B3A4-89F3-FFAE2AF7D8E3}"/>
              </a:ext>
            </a:extLst>
          </p:cNvPr>
          <p:cNvGraphicFramePr/>
          <p:nvPr>
            <p:custDataLst>
              <p:tags r:id="rId7"/>
            </p:custDataLst>
            <p:extLst>
              <p:ext uri="{D42A27DB-BD31-4B8C-83A1-F6EECF244321}">
                <p14:modId xmlns:p14="http://schemas.microsoft.com/office/powerpoint/2010/main" val="3438483760"/>
              </p:ext>
            </p:extLst>
          </p:nvPr>
        </p:nvGraphicFramePr>
        <p:xfrm>
          <a:off x="120650" y="2212975"/>
          <a:ext cx="4230688" cy="3152775"/>
        </p:xfrm>
        <a:graphic>
          <a:graphicData uri="http://schemas.openxmlformats.org/drawingml/2006/chart">
            <c:chart xmlns:c="http://schemas.openxmlformats.org/drawingml/2006/chart" xmlns:r="http://schemas.openxmlformats.org/officeDocument/2006/relationships" r:id="rId41"/>
          </a:graphicData>
        </a:graphic>
      </p:graphicFrame>
      <p:cxnSp>
        <p:nvCxnSpPr>
          <p:cNvPr id="1058" name="Straight Connector 1057">
            <a:extLst>
              <a:ext uri="{FF2B5EF4-FFF2-40B4-BE49-F238E27FC236}">
                <a16:creationId xmlns:a16="http://schemas.microsoft.com/office/drawing/2014/main" id="{DC9FEBA6-80C5-3884-6476-6EED1DEAFD06}"/>
              </a:ext>
            </a:extLst>
          </p:cNvPr>
          <p:cNvCxnSpPr/>
          <p:nvPr>
            <p:custDataLst>
              <p:tags r:id="rId8"/>
            </p:custDataLst>
          </p:nvPr>
        </p:nvCxnSpPr>
        <p:spPr bwMode="auto">
          <a:xfrm flipV="1">
            <a:off x="2941638" y="3654424"/>
            <a:ext cx="0" cy="587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03" name="Text Placeholder 10">
            <a:extLst>
              <a:ext uri="{FF2B5EF4-FFF2-40B4-BE49-F238E27FC236}">
                <a16:creationId xmlns:a16="http://schemas.microsoft.com/office/drawing/2014/main" id="{FCDFEDBF-48B6-DA14-E7AD-F90D5473BEB6}"/>
              </a:ext>
            </a:extLst>
          </p:cNvPr>
          <p:cNvSpPr txBox="1">
            <a:spLocks/>
          </p:cNvSpPr>
          <p:nvPr>
            <p:custDataLst>
              <p:tags r:id="rId9"/>
            </p:custDataLst>
          </p:nvPr>
        </p:nvSpPr>
        <p:spPr bwMode="auto">
          <a:xfrm>
            <a:off x="2128838" y="5183188"/>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A6702D3-E091-4087-86EF-BAEE402FA766}" type="datetime'''''''''''''''''''''''IT''''''''''''''C'''''''''''''''''''''">
              <a:rPr lang="en-US" altLang="en-US" sz="1000" smtClean="0">
                <a:solidFill>
                  <a:srgbClr val="000000"/>
                </a:solidFill>
              </a:rPr>
              <a:pPr/>
              <a:t>ITC</a:t>
            </a:fld>
            <a:endParaRPr kumimoji="0" lang="en-US" sz="1000" b="0" i="0" strike="noStrike" kern="1200" cap="none" spc="0" normalizeH="0" baseline="0" noProof="0" dirty="0">
              <a:ln>
                <a:noFill/>
              </a:ln>
              <a:solidFill>
                <a:srgbClr val="000000"/>
              </a:solidFill>
              <a:effectLst/>
              <a:uLnTx/>
              <a:uFillTx/>
            </a:endParaRPr>
          </a:p>
        </p:txBody>
      </p:sp>
      <p:sp>
        <p:nvSpPr>
          <p:cNvPr id="1071" name="Text Placeholder 10">
            <a:extLst>
              <a:ext uri="{FF2B5EF4-FFF2-40B4-BE49-F238E27FC236}">
                <a16:creationId xmlns:a16="http://schemas.microsoft.com/office/drawing/2014/main" id="{B24EC4F1-DD07-F525-129E-96C25DEF31F6}"/>
              </a:ext>
            </a:extLst>
          </p:cNvPr>
          <p:cNvSpPr txBox="1">
            <a:spLocks/>
          </p:cNvSpPr>
          <p:nvPr>
            <p:custDataLst>
              <p:tags r:id="rId10"/>
            </p:custDataLst>
          </p:nvPr>
        </p:nvSpPr>
        <p:spPr bwMode="gray">
          <a:xfrm>
            <a:off x="2601913" y="3425825"/>
            <a:ext cx="679450" cy="152400"/>
          </a:xfrm>
          <a:prstGeom prst="rect">
            <a:avLst/>
          </a:prstGeom>
          <a:solidFill>
            <a:srgbClr val="C30C3E"/>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17969F-0A42-43C0-A393-312B2D786206}" type="datetime''' $(''''1''7''''''''''5'',''''''''''''''''''''''''''00''0)'''">
              <a:rPr lang="en-US" altLang="en-US" sz="1000" smtClean="0">
                <a:solidFill>
                  <a:schemeClr val="bg1"/>
                </a:solidFill>
                <a:effectLst/>
              </a:rPr>
              <a:pPr/>
              <a:t> $(175,000)</a:t>
            </a:fld>
            <a:endParaRPr lang="en-US" sz="1000" dirty="0">
              <a:solidFill>
                <a:schemeClr val="bg1"/>
              </a:solidFill>
            </a:endParaRPr>
          </a:p>
        </p:txBody>
      </p:sp>
      <p:sp>
        <p:nvSpPr>
          <p:cNvPr id="1070" name="Text Placeholder 10">
            <a:extLst>
              <a:ext uri="{FF2B5EF4-FFF2-40B4-BE49-F238E27FC236}">
                <a16:creationId xmlns:a16="http://schemas.microsoft.com/office/drawing/2014/main" id="{3CB14A80-6E87-4010-428C-4766B1355560}"/>
              </a:ext>
            </a:extLst>
          </p:cNvPr>
          <p:cNvSpPr txBox="1">
            <a:spLocks/>
          </p:cNvSpPr>
          <p:nvPr>
            <p:custDataLst>
              <p:tags r:id="rId11"/>
            </p:custDataLst>
          </p:nvPr>
        </p:nvSpPr>
        <p:spPr bwMode="gray">
          <a:xfrm>
            <a:off x="1897063" y="3206750"/>
            <a:ext cx="6794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77B7A1-342D-41DB-AD5B-B5DEA757947E}" type="datetime' ''''''''''''$''''''''''(1''''''50,0''''''''''''''0''''0'')'">
              <a:rPr lang="en-US" altLang="en-US" sz="1000" smtClean="0">
                <a:solidFill>
                  <a:schemeClr val="bg2"/>
                </a:solidFill>
                <a:effectLst/>
              </a:rPr>
              <a:pPr/>
              <a:t> $(150,000)</a:t>
            </a:fld>
            <a:endParaRPr lang="en-US" sz="1000" dirty="0">
              <a:solidFill>
                <a:schemeClr val="bg2"/>
              </a:solidFill>
            </a:endParaRPr>
          </a:p>
        </p:txBody>
      </p:sp>
      <p:sp>
        <p:nvSpPr>
          <p:cNvPr id="15" name="Text Placeholder 10">
            <a:extLst>
              <a:ext uri="{FF2B5EF4-FFF2-40B4-BE49-F238E27FC236}">
                <a16:creationId xmlns:a16="http://schemas.microsoft.com/office/drawing/2014/main" id="{D3E19815-A412-B91F-8AAB-2721A51510B2}"/>
              </a:ext>
            </a:extLst>
          </p:cNvPr>
          <p:cNvSpPr txBox="1">
            <a:spLocks/>
          </p:cNvSpPr>
          <p:nvPr>
            <p:custDataLst>
              <p:tags r:id="rId12"/>
            </p:custDataLst>
          </p:nvPr>
        </p:nvSpPr>
        <p:spPr bwMode="gray">
          <a:xfrm>
            <a:off x="1216025" y="2767013"/>
            <a:ext cx="6286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A0A11E8-E281-4E6B-9B7F-6773885B0A61}" type="datetime''''' ''$''''40''0'''',''0''''''''''''''''0''''''0 '''">
              <a:rPr lang="en-US" altLang="en-US" sz="1000" smtClean="0">
                <a:solidFill>
                  <a:schemeClr val="bg2"/>
                </a:solidFill>
                <a:effectLst/>
              </a:rPr>
              <a:pPr/>
              <a:t> $400,000 </a:t>
            </a:fld>
            <a:endParaRPr lang="en-US" sz="1000" dirty="0">
              <a:solidFill>
                <a:schemeClr val="bg2"/>
              </a:solidFill>
            </a:endParaRPr>
          </a:p>
        </p:txBody>
      </p:sp>
      <p:sp>
        <p:nvSpPr>
          <p:cNvPr id="1827" name="Text Placeholder 10">
            <a:extLst>
              <a:ext uri="{FF2B5EF4-FFF2-40B4-BE49-F238E27FC236}">
                <a16:creationId xmlns:a16="http://schemas.microsoft.com/office/drawing/2014/main" id="{44244A86-19EE-7624-1628-6205942916BA}"/>
              </a:ext>
            </a:extLst>
          </p:cNvPr>
          <p:cNvSpPr txBox="1">
            <a:spLocks/>
          </p:cNvSpPr>
          <p:nvPr>
            <p:custDataLst>
              <p:tags r:id="rId13"/>
            </p:custDataLst>
          </p:nvPr>
        </p:nvSpPr>
        <p:spPr bwMode="auto">
          <a:xfrm>
            <a:off x="3333750" y="5183188"/>
            <a:ext cx="630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6363719-C7A4-4348-863D-BD5CB838904A}" type="datetime'''Upfront I''''''n''''''''v''''''e''stm''e''n''t'''''''''''">
              <a:rPr lang="en-US" altLang="en-US" sz="1000" smtClean="0">
                <a:solidFill>
                  <a:srgbClr val="000000"/>
                </a:solidFill>
              </a:rPr>
              <a:pPr/>
              <a:t>Upfront Investment</a:t>
            </a:fld>
            <a:endParaRPr kumimoji="0" lang="en-US" sz="1000" b="0" i="0" strike="noStrike" kern="1200" cap="none" spc="0" normalizeH="0" baseline="0" noProof="0" dirty="0">
              <a:ln>
                <a:noFill/>
              </a:ln>
              <a:solidFill>
                <a:srgbClr val="000000"/>
              </a:solidFill>
              <a:effectLst/>
              <a:uLnTx/>
              <a:uFillTx/>
            </a:endParaRPr>
          </a:p>
        </p:txBody>
      </p:sp>
      <p:sp>
        <p:nvSpPr>
          <p:cNvPr id="61" name="Text Placeholder 10">
            <a:extLst>
              <a:ext uri="{FF2B5EF4-FFF2-40B4-BE49-F238E27FC236}">
                <a16:creationId xmlns:a16="http://schemas.microsoft.com/office/drawing/2014/main" id="{FF30AB78-BFAE-CCD3-3A96-C96C77757A8B}"/>
              </a:ext>
            </a:extLst>
          </p:cNvPr>
          <p:cNvSpPr txBox="1">
            <a:spLocks/>
          </p:cNvSpPr>
          <p:nvPr>
            <p:custDataLst>
              <p:tags r:id="rId14"/>
            </p:custDataLst>
          </p:nvPr>
        </p:nvSpPr>
        <p:spPr bwMode="gray">
          <a:xfrm>
            <a:off x="1897063" y="2800350"/>
            <a:ext cx="679450"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E2EC6E0-A0F6-4ECD-9CDF-ECF2A48C662A}" type="datetime' ''''''''''''''''''''$''(''4''50'''''''',000'''''''')'''''''">
              <a:rPr lang="en-US" altLang="en-US" sz="1000" smtClean="0">
                <a:solidFill>
                  <a:schemeClr val="bg1"/>
                </a:solidFill>
                <a:effectLst/>
              </a:rPr>
              <a:pPr/>
              <a:t> $(450,000)</a:t>
            </a:fld>
            <a:endParaRPr lang="en-US" sz="1000" dirty="0">
              <a:solidFill>
                <a:schemeClr val="bg1"/>
              </a:solidFill>
            </a:endParaRPr>
          </a:p>
        </p:txBody>
      </p:sp>
      <p:sp>
        <p:nvSpPr>
          <p:cNvPr id="1801" name="Text Placeholder 10">
            <a:extLst>
              <a:ext uri="{FF2B5EF4-FFF2-40B4-BE49-F238E27FC236}">
                <a16:creationId xmlns:a16="http://schemas.microsoft.com/office/drawing/2014/main" id="{FAD2082C-840D-D0E5-B849-7A228DE5CD38}"/>
              </a:ext>
            </a:extLst>
          </p:cNvPr>
          <p:cNvSpPr txBox="1">
            <a:spLocks/>
          </p:cNvSpPr>
          <p:nvPr>
            <p:custDataLst>
              <p:tags r:id="rId15"/>
            </p:custDataLst>
          </p:nvPr>
        </p:nvSpPr>
        <p:spPr bwMode="auto">
          <a:xfrm>
            <a:off x="1312863" y="5183188"/>
            <a:ext cx="4349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C011272-E9A9-46CA-BE67-E0A528FE6134}" type="datetime'''''S''''ys''''te''''m'' P''''''''''''ric''''''''''e'''''''">
              <a:rPr lang="en-US" altLang="en-US" sz="1000" smtClean="0">
                <a:solidFill>
                  <a:srgbClr val="000000"/>
                </a:solidFill>
              </a:rPr>
              <a:pPr/>
              <a:t>System Price</a:t>
            </a:fld>
            <a:endParaRPr kumimoji="0" lang="en-US" sz="1000" b="0" i="0" strike="noStrike" kern="1200" cap="none" spc="0" normalizeH="0" baseline="0" noProof="0" dirty="0">
              <a:ln>
                <a:noFill/>
              </a:ln>
              <a:solidFill>
                <a:srgbClr val="000000"/>
              </a:solidFill>
              <a:effectLst/>
              <a:uLnTx/>
              <a:uFillTx/>
            </a:endParaRPr>
          </a:p>
        </p:txBody>
      </p:sp>
      <p:sp>
        <p:nvSpPr>
          <p:cNvPr id="14" name="Text Placeholder 10">
            <a:extLst>
              <a:ext uri="{FF2B5EF4-FFF2-40B4-BE49-F238E27FC236}">
                <a16:creationId xmlns:a16="http://schemas.microsoft.com/office/drawing/2014/main" id="{32B588D4-F4BE-9060-8285-73F6BC5EA6A8}"/>
              </a:ext>
            </a:extLst>
          </p:cNvPr>
          <p:cNvSpPr txBox="1">
            <a:spLocks/>
          </p:cNvSpPr>
          <p:nvPr>
            <p:custDataLst>
              <p:tags r:id="rId16"/>
            </p:custDataLst>
          </p:nvPr>
        </p:nvSpPr>
        <p:spPr bwMode="gray">
          <a:xfrm>
            <a:off x="1163638" y="4049713"/>
            <a:ext cx="73342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E0D906-9C5A-406B-AAF7-E13CB67EFCD9}" type="datetime''''' ''''''''''''''$1,''5''00'',''''''0''''0''0'' '''''''''">
              <a:rPr lang="en-US" altLang="en-US" sz="1000" smtClean="0">
                <a:solidFill>
                  <a:schemeClr val="bg1"/>
                </a:solidFill>
                <a:effectLst/>
              </a:rPr>
              <a:pPr/>
              <a:t> $1,500,000 </a:t>
            </a:fld>
            <a:endParaRPr lang="en-US" sz="1000" dirty="0">
              <a:solidFill>
                <a:schemeClr val="bg1"/>
              </a:solidFill>
            </a:endParaRPr>
          </a:p>
        </p:txBody>
      </p:sp>
      <p:sp>
        <p:nvSpPr>
          <p:cNvPr id="17" name="Text Placeholder 10">
            <a:extLst>
              <a:ext uri="{FF2B5EF4-FFF2-40B4-BE49-F238E27FC236}">
                <a16:creationId xmlns:a16="http://schemas.microsoft.com/office/drawing/2014/main" id="{7F3105EA-B349-A578-37A1-74CD8AEFDBD9}"/>
              </a:ext>
            </a:extLst>
          </p:cNvPr>
          <p:cNvSpPr txBox="1">
            <a:spLocks/>
          </p:cNvSpPr>
          <p:nvPr>
            <p:custDataLst>
              <p:tags r:id="rId17"/>
            </p:custDataLst>
          </p:nvPr>
        </p:nvSpPr>
        <p:spPr bwMode="gray">
          <a:xfrm>
            <a:off x="1163638" y="2395538"/>
            <a:ext cx="733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A33E89-EE4A-4D49-B645-CEABC0DBD40C}" type="datetime''''''''' $1'''',''''90''''''''''''''0'''''',''''0''00 '''''">
              <a:rPr lang="en-US" altLang="en-US" sz="1000" smtClean="0"/>
              <a:pPr/>
              <a:t> $1,900,000 </a:t>
            </a:fld>
            <a:endParaRPr lang="en-US" sz="1000" dirty="0"/>
          </a:p>
        </p:txBody>
      </p:sp>
      <p:sp>
        <p:nvSpPr>
          <p:cNvPr id="36" name="Text Placeholder 10">
            <a:extLst>
              <a:ext uri="{FF2B5EF4-FFF2-40B4-BE49-F238E27FC236}">
                <a16:creationId xmlns:a16="http://schemas.microsoft.com/office/drawing/2014/main" id="{A5E759B2-12A4-F7F7-4845-5546FC2E7D30}"/>
              </a:ext>
            </a:extLst>
          </p:cNvPr>
          <p:cNvSpPr txBox="1">
            <a:spLocks/>
          </p:cNvSpPr>
          <p:nvPr>
            <p:custDataLst>
              <p:tags r:id="rId18"/>
            </p:custDataLst>
          </p:nvPr>
        </p:nvSpPr>
        <p:spPr bwMode="gray">
          <a:xfrm>
            <a:off x="1897062" y="3409950"/>
            <a:ext cx="6794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8A9E5EE-F956-4965-94D2-F3CD11A8461C}" type="datetime''''''' $(600,0''''''''0''''''0'''''''''''')'''''''''''">
              <a:rPr lang="en-US" altLang="en-US" sz="1000" smtClean="0"/>
              <a:pPr/>
              <a:t> $(600,000)</a:t>
            </a:fld>
            <a:endParaRPr lang="en-US" sz="1000" dirty="0"/>
          </a:p>
        </p:txBody>
      </p:sp>
      <p:sp>
        <p:nvSpPr>
          <p:cNvPr id="42" name="Text Placeholder 10">
            <a:extLst>
              <a:ext uri="{FF2B5EF4-FFF2-40B4-BE49-F238E27FC236}">
                <a16:creationId xmlns:a16="http://schemas.microsoft.com/office/drawing/2014/main" id="{4966CE7B-D018-8042-1A72-3E8CC834D46E}"/>
              </a:ext>
            </a:extLst>
          </p:cNvPr>
          <p:cNvSpPr txBox="1">
            <a:spLocks/>
          </p:cNvSpPr>
          <p:nvPr>
            <p:custDataLst>
              <p:tags r:id="rId19"/>
            </p:custDataLst>
          </p:nvPr>
        </p:nvSpPr>
        <p:spPr bwMode="gray">
          <a:xfrm>
            <a:off x="2601912" y="3865563"/>
            <a:ext cx="679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8D2E46-5097-4B30-B93D-958C693EBFFE}" type="datetime' ''''''''''$''(''''''''''''''2''''''''''''2''5,00''''''0'')'">
              <a:rPr lang="en-US" altLang="en-US" sz="1000" smtClean="0"/>
              <a:pPr/>
              <a:t> $(225,000)</a:t>
            </a:fld>
            <a:endParaRPr lang="en-US" sz="1000" dirty="0"/>
          </a:p>
        </p:txBody>
      </p:sp>
      <p:sp>
        <p:nvSpPr>
          <p:cNvPr id="1805" name="Text Placeholder 10">
            <a:extLst>
              <a:ext uri="{FF2B5EF4-FFF2-40B4-BE49-F238E27FC236}">
                <a16:creationId xmlns:a16="http://schemas.microsoft.com/office/drawing/2014/main" id="{CAAF7ABC-38A5-AD14-32DC-9E0AD3913DF0}"/>
              </a:ext>
            </a:extLst>
          </p:cNvPr>
          <p:cNvSpPr txBox="1">
            <a:spLocks/>
          </p:cNvSpPr>
          <p:nvPr>
            <p:custDataLst>
              <p:tags r:id="rId20"/>
            </p:custDataLst>
          </p:nvPr>
        </p:nvSpPr>
        <p:spPr bwMode="auto">
          <a:xfrm>
            <a:off x="2581275" y="5183188"/>
            <a:ext cx="7223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8823E0C-4C91-4838-9DC0-E28828588D49}" type="datetime'De''''pr''''''''e''''ci''''''''a''''tion Be''''n''''efi''''t'">
              <a:rPr lang="en-US" altLang="en-US" sz="1000" smtClean="0">
                <a:solidFill>
                  <a:srgbClr val="000000"/>
                </a:solidFill>
              </a:rPr>
              <a:pPr/>
              <a:t>Depreciation Benefit</a:t>
            </a:fld>
            <a:endParaRPr kumimoji="0" lang="en-US" sz="1000" b="0" i="0" strike="noStrike" kern="1200" cap="none" spc="0" normalizeH="0" baseline="0" noProof="0" dirty="0">
              <a:ln>
                <a:noFill/>
              </a:ln>
              <a:solidFill>
                <a:srgbClr val="000000"/>
              </a:solidFill>
              <a:effectLst/>
              <a:uLnTx/>
              <a:uFillTx/>
            </a:endParaRPr>
          </a:p>
        </p:txBody>
      </p:sp>
      <p:sp>
        <p:nvSpPr>
          <p:cNvPr id="30" name="TextBox 29">
            <a:extLst>
              <a:ext uri="{FF2B5EF4-FFF2-40B4-BE49-F238E27FC236}">
                <a16:creationId xmlns:a16="http://schemas.microsoft.com/office/drawing/2014/main" id="{DA3E43A2-70AA-8AD9-3B64-1B09E64BD1F8}"/>
              </a:ext>
            </a:extLst>
          </p:cNvPr>
          <p:cNvSpPr txBox="1"/>
          <p:nvPr/>
        </p:nvSpPr>
        <p:spPr bwMode="gray">
          <a:xfrm>
            <a:off x="7210425" y="2073273"/>
            <a:ext cx="4376969" cy="4001095"/>
          </a:xfrm>
          <a:prstGeom prst="rect">
            <a:avLst/>
          </a:prstGeom>
          <a:solidFill>
            <a:srgbClr val="E3E8EE"/>
          </a:solidFill>
        </p:spPr>
        <p:txBody>
          <a:bodyPr wrap="square" lIns="137160" tIns="137160" rIns="274320" bIns="137160">
            <a:spAutoFit/>
          </a:bodyPr>
          <a:lstStyle/>
          <a:p>
            <a:pPr marL="0" indent="0">
              <a:spcBef>
                <a:spcPts val="600"/>
              </a:spcBef>
              <a:buNone/>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lang="en-US" sz="1250" dirty="0"/>
          </a:p>
          <a:p>
            <a:pPr algn="l">
              <a:spcBef>
                <a:spcPts val="600"/>
              </a:spcBef>
              <a:spcAft>
                <a:spcPts val="600"/>
              </a:spcAft>
            </a:pPr>
            <a:r>
              <a:rPr lang="en-US" sz="1050" dirty="0"/>
              <a:t>Federal incentives have provided a significant boost, but </a:t>
            </a:r>
            <a:r>
              <a:rPr lang="en-US" sz="1050" b="1" dirty="0"/>
              <a:t>state-level incentives can make a real difference in investment decisions.</a:t>
            </a:r>
          </a:p>
          <a:p>
            <a:pPr algn="l">
              <a:spcBef>
                <a:spcPts val="600"/>
              </a:spcBef>
              <a:spcAft>
                <a:spcPts val="600"/>
              </a:spcAft>
            </a:pPr>
            <a:r>
              <a:rPr lang="en-US" sz="1050" b="1" dirty="0"/>
              <a:t>Federal level:</a:t>
            </a:r>
            <a:r>
              <a:rPr lang="en-US" sz="1050" dirty="0"/>
              <a:t> ITC, PTC, Accelerated Depreciation</a:t>
            </a:r>
          </a:p>
          <a:p>
            <a:pPr algn="l">
              <a:spcBef>
                <a:spcPts val="600"/>
              </a:spcBef>
              <a:spcAft>
                <a:spcPts val="600"/>
              </a:spcAft>
            </a:pPr>
            <a:r>
              <a:rPr lang="en-US" sz="1050" b="1" dirty="0"/>
              <a:t>State level: </a:t>
            </a:r>
            <a:r>
              <a:rPr lang="en-US" sz="1050" dirty="0"/>
              <a:t>State Credits, RECs, rebates, state tax exemption, net-metering</a:t>
            </a:r>
          </a:p>
          <a:p>
            <a:pPr algn="l">
              <a:spcBef>
                <a:spcPts val="600"/>
              </a:spcBef>
              <a:spcAft>
                <a:spcPts val="600"/>
              </a:spcAft>
            </a:pPr>
            <a:r>
              <a:rPr lang="en-US" sz="1050" b="1" dirty="0"/>
              <a:t>County level: </a:t>
            </a:r>
            <a:r>
              <a:rPr lang="en-US" sz="1050" dirty="0"/>
              <a:t>Rebates &amp; grants </a:t>
            </a:r>
          </a:p>
          <a:p>
            <a:pPr>
              <a:spcBef>
                <a:spcPts val="600"/>
              </a:spcBef>
            </a:pPr>
            <a:r>
              <a:rPr lang="en-US" sz="1050" b="1" dirty="0"/>
              <a:t>E.g. New Jersey</a:t>
            </a:r>
            <a:r>
              <a:rPr lang="en-US" sz="1050" dirty="0"/>
              <a:t>: The state’s energy certificate program provides strong revenue. In addition:</a:t>
            </a:r>
          </a:p>
          <a:p>
            <a:pPr lvl="1"/>
            <a:r>
              <a:rPr lang="en-US" sz="1000" dirty="0"/>
              <a:t>The </a:t>
            </a:r>
            <a:r>
              <a:rPr lang="en-US" sz="1000" b="1" dirty="0"/>
              <a:t>Successor Solar Incentive (SuSI) program</a:t>
            </a:r>
            <a:r>
              <a:rPr lang="en-US" sz="1000" dirty="0"/>
              <a:t> aims to promote solar energy production in New Jersey, offering solar renewable energy certificates, or SREC-II, as a reward.</a:t>
            </a:r>
          </a:p>
          <a:p>
            <a:pPr lvl="1"/>
            <a:r>
              <a:rPr lang="en-US" sz="1000" dirty="0"/>
              <a:t>The NJ SuSI program offers one </a:t>
            </a:r>
            <a:r>
              <a:rPr lang="en-US" sz="1000" b="1" dirty="0"/>
              <a:t>SREC-II certificate</a:t>
            </a:r>
            <a:r>
              <a:rPr lang="en-US" sz="1000" dirty="0"/>
              <a:t> per MWh (~$85 to $90 for each SREC-II over 15 years). No sales and property tax for solar equipment or property appreciation; net metering allows generators to sell additional electricity back to the grid for revenue.</a:t>
            </a:r>
          </a:p>
        </p:txBody>
      </p:sp>
      <p:grpSp>
        <p:nvGrpSpPr>
          <p:cNvPr id="1987" name="btfpColumnHeaderBox263942">
            <a:extLst>
              <a:ext uri="{FF2B5EF4-FFF2-40B4-BE49-F238E27FC236}">
                <a16:creationId xmlns:a16="http://schemas.microsoft.com/office/drawing/2014/main" id="{B9E5A867-3318-3F76-9113-4522038BE42F}"/>
              </a:ext>
            </a:extLst>
          </p:cNvPr>
          <p:cNvGrpSpPr/>
          <p:nvPr>
            <p:custDataLst>
              <p:tags r:id="rId21"/>
            </p:custDataLst>
          </p:nvPr>
        </p:nvGrpSpPr>
        <p:grpSpPr>
          <a:xfrm>
            <a:off x="388940" y="1754276"/>
            <a:ext cx="6359523" cy="318997"/>
            <a:chOff x="250277" y="1468104"/>
            <a:chExt cx="3494184" cy="175737"/>
          </a:xfrm>
        </p:grpSpPr>
        <p:sp>
          <p:nvSpPr>
            <p:cNvPr id="1988" name="btfpColumnHeaderBoxText263942">
              <a:extLst>
                <a:ext uri="{FF2B5EF4-FFF2-40B4-BE49-F238E27FC236}">
                  <a16:creationId xmlns:a16="http://schemas.microsoft.com/office/drawing/2014/main" id="{BD7B459E-D9A9-0D72-1EBA-4677BB155CD7}"/>
                </a:ext>
              </a:extLst>
            </p:cNvPr>
            <p:cNvSpPr txBox="1"/>
            <p:nvPr/>
          </p:nvSpPr>
          <p:spPr bwMode="gray">
            <a:xfrm>
              <a:off x="260957" y="1468104"/>
              <a:ext cx="3483504" cy="17573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a:rPr>
                <a:t>e.g. REC could boost IRR by 7-</a:t>
              </a:r>
              <a:r>
                <a:rPr lang="en-US" sz="1600" b="1" dirty="0">
                  <a:solidFill>
                    <a:srgbClr val="000000"/>
                  </a:solidFill>
                  <a:latin typeface="Arial"/>
                </a:rPr>
                <a:t>15</a:t>
              </a:r>
              <a:r>
                <a:rPr lang="en-US" b="1" dirty="0">
                  <a:solidFill>
                    <a:srgbClr val="000000"/>
                  </a:solidFill>
                  <a:latin typeface="Arial"/>
                </a:rPr>
                <a:t>% and cut payback by 4 years</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989" name="btfpColumnHeaderBoxLine263942">
              <a:extLst>
                <a:ext uri="{FF2B5EF4-FFF2-40B4-BE49-F238E27FC236}">
                  <a16:creationId xmlns:a16="http://schemas.microsoft.com/office/drawing/2014/main" id="{42EEB5FC-6B96-AE04-D028-E907DE718768}"/>
                </a:ext>
              </a:extLst>
            </p:cNvPr>
            <p:cNvCxnSpPr/>
            <p:nvPr/>
          </p:nvCxnSpPr>
          <p:spPr bwMode="gray">
            <a:xfrm>
              <a:off x="250277" y="1643841"/>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32D00F6-0373-77F1-CAAC-FD9E14C1AFE0}"/>
              </a:ext>
            </a:extLst>
          </p:cNvPr>
          <p:cNvSpPr txBox="1"/>
          <p:nvPr/>
        </p:nvSpPr>
        <p:spPr bwMode="gray">
          <a:xfrm>
            <a:off x="-1" y="-9665"/>
            <a:ext cx="6551272"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Case study 2: State-level incentives – New Jersey vs. Florida</a:t>
            </a:r>
          </a:p>
        </p:txBody>
      </p:sp>
      <p:sp>
        <p:nvSpPr>
          <p:cNvPr id="1998" name="Text Placeholder 10">
            <a:extLst>
              <a:ext uri="{FF2B5EF4-FFF2-40B4-BE49-F238E27FC236}">
                <a16:creationId xmlns:a16="http://schemas.microsoft.com/office/drawing/2014/main" id="{210EAEC0-62E1-06B1-4F57-2352A48A37AC}"/>
              </a:ext>
            </a:extLst>
          </p:cNvPr>
          <p:cNvSpPr txBox="1">
            <a:spLocks/>
          </p:cNvSpPr>
          <p:nvPr>
            <p:custDataLst>
              <p:tags r:id="rId22"/>
            </p:custDataLst>
          </p:nvPr>
        </p:nvSpPr>
        <p:spPr bwMode="auto">
          <a:xfrm>
            <a:off x="4491038" y="4856163"/>
            <a:ext cx="2257425" cy="304800"/>
          </a:xfrm>
          <a:prstGeom prst="rect">
            <a:avLst/>
          </a:prstGeom>
          <a:solidFill>
            <a:schemeClr val="tx1"/>
          </a:solidFill>
          <a:ln>
            <a:noFill/>
          </a:ln>
          <a:effectLst/>
        </p:spPr>
        <p:txBody>
          <a:bodyPr vert="horz" wrap="none" lIns="60325" tIns="60325" rIns="0" bIns="619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Annual income in FL</a:t>
            </a:r>
            <a:endParaRPr lang="en-US" sz="1200" b="1" dirty="0">
              <a:solidFill>
                <a:schemeClr val="bg1"/>
              </a:solidFill>
            </a:endParaRPr>
          </a:p>
        </p:txBody>
      </p:sp>
      <p:sp>
        <p:nvSpPr>
          <p:cNvPr id="2001" name="Text Placeholder 10">
            <a:extLst>
              <a:ext uri="{FF2B5EF4-FFF2-40B4-BE49-F238E27FC236}">
                <a16:creationId xmlns:a16="http://schemas.microsoft.com/office/drawing/2014/main" id="{AFBDA7C2-30B6-7561-D40C-574C6029CB67}"/>
              </a:ext>
            </a:extLst>
          </p:cNvPr>
          <p:cNvSpPr txBox="1">
            <a:spLocks/>
          </p:cNvSpPr>
          <p:nvPr>
            <p:custDataLst>
              <p:tags r:id="rId23"/>
            </p:custDataLst>
          </p:nvPr>
        </p:nvSpPr>
        <p:spPr bwMode="auto">
          <a:xfrm>
            <a:off x="4491038" y="5160964"/>
            <a:ext cx="2257425" cy="303213"/>
          </a:xfrm>
          <a:prstGeom prst="rect">
            <a:avLst/>
          </a:prstGeom>
          <a:solidFill>
            <a:schemeClr val="accent1"/>
          </a:solidFill>
          <a:ln>
            <a:noFill/>
          </a:ln>
          <a:effectLst/>
        </p:spPr>
        <p:txBody>
          <a:bodyPr vert="horz" wrap="none" lIns="60325" tIns="60325"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dirty="0">
                <a:solidFill>
                  <a:schemeClr val="bg1"/>
                </a:solidFill>
                <a:effectLst/>
              </a:rPr>
              <a:t>(+) Energy Savings: $128,000</a:t>
            </a:r>
          </a:p>
        </p:txBody>
      </p:sp>
      <p:sp>
        <p:nvSpPr>
          <p:cNvPr id="2003" name="Text Placeholder 10">
            <a:extLst>
              <a:ext uri="{FF2B5EF4-FFF2-40B4-BE49-F238E27FC236}">
                <a16:creationId xmlns:a16="http://schemas.microsoft.com/office/drawing/2014/main" id="{2BF327A7-51B2-CC35-E93A-55AC46A99F0C}"/>
              </a:ext>
            </a:extLst>
          </p:cNvPr>
          <p:cNvSpPr txBox="1">
            <a:spLocks/>
          </p:cNvSpPr>
          <p:nvPr>
            <p:custDataLst>
              <p:tags r:id="rId24"/>
            </p:custDataLst>
          </p:nvPr>
        </p:nvSpPr>
        <p:spPr bwMode="auto">
          <a:xfrm>
            <a:off x="4491038" y="5464174"/>
            <a:ext cx="2257425" cy="304800"/>
          </a:xfrm>
          <a:prstGeom prst="rect">
            <a:avLst/>
          </a:prstGeom>
          <a:solidFill>
            <a:schemeClr val="accent5"/>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Project IRR: 11-13%</a:t>
            </a:r>
            <a:endParaRPr lang="en-US" sz="1200" b="1" dirty="0">
              <a:solidFill>
                <a:schemeClr val="bg1"/>
              </a:solidFill>
            </a:endParaRPr>
          </a:p>
        </p:txBody>
      </p:sp>
      <p:sp>
        <p:nvSpPr>
          <p:cNvPr id="2004" name="Text Placeholder 10">
            <a:extLst>
              <a:ext uri="{FF2B5EF4-FFF2-40B4-BE49-F238E27FC236}">
                <a16:creationId xmlns:a16="http://schemas.microsoft.com/office/drawing/2014/main" id="{51260B9C-995A-79CE-71F8-51F1D5237A2C}"/>
              </a:ext>
            </a:extLst>
          </p:cNvPr>
          <p:cNvSpPr txBox="1">
            <a:spLocks/>
          </p:cNvSpPr>
          <p:nvPr>
            <p:custDataLst>
              <p:tags r:id="rId25"/>
            </p:custDataLst>
          </p:nvPr>
        </p:nvSpPr>
        <p:spPr bwMode="auto">
          <a:xfrm>
            <a:off x="4491038" y="5768975"/>
            <a:ext cx="2257425" cy="304800"/>
          </a:xfrm>
          <a:prstGeom prst="rect">
            <a:avLst/>
          </a:prstGeom>
          <a:solidFill>
            <a:schemeClr val="accent6"/>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Payback Period: 8 Years</a:t>
            </a:r>
            <a:endParaRPr lang="en-US" sz="1200" b="1" dirty="0">
              <a:solidFill>
                <a:schemeClr val="bg1"/>
              </a:solidFill>
            </a:endParaRPr>
          </a:p>
        </p:txBody>
      </p:sp>
      <p:sp>
        <p:nvSpPr>
          <p:cNvPr id="1029" name="TextBox 1028">
            <a:extLst>
              <a:ext uri="{FF2B5EF4-FFF2-40B4-BE49-F238E27FC236}">
                <a16:creationId xmlns:a16="http://schemas.microsoft.com/office/drawing/2014/main" id="{0612D891-FA6F-05C9-FC0F-001BC98E0171}"/>
              </a:ext>
            </a:extLst>
          </p:cNvPr>
          <p:cNvSpPr txBox="1"/>
          <p:nvPr/>
        </p:nvSpPr>
        <p:spPr bwMode="gray">
          <a:xfrm>
            <a:off x="648607" y="5616029"/>
            <a:ext cx="3570059" cy="492443"/>
          </a:xfrm>
          <a:prstGeom prst="rect">
            <a:avLst/>
          </a:prstGeom>
          <a:noFill/>
        </p:spPr>
        <p:txBody>
          <a:bodyPr wrap="square" lIns="0" tIns="0" rIns="0" bIns="0" rtlCol="0">
            <a:spAutoFit/>
          </a:bodyPr>
          <a:lstStyle/>
          <a:p>
            <a:pPr marL="0" indent="0">
              <a:spcBef>
                <a:spcPts val="0"/>
              </a:spcBef>
              <a:buNone/>
            </a:pPr>
            <a:r>
              <a:rPr lang="en-US" sz="800" dirty="0"/>
              <a:t>* Diagonal represent additional cost/savings for range estimate.</a:t>
            </a:r>
          </a:p>
          <a:p>
            <a:pPr marL="0" indent="0">
              <a:spcBef>
                <a:spcPts val="0"/>
              </a:spcBef>
              <a:buNone/>
            </a:pPr>
            <a:r>
              <a:rPr lang="en-US" sz="800" dirty="0"/>
              <a:t>** Assuming a standard 1 MW solar project (BTM/direct ownership): On-site system, behind the meter, for self-consumption; direct ownership provides full control, access to tax incentives, and long-term savings.</a:t>
            </a:r>
          </a:p>
        </p:txBody>
      </p:sp>
      <p:sp>
        <p:nvSpPr>
          <p:cNvPr id="1031" name="TextBox 1030">
            <a:extLst>
              <a:ext uri="{FF2B5EF4-FFF2-40B4-BE49-F238E27FC236}">
                <a16:creationId xmlns:a16="http://schemas.microsoft.com/office/drawing/2014/main" id="{0C7305CB-6324-8C19-AA1B-F82D8C903AE9}"/>
              </a:ext>
            </a:extLst>
          </p:cNvPr>
          <p:cNvSpPr txBox="1"/>
          <p:nvPr/>
        </p:nvSpPr>
        <p:spPr bwMode="gray">
          <a:xfrm>
            <a:off x="5155829" y="4056333"/>
            <a:ext cx="934871" cy="469359"/>
          </a:xfrm>
          <a:prstGeom prst="rect">
            <a:avLst/>
          </a:prstGeom>
          <a:noFill/>
        </p:spPr>
        <p:txBody>
          <a:bodyPr wrap="none" lIns="137160" tIns="137160" rIns="274320" bIns="137160" rtlCol="0">
            <a:spAutoFit/>
          </a:bodyPr>
          <a:lstStyle/>
          <a:p>
            <a:pPr marL="0" indent="0" algn="l">
              <a:spcBef>
                <a:spcPts val="600"/>
              </a:spcBef>
              <a:spcAft>
                <a:spcPts val="600"/>
              </a:spcAft>
              <a:buNone/>
            </a:pPr>
            <a:r>
              <a:rPr lang="en-US" sz="1250" b="1" i="1" dirty="0"/>
              <a:t>versus</a:t>
            </a:r>
          </a:p>
        </p:txBody>
      </p:sp>
      <p:sp>
        <p:nvSpPr>
          <p:cNvPr id="6" name="Text Placeholder 10">
            <a:extLst>
              <a:ext uri="{FF2B5EF4-FFF2-40B4-BE49-F238E27FC236}">
                <a16:creationId xmlns:a16="http://schemas.microsoft.com/office/drawing/2014/main" id="{96BF940D-CBE6-C577-AE85-67BA7BA30316}"/>
              </a:ext>
            </a:extLst>
          </p:cNvPr>
          <p:cNvSpPr txBox="1">
            <a:spLocks/>
          </p:cNvSpPr>
          <p:nvPr>
            <p:custDataLst>
              <p:tags r:id="rId26"/>
            </p:custDataLst>
          </p:nvPr>
        </p:nvSpPr>
        <p:spPr bwMode="auto">
          <a:xfrm>
            <a:off x="4440238" y="2366963"/>
            <a:ext cx="2257425" cy="304800"/>
          </a:xfrm>
          <a:prstGeom prst="rect">
            <a:avLst/>
          </a:prstGeom>
          <a:solidFill>
            <a:schemeClr val="tx1"/>
          </a:solidFill>
          <a:ln>
            <a:noFill/>
          </a:ln>
          <a:effectLst/>
        </p:spPr>
        <p:txBody>
          <a:bodyPr vert="horz" wrap="none" lIns="60325" tIns="60325" rIns="0" bIns="619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Annual income in NJ</a:t>
            </a:r>
            <a:endParaRPr lang="en-US" sz="1200" b="1" dirty="0">
              <a:solidFill>
                <a:schemeClr val="bg1"/>
              </a:solidFill>
            </a:endParaRPr>
          </a:p>
        </p:txBody>
      </p:sp>
      <p:sp>
        <p:nvSpPr>
          <p:cNvPr id="8" name="Text Placeholder 10">
            <a:extLst>
              <a:ext uri="{FF2B5EF4-FFF2-40B4-BE49-F238E27FC236}">
                <a16:creationId xmlns:a16="http://schemas.microsoft.com/office/drawing/2014/main" id="{FDC2A25C-9A35-144B-D0BF-C9EA22B04B40}"/>
              </a:ext>
            </a:extLst>
          </p:cNvPr>
          <p:cNvSpPr txBox="1">
            <a:spLocks/>
          </p:cNvSpPr>
          <p:nvPr>
            <p:custDataLst>
              <p:tags r:id="rId27"/>
            </p:custDataLst>
          </p:nvPr>
        </p:nvSpPr>
        <p:spPr bwMode="auto">
          <a:xfrm>
            <a:off x="4440238" y="2671763"/>
            <a:ext cx="2257425" cy="304800"/>
          </a:xfrm>
          <a:prstGeom prst="rect">
            <a:avLst/>
          </a:prstGeom>
          <a:solidFill>
            <a:schemeClr val="accent1"/>
          </a:solidFill>
          <a:ln>
            <a:noFill/>
          </a:ln>
          <a:effectLst/>
        </p:spPr>
        <p:txBody>
          <a:bodyPr vert="horz" wrap="none" lIns="60325" tIns="60325" rIns="0" bIns="619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dirty="0">
                <a:solidFill>
                  <a:schemeClr val="bg1"/>
                </a:solidFill>
                <a:effectLst/>
              </a:rPr>
              <a:t>(+) Energy Savings: $150,000</a:t>
            </a:r>
          </a:p>
        </p:txBody>
      </p:sp>
      <p:sp>
        <p:nvSpPr>
          <p:cNvPr id="9" name="Text Placeholder 10">
            <a:extLst>
              <a:ext uri="{FF2B5EF4-FFF2-40B4-BE49-F238E27FC236}">
                <a16:creationId xmlns:a16="http://schemas.microsoft.com/office/drawing/2014/main" id="{D4A588FB-9A9E-128B-61A9-211DB7DB5088}"/>
              </a:ext>
            </a:extLst>
          </p:cNvPr>
          <p:cNvSpPr txBox="1">
            <a:spLocks/>
          </p:cNvSpPr>
          <p:nvPr>
            <p:custDataLst>
              <p:tags r:id="rId28"/>
            </p:custDataLst>
          </p:nvPr>
        </p:nvSpPr>
        <p:spPr bwMode="auto">
          <a:xfrm>
            <a:off x="4440238" y="2976563"/>
            <a:ext cx="2257425" cy="303213"/>
          </a:xfrm>
          <a:prstGeom prst="rect">
            <a:avLst/>
          </a:prstGeom>
          <a:solidFill>
            <a:schemeClr val="accent3"/>
          </a:solidFill>
          <a:ln>
            <a:noFill/>
          </a:ln>
          <a:effectLst/>
        </p:spPr>
        <p:txBody>
          <a:bodyPr vert="horz" wrap="none" lIns="60325" tIns="60325"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rPr>
              <a:t>(+) </a:t>
            </a:r>
            <a:r>
              <a:rPr lang="en-US" altLang="en-US" sz="1200" b="1" dirty="0">
                <a:solidFill>
                  <a:schemeClr val="bg1"/>
                </a:solidFill>
                <a:effectLst/>
              </a:rPr>
              <a:t>REC Revenue: $125,000</a:t>
            </a:r>
            <a:endParaRPr lang="en-US" sz="1200" b="1" dirty="0">
              <a:solidFill>
                <a:schemeClr val="bg1"/>
              </a:solidFill>
            </a:endParaRPr>
          </a:p>
        </p:txBody>
      </p:sp>
      <p:sp>
        <p:nvSpPr>
          <p:cNvPr id="10" name="Text Placeholder 10">
            <a:extLst>
              <a:ext uri="{FF2B5EF4-FFF2-40B4-BE49-F238E27FC236}">
                <a16:creationId xmlns:a16="http://schemas.microsoft.com/office/drawing/2014/main" id="{033D4CC0-CD55-F00C-6A89-B96C56E4233D}"/>
              </a:ext>
            </a:extLst>
          </p:cNvPr>
          <p:cNvSpPr txBox="1">
            <a:spLocks/>
          </p:cNvSpPr>
          <p:nvPr>
            <p:custDataLst>
              <p:tags r:id="rId29"/>
            </p:custDataLst>
          </p:nvPr>
        </p:nvSpPr>
        <p:spPr bwMode="auto">
          <a:xfrm>
            <a:off x="4440238" y="3279775"/>
            <a:ext cx="2257425" cy="304800"/>
          </a:xfrm>
          <a:prstGeom prst="rect">
            <a:avLst/>
          </a:prstGeom>
          <a:solidFill>
            <a:schemeClr val="accent5"/>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Project IRR: 24-26%</a:t>
            </a:r>
            <a:endParaRPr lang="en-US" sz="1200" b="1" dirty="0">
              <a:solidFill>
                <a:schemeClr val="bg1"/>
              </a:solidFill>
            </a:endParaRPr>
          </a:p>
        </p:txBody>
      </p:sp>
      <p:sp>
        <p:nvSpPr>
          <p:cNvPr id="11" name="Text Placeholder 10">
            <a:extLst>
              <a:ext uri="{FF2B5EF4-FFF2-40B4-BE49-F238E27FC236}">
                <a16:creationId xmlns:a16="http://schemas.microsoft.com/office/drawing/2014/main" id="{020AC6BC-3E15-378D-A467-4A252E340CEA}"/>
              </a:ext>
            </a:extLst>
          </p:cNvPr>
          <p:cNvSpPr txBox="1">
            <a:spLocks/>
          </p:cNvSpPr>
          <p:nvPr>
            <p:custDataLst>
              <p:tags r:id="rId30"/>
            </p:custDataLst>
          </p:nvPr>
        </p:nvSpPr>
        <p:spPr bwMode="auto">
          <a:xfrm>
            <a:off x="4440238" y="3584575"/>
            <a:ext cx="2257425" cy="304800"/>
          </a:xfrm>
          <a:prstGeom prst="rect">
            <a:avLst/>
          </a:prstGeom>
          <a:solidFill>
            <a:schemeClr val="accent6"/>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Payback Period: 4 Years</a:t>
            </a:r>
            <a:endParaRPr lang="en-US" sz="1200" b="1" dirty="0">
              <a:solidFill>
                <a:schemeClr val="bg1"/>
              </a:solidFill>
            </a:endParaRPr>
          </a:p>
        </p:txBody>
      </p:sp>
    </p:spTree>
    <p:custDataLst>
      <p:tags r:id="rId1"/>
    </p:custDataLst>
    <p:extLst>
      <p:ext uri="{BB962C8B-B14F-4D97-AF65-F5344CB8AC3E}">
        <p14:creationId xmlns:p14="http://schemas.microsoft.com/office/powerpoint/2010/main" val="9093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66004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dirty="0">
                <a:effectLst>
                  <a:outerShdw blurRad="50800" dist="38100" dir="8100000" algn="tr" rotWithShape="0">
                    <a:prstClr val="black">
                      <a:alpha val="40000"/>
                    </a:prstClr>
                  </a:outerShdw>
                </a:effectLst>
              </a:rPr>
              <a:t>Solar Technology Landscape</a:t>
            </a:r>
          </a:p>
        </p:txBody>
      </p:sp>
    </p:spTree>
    <p:custDataLst>
      <p:tags r:id="rId1"/>
    </p:custDataLst>
    <p:extLst>
      <p:ext uri="{BB962C8B-B14F-4D97-AF65-F5344CB8AC3E}">
        <p14:creationId xmlns:p14="http://schemas.microsoft.com/office/powerpoint/2010/main" val="178145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6" name="Imagen 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2426" y="809387"/>
            <a:ext cx="3467100"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Price estimates are based on US market panel costs; ROW c-Si panel costs range from $0.10</a:t>
            </a:r>
            <a:r>
              <a:rPr lang="en-US" sz="800" dirty="0">
                <a:solidFill>
                  <a:srgbClr val="000000"/>
                </a:solidFill>
                <a:latin typeface="Arial"/>
              </a:rPr>
              <a:t> to </a:t>
            </a:r>
            <a:r>
              <a:rPr kumimoji="0" lang="en-US" sz="800" b="0" i="0" u="none" strike="noStrike" kern="1200" cap="none" spc="0" normalizeH="0" baseline="0" noProof="0" dirty="0">
                <a:ln>
                  <a:noFill/>
                </a:ln>
                <a:solidFill>
                  <a:srgbClr val="000000"/>
                </a:solidFill>
                <a:effectLst/>
                <a:uLnTx/>
                <a:uFillTx/>
                <a:latin typeface="Arial"/>
                <a:ea typeface="+mn-ea"/>
                <a:cs typeface="+mn-cs"/>
              </a:rPr>
              <a:t>$0.23</a:t>
            </a:r>
            <a:r>
              <a:rPr lang="en-US" sz="800" dirty="0">
                <a:solidFill>
                  <a:srgbClr val="000000"/>
                </a:solidFill>
                <a:latin typeface="Arial"/>
              </a:rPr>
              <a:t> per watt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Taicheng Jin,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81730" y="809387"/>
            <a:ext cx="7507288" cy="1442309"/>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a:t>
            </a: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wo main</a:t>
            </a:r>
            <a:r>
              <a:rPr kumimoji="0" lang="en-US" sz="1400" b="1" i="0" u="none" strike="noStrike" kern="1200" cap="none" spc="0" normalizeH="0" baseline="0" noProof="0" dirty="0">
                <a:ln>
                  <a:noFill/>
                </a:ln>
                <a:solidFill>
                  <a:srgbClr val="000000"/>
                </a:solidFill>
                <a:effectLst/>
                <a:uLnTx/>
                <a:uFillTx/>
                <a:latin typeface="Arial"/>
                <a:ea typeface="+mn-ea"/>
                <a:cs typeface="+mn-cs"/>
              </a:rPr>
              <a:t> solar PV cell technologies:</a:t>
            </a:r>
          </a:p>
          <a:p>
            <a:pPr marL="355600" marR="0" lvl="1" indent="-177800" algn="l" defTabSz="711200" rtl="0" eaLnBrk="1" fontAlgn="auto" latinLnBrk="0" hangingPunct="1">
              <a:lnSpc>
                <a:spcPct val="100000"/>
              </a:lnSpc>
              <a:spcBef>
                <a:spcPts val="900"/>
              </a:spcBef>
              <a:spcAft>
                <a:spcPts val="0"/>
              </a:spcAft>
              <a:buClrTx/>
              <a:buSzTx/>
              <a:buFontTx/>
              <a:buChar char="–"/>
              <a:tabLst/>
              <a:defRPr/>
            </a:pPr>
            <a:r>
              <a:rPr lang="en-US" sz="1200" b="1" dirty="0">
                <a:solidFill>
                  <a:srgbClr val="000000"/>
                </a:solidFill>
                <a:latin typeface="Arial"/>
              </a:rPr>
              <a:t>Crystalline</a:t>
            </a:r>
            <a:r>
              <a:rPr lang="en-US" sz="1200" b="1" dirty="0">
                <a:solidFill>
                  <a:srgbClr val="000000"/>
                </a:solidFill>
                <a:latin typeface="Arial"/>
                <a:sym typeface="Wingdings" pitchFamily="2" charset="2"/>
              </a:rPr>
              <a:t> Silicon (c-</a:t>
            </a:r>
            <a:r>
              <a:rPr kumimoji="0" lang="en-US" sz="1200" b="1" i="0" u="none" strike="noStrike" kern="1200" cap="none" spc="0" normalizeH="0" baseline="0" noProof="0" dirty="0">
                <a:ln>
                  <a:noFill/>
                </a:ln>
                <a:solidFill>
                  <a:srgbClr val="000000"/>
                </a:solidFill>
                <a:effectLst/>
                <a:uLnTx/>
                <a:uFillTx/>
                <a:latin typeface="Arial"/>
                <a:ea typeface="+mn-ea"/>
                <a:cs typeface="+mn-cs"/>
              </a:rPr>
              <a:t>Si): </a:t>
            </a:r>
            <a:r>
              <a:rPr lang="en-US" sz="1200" dirty="0">
                <a:solidFill>
                  <a:srgbClr val="000000"/>
                </a:solidFill>
                <a:latin typeface="Arial"/>
              </a:rPr>
              <a:t>R</a:t>
            </a:r>
            <a:r>
              <a:rPr kumimoji="0" lang="en-US" sz="1200" i="0" u="none" strike="noStrike" kern="1200" cap="none" spc="0" normalizeH="0" baseline="0" noProof="0" dirty="0" err="1">
                <a:ln>
                  <a:noFill/>
                </a:ln>
                <a:solidFill>
                  <a:srgbClr val="000000"/>
                </a:solidFill>
                <a:effectLst/>
                <a:uLnTx/>
                <a:uFillTx/>
                <a:latin typeface="Arial"/>
                <a:ea typeface="+mn-ea"/>
                <a:cs typeface="+mn-cs"/>
              </a:rPr>
              <a:t>igid</a:t>
            </a:r>
            <a:r>
              <a:rPr kumimoji="0" lang="en-US" sz="1200" i="0" u="none" strike="noStrike" kern="1200" cap="none" spc="0" normalizeH="0" baseline="0" noProof="0" dirty="0">
                <a:ln>
                  <a:noFill/>
                </a:ln>
                <a:solidFill>
                  <a:srgbClr val="000000"/>
                </a:solidFill>
                <a:effectLst/>
                <a:uLnTx/>
                <a:uFillTx/>
                <a:latin typeface="Arial"/>
                <a:ea typeface="+mn-ea"/>
                <a:cs typeface="+mn-cs"/>
              </a:rPr>
              <a:t> cells made from either mono- (mono-Si) or polycrystalline silicon (poly-Si), with a commercial efficiency between 17% and</a:t>
            </a:r>
            <a:r>
              <a:rPr lang="en-US" sz="1200" dirty="0">
                <a:solidFill>
                  <a:srgbClr val="000000"/>
                </a:solidFill>
                <a:latin typeface="Arial"/>
              </a:rPr>
              <a:t> </a:t>
            </a:r>
            <a:r>
              <a:rPr kumimoji="0" lang="en-US" sz="1200" i="0" u="none" strike="noStrike" kern="1200" cap="none" spc="0" normalizeH="0" baseline="0" noProof="0" dirty="0">
                <a:ln>
                  <a:noFill/>
                </a:ln>
                <a:solidFill>
                  <a:srgbClr val="000000"/>
                </a:solidFill>
                <a:effectLst/>
                <a:uLnTx/>
                <a:uFillTx/>
                <a:latin typeface="Arial"/>
                <a:ea typeface="+mn-ea"/>
                <a:cs typeface="+mn-cs"/>
              </a:rPr>
              <a:t>25%; cost ranges between $0.26 </a:t>
            </a:r>
            <a:r>
              <a:rPr lang="en-US" sz="1200" dirty="0">
                <a:solidFill>
                  <a:srgbClr val="000000"/>
                </a:solidFill>
                <a:latin typeface="Arial"/>
              </a:rPr>
              <a:t>for</a:t>
            </a:r>
            <a:r>
              <a:rPr kumimoji="0" lang="en-US" sz="1200" i="0" u="none" strike="noStrike" kern="1200" cap="none" spc="0" normalizeH="0" baseline="0" noProof="0" dirty="0">
                <a:ln>
                  <a:noFill/>
                </a:ln>
                <a:solidFill>
                  <a:srgbClr val="000000"/>
                </a:solidFill>
                <a:effectLst/>
                <a:uLnTx/>
                <a:uFillTx/>
                <a:latin typeface="Arial"/>
                <a:ea typeface="+mn-ea"/>
                <a:cs typeface="+mn-cs"/>
              </a:rPr>
              <a:t> utility-scale projects to $</a:t>
            </a:r>
            <a:r>
              <a:rPr lang="en-US" sz="1200" dirty="0">
                <a:solidFill>
                  <a:srgbClr val="000000"/>
                </a:solidFill>
                <a:latin typeface="Arial"/>
              </a:rPr>
              <a:t>0.6 per w</a:t>
            </a:r>
            <a:r>
              <a:rPr kumimoji="0" lang="en-US" sz="1200" i="0" u="none" strike="noStrike" kern="1200" cap="none" spc="0" normalizeH="0" baseline="0" noProof="0" dirty="0" err="1">
                <a:ln>
                  <a:noFill/>
                </a:ln>
                <a:solidFill>
                  <a:srgbClr val="000000"/>
                </a:solidFill>
                <a:effectLst/>
                <a:uLnTx/>
                <a:uFillTx/>
                <a:latin typeface="Arial"/>
                <a:ea typeface="+mn-ea"/>
                <a:cs typeface="+mn-cs"/>
              </a:rPr>
              <a:t>att</a:t>
            </a:r>
            <a:r>
              <a:rPr kumimoji="0" lang="en-US" sz="1200" i="0" u="none" strike="noStrike" kern="1200" cap="none" spc="0" normalizeH="0" baseline="0" noProof="0" dirty="0">
                <a:ln>
                  <a:noFill/>
                </a:ln>
                <a:solidFill>
                  <a:srgbClr val="000000"/>
                </a:solidFill>
                <a:effectLst/>
                <a:uLnTx/>
                <a:uFillTx/>
                <a:latin typeface="Arial"/>
                <a:ea typeface="+mn-ea"/>
                <a:cs typeface="+mn-cs"/>
              </a:rPr>
              <a:t> </a:t>
            </a:r>
            <a:r>
              <a:rPr lang="en-US" sz="1200" dirty="0">
                <a:solidFill>
                  <a:srgbClr val="000000"/>
                </a:solidFill>
                <a:latin typeface="Arial"/>
              </a:rPr>
              <a:t>for</a:t>
            </a:r>
            <a:r>
              <a:rPr kumimoji="0" lang="en-US" sz="1200" i="0" u="none" strike="noStrike" kern="1200" cap="none" spc="0" normalizeH="0" baseline="0" noProof="0" dirty="0">
                <a:ln>
                  <a:noFill/>
                </a:ln>
                <a:solidFill>
                  <a:srgbClr val="000000"/>
                </a:solidFill>
                <a:effectLst/>
                <a:uLnTx/>
                <a:uFillTx/>
                <a:latin typeface="Arial"/>
                <a:ea typeface="+mn-ea"/>
                <a:cs typeface="+mn-cs"/>
              </a:rPr>
              <a:t> residential projects.*</a:t>
            </a:r>
          </a:p>
          <a:p>
            <a:pPr marL="355600" lvl="1" indent="-177800" defTabSz="711200">
              <a:spcBef>
                <a:spcPts val="900"/>
              </a:spcBef>
              <a:buFontTx/>
              <a:buChar char="–"/>
            </a:pPr>
            <a:r>
              <a:rPr kumimoji="0" lang="en-US" sz="1200" b="1" i="0" u="none" strike="noStrike" kern="1200" cap="none" spc="0" normalizeH="0" baseline="0" noProof="0" dirty="0">
                <a:ln>
                  <a:noFill/>
                </a:ln>
                <a:solidFill>
                  <a:srgbClr val="000000"/>
                </a:solidFill>
                <a:effectLst/>
                <a:uLnTx/>
                <a:uFillTx/>
                <a:latin typeface="Arial"/>
                <a:ea typeface="+mn-ea"/>
                <a:cs typeface="+mn-cs"/>
              </a:rPr>
              <a:t>Thin</a:t>
            </a:r>
            <a:r>
              <a:rPr lang="en-US" sz="1200" b="1" dirty="0">
                <a:solidFill>
                  <a:srgbClr val="000000"/>
                </a:solidFill>
                <a:latin typeface="Arial"/>
              </a:rPr>
              <a:t>-</a:t>
            </a:r>
            <a:r>
              <a:rPr kumimoji="0" lang="en-US" sz="1200" b="1" i="0" u="none" strike="noStrike" kern="1200" cap="none" spc="0" normalizeH="0" baseline="0" noProof="0" dirty="0">
                <a:ln>
                  <a:noFill/>
                </a:ln>
                <a:solidFill>
                  <a:srgbClr val="000000"/>
                </a:solidFill>
                <a:effectLst/>
                <a:uLnTx/>
                <a:uFillTx/>
                <a:latin typeface="Arial"/>
                <a:ea typeface="+mn-ea"/>
                <a:cs typeface="+mn-cs"/>
              </a:rPr>
              <a:t>film:</a:t>
            </a:r>
            <a:r>
              <a:rPr kumimoji="0" lang="en-US" sz="1200" i="0" u="none" strike="noStrike" kern="1200" cap="none" spc="0" normalizeH="0" baseline="0" noProof="0" dirty="0">
                <a:ln>
                  <a:noFill/>
                </a:ln>
                <a:solidFill>
                  <a:srgbClr val="000000"/>
                </a:solidFill>
                <a:effectLst/>
                <a:uLnTx/>
                <a:uFillTx/>
                <a:latin typeface="Arial"/>
                <a:ea typeface="+mn-ea"/>
                <a:cs typeface="+mn-cs"/>
              </a:rPr>
              <a:t> Cells can be flexible</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00" i="0" u="none" strike="noStrike" kern="1200" cap="none" spc="0" normalizeH="0" baseline="0" noProof="0" dirty="0">
                <a:ln>
                  <a:noFill/>
                </a:ln>
                <a:solidFill>
                  <a:srgbClr val="000000"/>
                </a:solidFill>
                <a:effectLst/>
                <a:uLnTx/>
                <a:uFillTx/>
                <a:latin typeface="Arial"/>
                <a:ea typeface="+mn-ea"/>
                <a:cs typeface="+mn-cs"/>
              </a:rPr>
              <a:t>have a 7% to 8% commercial efficiency, and cost between $0.75 and $1.10 per watt.*</a:t>
            </a:r>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81730" y="230326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81730" y="42180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2" name="Title 2">
            <a:extLst>
              <a:ext uri="{FF2B5EF4-FFF2-40B4-BE49-F238E27FC236}">
                <a16:creationId xmlns:a16="http://schemas.microsoft.com/office/drawing/2014/main" id="{695801CB-A42E-EE70-006E-B89E17AD6076}"/>
              </a:ext>
            </a:extLst>
          </p:cNvPr>
          <p:cNvSpPr txBox="1">
            <a:spLocks/>
          </p:cNvSpPr>
          <p:nvPr/>
        </p:nvSpPr>
        <p:spPr>
          <a:xfrm>
            <a:off x="502982" y="4663882"/>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dirty="0">
                <a:ln>
                  <a:noFill/>
                </a:ln>
                <a:solidFill>
                  <a:srgbClr val="FFFFFF"/>
                </a:solidFill>
                <a:effectLst/>
                <a:uLnTx/>
                <a:uFillTx/>
                <a:latin typeface="Arial"/>
                <a:ea typeface="+mj-ea"/>
                <a:cs typeface="+mj-cs"/>
              </a:rPr>
            </a:br>
            <a:r>
              <a:rPr lang="en-US" sz="2400" b="0" dirty="0">
                <a:solidFill>
                  <a:schemeClr val="bg1"/>
                </a:solidFill>
              </a:rPr>
              <a:t>Solar Technology Landscape</a:t>
            </a:r>
            <a:endParaRPr kumimoji="0" lang="en-US" sz="24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btfpBulletedList771181">
            <a:extLst>
              <a:ext uri="{FF2B5EF4-FFF2-40B4-BE49-F238E27FC236}">
                <a16:creationId xmlns:a16="http://schemas.microsoft.com/office/drawing/2014/main" id="{9D3F8432-775A-8726-1A33-CFE2BC559291}"/>
              </a:ext>
            </a:extLst>
          </p:cNvPr>
          <p:cNvSpPr txBox="1"/>
          <p:nvPr>
            <p:custDataLst>
              <p:tags r:id="rId5"/>
            </p:custDataLst>
          </p:nvPr>
        </p:nvSpPr>
        <p:spPr bwMode="gray">
          <a:xfrm>
            <a:off x="4181730" y="2354834"/>
            <a:ext cx="7507288" cy="1811641"/>
          </a:xfrm>
          <a:prstGeom prst="rect">
            <a:avLst/>
          </a:prstGeom>
          <a:noFill/>
        </p:spPr>
        <p:txBody>
          <a:bodyPr vert="horz" wrap="square" lIns="36000" tIns="36000" rIns="36000" bIns="36000" rtlCol="0" anchor="t">
            <a:spAutoFit/>
          </a:bodyPr>
          <a:lstStyle/>
          <a:p>
            <a:pPr marL="0" indent="0">
              <a:buNone/>
            </a:pPr>
            <a:r>
              <a:rPr lang="en-US" sz="1400" b="1" dirty="0"/>
              <a:t>Trends across the production chain:</a:t>
            </a:r>
          </a:p>
          <a:p>
            <a:pPr lvl="1"/>
            <a:r>
              <a:rPr lang="en-US" sz="1200" b="1" dirty="0"/>
              <a:t>Polysilicon: </a:t>
            </a:r>
            <a:r>
              <a:rPr lang="en-US" sz="1200" dirty="0"/>
              <a:t>After a recent spike to $39 per kilogram, </a:t>
            </a:r>
            <a:r>
              <a:rPr lang="en-US" sz="1200" b="1" dirty="0"/>
              <a:t>prices have come down to about $6 per kg </a:t>
            </a:r>
            <a:r>
              <a:rPr lang="en-US" sz="1200" dirty="0"/>
              <a:t>as production restarted post-COVID. Prices could continue to decline with continued capacity additions.</a:t>
            </a:r>
          </a:p>
          <a:p>
            <a:pPr lvl="1"/>
            <a:r>
              <a:rPr lang="en-US" sz="1200" b="1" dirty="0"/>
              <a:t>Wafers:</a:t>
            </a:r>
            <a:r>
              <a:rPr lang="en-US" sz="1200" dirty="0"/>
              <a:t> The industry has started to shift to larger wafer sizes, resulting in a </a:t>
            </a:r>
            <a:r>
              <a:rPr lang="en-US" sz="1200" b="1" dirty="0"/>
              <a:t>50% decrease in polysilicon use </a:t>
            </a:r>
            <a:r>
              <a:rPr lang="en-US" sz="1200" dirty="0"/>
              <a:t>per watt of capacity, and to N-type wafers.</a:t>
            </a:r>
          </a:p>
          <a:p>
            <a:pPr lvl="1"/>
            <a:r>
              <a:rPr lang="en-US" sz="1200" b="1" dirty="0"/>
              <a:t>Cells: </a:t>
            </a:r>
            <a:r>
              <a:rPr lang="en-US" sz="1200" dirty="0"/>
              <a:t>Production has </a:t>
            </a:r>
            <a:r>
              <a:rPr lang="en-US" sz="1200" b="1" dirty="0"/>
              <a:t>shifted from BSF cells to PERC cells </a:t>
            </a:r>
            <a:r>
              <a:rPr lang="en-US" sz="1200" dirty="0"/>
              <a:t>in the past decade, resulting in an average 1% efficiency gain for mono-Si cells, but could move to </a:t>
            </a:r>
            <a:r>
              <a:rPr lang="en-US" sz="1200" dirty="0" err="1"/>
              <a:t>TOPCon</a:t>
            </a:r>
            <a:r>
              <a:rPr lang="en-US" sz="1200" dirty="0"/>
              <a:t> or HJT in the future. Production has also </a:t>
            </a:r>
            <a:r>
              <a:rPr kumimoji="0" lang="en-US" sz="1200" b="1" i="0" u="none" strike="noStrike" kern="1200" cap="none" spc="0" normalizeH="0" baseline="0" noProof="0" dirty="0">
                <a:ln>
                  <a:noFill/>
                </a:ln>
                <a:solidFill>
                  <a:srgbClr val="000000"/>
                </a:solidFill>
                <a:effectLst/>
                <a:uLnTx/>
                <a:uFillTx/>
                <a:latin typeface="Arial"/>
                <a:ea typeface="+mn-ea"/>
                <a:cs typeface="+mn-cs"/>
              </a:rPr>
              <a:t>shifted from poly-Si cells to mono-Si cells, </a:t>
            </a:r>
            <a:r>
              <a:rPr kumimoji="0" lang="en-US" sz="1200" i="0" u="none" strike="noStrike" kern="1200" cap="none" spc="0" normalizeH="0" baseline="0" noProof="0" dirty="0">
                <a:ln>
                  <a:noFill/>
                </a:ln>
                <a:solidFill>
                  <a:srgbClr val="000000"/>
                </a:solidFill>
                <a:effectLst/>
                <a:uLnTx/>
                <a:uFillTx/>
                <a:latin typeface="Arial"/>
                <a:ea typeface="+mn-ea"/>
                <a:cs typeface="+mn-cs"/>
              </a:rPr>
              <a:t>driven by higher efficiency and a drop in price.</a:t>
            </a:r>
            <a:endParaRPr lang="en-US" sz="1200" dirty="0"/>
          </a:p>
        </p:txBody>
      </p:sp>
      <p:sp>
        <p:nvSpPr>
          <p:cNvPr id="16" name="btfpBulletedList771181">
            <a:extLst>
              <a:ext uri="{FF2B5EF4-FFF2-40B4-BE49-F238E27FC236}">
                <a16:creationId xmlns:a16="http://schemas.microsoft.com/office/drawing/2014/main" id="{DB8FBACA-6259-CCCD-AA96-C06A24FC2F2D}"/>
              </a:ext>
            </a:extLst>
          </p:cNvPr>
          <p:cNvSpPr txBox="1"/>
          <p:nvPr>
            <p:custDataLst>
              <p:tags r:id="rId6"/>
            </p:custDataLst>
          </p:nvPr>
        </p:nvSpPr>
        <p:spPr bwMode="gray">
          <a:xfrm>
            <a:off x="4181730" y="4269614"/>
            <a:ext cx="7507288" cy="1811641"/>
          </a:xfrm>
          <a:prstGeom prst="rect">
            <a:avLst/>
          </a:prstGeom>
          <a:noFill/>
        </p:spPr>
        <p:txBody>
          <a:bodyPr vert="horz" wrap="square" lIns="36000" tIns="36000" rIns="36000" bIns="36000" rtlCol="0" anchor="t">
            <a:spAutoFit/>
          </a:bodyPr>
          <a:lstStyle/>
          <a:p>
            <a:pPr marL="0" indent="0">
              <a:buNone/>
            </a:pPr>
            <a:r>
              <a:rPr lang="en-US" sz="1400" b="1" dirty="0"/>
              <a:t>Innovations in solar PV:</a:t>
            </a:r>
          </a:p>
          <a:p>
            <a:pPr lvl="1"/>
            <a:r>
              <a:rPr lang="en-US" sz="1200" b="1" dirty="0"/>
              <a:t>Novel technologies: </a:t>
            </a:r>
            <a:r>
              <a:rPr lang="en-US" sz="1200" dirty="0"/>
              <a:t>Silicon heterojunction cells, perovskite cells, and multi-junction cells have not been able to replace c-Si cells at scale yet. However, their growing efficiencies coupled with potential cost improvements could make them more competitive.</a:t>
            </a:r>
          </a:p>
          <a:p>
            <a:pPr lvl="1"/>
            <a:r>
              <a:rPr lang="en-US" sz="1200" b="1" dirty="0"/>
              <a:t>Panel modifications: </a:t>
            </a:r>
            <a:r>
              <a:rPr lang="en-US" sz="1200" dirty="0"/>
              <a:t>Solar trackers, bifacial panels, and concentrator PV can boost c-Si cell efficiencies by up to 45%.</a:t>
            </a:r>
          </a:p>
          <a:p>
            <a:pPr lvl="1"/>
            <a:r>
              <a:rPr lang="en-US" sz="1200" b="1" dirty="0"/>
              <a:t>Deployment locations:</a:t>
            </a:r>
            <a:r>
              <a:rPr lang="en-US" sz="1200" dirty="0"/>
              <a:t> New developments in location include building integrated PV (BIPV), floating PV (FPV), agrivoltaics, and vehicle integrated PV (VIPV).</a:t>
            </a:r>
          </a:p>
        </p:txBody>
      </p:sp>
    </p:spTree>
    <p:custDataLst>
      <p:tags r:id="rId1"/>
    </p:custDataLst>
    <p:extLst>
      <p:ext uri="{BB962C8B-B14F-4D97-AF65-F5344CB8AC3E}">
        <p14:creationId xmlns:p14="http://schemas.microsoft.com/office/powerpoint/2010/main" val="2887450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945812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Crystalline silicon (c-Si) is main cell type, while thin-film is often reserved for highly specific use cases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4098518674"/>
              </p:ext>
            </p:extLst>
          </p:nvPr>
        </p:nvGraphicFramePr>
        <p:xfrm>
          <a:off x="330199" y="1816926"/>
          <a:ext cx="11463865" cy="4206232"/>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93015">
                <a:tc>
                  <a:txBody>
                    <a:bodyPr/>
                    <a:lstStyle/>
                    <a:p>
                      <a:pPr marL="0" indent="0">
                        <a:buNone/>
                      </a:pPr>
                      <a:endParaRPr lang="en-US" sz="1200" b="1" dirty="0"/>
                    </a:p>
                  </a:txBody>
                  <a:tcPr/>
                </a:tc>
                <a:tc gridSpan="2">
                  <a:txBody>
                    <a:bodyPr/>
                    <a:lstStyle/>
                    <a:p>
                      <a:pPr marL="0" indent="0" algn="ctr">
                        <a:buNone/>
                      </a:pPr>
                      <a:r>
                        <a:rPr lang="nl-NL" sz="1000" b="1" dirty="0">
                          <a:solidFill>
                            <a:schemeClr val="bg1"/>
                          </a:solidFill>
                        </a:rPr>
                        <a:t>CRYSTALLINE</a:t>
                      </a:r>
                      <a:r>
                        <a:rPr lang="nl-NL" sz="1000" b="1" baseline="0" dirty="0">
                          <a:solidFill>
                            <a:schemeClr val="bg1"/>
                          </a:solidFill>
                        </a:rPr>
                        <a:t> SILICON CELLS</a:t>
                      </a:r>
                      <a:endParaRPr lang="nl-NL" sz="1000" b="1" dirty="0">
                        <a:solidFill>
                          <a:schemeClr val="bg1"/>
                        </a:solidFill>
                      </a:endParaRP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n-lt"/>
                          <a:ea typeface="+mn-ea"/>
                          <a:cs typeface="+mn-cs"/>
                        </a:rPr>
                        <a:t>THIN-FILM</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27977">
                <a:tc>
                  <a:txBody>
                    <a:bodyPr/>
                    <a:lstStyle/>
                    <a:p>
                      <a:pPr marL="0" indent="0">
                        <a:buNone/>
                      </a:pPr>
                      <a:endParaRPr lang="en-US" sz="1200" b="1" dirty="0"/>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42474C"/>
                          </a:solidFill>
                          <a:effectLst/>
                          <a:uLnTx/>
                          <a:uFillTx/>
                          <a:latin typeface="+mn-lt"/>
                          <a:ea typeface="+mn-ea"/>
                          <a:cs typeface="+mn-cs"/>
                        </a:rPr>
                        <a:t>Monocrystalline (mono-Si)</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dirty="0">
                          <a:ln>
                            <a:noFill/>
                          </a:ln>
                          <a:solidFill>
                            <a:srgbClr val="42474C"/>
                          </a:solidFill>
                          <a:effectLst/>
                          <a:uLnTx/>
                          <a:uFillTx/>
                          <a:latin typeface="+mn-lt"/>
                          <a:ea typeface="+mn-ea"/>
                          <a:cs typeface="+mn-cs"/>
                        </a:rPr>
                        <a:t>Polycrystalline (poly-Si, ‘multi-Si’)</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endParaRPr kumimoji="0" lang="en-US" sz="1400" b="1" i="0" u="none" strike="noStrike" kern="1200" cap="none" spc="0" normalizeH="0" baseline="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18000">
                <a:tc>
                  <a:txBody>
                    <a:bodyPr/>
                    <a:lstStyle/>
                    <a:p>
                      <a:pPr marL="0" indent="0">
                        <a:buNone/>
                      </a:pPr>
                      <a:endParaRPr lang="en-US" sz="1200" b="1"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894676">
                <a:tc>
                  <a:txBody>
                    <a:bodyPr/>
                    <a:lstStyle/>
                    <a:p>
                      <a:pPr marL="0" indent="0">
                        <a:buNone/>
                      </a:pPr>
                      <a:r>
                        <a:rPr lang="en-US" sz="1000" b="1"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indent="-177800" algn="l" defTabSz="711200" rtl="0" eaLnBrk="1" fontAlgn="auto" latinLnBrk="0" hangingPunct="1">
                        <a:lnSpc>
                          <a:spcPct val="100000"/>
                        </a:lnSpc>
                        <a:spcBef>
                          <a:spcPts val="900"/>
                        </a:spcBef>
                        <a:spcAft>
                          <a:spcPts val="0"/>
                        </a:spcAft>
                        <a:buClrTx/>
                        <a:buSzTx/>
                        <a:buFontTx/>
                        <a:buChar char="•"/>
                        <a:tabLst/>
                        <a:defRPr/>
                      </a:pPr>
                      <a:r>
                        <a:rPr lang="en-US" sz="1000" dirty="0"/>
                        <a:t>Cells of polysilicon that have </a:t>
                      </a:r>
                      <a:r>
                        <a:rPr lang="en-US" sz="1000" b="1" dirty="0"/>
                        <a:t>crystallized into a single Si crystal</a:t>
                      </a:r>
                      <a:r>
                        <a:rPr lang="en-US" sz="1000" b="0" dirty="0"/>
                        <a:t> (</a:t>
                      </a:r>
                      <a:r>
                        <a:rPr lang="en-US" sz="1000" b="0" dirty="0" err="1"/>
                        <a:t>Czochralski</a:t>
                      </a:r>
                      <a:r>
                        <a:rPr lang="en-US" sz="1000" b="0" dirty="0"/>
                        <a:t> process)</a:t>
                      </a:r>
                    </a:p>
                    <a:p>
                      <a:pPr algn="l">
                        <a:spcBef>
                          <a:spcPts val="900"/>
                        </a:spcBef>
                      </a:pPr>
                      <a:r>
                        <a:rPr lang="en-US" sz="1000" b="0" dirty="0"/>
                        <a:t>One panel is made up of</a:t>
                      </a:r>
                      <a:r>
                        <a:rPr lang="en-US" sz="1000" b="1" dirty="0"/>
                        <a:t> 32 to 96 silicon wafers</a:t>
                      </a:r>
                    </a:p>
                    <a:p>
                      <a:pPr algn="l">
                        <a:spcBef>
                          <a:spcPts val="900"/>
                        </a:spcBef>
                      </a:pPr>
                      <a:r>
                        <a:rPr lang="en-US" sz="1000" b="1" dirty="0"/>
                        <a:t>Black or very dark blue </a:t>
                      </a:r>
                      <a:r>
                        <a:rPr lang="en-US" sz="1000" dirty="0"/>
                        <a:t>with </a:t>
                      </a:r>
                      <a:r>
                        <a:rPr lang="en-US" sz="1000" b="1" dirty="0"/>
                        <a:t>round corners</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dirty="0"/>
                        <a:t>Cells of polysilicon that consists of </a:t>
                      </a:r>
                      <a:r>
                        <a:rPr lang="en-US" sz="1000" b="0" dirty="0"/>
                        <a:t>many square blocks of </a:t>
                      </a:r>
                      <a:r>
                        <a:rPr lang="en-US" sz="1000" b="1" dirty="0"/>
                        <a:t>multiple Si crystals</a:t>
                      </a:r>
                    </a:p>
                    <a:p>
                      <a:pPr algn="l">
                        <a:spcBef>
                          <a:spcPts val="900"/>
                        </a:spcBef>
                      </a:pPr>
                      <a:r>
                        <a:rPr lang="en-US" sz="1000" dirty="0"/>
                        <a:t>Has a </a:t>
                      </a:r>
                      <a:r>
                        <a:rPr lang="en-US" sz="1000" b="1" dirty="0"/>
                        <a:t>visible grain, </a:t>
                      </a:r>
                      <a:r>
                        <a:rPr lang="en-US" sz="1000" dirty="0"/>
                        <a:t>giving the cell a </a:t>
                      </a:r>
                      <a:r>
                        <a:rPr lang="en-US" sz="1000" b="1" dirty="0"/>
                        <a:t>blue hue without rounded corners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dirty="0"/>
                        <a:t>Solar cells produced by depositing </a:t>
                      </a:r>
                      <a:r>
                        <a:rPr lang="en-US" sz="1000" b="1" dirty="0"/>
                        <a:t>thin layers of photovoltaic material </a:t>
                      </a:r>
                      <a:r>
                        <a:rPr lang="en-US" sz="1000" dirty="0"/>
                        <a:t>on a base material</a:t>
                      </a:r>
                    </a:p>
                    <a:p>
                      <a:pPr algn="l">
                        <a:spcBef>
                          <a:spcPts val="900"/>
                        </a:spcBef>
                      </a:pPr>
                      <a:r>
                        <a:rPr lang="en-US" sz="1000" dirty="0"/>
                        <a:t>PV material determines color, </a:t>
                      </a:r>
                      <a:r>
                        <a:rPr lang="en-US" sz="1000" b="1" dirty="0"/>
                        <a:t>potentially flexible </a:t>
                      </a:r>
                      <a:r>
                        <a:rPr lang="en-US" sz="1000" dirty="0"/>
                        <a:t>depending on base layer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28400">
                <a:tc>
                  <a:txBody>
                    <a:bodyPr/>
                    <a:lstStyle/>
                    <a:p>
                      <a:pPr marL="0" indent="0">
                        <a:spcBef>
                          <a:spcPts val="0"/>
                        </a:spcBef>
                        <a:buNone/>
                      </a:pPr>
                      <a:r>
                        <a:rPr lang="en-US" sz="1000" b="1" dirty="0"/>
                        <a:t>Commercial efficiency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900"/>
                        </a:spcBef>
                        <a:buNone/>
                      </a:pPr>
                      <a:r>
                        <a:rPr lang="en-US" sz="1000" b="1" dirty="0"/>
                        <a:t>~17–25%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a:spcBef>
                          <a:spcPts val="900"/>
                        </a:spcBef>
                        <a:buNone/>
                      </a:pPr>
                      <a:r>
                        <a:rPr lang="en-US" sz="1000" b="1" dirty="0"/>
                        <a:t>~13–18%</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900"/>
                        </a:spcBef>
                        <a:buNone/>
                      </a:pPr>
                      <a:r>
                        <a:rPr lang="en-US" sz="1000" b="1" dirty="0"/>
                        <a:t>~7–18%*</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28400">
                <a:tc>
                  <a:txBody>
                    <a:bodyPr/>
                    <a:lstStyle/>
                    <a:p>
                      <a:pPr marL="0" indent="0">
                        <a:spcBef>
                          <a:spcPts val="0"/>
                        </a:spcBef>
                        <a:buNone/>
                      </a:pPr>
                      <a:r>
                        <a:rPr lang="en-US" sz="1000" b="1" dirty="0">
                          <a:solidFill>
                            <a:schemeClr val="tx1"/>
                          </a:solidFill>
                        </a:rPr>
                        <a:t>Panel cost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900"/>
                        </a:spcBef>
                        <a:buNone/>
                      </a:pPr>
                      <a:r>
                        <a:rPr lang="en-US" sz="1000" b="1" dirty="0"/>
                        <a:t>$0.26–$0.50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a:spcBef>
                          <a:spcPts val="900"/>
                        </a:spcBef>
                        <a:buNone/>
                      </a:pPr>
                      <a:r>
                        <a:rPr lang="en-US" sz="1000" b="1" dirty="0"/>
                        <a:t>$0.28–$0.50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900"/>
                        </a:spcBef>
                        <a:buNone/>
                      </a:pPr>
                      <a:r>
                        <a:rPr lang="en-US" sz="1000" b="1" dirty="0"/>
                        <a:t>$0.75–$1.10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28400">
                <a:tc>
                  <a:txBody>
                    <a:bodyPr/>
                    <a:lstStyle/>
                    <a:p>
                      <a:pPr marL="0" indent="0">
                        <a:spcBef>
                          <a:spcPts val="0"/>
                        </a:spcBef>
                        <a:buNone/>
                      </a:pPr>
                      <a:r>
                        <a:rPr lang="en-US" sz="1000" b="1" dirty="0">
                          <a:solidFill>
                            <a:schemeClr val="tx1"/>
                          </a:solidFill>
                        </a:rPr>
                        <a:t>Use cases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dirty="0"/>
                        <a:t>Limited space </a:t>
                      </a:r>
                      <a:r>
                        <a:rPr lang="en-US" sz="1000" dirty="0"/>
                        <a:t>or need for </a:t>
                      </a:r>
                      <a:r>
                        <a:rPr lang="en-US" sz="1000" b="1" dirty="0"/>
                        <a:t>maximum output </a:t>
                      </a:r>
                      <a:r>
                        <a:rPr lang="en-US" sz="1000" dirty="0"/>
                        <a:t>subject to a surface area constraint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b="1" dirty="0"/>
                        <a:t>Price is main concern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b="1" dirty="0"/>
                        <a:t>Price is main concern</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2" name="Picture 107" descr="File:Krashefski 000254 172805 517922 4578 (3696353051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10800000">
            <a:off x="2668058" y="2739350"/>
            <a:ext cx="3039532" cy="9195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4" descr="https://upload.wikimedia.org/wikipedia/commons/a/ad/Photovoltaic_detail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707590" y="2738656"/>
            <a:ext cx="3048000" cy="923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9" descr="File:UNI-Solar's thin-film laminate produc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8755590" y="2738656"/>
            <a:ext cx="3039532" cy="920246"/>
          </a:xfrm>
          <a:prstGeom prst="rect">
            <a:avLst/>
          </a:prstGeom>
          <a:noFill/>
          <a:extLst>
            <a:ext uri="{909E8E84-426E-40DD-AFC4-6F175D3DCCD1}">
              <a14:hiddenFill xmlns:a14="http://schemas.microsoft.com/office/drawing/2010/main">
                <a:solidFill>
                  <a:srgbClr val="FFFFFF"/>
                </a:solidFill>
              </a14:hiddenFill>
            </a:ext>
          </a:extLst>
        </p:spPr>
      </p:pic>
      <p:sp>
        <p:nvSpPr>
          <p:cNvPr id="15" name="btfpNotesBox361175"/>
          <p:cNvSpPr txBox="1"/>
          <p:nvPr>
            <p:custDataLst>
              <p:tags r:id="rId3"/>
            </p:custDataLst>
          </p:nvPr>
        </p:nvSpPr>
        <p:spPr bwMode="gray">
          <a:xfrm>
            <a:off x="330199" y="6272784"/>
            <a:ext cx="9199283"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Peak commercial efficiency of copper indium gallium selenide (CIGS) thin-film cells has reached 22% in lab settings and 18.7% in field tests.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PVPS, Trends in Photovoltaic Applications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sng" strike="noStrike" kern="1200" cap="none" spc="0" normalizeH="0" baseline="0" noProof="0" dirty="0">
                <a:ln>
                  <a:noFill/>
                </a:ln>
                <a:solidFill>
                  <a:srgbClr val="009BDB">
                    <a:lumMod val="50000"/>
                  </a:srgbClr>
                </a:solidFill>
                <a:effectLst/>
                <a:uLnTx/>
                <a:uFillTx/>
                <a:latin typeface="Arial"/>
                <a:ea typeface="+mn-ea"/>
                <a:cs typeface="+mn-cs"/>
                <a:hlinkClick r:id="rId12"/>
              </a:rPr>
              <a:t>Encyclopedia Britannica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altLang="zh-CN" sz="800" b="0" i="0" u="sng" strike="noStrike" kern="1200" cap="none" spc="0" normalizeH="0" baseline="0" noProof="0" dirty="0">
                <a:ln>
                  <a:noFill/>
                </a:ln>
                <a:solidFill>
                  <a:srgbClr val="009BDB">
                    <a:lumMod val="50000"/>
                  </a:srgbClr>
                </a:solidFill>
                <a:effectLst/>
                <a:uLnTx/>
                <a:uFillTx/>
                <a:latin typeface="Arial"/>
                <a:ea typeface="+mn-ea"/>
                <a:cs typeface="+mn-cs"/>
                <a:hlinkClick r:id="rId13"/>
              </a:rPr>
              <a:t>Encyclopedia of Sustainable Technologies (2017</a:t>
            </a:r>
            <a:r>
              <a:rPr kumimoji="0" lang="en-US" altLang="zh-CN" sz="800" b="0" i="0" u="sng" strike="noStrike" kern="1200" cap="none" spc="0" normalizeH="0" baseline="0" noProof="0" dirty="0">
                <a:ln>
                  <a:noFill/>
                </a:ln>
                <a:solidFill>
                  <a:srgbClr val="009BDB">
                    <a:lumMod val="50000"/>
                  </a:srgbClr>
                </a:solidFill>
                <a:effectLst/>
                <a:uLnTx/>
                <a:uFillTx/>
                <a:latin typeface="Arial"/>
                <a:ea typeface="+mn-ea"/>
                <a:cs typeface="+mn-cs"/>
              </a:rPr>
              <a:t>)</a:t>
            </a:r>
            <a:r>
              <a:rPr lang="en-US" altLang="zh-CN" sz="800" dirty="0">
                <a:solidFill>
                  <a:srgbClr val="000000"/>
                </a:solidFill>
                <a:latin typeface="Arial"/>
              </a:rPr>
              <a:t>;</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dirty="0">
                <a:ln>
                  <a:noFill/>
                </a:ln>
                <a:solidFill>
                  <a:srgbClr val="000000"/>
                </a:solidFill>
                <a:effectLst/>
                <a:uLnTx/>
                <a:uFillTx/>
                <a:latin typeface="Arial"/>
                <a:ea typeface="+mn-ea"/>
                <a:cs typeface="+mn-cs"/>
                <a:hlinkClick r:id="rId14"/>
              </a:rPr>
              <a:t>NREL</a:t>
            </a:r>
            <a:r>
              <a:rPr lang="en-US" altLang="zh-CN" sz="800" dirty="0">
                <a:solidFill>
                  <a:srgbClr val="000000"/>
                </a:solidFill>
                <a:latin typeface="Arial"/>
              </a:rPr>
              <a:t>;</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dirty="0">
                <a:ln>
                  <a:noFill/>
                </a:ln>
                <a:solidFill>
                  <a:srgbClr val="000000"/>
                </a:solidFill>
                <a:effectLst/>
                <a:uLnTx/>
                <a:uFillTx/>
                <a:latin typeface="Arial"/>
                <a:ea typeface="+mn-ea"/>
                <a:cs typeface="+mn-cs"/>
                <a:hlinkClick r:id="rId15"/>
              </a:rPr>
              <a:t>InsideClimateNews</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 </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Max de Boer, Lara Geiger, Marcelo Cibie</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Taicheng Jin, Hassan Riaz,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211347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162341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592" imgH="591" progId="TCLayout.ActiveDocument.1">
                  <p:embed/>
                </p:oleObj>
              </mc:Choice>
              <mc:Fallback>
                <p:oleObj name="think-cell Slide" r:id="rId55" imgW="592" imgH="591" progId="TCLayout.ActiveDocument.1">
                  <p:embed/>
                  <p:pic>
                    <p:nvPicPr>
                      <p:cNvPr id="7" name="think-cell data - do not delete" hidden="1"/>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The industry shifted to mono-Si and larger wafer sizes, driven by higher efficiency and cost reduction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57"/>
              </a:rPr>
              <a:t>IEA, Solar PV Global Supply Chains</a:t>
            </a:r>
            <a:r>
              <a:rPr lang="en-US" sz="800" dirty="0">
                <a:solidFill>
                  <a:srgbClr val="000000"/>
                </a:solidFill>
              </a:rPr>
              <a:t> (2022); </a:t>
            </a:r>
            <a:r>
              <a:rPr lang="en-US" sz="800" dirty="0">
                <a:solidFill>
                  <a:srgbClr val="000000"/>
                </a:solidFill>
                <a:hlinkClick r:id="rId57"/>
              </a:rPr>
              <a:t>IEA, Solar PV Global Supply Chains</a:t>
            </a:r>
            <a:r>
              <a:rPr lang="en-US" sz="800" dirty="0">
                <a:solidFill>
                  <a:srgbClr val="000000"/>
                </a:solidFill>
              </a:rPr>
              <a:t>; </a:t>
            </a:r>
            <a:r>
              <a:rPr lang="en-US" sz="800" dirty="0">
                <a:solidFill>
                  <a:srgbClr val="000000"/>
                </a:solidFill>
                <a:hlinkClick r:id="rId58"/>
              </a:rPr>
              <a:t>PV Magazine, Polysilicon costs have slid by 96% watt over past two decades</a:t>
            </a:r>
            <a:br>
              <a:rPr lang="en-US" sz="800" dirty="0">
                <a:solidFill>
                  <a:srgbClr val="000000"/>
                </a:solidFill>
              </a:rPr>
            </a:br>
            <a:r>
              <a:rPr lang="en-US" sz="800" dirty="0">
                <a:solidFill>
                  <a:srgbClr val="000000"/>
                </a:solidFill>
              </a:rPr>
              <a:t>Credit: Taicheng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59"/>
              </a:rPr>
              <a:t>Gernot Wagner</a:t>
            </a:r>
            <a:r>
              <a:rPr lang="en-US" sz="800" dirty="0">
                <a:solidFill>
                  <a:srgbClr val="000000"/>
                </a:solidFill>
              </a:rPr>
              <a:t> (23 September 2024); share/adapt </a:t>
            </a:r>
            <a:r>
              <a:rPr lang="en-US" sz="800" dirty="0">
                <a:solidFill>
                  <a:srgbClr val="000000"/>
                </a:solidFill>
                <a:hlinkClick r:id="rId60"/>
              </a:rPr>
              <a:t>with attribution</a:t>
            </a:r>
            <a:r>
              <a:rPr lang="en-US" sz="800" dirty="0">
                <a:solidFill>
                  <a:srgbClr val="000000"/>
                </a:solidFill>
              </a:rPr>
              <a:t>. Contact: </a:t>
            </a:r>
            <a:r>
              <a:rPr lang="en-US" sz="800" dirty="0">
                <a:solidFill>
                  <a:srgbClr val="000000"/>
                </a:solidFill>
                <a:hlinkClick r:id="rId61"/>
              </a:rPr>
              <a:t>gwagner@columbia.edu</a:t>
            </a:r>
            <a:r>
              <a:rPr lang="en-US" sz="800" dirty="0">
                <a:solidFill>
                  <a:srgbClr val="000000"/>
                </a:solidFill>
              </a:rPr>
              <a:t> </a:t>
            </a:r>
          </a:p>
        </p:txBody>
      </p:sp>
      <p:grpSp>
        <p:nvGrpSpPr>
          <p:cNvPr id="39" name="btfpColumnHeaderBox971552"/>
          <p:cNvGrpSpPr/>
          <p:nvPr>
            <p:custDataLst>
              <p:tags r:id="rId4"/>
            </p:custDataLst>
          </p:nvPr>
        </p:nvGrpSpPr>
        <p:grpSpPr>
          <a:xfrm>
            <a:off x="320673" y="1557696"/>
            <a:ext cx="4164586" cy="288219"/>
            <a:chOff x="9350850" y="1582174"/>
            <a:chExt cx="2482565" cy="288219"/>
          </a:xfrm>
        </p:grpSpPr>
        <p:sp>
          <p:nvSpPr>
            <p:cNvPr id="40" name="btfpColumnHeaderBoxText971552"/>
            <p:cNvSpPr txBox="1"/>
            <p:nvPr/>
          </p:nvSpPr>
          <p:spPr bwMode="gray">
            <a:xfrm>
              <a:off x="9355923" y="1582174"/>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Mono-Si makes up ~95% of solar PV production</a:t>
              </a:r>
            </a:p>
          </p:txBody>
        </p:sp>
        <p:cxnSp>
          <p:nvCxnSpPr>
            <p:cNvPr id="41" name="btfpColumnHeaderBoxLine971552"/>
            <p:cNvCxnSpPr/>
            <p:nvPr/>
          </p:nvCxnSpPr>
          <p:spPr bwMode="gray">
            <a:xfrm>
              <a:off x="9350850" y="1853278"/>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9AD2320A-F37E-D807-3504-E6E4244ABE7D}"/>
              </a:ext>
            </a:extLst>
          </p:cNvPr>
          <p:cNvGraphicFramePr/>
          <p:nvPr>
            <p:custDataLst>
              <p:tags r:id="rId5"/>
            </p:custDataLst>
            <p:extLst>
              <p:ext uri="{D42A27DB-BD31-4B8C-83A1-F6EECF244321}">
                <p14:modId xmlns:p14="http://schemas.microsoft.com/office/powerpoint/2010/main" val="608378275"/>
              </p:ext>
            </p:extLst>
          </p:nvPr>
        </p:nvGraphicFramePr>
        <p:xfrm>
          <a:off x="238125" y="2252663"/>
          <a:ext cx="4206875" cy="3825875"/>
        </p:xfrm>
        <a:graphic>
          <a:graphicData uri="http://schemas.openxmlformats.org/drawingml/2006/chart">
            <c:chart xmlns:c="http://schemas.openxmlformats.org/drawingml/2006/chart" xmlns:r="http://schemas.openxmlformats.org/officeDocument/2006/relationships" r:id="rId62"/>
          </a:graphicData>
        </a:graphic>
      </p:graphicFrame>
      <p:cxnSp>
        <p:nvCxnSpPr>
          <p:cNvPr id="145" name="Straight Connector 144">
            <a:extLst>
              <a:ext uri="{FF2B5EF4-FFF2-40B4-BE49-F238E27FC236}">
                <a16:creationId xmlns:a16="http://schemas.microsoft.com/office/drawing/2014/main" id="{343DAE99-9067-EE87-F19A-1F0CF0770752}"/>
              </a:ext>
            </a:extLst>
          </p:cNvPr>
          <p:cNvCxnSpPr>
            <a:cxnSpLocks/>
          </p:cNvCxnSpPr>
          <p:nvPr>
            <p:custDataLst>
              <p:tags r:id="rId6"/>
            </p:custDataLst>
          </p:nvPr>
        </p:nvCxnSpPr>
        <p:spPr bwMode="auto">
          <a:xfrm flipH="1" flipV="1">
            <a:off x="4113213" y="2574925"/>
            <a:ext cx="4445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D620B34-B67F-6AA1-752C-4457698669D7}"/>
              </a:ext>
            </a:extLst>
          </p:cNvPr>
          <p:cNvCxnSpPr/>
          <p:nvPr>
            <p:custDataLst>
              <p:tags r:id="rId7"/>
            </p:custDataLst>
          </p:nvPr>
        </p:nvCxnSpPr>
        <p:spPr bwMode="auto">
          <a:xfrm flipH="1" flipV="1">
            <a:off x="4113213" y="2657475"/>
            <a:ext cx="44450" cy="1349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0" name="Text Placeholder 10">
            <a:extLst>
              <a:ext uri="{FF2B5EF4-FFF2-40B4-BE49-F238E27FC236}">
                <a16:creationId xmlns:a16="http://schemas.microsoft.com/office/drawing/2014/main" id="{8CAEA8F1-BE81-8808-AC82-0A115A04FAED}"/>
              </a:ext>
            </a:extLst>
          </p:cNvPr>
          <p:cNvSpPr txBox="1">
            <a:spLocks/>
          </p:cNvSpPr>
          <p:nvPr>
            <p:custDataLst>
              <p:tags r:id="rId8"/>
            </p:custDataLst>
          </p:nvPr>
        </p:nvSpPr>
        <p:spPr bwMode="gray">
          <a:xfrm>
            <a:off x="323850" y="2620963"/>
            <a:ext cx="347663"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6DCEA9-8F8A-42F4-9438-D42949542542}" type="datetime'''''''''12''''''''''''''''''''''''%'''''''">
              <a:rPr lang="en-US" altLang="en-US" sz="1200" smtClean="0">
                <a:solidFill>
                  <a:schemeClr val="bg1"/>
                </a:solidFill>
                <a:effectLst/>
              </a:rPr>
              <a:pPr marL="0" indent="0" algn="ctr">
                <a:spcBef>
                  <a:spcPct val="0"/>
                </a:spcBef>
                <a:spcAft>
                  <a:spcPct val="0"/>
                </a:spcAft>
                <a:buNone/>
              </a:pPr>
              <a:t>12%</a:t>
            </a:fld>
            <a:endParaRPr lang="en-US" sz="1200" dirty="0">
              <a:solidFill>
                <a:schemeClr val="bg1"/>
              </a:solidFill>
            </a:endParaRPr>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406400" y="5862638"/>
            <a:ext cx="182563" cy="3254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E513277-5EBD-4CC6-A57F-3B24F80D87F8}" type="datetime'''''''''''''''''''''2''''''''''''''''0''''1''''''1'''''''''''">
              <a:rPr lang="en-US" altLang="en-US" sz="1200" smtClean="0"/>
              <a:pPr marL="0" lvl="0" indent="0" algn="r">
                <a:spcBef>
                  <a:spcPct val="0"/>
                </a:spcBef>
                <a:spcAft>
                  <a:spcPct val="0"/>
                </a:spcAft>
                <a:buNone/>
              </a:pPr>
              <a:t>2011</a:t>
            </a:fld>
            <a:endParaRPr lang="en-US" sz="1200" dirty="0"/>
          </a:p>
        </p:txBody>
      </p:sp>
      <p:sp>
        <p:nvSpPr>
          <p:cNvPr id="2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760413"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DEF20A-AB6A-4FBD-A8A0-A461E9C04B95}" type="datetime'''''2''''''''''''''0''''''''''''''''''''1''''''2'''">
              <a:rPr lang="en-US" altLang="en-US" sz="1200" smtClean="0"/>
              <a:pPr marL="0" lvl="0" indent="0" algn="r">
                <a:spcBef>
                  <a:spcPct val="0"/>
                </a:spcBef>
                <a:spcAft>
                  <a:spcPct val="0"/>
                </a:spcAft>
                <a:buNone/>
              </a:pPr>
              <a:t>2012</a:t>
            </a:fld>
            <a:endParaRPr lang="en-US" sz="1200" dirty="0"/>
          </a:p>
        </p:txBody>
      </p:sp>
      <p:sp>
        <p:nvSpPr>
          <p:cNvPr id="2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11442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8E99F50-E7C7-463F-8898-C47E4D7995CF}" type="datetime'''2''''''0''''''1''''''''''''''''''''3'''''''''''''''''''''">
              <a:rPr lang="en-US" altLang="en-US" sz="1200" smtClean="0"/>
              <a:pPr marL="0" lvl="0" indent="0" algn="r">
                <a:spcBef>
                  <a:spcPct val="0"/>
                </a:spcBef>
                <a:spcAft>
                  <a:spcPct val="0"/>
                </a:spcAft>
                <a:buNone/>
              </a:pPr>
              <a:t>2013</a:t>
            </a:fld>
            <a:endParaRPr lang="en-US" sz="1200" dirty="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147002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8854A34-3DB1-4424-94C3-60F8C5EA43FA}" type="datetime'''''2''''''''''0''''''''''''''1''''''''4'''''''">
              <a:rPr lang="en-US" altLang="en-US" sz="1200" smtClean="0"/>
              <a:pPr marL="0" lvl="0" indent="0" algn="r">
                <a:spcBef>
                  <a:spcPct val="0"/>
                </a:spcBef>
                <a:spcAft>
                  <a:spcPct val="0"/>
                </a:spcAft>
                <a:buNone/>
              </a:pPr>
              <a:t>2014</a:t>
            </a:fld>
            <a:endParaRPr lang="en-US" sz="1200" dirty="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82403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E801BA-EEDA-4F91-9A5D-485C4031E98F}" type="datetime'''''2''''0''''''''''''''''''''''1''''''''''''''''5'''">
              <a:rPr lang="en-US" altLang="en-US" sz="1200" smtClean="0"/>
              <a:pPr marL="0" lvl="0" indent="0" algn="r">
                <a:spcBef>
                  <a:spcPct val="0"/>
                </a:spcBef>
                <a:spcAft>
                  <a:spcPct val="0"/>
                </a:spcAft>
                <a:buNone/>
              </a:pPr>
              <a:t>2015</a:t>
            </a:fld>
            <a:endParaRPr lang="en-US" sz="1200" dirty="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2178050"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4147CA9-993B-4AF0-8E9B-EDBCC3363866}" type="datetime'''''''''''2''''''''01''''''''''6'''''''''''''''">
              <a:rPr lang="en-US" altLang="en-US" sz="1200" smtClean="0"/>
              <a:pPr marL="0" lvl="0" indent="0" algn="r">
                <a:spcBef>
                  <a:spcPct val="0"/>
                </a:spcBef>
                <a:spcAft>
                  <a:spcPct val="0"/>
                </a:spcAft>
                <a:buNone/>
              </a:pPr>
              <a:t>2016</a:t>
            </a:fld>
            <a:endParaRPr lang="en-US" sz="1200" dirty="0"/>
          </a:p>
        </p:txBody>
      </p:sp>
      <p:sp>
        <p:nvSpPr>
          <p:cNvPr id="94"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320675" y="2209800"/>
            <a:ext cx="42005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Global PV module production by technology (in % of total GW)</a:t>
            </a:r>
            <a:endParaRPr lang="en-US" sz="1200" dirty="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88607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DE6EDDA-1648-4783-9526-A60929FF0D56}" type="datetime'''''''2''''''''''''''''''''''''0''''''''18'''''''''''''''''''">
              <a:rPr lang="en-US" altLang="en-US" sz="1200" smtClean="0"/>
              <a:pPr marL="0" lvl="0" indent="0" algn="r">
                <a:spcBef>
                  <a:spcPct val="0"/>
                </a:spcBef>
                <a:spcAft>
                  <a:spcPct val="0"/>
                </a:spcAft>
                <a:buNone/>
              </a:pPr>
              <a:t>2018</a:t>
            </a:fld>
            <a:endParaRPr lang="en-US" sz="1200" dirty="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24008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64B245A-6D66-401E-AA0D-F804C4E4438E}" type="datetime'''''''''''''''2''''''''0''''''''''''''''''''1''''''''9'''''">
              <a:rPr lang="en-US" altLang="en-US" sz="1200" smtClean="0"/>
              <a:pPr marL="0" lvl="0" indent="0" algn="r">
                <a:spcBef>
                  <a:spcPct val="0"/>
                </a:spcBef>
                <a:spcAft>
                  <a:spcPct val="0"/>
                </a:spcAft>
                <a:buNone/>
              </a:pPr>
              <a:t>2019</a:t>
            </a:fld>
            <a:endParaRPr lang="en-US" sz="1200" dirty="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59568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A82AA18-A37D-466F-93A1-0D59EA524BF0}" type="datetime'''2''''0''''''''''''''''2''''0'">
              <a:rPr lang="en-US" altLang="en-US" sz="1200" smtClean="0"/>
              <a:pPr marL="0" lvl="0" indent="0" algn="r">
                <a:spcBef>
                  <a:spcPct val="0"/>
                </a:spcBef>
                <a:spcAft>
                  <a:spcPct val="0"/>
                </a:spcAft>
                <a:buNone/>
              </a:pPr>
              <a:t>2020</a:t>
            </a:fld>
            <a:endParaRPr lang="en-US" sz="1200" dirty="0"/>
          </a:p>
        </p:txBody>
      </p:sp>
      <p:sp>
        <p:nvSpPr>
          <p:cNvPr id="142" name="Text Placeholder 10">
            <a:extLst>
              <a:ext uri="{FF2B5EF4-FFF2-40B4-BE49-F238E27FC236}">
                <a16:creationId xmlns:a16="http://schemas.microsoft.com/office/drawing/2014/main" id="{0BF9F23B-63C5-4DB2-C007-161E7B8F971D}"/>
              </a:ext>
            </a:extLst>
          </p:cNvPr>
          <p:cNvSpPr txBox="1">
            <a:spLocks/>
          </p:cNvSpPr>
          <p:nvPr>
            <p:custDataLst>
              <p:tags r:id="rId19"/>
            </p:custDataLst>
          </p:nvPr>
        </p:nvSpPr>
        <p:spPr bwMode="gray">
          <a:xfrm>
            <a:off x="3867150" y="4156075"/>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C883F9-002D-40AE-891C-F0AD63DB271E}" type="datetime'''''''''''''''''''''''''9''''''''''''''''5''''''''%'''''''">
              <a:rPr lang="en-US" altLang="en-US" sz="1200" smtClean="0">
                <a:solidFill>
                  <a:schemeClr val="bg1"/>
                </a:solidFill>
                <a:effectLst/>
              </a:rPr>
              <a:pPr marL="0" indent="0" algn="ctr">
                <a:spcBef>
                  <a:spcPct val="0"/>
                </a:spcBef>
                <a:spcAft>
                  <a:spcPct val="0"/>
                </a:spcAft>
                <a:buNone/>
              </a:pPr>
              <a:t>95%</a:t>
            </a:fld>
            <a:endParaRPr lang="en-US" sz="1200" dirty="0">
              <a:solidFill>
                <a:schemeClr val="bg1"/>
              </a:solidFill>
            </a:endParaRPr>
          </a:p>
        </p:txBody>
      </p:sp>
      <p:sp useBgFill="1">
        <p:nvSpPr>
          <p:cNvPr id="143" name="Text Placeholder 10">
            <a:extLst>
              <a:ext uri="{FF2B5EF4-FFF2-40B4-BE49-F238E27FC236}">
                <a16:creationId xmlns:a16="http://schemas.microsoft.com/office/drawing/2014/main" id="{63C15FC7-E643-C7A8-9766-9842F57DA10A}"/>
              </a:ext>
            </a:extLst>
          </p:cNvPr>
          <p:cNvSpPr txBox="1">
            <a:spLocks/>
          </p:cNvSpPr>
          <p:nvPr>
            <p:custDataLst>
              <p:tags r:id="rId20"/>
            </p:custDataLst>
          </p:nvPr>
        </p:nvSpPr>
        <p:spPr bwMode="gray">
          <a:xfrm>
            <a:off x="4157663" y="2701925"/>
            <a:ext cx="263525" cy="182563"/>
          </a:xfrm>
          <a:prstGeom prst="rect">
            <a:avLst/>
          </a:prstGeom>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3AA1DCF-8388-4A1A-A2B5-802787DFD44A}" type="datetime'''2''%'''''''''''''''''''''''''''''''''''''''''">
              <a:rPr lang="en-US" altLang="en-US" sz="1200" smtClean="0">
                <a:effectLst/>
              </a:rPr>
              <a:pPr marL="0" indent="0">
                <a:spcBef>
                  <a:spcPct val="0"/>
                </a:spcBef>
                <a:spcAft>
                  <a:spcPct val="0"/>
                </a:spcAft>
                <a:buNone/>
              </a:pPr>
              <a:t>2%</a:t>
            </a:fld>
            <a:endParaRPr lang="en-US" sz="1200" dirty="0"/>
          </a:p>
        </p:txBody>
      </p:sp>
      <p:sp>
        <p:nvSpPr>
          <p:cNvPr id="148" name="Text Placeholder 10">
            <a:extLst>
              <a:ext uri="{FF2B5EF4-FFF2-40B4-BE49-F238E27FC236}">
                <a16:creationId xmlns:a16="http://schemas.microsoft.com/office/drawing/2014/main" id="{21FA3479-33EC-C7F1-A811-F618B4096BAE}"/>
              </a:ext>
            </a:extLst>
          </p:cNvPr>
          <p:cNvSpPr txBox="1">
            <a:spLocks/>
          </p:cNvSpPr>
          <p:nvPr>
            <p:custDataLst>
              <p:tags r:id="rId21"/>
            </p:custDataLst>
          </p:nvPr>
        </p:nvSpPr>
        <p:spPr bwMode="gray">
          <a:xfrm>
            <a:off x="323850" y="3622675"/>
            <a:ext cx="347663"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757E82-6255-46D1-87CE-8B35D9821FCE}" type="datetime'''''''''''''''4''''''''''''''''''9''''''''%'''''''''''''">
              <a:rPr lang="en-US" altLang="en-US" sz="1200" smtClean="0">
                <a:solidFill>
                  <a:schemeClr val="bg1"/>
                </a:solidFill>
                <a:effectLst/>
              </a:rPr>
              <a:pPr marL="0" indent="0" algn="ctr">
                <a:spcBef>
                  <a:spcPct val="0"/>
                </a:spcBef>
                <a:spcAft>
                  <a:spcPct val="0"/>
                </a:spcAft>
                <a:buNone/>
              </a:pPr>
              <a:t>49%</a:t>
            </a:fld>
            <a:endParaRPr lang="en-US" sz="1200" dirty="0">
              <a:solidFill>
                <a:schemeClr val="bg1"/>
              </a:solidFill>
            </a:endParaRPr>
          </a:p>
        </p:txBody>
      </p:sp>
      <p:sp>
        <p:nvSpPr>
          <p:cNvPr id="147" name="Text Placeholder 10">
            <a:extLst>
              <a:ext uri="{FF2B5EF4-FFF2-40B4-BE49-F238E27FC236}">
                <a16:creationId xmlns:a16="http://schemas.microsoft.com/office/drawing/2014/main" id="{D45EB293-0789-3D2E-29BC-850732165710}"/>
              </a:ext>
            </a:extLst>
          </p:cNvPr>
          <p:cNvSpPr txBox="1">
            <a:spLocks/>
          </p:cNvSpPr>
          <p:nvPr>
            <p:custDataLst>
              <p:tags r:id="rId22"/>
            </p:custDataLst>
          </p:nvPr>
        </p:nvSpPr>
        <p:spPr bwMode="gray">
          <a:xfrm>
            <a:off x="323850" y="5075238"/>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23244F-157D-4BFF-AB59-3C51803CFC53}" type="datetime'''''''''''39''''''''''%'''''''">
              <a:rPr lang="en-US" altLang="en-US" sz="1200" smtClean="0">
                <a:solidFill>
                  <a:schemeClr val="bg1"/>
                </a:solidFill>
                <a:effectLst/>
              </a:rPr>
              <a:pPr/>
              <a:t>39%</a:t>
            </a:fld>
            <a:endParaRPr lang="en-US" sz="1200" dirty="0">
              <a:solidFill>
                <a:schemeClr val="bg1"/>
              </a:solidFill>
            </a:endParaRPr>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949700"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06D0B13-10F4-4FD3-ADE2-6F8D3CFDC237}" type="datetime'''2''0''''''''''''''''''''''''''''2''''''1'''''">
              <a:rPr lang="en-US" altLang="en-US" sz="1200" smtClean="0"/>
              <a:pPr marL="0" lvl="0" indent="0" algn="r">
                <a:spcBef>
                  <a:spcPct val="0"/>
                </a:spcBef>
                <a:spcAft>
                  <a:spcPct val="0"/>
                </a:spcAft>
                <a:buNone/>
              </a:pPr>
              <a:t>2021</a:t>
            </a:fld>
            <a:endParaRPr lang="en-US" sz="1200" dirty="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2532063"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2E68BB-E6CA-42F5-B4A1-7F9316349389}" type="datetime'''''''20''17'''''''''''''''''''''''''''''''''''''''">
              <a:rPr lang="en-US" altLang="en-US" sz="1200" smtClean="0"/>
              <a:pPr marL="0" lvl="0" indent="0" algn="r">
                <a:spcBef>
                  <a:spcPct val="0"/>
                </a:spcBef>
                <a:spcAft>
                  <a:spcPct val="0"/>
                </a:spcAft>
                <a:buNone/>
              </a:pPr>
              <a:t>2017</a:t>
            </a:fld>
            <a:endParaRPr lang="en-US" sz="1200" dirty="0"/>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058275" y="1554492"/>
            <a:ext cx="2805905" cy="4218988"/>
          </a:xfrm>
          <a:prstGeom prst="rect">
            <a:avLst/>
          </a:prstGeom>
          <a:solidFill>
            <a:srgbClr val="E3E8EE"/>
          </a:solidFill>
        </p:spPr>
        <p:txBody>
          <a:bodyPr wrap="square" lIns="137160" tIns="137160" rIns="274320" bIns="137160" rtlCol="0">
            <a:no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dirty="0"/>
              <a:t>From 2018 to 2021, </a:t>
            </a:r>
            <a:r>
              <a:rPr lang="en-US" sz="1050" b="1" dirty="0"/>
              <a:t>c-Si cell production has shifted dramatically </a:t>
            </a:r>
            <a:r>
              <a:rPr lang="en-US" sz="1050" dirty="0"/>
              <a:t>from </a:t>
            </a:r>
            <a:r>
              <a:rPr lang="en-US" sz="1050" b="1" dirty="0"/>
              <a:t>mostly poly-Si </a:t>
            </a:r>
            <a:r>
              <a:rPr lang="en-US" sz="1050" dirty="0"/>
              <a:t>to </a:t>
            </a:r>
            <a:r>
              <a:rPr lang="en-US" sz="1050" b="1" dirty="0"/>
              <a:t>almost only mono-Si</a:t>
            </a:r>
            <a:r>
              <a:rPr lang="en-US" sz="1050" dirty="0"/>
              <a:t>.</a:t>
            </a:r>
          </a:p>
          <a:p>
            <a:pPr>
              <a:spcBef>
                <a:spcPts val="600"/>
              </a:spcBef>
            </a:pPr>
            <a:r>
              <a:rPr lang="en-US" sz="1050" dirty="0"/>
              <a:t>This shift has been driven by the </a:t>
            </a:r>
            <a:r>
              <a:rPr lang="en-US" sz="1050" b="1" dirty="0"/>
              <a:t>higher efficiency of mono-Si cells </a:t>
            </a:r>
            <a:r>
              <a:rPr lang="en-US" sz="1050" dirty="0"/>
              <a:t>as well as </a:t>
            </a:r>
            <a:r>
              <a:rPr lang="en-US" sz="1050" b="1" dirty="0"/>
              <a:t>efficiency improvements in manufacturing process</a:t>
            </a:r>
            <a:r>
              <a:rPr lang="en-US" sz="1050" dirty="0"/>
              <a:t>, leading to </a:t>
            </a:r>
            <a:r>
              <a:rPr lang="en-US" sz="1050" b="1" dirty="0"/>
              <a:t>lower prices</a:t>
            </a:r>
            <a:r>
              <a:rPr lang="en-US" sz="1050" dirty="0"/>
              <a:t>.</a:t>
            </a:r>
          </a:p>
          <a:p>
            <a:pPr>
              <a:spcBef>
                <a:spcPts val="600"/>
              </a:spcBef>
            </a:pPr>
            <a:r>
              <a:rPr lang="en-US" sz="1050" b="1" dirty="0"/>
              <a:t>Thin-film production has increased slightly over time </a:t>
            </a:r>
            <a:r>
              <a:rPr lang="en-US" sz="1050" dirty="0"/>
              <a:t>as its </a:t>
            </a:r>
            <a:r>
              <a:rPr lang="en-US" sz="1050" b="1" dirty="0"/>
              <a:t>applications in special use cases </a:t>
            </a:r>
            <a:r>
              <a:rPr lang="en-US" sz="1050" dirty="0"/>
              <a:t>continue to grow.</a:t>
            </a:r>
          </a:p>
          <a:p>
            <a:r>
              <a:rPr lang="en-US" sz="1050" dirty="0"/>
              <a:t>Global wafer production </a:t>
            </a:r>
            <a:r>
              <a:rPr lang="en-US" sz="1050" b="1" dirty="0"/>
              <a:t>shifted from &lt;158.7 mm wafer sizes to larger sizes </a:t>
            </a:r>
            <a:r>
              <a:rPr lang="en-US" sz="1050" dirty="0"/>
              <a:t>(210 mm max. size).</a:t>
            </a:r>
          </a:p>
          <a:p>
            <a:r>
              <a:rPr lang="en-US" sz="1050" dirty="0"/>
              <a:t>The shift to larger wafer sizes has been one of the main drivers of the </a:t>
            </a:r>
            <a:r>
              <a:rPr lang="en-US" sz="1050" b="1" dirty="0"/>
              <a:t>decrease in polysilicon, </a:t>
            </a:r>
            <a:r>
              <a:rPr lang="en-US" sz="1050" dirty="0"/>
              <a:t>resulting in </a:t>
            </a:r>
            <a:r>
              <a:rPr lang="en-US" sz="1050" b="1" dirty="0"/>
              <a:t>cost savings</a:t>
            </a:r>
            <a:r>
              <a:rPr lang="en-US" sz="1050" dirty="0"/>
              <a:t>.</a:t>
            </a:r>
          </a:p>
          <a:p>
            <a:pPr>
              <a:spcBef>
                <a:spcPts val="600"/>
              </a:spcBef>
            </a:pPr>
            <a:endParaRPr lang="en-US" sz="1050" dirty="0"/>
          </a:p>
        </p:txBody>
      </p:sp>
      <p:graphicFrame>
        <p:nvGraphicFramePr>
          <p:cNvPr id="8" name="Chart 7">
            <a:extLst>
              <a:ext uri="{FF2B5EF4-FFF2-40B4-BE49-F238E27FC236}">
                <a16:creationId xmlns:a16="http://schemas.microsoft.com/office/drawing/2014/main" id="{BF237668-CEA4-3FF2-E51C-ED73FD38CCD7}"/>
              </a:ext>
            </a:extLst>
          </p:cNvPr>
          <p:cNvGraphicFramePr/>
          <p:nvPr>
            <p:custDataLst>
              <p:tags r:id="rId25"/>
            </p:custDataLst>
            <p:extLst>
              <p:ext uri="{D42A27DB-BD31-4B8C-83A1-F6EECF244321}">
                <p14:modId xmlns:p14="http://schemas.microsoft.com/office/powerpoint/2010/main" val="1765875198"/>
              </p:ext>
            </p:extLst>
          </p:nvPr>
        </p:nvGraphicFramePr>
        <p:xfrm>
          <a:off x="4984750" y="2436813"/>
          <a:ext cx="3779838" cy="3457575"/>
        </p:xfrm>
        <a:graphic>
          <a:graphicData uri="http://schemas.openxmlformats.org/drawingml/2006/chart">
            <c:chart xmlns:c="http://schemas.openxmlformats.org/drawingml/2006/chart" xmlns:r="http://schemas.openxmlformats.org/officeDocument/2006/relationships" r:id="rId63"/>
          </a:graphicData>
        </a:graphic>
      </p:graphicFrame>
      <p:sp>
        <p:nvSpPr>
          <p:cNvPr id="12" name="Text Placeholder 10">
            <a:extLst>
              <a:ext uri="{FF2B5EF4-FFF2-40B4-BE49-F238E27FC236}">
                <a16:creationId xmlns:a16="http://schemas.microsoft.com/office/drawing/2014/main" id="{FAD67669-A51F-EA9C-646B-B163F504CDE1}"/>
              </a:ext>
            </a:extLst>
          </p:cNvPr>
          <p:cNvSpPr>
            <a:spLocks noGrp="1"/>
          </p:cNvSpPr>
          <p:nvPr>
            <p:custDataLst>
              <p:tags r:id="rId26"/>
            </p:custDataLst>
          </p:nvPr>
        </p:nvSpPr>
        <p:spPr bwMode="auto">
          <a:xfrm>
            <a:off x="5795963"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BF6EBD-468E-4260-85B5-C8BA1BF9A076}" type="datetime'''''''''2''''''''''''0''''''''''''''''''''''''''''18'''">
              <a:rPr lang="en-US" altLang="en-US" sz="1200" smtClean="0"/>
              <a:pPr/>
              <a:t>2018</a:t>
            </a:fld>
            <a:endParaRPr lang="en-US" sz="1200" dirty="0"/>
          </a:p>
        </p:txBody>
      </p:sp>
      <p:sp>
        <p:nvSpPr>
          <p:cNvPr id="13" name="Text Placeholder 10">
            <a:extLst>
              <a:ext uri="{FF2B5EF4-FFF2-40B4-BE49-F238E27FC236}">
                <a16:creationId xmlns:a16="http://schemas.microsoft.com/office/drawing/2014/main" id="{63E5CC12-F610-34ED-8E53-628CD047F24F}"/>
              </a:ext>
            </a:extLst>
          </p:cNvPr>
          <p:cNvSpPr>
            <a:spLocks noGrp="1"/>
          </p:cNvSpPr>
          <p:nvPr>
            <p:custDataLst>
              <p:tags r:id="rId27"/>
            </p:custDataLst>
          </p:nvPr>
        </p:nvSpPr>
        <p:spPr bwMode="auto">
          <a:xfrm>
            <a:off x="6399213"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1C9441-D1D8-4776-B240-4E716A8D98E3}" type="datetime'''2''''''''''''''''0''''1''''''''''''9'''''''''''''''''''">
              <a:rPr lang="en-US" altLang="en-US" sz="1200" smtClean="0"/>
              <a:pPr/>
              <a:t>2019</a:t>
            </a:fld>
            <a:endParaRPr lang="en-US" sz="1200" dirty="0"/>
          </a:p>
        </p:txBody>
      </p:sp>
      <p:sp>
        <p:nvSpPr>
          <p:cNvPr id="30" name="Text Placeholder 10">
            <a:extLst>
              <a:ext uri="{FF2B5EF4-FFF2-40B4-BE49-F238E27FC236}">
                <a16:creationId xmlns:a16="http://schemas.microsoft.com/office/drawing/2014/main" id="{9B6F7EF1-CA76-1CA3-A632-A737CA9D5A1A}"/>
              </a:ext>
            </a:extLst>
          </p:cNvPr>
          <p:cNvSpPr>
            <a:spLocks noGrp="1"/>
          </p:cNvSpPr>
          <p:nvPr>
            <p:custDataLst>
              <p:tags r:id="rId28"/>
            </p:custDataLst>
          </p:nvPr>
        </p:nvSpPr>
        <p:spPr bwMode="auto">
          <a:xfrm>
            <a:off x="7000875"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B49CC47-C04B-4C74-8023-CE46AB38173B}" type="datetime'''''''''''2''''''''''''''''''''''''''020'''''''''''''">
              <a:rPr lang="en-US" altLang="en-US" sz="1200" smtClean="0"/>
              <a:pPr/>
              <a:t>2020</a:t>
            </a:fld>
            <a:endParaRPr lang="en-US" sz="1200" dirty="0"/>
          </a:p>
        </p:txBody>
      </p:sp>
      <p:sp>
        <p:nvSpPr>
          <p:cNvPr id="31" name="Text Placeholder 10">
            <a:extLst>
              <a:ext uri="{FF2B5EF4-FFF2-40B4-BE49-F238E27FC236}">
                <a16:creationId xmlns:a16="http://schemas.microsoft.com/office/drawing/2014/main" id="{E122DDAA-95A7-3C6F-9BA5-EED40B6343A5}"/>
              </a:ext>
            </a:extLst>
          </p:cNvPr>
          <p:cNvSpPr>
            <a:spLocks noGrp="1"/>
          </p:cNvSpPr>
          <p:nvPr>
            <p:custDataLst>
              <p:tags r:id="rId29"/>
            </p:custDataLst>
          </p:nvPr>
        </p:nvSpPr>
        <p:spPr bwMode="auto">
          <a:xfrm>
            <a:off x="7604125"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391833-B7D9-4B34-88F1-DA79A7C23B18}" type="datetime'2''''''''''''''''''''''''''''''''021'''">
              <a:rPr lang="en-US" altLang="en-US" sz="1200" smtClean="0"/>
              <a:pPr/>
              <a:t>2021</a:t>
            </a:fld>
            <a:endParaRPr lang="en-US" sz="1200" dirty="0"/>
          </a:p>
        </p:txBody>
      </p:sp>
      <p:sp>
        <p:nvSpPr>
          <p:cNvPr id="11" name="Text Placeholder 10">
            <a:extLst>
              <a:ext uri="{FF2B5EF4-FFF2-40B4-BE49-F238E27FC236}">
                <a16:creationId xmlns:a16="http://schemas.microsoft.com/office/drawing/2014/main" id="{A4177275-47E4-6437-F92E-E47F8A778FAF}"/>
              </a:ext>
            </a:extLst>
          </p:cNvPr>
          <p:cNvSpPr>
            <a:spLocks noGrp="1"/>
          </p:cNvSpPr>
          <p:nvPr>
            <p:custDataLst>
              <p:tags r:id="rId30"/>
            </p:custDataLst>
          </p:nvPr>
        </p:nvSpPr>
        <p:spPr bwMode="auto">
          <a:xfrm>
            <a:off x="5194300"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6021B7-FB4E-4F7C-BB4F-1E14CD972D66}" type="datetime'''''''''2''''0''1''''''''''''''''''''''7'''''''''''''''''">
              <a:rPr lang="en-US" altLang="en-US" sz="1200" smtClean="0"/>
              <a:pPr/>
              <a:t>2017</a:t>
            </a:fld>
            <a:endParaRPr lang="en-US" sz="1200" dirty="0"/>
          </a:p>
        </p:txBody>
      </p:sp>
      <p:sp>
        <p:nvSpPr>
          <p:cNvPr id="136" name="Text Placeholder 10">
            <a:extLst>
              <a:ext uri="{FF2B5EF4-FFF2-40B4-BE49-F238E27FC236}">
                <a16:creationId xmlns:a16="http://schemas.microsoft.com/office/drawing/2014/main" id="{FA060CEA-0E6B-1298-4112-4789055A97D8}"/>
              </a:ext>
            </a:extLst>
          </p:cNvPr>
          <p:cNvSpPr txBox="1">
            <a:spLocks/>
          </p:cNvSpPr>
          <p:nvPr>
            <p:custDataLst>
              <p:tags r:id="rId31"/>
            </p:custDataLst>
          </p:nvPr>
        </p:nvSpPr>
        <p:spPr bwMode="gray">
          <a:xfrm>
            <a:off x="8177213" y="4979988"/>
            <a:ext cx="406400" cy="212725"/>
          </a:xfrm>
          <a:prstGeom prst="rect">
            <a:avLst/>
          </a:prstGeom>
          <a:solidFill>
            <a:schemeClr val="accent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82845F-1488-461A-ACE0-7452CF50CC88}" type="datetime'''''''''''3''''''''''6''''%'''''''''''''''''''''">
              <a:rPr lang="en-US" altLang="en-US" sz="1400" smtClean="0">
                <a:solidFill>
                  <a:schemeClr val="bg1"/>
                </a:solidFill>
                <a:effectLst/>
              </a:rPr>
              <a:pPr marL="0" indent="0" algn="ctr">
                <a:spcBef>
                  <a:spcPct val="0"/>
                </a:spcBef>
                <a:spcAft>
                  <a:spcPct val="0"/>
                </a:spcAft>
                <a:buNone/>
              </a:pPr>
              <a:t>36%</a:t>
            </a:fld>
            <a:endParaRPr lang="en-US" sz="1400" dirty="0">
              <a:solidFill>
                <a:schemeClr val="bg1"/>
              </a:solidFill>
            </a:endParaRPr>
          </a:p>
        </p:txBody>
      </p:sp>
      <p:sp>
        <p:nvSpPr>
          <p:cNvPr id="137" name="Text Placeholder 10">
            <a:extLst>
              <a:ext uri="{FF2B5EF4-FFF2-40B4-BE49-F238E27FC236}">
                <a16:creationId xmlns:a16="http://schemas.microsoft.com/office/drawing/2014/main" id="{9D47D507-CA2B-88BA-4D2C-481F52421854}"/>
              </a:ext>
            </a:extLst>
          </p:cNvPr>
          <p:cNvSpPr txBox="1">
            <a:spLocks/>
          </p:cNvSpPr>
          <p:nvPr>
            <p:custDataLst>
              <p:tags r:id="rId32"/>
            </p:custDataLst>
          </p:nvPr>
        </p:nvSpPr>
        <p:spPr bwMode="gray">
          <a:xfrm>
            <a:off x="8177213" y="3746500"/>
            <a:ext cx="406400"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62151-034B-47C3-83B3-B32A59572571}" type="datetime'''3''''''''''9''''''''''''''''''''''''''''''''''''''%'''''''''">
              <a:rPr lang="en-US" altLang="en-US" sz="1400" smtClean="0">
                <a:solidFill>
                  <a:schemeClr val="bg1"/>
                </a:solidFill>
                <a:effectLst/>
              </a:rPr>
              <a:pPr marL="0" indent="0" algn="ctr">
                <a:spcBef>
                  <a:spcPct val="0"/>
                </a:spcBef>
                <a:spcAft>
                  <a:spcPct val="0"/>
                </a:spcAft>
                <a:buNone/>
              </a:pPr>
              <a:t>39%</a:t>
            </a:fld>
            <a:endParaRPr lang="en-US" sz="1400" dirty="0">
              <a:solidFill>
                <a:schemeClr val="bg1"/>
              </a:solidFill>
            </a:endParaRPr>
          </a:p>
        </p:txBody>
      </p:sp>
      <p:sp>
        <p:nvSpPr>
          <p:cNvPr id="138" name="Text Placeholder 10">
            <a:extLst>
              <a:ext uri="{FF2B5EF4-FFF2-40B4-BE49-F238E27FC236}">
                <a16:creationId xmlns:a16="http://schemas.microsoft.com/office/drawing/2014/main" id="{FB837B09-EE97-89A5-0AE0-7389C4D5F056}"/>
              </a:ext>
            </a:extLst>
          </p:cNvPr>
          <p:cNvSpPr txBox="1">
            <a:spLocks/>
          </p:cNvSpPr>
          <p:nvPr>
            <p:custDataLst>
              <p:tags r:id="rId33"/>
            </p:custDataLst>
          </p:nvPr>
        </p:nvSpPr>
        <p:spPr bwMode="gray">
          <a:xfrm>
            <a:off x="8177213" y="2759075"/>
            <a:ext cx="406400" cy="212725"/>
          </a:xfrm>
          <a:prstGeom prst="rect">
            <a:avLst/>
          </a:prstGeom>
          <a:solidFill>
            <a:schemeClr val="accent4"/>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1B8BC8-24F0-4FF8-9AA2-91BFC27E3387}" type="datetime'''''''''2''''''''''''''''''''1''%'''''''''''''''''''''''''">
              <a:rPr lang="en-US" altLang="en-US" sz="1400" smtClean="0">
                <a:solidFill>
                  <a:schemeClr val="bg1"/>
                </a:solidFill>
                <a:effectLst/>
              </a:rPr>
              <a:pPr marL="0" indent="0" algn="ctr">
                <a:spcBef>
                  <a:spcPct val="0"/>
                </a:spcBef>
                <a:spcAft>
                  <a:spcPct val="0"/>
                </a:spcAft>
                <a:buNone/>
              </a:pPr>
              <a:t>21%</a:t>
            </a:fld>
            <a:endParaRPr lang="en-US" sz="1400" dirty="0">
              <a:solidFill>
                <a:schemeClr val="bg1"/>
              </a:solidFill>
            </a:endParaRPr>
          </a:p>
        </p:txBody>
      </p:sp>
      <p:sp>
        <p:nvSpPr>
          <p:cNvPr id="32" name="Text Placeholder 10">
            <a:extLst>
              <a:ext uri="{FF2B5EF4-FFF2-40B4-BE49-F238E27FC236}">
                <a16:creationId xmlns:a16="http://schemas.microsoft.com/office/drawing/2014/main" id="{EC9D6CFE-E4BB-F865-089E-06831AF3174C}"/>
              </a:ext>
            </a:extLst>
          </p:cNvPr>
          <p:cNvSpPr>
            <a:spLocks noGrp="1"/>
          </p:cNvSpPr>
          <p:nvPr>
            <p:custDataLst>
              <p:tags r:id="rId34"/>
            </p:custDataLst>
          </p:nvPr>
        </p:nvSpPr>
        <p:spPr bwMode="auto">
          <a:xfrm>
            <a:off x="8164513" y="5902325"/>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902591-993D-4DD8-8267-3BACD33A1900}" type="datetime'''''''''''''''''''''''''''''''''''''''''2''0''2''''2''''e'''">
              <a:rPr lang="en-US" altLang="en-US" sz="1200" smtClean="0"/>
              <a:pPr/>
              <a:t>2022e</a:t>
            </a:fld>
            <a:endParaRPr lang="en-US" sz="1200" dirty="0"/>
          </a:p>
        </p:txBody>
      </p:sp>
      <p:sp>
        <p:nvSpPr>
          <p:cNvPr id="166" name="Text Placeholder 10">
            <a:extLst>
              <a:ext uri="{FF2B5EF4-FFF2-40B4-BE49-F238E27FC236}">
                <a16:creationId xmlns:a16="http://schemas.microsoft.com/office/drawing/2014/main" id="{F6129644-9C82-681C-694C-EE3FDD3A19DB}"/>
              </a:ext>
            </a:extLst>
          </p:cNvPr>
          <p:cNvSpPr txBox="1">
            <a:spLocks/>
          </p:cNvSpPr>
          <p:nvPr>
            <p:custDataLst>
              <p:tags r:id="rId35"/>
            </p:custDataLst>
          </p:nvPr>
        </p:nvSpPr>
        <p:spPr bwMode="gray">
          <a:xfrm>
            <a:off x="8226425" y="5638800"/>
            <a:ext cx="307975" cy="212725"/>
          </a:xfrm>
          <a:prstGeom prst="rect">
            <a:avLst/>
          </a:prstGeom>
          <a:solidFill>
            <a:schemeClr val="accent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C57C67-05F4-4244-855F-C4EC398EAEA5}" type="datetime'''4''''''''''''''''''''''''''''''''''''''%'''''''''''''">
              <a:rPr lang="en-US" altLang="en-US" sz="1400" smtClean="0">
                <a:solidFill>
                  <a:schemeClr val="bg1"/>
                </a:solidFill>
                <a:effectLst/>
              </a:rPr>
              <a:pPr marL="0" indent="0" algn="ctr">
                <a:spcBef>
                  <a:spcPct val="0"/>
                </a:spcBef>
                <a:spcAft>
                  <a:spcPct val="0"/>
                </a:spcAft>
                <a:buNone/>
              </a:pPr>
              <a:t>4%</a:t>
            </a:fld>
            <a:endParaRPr lang="en-US" sz="1400" dirty="0">
              <a:solidFill>
                <a:schemeClr val="bg1"/>
              </a:solidFill>
            </a:endParaRPr>
          </a:p>
        </p:txBody>
      </p:sp>
      <p:grpSp>
        <p:nvGrpSpPr>
          <p:cNvPr id="33" name="btfpColumnHeaderBox763597">
            <a:extLst>
              <a:ext uri="{FF2B5EF4-FFF2-40B4-BE49-F238E27FC236}">
                <a16:creationId xmlns:a16="http://schemas.microsoft.com/office/drawing/2014/main" id="{B480B7F5-FFCD-9AE8-B024-D28F5F7334BC}"/>
              </a:ext>
            </a:extLst>
          </p:cNvPr>
          <p:cNvGrpSpPr/>
          <p:nvPr>
            <p:custDataLst>
              <p:tags r:id="rId36"/>
            </p:custDataLst>
          </p:nvPr>
        </p:nvGrpSpPr>
        <p:grpSpPr>
          <a:xfrm>
            <a:off x="5068093" y="1556392"/>
            <a:ext cx="3686969" cy="292112"/>
            <a:chOff x="9272252" y="1555122"/>
            <a:chExt cx="2589548" cy="291303"/>
          </a:xfrm>
        </p:grpSpPr>
        <p:sp>
          <p:nvSpPr>
            <p:cNvPr id="34" name="btfpColumnHeaderBoxText763597">
              <a:extLst>
                <a:ext uri="{FF2B5EF4-FFF2-40B4-BE49-F238E27FC236}">
                  <a16:creationId xmlns:a16="http://schemas.microsoft.com/office/drawing/2014/main" id="{C9ABB460-533E-E81B-B001-3B3AD716763E}"/>
                </a:ext>
              </a:extLst>
            </p:cNvPr>
            <p:cNvSpPr txBox="1"/>
            <p:nvPr/>
          </p:nvSpPr>
          <p:spPr bwMode="gray">
            <a:xfrm>
              <a:off x="9272252" y="1555122"/>
              <a:ext cx="2589548" cy="291303"/>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Wafer sizes have increased since 2017</a:t>
              </a:r>
            </a:p>
          </p:txBody>
        </p:sp>
        <p:cxnSp>
          <p:nvCxnSpPr>
            <p:cNvPr id="35" name="btfpColumnHeaderBoxLine763597">
              <a:extLst>
                <a:ext uri="{FF2B5EF4-FFF2-40B4-BE49-F238E27FC236}">
                  <a16:creationId xmlns:a16="http://schemas.microsoft.com/office/drawing/2014/main" id="{E0B6B72D-B873-6CA8-4CC9-A41831438145}"/>
                </a:ext>
              </a:extLst>
            </p:cNvPr>
            <p:cNvCxnSpPr/>
            <p:nvPr/>
          </p:nvCxnSpPr>
          <p:spPr bwMode="gray">
            <a:xfrm>
              <a:off x="9272252" y="1826776"/>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44760956-BC04-E56B-D3A7-7FD9419E4227}"/>
              </a:ext>
            </a:extLst>
          </p:cNvPr>
          <p:cNvSpPr/>
          <p:nvPr>
            <p:custDataLst>
              <p:tags r:id="rId37"/>
            </p:custDataLst>
          </p:nvPr>
        </p:nvSpPr>
        <p:spPr bwMode="auto">
          <a:xfrm>
            <a:off x="5067300" y="1911350"/>
            <a:ext cx="2889250" cy="4984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8" name="Rectangle 57">
            <a:extLst>
              <a:ext uri="{FF2B5EF4-FFF2-40B4-BE49-F238E27FC236}">
                <a16:creationId xmlns:a16="http://schemas.microsoft.com/office/drawing/2014/main" id="{C1EFC7ED-05BD-B81E-898C-759B2A4408F9}"/>
              </a:ext>
            </a:extLst>
          </p:cNvPr>
          <p:cNvSpPr/>
          <p:nvPr>
            <p:custDataLst>
              <p:tags r:id="rId38"/>
            </p:custDataLst>
          </p:nvPr>
        </p:nvSpPr>
        <p:spPr bwMode="auto">
          <a:xfrm>
            <a:off x="5122863" y="1971675"/>
            <a:ext cx="196850" cy="1476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0" name="Rectangle 59">
            <a:extLst>
              <a:ext uri="{FF2B5EF4-FFF2-40B4-BE49-F238E27FC236}">
                <a16:creationId xmlns:a16="http://schemas.microsoft.com/office/drawing/2014/main" id="{9E3EA934-5E36-0047-A381-79B9FC224F53}"/>
              </a:ext>
            </a:extLst>
          </p:cNvPr>
          <p:cNvSpPr/>
          <p:nvPr>
            <p:custDataLst>
              <p:tags r:id="rId39"/>
            </p:custDataLst>
          </p:nvPr>
        </p:nvSpPr>
        <p:spPr bwMode="auto">
          <a:xfrm>
            <a:off x="6562725" y="2190750"/>
            <a:ext cx="196850" cy="1476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1" name="Rectangle 60">
            <a:extLst>
              <a:ext uri="{FF2B5EF4-FFF2-40B4-BE49-F238E27FC236}">
                <a16:creationId xmlns:a16="http://schemas.microsoft.com/office/drawing/2014/main" id="{0721637E-2C0C-4080-0490-88B851BE9638}"/>
              </a:ext>
            </a:extLst>
          </p:cNvPr>
          <p:cNvSpPr/>
          <p:nvPr>
            <p:custDataLst>
              <p:tags r:id="rId40"/>
            </p:custDataLst>
          </p:nvPr>
        </p:nvSpPr>
        <p:spPr bwMode="auto">
          <a:xfrm>
            <a:off x="5122863" y="2190750"/>
            <a:ext cx="196850" cy="1476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2" name="Rectangle 61">
            <a:extLst>
              <a:ext uri="{FF2B5EF4-FFF2-40B4-BE49-F238E27FC236}">
                <a16:creationId xmlns:a16="http://schemas.microsoft.com/office/drawing/2014/main" id="{3FD246A9-5B55-DE13-CD45-5173427B61C5}"/>
              </a:ext>
            </a:extLst>
          </p:cNvPr>
          <p:cNvSpPr/>
          <p:nvPr>
            <p:custDataLst>
              <p:tags r:id="rId41"/>
            </p:custDataLst>
          </p:nvPr>
        </p:nvSpPr>
        <p:spPr bwMode="auto">
          <a:xfrm>
            <a:off x="6562725" y="1971675"/>
            <a:ext cx="196850" cy="1476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3" name="Text Placeholder 10">
            <a:extLst>
              <a:ext uri="{FF2B5EF4-FFF2-40B4-BE49-F238E27FC236}">
                <a16:creationId xmlns:a16="http://schemas.microsoft.com/office/drawing/2014/main" id="{9D1500A7-DE57-23FF-C666-6FF8F559127C}"/>
              </a:ext>
            </a:extLst>
          </p:cNvPr>
          <p:cNvSpPr>
            <a:spLocks noGrp="1"/>
          </p:cNvSpPr>
          <p:nvPr>
            <p:custDataLst>
              <p:tags r:id="rId42"/>
            </p:custDataLst>
          </p:nvPr>
        </p:nvSpPr>
        <p:spPr bwMode="auto">
          <a:xfrm>
            <a:off x="5370513" y="1966913"/>
            <a:ext cx="70008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100" dirty="0"/>
              <a:t>&lt; 158.7 mm</a:t>
            </a:r>
            <a:endParaRPr lang="en-US" sz="1100" dirty="0"/>
          </a:p>
        </p:txBody>
      </p:sp>
      <p:sp>
        <p:nvSpPr>
          <p:cNvPr id="64" name="Text Placeholder 10">
            <a:extLst>
              <a:ext uri="{FF2B5EF4-FFF2-40B4-BE49-F238E27FC236}">
                <a16:creationId xmlns:a16="http://schemas.microsoft.com/office/drawing/2014/main" id="{CB7F0234-7812-0AC8-5827-EE6073405F36}"/>
              </a:ext>
            </a:extLst>
          </p:cNvPr>
          <p:cNvSpPr>
            <a:spLocks noGrp="1"/>
          </p:cNvSpPr>
          <p:nvPr>
            <p:custDataLst>
              <p:tags r:id="rId43"/>
            </p:custDataLst>
          </p:nvPr>
        </p:nvSpPr>
        <p:spPr bwMode="auto">
          <a:xfrm>
            <a:off x="6810375" y="2185988"/>
            <a:ext cx="6191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68ED2B7-635B-4CE9-8F32-7013253735E1}" type="datetime'''''2''''1''''''''''''0''''''''.0 ''''''''''''''m''m'''''">
              <a:rPr lang="en-US" altLang="en-US" sz="1100" smtClean="0"/>
              <a:pPr/>
              <a:t>210.0 mm</a:t>
            </a:fld>
            <a:endParaRPr lang="en-US" sz="1100" dirty="0"/>
          </a:p>
        </p:txBody>
      </p:sp>
      <p:sp>
        <p:nvSpPr>
          <p:cNvPr id="66" name="Text Placeholder 10">
            <a:extLst>
              <a:ext uri="{FF2B5EF4-FFF2-40B4-BE49-F238E27FC236}">
                <a16:creationId xmlns:a16="http://schemas.microsoft.com/office/drawing/2014/main" id="{2087B6A5-8619-51A6-25AA-C98F5764DB89}"/>
              </a:ext>
            </a:extLst>
          </p:cNvPr>
          <p:cNvSpPr>
            <a:spLocks noGrp="1"/>
          </p:cNvSpPr>
          <p:nvPr>
            <p:custDataLst>
              <p:tags r:id="rId44"/>
            </p:custDataLst>
          </p:nvPr>
        </p:nvSpPr>
        <p:spPr bwMode="auto">
          <a:xfrm>
            <a:off x="5370513" y="2185988"/>
            <a:ext cx="10906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7C6402-F32E-4815-A524-99004E5370F5}" type="datetime'158''''''''''''.''7 - ''''''''''166''''''.''''''0'''''' mm'">
              <a:rPr lang="en-US" altLang="en-US" sz="1100" smtClean="0"/>
              <a:pPr/>
              <a:t>158.7 - 166.0 mm</a:t>
            </a:fld>
            <a:endParaRPr lang="en-US" sz="1100" dirty="0"/>
          </a:p>
        </p:txBody>
      </p:sp>
      <p:sp>
        <p:nvSpPr>
          <p:cNvPr id="68" name="Text Placeholder 10">
            <a:extLst>
              <a:ext uri="{FF2B5EF4-FFF2-40B4-BE49-F238E27FC236}">
                <a16:creationId xmlns:a16="http://schemas.microsoft.com/office/drawing/2014/main" id="{48B056F2-3F66-95DF-B47F-27D2FC02AE7C}"/>
              </a:ext>
            </a:extLst>
          </p:cNvPr>
          <p:cNvSpPr>
            <a:spLocks noGrp="1"/>
          </p:cNvSpPr>
          <p:nvPr>
            <p:custDataLst>
              <p:tags r:id="rId45"/>
            </p:custDataLst>
          </p:nvPr>
        </p:nvSpPr>
        <p:spPr bwMode="auto">
          <a:xfrm>
            <a:off x="6810375" y="1966913"/>
            <a:ext cx="10906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118300-4D84-446D-B44C-CA8C71BFAFB1}" type="datetime'1''82''''''''''''''.''''''0'' ''''- 2''''10.0'''''''' mm'''''">
              <a:rPr lang="en-US" altLang="en-US" sz="1100" smtClean="0"/>
              <a:pPr/>
              <a:t>182.0 - 210.0 mm</a:t>
            </a:fld>
            <a:endParaRPr lang="en-US" sz="1100" dirty="0"/>
          </a:p>
        </p:txBody>
      </p:sp>
      <p:sp>
        <p:nvSpPr>
          <p:cNvPr id="176" name="Rectangle 175">
            <a:extLst>
              <a:ext uri="{FF2B5EF4-FFF2-40B4-BE49-F238E27FC236}">
                <a16:creationId xmlns:a16="http://schemas.microsoft.com/office/drawing/2014/main" id="{B59805FC-4DAC-68FC-9900-EF0E64B5F6BF}"/>
              </a:ext>
            </a:extLst>
          </p:cNvPr>
          <p:cNvSpPr/>
          <p:nvPr>
            <p:custDataLst>
              <p:tags r:id="rId46"/>
            </p:custDataLst>
          </p:nvPr>
        </p:nvSpPr>
        <p:spPr bwMode="auto">
          <a:xfrm>
            <a:off x="320675" y="1911350"/>
            <a:ext cx="2747963"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4" name="Rectangle 83">
            <a:extLst>
              <a:ext uri="{FF2B5EF4-FFF2-40B4-BE49-F238E27FC236}">
                <a16:creationId xmlns:a16="http://schemas.microsoft.com/office/drawing/2014/main" id="{DF84F59C-237E-72C0-B30D-B0639CE39D89}"/>
              </a:ext>
            </a:extLst>
          </p:cNvPr>
          <p:cNvSpPr/>
          <p:nvPr>
            <p:custDataLst>
              <p:tags r:id="rId47"/>
            </p:custDataLst>
          </p:nvPr>
        </p:nvSpPr>
        <p:spPr bwMode="auto">
          <a:xfrm>
            <a:off x="381000" y="1976438"/>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5" name="Rectangle 84">
            <a:extLst>
              <a:ext uri="{FF2B5EF4-FFF2-40B4-BE49-F238E27FC236}">
                <a16:creationId xmlns:a16="http://schemas.microsoft.com/office/drawing/2014/main" id="{420ACA22-4D8B-FB46-6803-4A4149EF312B}"/>
              </a:ext>
            </a:extLst>
          </p:cNvPr>
          <p:cNvSpPr/>
          <p:nvPr>
            <p:custDataLst>
              <p:tags r:id="rId48"/>
            </p:custDataLst>
          </p:nvPr>
        </p:nvSpPr>
        <p:spPr bwMode="auto">
          <a:xfrm>
            <a:off x="1312863" y="1976438"/>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6" name="Rectangle 85">
            <a:extLst>
              <a:ext uri="{FF2B5EF4-FFF2-40B4-BE49-F238E27FC236}">
                <a16:creationId xmlns:a16="http://schemas.microsoft.com/office/drawing/2014/main" id="{9A659608-62F3-311D-D9E3-FF446B876239}"/>
              </a:ext>
            </a:extLst>
          </p:cNvPr>
          <p:cNvSpPr/>
          <p:nvPr>
            <p:custDataLst>
              <p:tags r:id="rId49"/>
            </p:custDataLst>
          </p:nvPr>
        </p:nvSpPr>
        <p:spPr bwMode="auto">
          <a:xfrm>
            <a:off x="2160588" y="1976438"/>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5" name="Text Placeholder 10">
            <a:extLst>
              <a:ext uri="{FF2B5EF4-FFF2-40B4-BE49-F238E27FC236}">
                <a16:creationId xmlns:a16="http://schemas.microsoft.com/office/drawing/2014/main" id="{2EED115B-79CD-25E1-7699-3E25BC9564B6}"/>
              </a:ext>
            </a:extLst>
          </p:cNvPr>
          <p:cNvSpPr txBox="1">
            <a:spLocks/>
          </p:cNvSpPr>
          <p:nvPr>
            <p:custDataLst>
              <p:tags r:id="rId50"/>
            </p:custDataLst>
          </p:nvPr>
        </p:nvSpPr>
        <p:spPr bwMode="auto">
          <a:xfrm>
            <a:off x="1577975" y="1971675"/>
            <a:ext cx="4810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BF24E03-37DA-4888-8132-36808C410601}" type="datetime'''''''''''''''''Pol''''''''''''''''''''y''-S''''''i'''''">
              <a:rPr lang="en-US" altLang="en-US" sz="1200" smtClean="0">
                <a:effectLst/>
              </a:rPr>
              <a:pPr marL="0" indent="0">
                <a:spcBef>
                  <a:spcPct val="0"/>
                </a:spcBef>
                <a:spcAft>
                  <a:spcPct val="0"/>
                </a:spcAft>
                <a:buNone/>
              </a:pPr>
              <a:t>Poly-Si</a:t>
            </a:fld>
            <a:endParaRPr lang="en-US" sz="1200" dirty="0"/>
          </a:p>
        </p:txBody>
      </p:sp>
      <p:sp>
        <p:nvSpPr>
          <p:cNvPr id="76" name="Text Placeholder 10">
            <a:extLst>
              <a:ext uri="{FF2B5EF4-FFF2-40B4-BE49-F238E27FC236}">
                <a16:creationId xmlns:a16="http://schemas.microsoft.com/office/drawing/2014/main" id="{52C8CD1C-B799-1002-6D37-0D9AB091E81F}"/>
              </a:ext>
            </a:extLst>
          </p:cNvPr>
          <p:cNvSpPr txBox="1">
            <a:spLocks/>
          </p:cNvSpPr>
          <p:nvPr>
            <p:custDataLst>
              <p:tags r:id="rId51"/>
            </p:custDataLst>
          </p:nvPr>
        </p:nvSpPr>
        <p:spPr bwMode="auto">
          <a:xfrm>
            <a:off x="2425700" y="1971675"/>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AD4CD12-340B-4D4B-A2B9-D28AAD3FFB29}" type="datetime'''''''T''''hi''n-''f''il''''''''m'''''''''''''''''''">
              <a:rPr lang="en-US" altLang="en-US" sz="1200" smtClean="0"/>
              <a:pPr marL="0" indent="0">
                <a:spcBef>
                  <a:spcPct val="0"/>
                </a:spcBef>
                <a:spcAft>
                  <a:spcPct val="0"/>
                </a:spcAft>
                <a:buNone/>
              </a:pPr>
              <a:t>Thin-film</a:t>
            </a:fld>
            <a:endParaRPr lang="en-US" sz="1200" dirty="0"/>
          </a:p>
        </p:txBody>
      </p:sp>
      <p:sp>
        <p:nvSpPr>
          <p:cNvPr id="67" name="Text Placeholder 10">
            <a:extLst>
              <a:ext uri="{FF2B5EF4-FFF2-40B4-BE49-F238E27FC236}">
                <a16:creationId xmlns:a16="http://schemas.microsoft.com/office/drawing/2014/main" id="{729F361C-22D4-040B-6C23-8DAB3F04592D}"/>
              </a:ext>
            </a:extLst>
          </p:cNvPr>
          <p:cNvSpPr txBox="1">
            <a:spLocks/>
          </p:cNvSpPr>
          <p:nvPr>
            <p:custDataLst>
              <p:tags r:id="rId52"/>
            </p:custDataLst>
          </p:nvPr>
        </p:nvSpPr>
        <p:spPr bwMode="auto">
          <a:xfrm>
            <a:off x="646113" y="1971675"/>
            <a:ext cx="565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E362B1A-5371-4A97-AFE0-F721ADD472A8}" type="datetime'M''''''''''''''o''n''''''''''''o''''-S''''''''''''''''''i'''">
              <a:rPr lang="en-US" altLang="en-US" sz="1200" smtClean="0"/>
              <a:pPr marL="0" indent="0">
                <a:spcBef>
                  <a:spcPct val="0"/>
                </a:spcBef>
                <a:spcAft>
                  <a:spcPct val="0"/>
                </a:spcAft>
                <a:buNone/>
              </a:pPr>
              <a:t>Mono-Si</a:t>
            </a:fld>
            <a:endParaRPr lang="en-US" sz="1200" dirty="0"/>
          </a:p>
        </p:txBody>
      </p:sp>
    </p:spTree>
    <p:custDataLst>
      <p:tags r:id="rId1"/>
    </p:custDataLst>
    <p:extLst>
      <p:ext uri="{BB962C8B-B14F-4D97-AF65-F5344CB8AC3E}">
        <p14:creationId xmlns:p14="http://schemas.microsoft.com/office/powerpoint/2010/main" val="339415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59868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Momentum gathers behind n-type cells, motivated by lower degradation and better heat tolerance</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err="1">
                <a:solidFill>
                  <a:srgbClr val="000000"/>
                </a:solidFill>
                <a:hlinkClick r:id="rId8"/>
              </a:rPr>
              <a:t>Bhor</a:t>
            </a:r>
            <a:r>
              <a:rPr lang="en-US" sz="800" dirty="0">
                <a:solidFill>
                  <a:srgbClr val="000000"/>
                </a:solidFill>
                <a:hlinkClick r:id="rId8"/>
              </a:rPr>
              <a:t>, My Solar Quotes</a:t>
            </a:r>
            <a:r>
              <a:rPr lang="en-US" sz="800" dirty="0">
                <a:solidFill>
                  <a:srgbClr val="000000"/>
                </a:solidFill>
              </a:rPr>
              <a:t>; </a:t>
            </a:r>
            <a:r>
              <a:rPr lang="en-US" sz="800" dirty="0">
                <a:solidFill>
                  <a:srgbClr val="000000"/>
                </a:solidFill>
                <a:hlinkClick r:id="rId9"/>
              </a:rPr>
              <a:t>RETC</a:t>
            </a:r>
            <a:br>
              <a:rPr lang="en-US" sz="800" dirty="0">
                <a:solidFill>
                  <a:srgbClr val="000000"/>
                </a:solidFill>
              </a:rPr>
            </a:br>
            <a:r>
              <a:rPr lang="en-US" sz="800" dirty="0">
                <a:solidFill>
                  <a:srgbClr val="000000"/>
                </a:solidFill>
              </a:rPr>
              <a:t>Credit: Taicheng Jin, Hyae Ryung Kim, and</a:t>
            </a:r>
            <a:r>
              <a:rPr lang="en-US" sz="800" dirty="0"/>
              <a:t> </a:t>
            </a:r>
            <a:r>
              <a:rPr lang="en-US" sz="800" dirty="0">
                <a:solidFill>
                  <a:srgbClr val="000000"/>
                </a:solidFill>
                <a:hlinkClick r:id="rId10"/>
              </a:rPr>
              <a:t>Gernot Wagner</a:t>
            </a:r>
            <a:r>
              <a:rPr lang="en-US" sz="800" dirty="0">
                <a:solidFill>
                  <a:srgbClr val="000000"/>
                </a:solidFill>
              </a:rPr>
              <a:t> (23 September 2024); share/adapt </a:t>
            </a:r>
            <a:r>
              <a:rPr lang="en-US" sz="800" dirty="0">
                <a:solidFill>
                  <a:srgbClr val="000000"/>
                </a:solidFill>
                <a:hlinkClick r:id="rId11"/>
              </a:rPr>
              <a:t>with attribution</a:t>
            </a:r>
            <a:r>
              <a:rPr lang="en-US" sz="800" dirty="0">
                <a:solidFill>
                  <a:srgbClr val="000000"/>
                </a:solidFill>
              </a:rPr>
              <a:t>. Contact: </a:t>
            </a:r>
            <a:r>
              <a:rPr lang="en-US" sz="800" dirty="0">
                <a:solidFill>
                  <a:srgbClr val="000000"/>
                </a:solidFill>
                <a:hlinkClick r:id="rId12"/>
              </a:rPr>
              <a:t>gwagner@columbia.edu</a:t>
            </a:r>
            <a:r>
              <a:rPr lang="en-US" sz="800" dirty="0">
                <a:solidFill>
                  <a:srgbClr val="000000"/>
                </a:solidFill>
              </a:rPr>
              <a:t> </a:t>
            </a:r>
          </a:p>
        </p:txBody>
      </p:sp>
      <p:sp>
        <p:nvSpPr>
          <p:cNvPr id="5" name="Rectangle 2">
            <a:extLst>
              <a:ext uri="{FF2B5EF4-FFF2-40B4-BE49-F238E27FC236}">
                <a16:creationId xmlns:a16="http://schemas.microsoft.com/office/drawing/2014/main" id="{437698F5-3F81-4744-B1E1-122E754F0063}"/>
              </a:ext>
            </a:extLst>
          </p:cNvPr>
          <p:cNvSpPr/>
          <p:nvPr/>
        </p:nvSpPr>
        <p:spPr bwMode="gray">
          <a:xfrm>
            <a:off x="8089648" y="1554480"/>
            <a:ext cx="3772152" cy="405013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buNone/>
            </a:pPr>
            <a:r>
              <a:rPr lang="en-US" sz="1250" b="1" dirty="0">
                <a:solidFill>
                  <a:srgbClr val="000000"/>
                </a:solidFill>
              </a:rPr>
              <a:t>Observations</a:t>
            </a:r>
          </a:p>
          <a:p>
            <a:r>
              <a:rPr lang="en-US" sz="1050" dirty="0">
                <a:solidFill>
                  <a:schemeClr val="tx1"/>
                </a:solidFill>
              </a:rPr>
              <a:t>Solar cells are structured with a </a:t>
            </a:r>
            <a:r>
              <a:rPr lang="en-US" sz="1050" b="1" dirty="0">
                <a:solidFill>
                  <a:schemeClr val="tx1"/>
                </a:solidFill>
              </a:rPr>
              <a:t>P-N junction</a:t>
            </a:r>
            <a:r>
              <a:rPr lang="en-US" sz="1050" dirty="0">
                <a:solidFill>
                  <a:schemeClr val="tx1"/>
                </a:solidFill>
              </a:rPr>
              <a:t>, featuring a </a:t>
            </a:r>
            <a:r>
              <a:rPr lang="en-US" sz="1050" b="1" dirty="0">
                <a:solidFill>
                  <a:schemeClr val="tx1"/>
                </a:solidFill>
              </a:rPr>
              <a:t>p-type and an n-type c-Si</a:t>
            </a:r>
            <a:r>
              <a:rPr lang="en-US" sz="1050" dirty="0">
                <a:solidFill>
                  <a:schemeClr val="tx1"/>
                </a:solidFill>
              </a:rPr>
              <a:t>. </a:t>
            </a:r>
          </a:p>
          <a:p>
            <a:r>
              <a:rPr lang="en-US" sz="1050" dirty="0">
                <a:solidFill>
                  <a:schemeClr val="tx1"/>
                </a:solidFill>
              </a:rPr>
              <a:t>The upper, thinner layer is the </a:t>
            </a:r>
            <a:r>
              <a:rPr lang="en-US" sz="1050" b="1" dirty="0">
                <a:solidFill>
                  <a:schemeClr val="tx1"/>
                </a:solidFill>
              </a:rPr>
              <a:t>emitter; </a:t>
            </a:r>
            <a:r>
              <a:rPr lang="en-US" sz="1050" dirty="0">
                <a:solidFill>
                  <a:schemeClr val="tx1"/>
                </a:solidFill>
              </a:rPr>
              <a:t>the</a:t>
            </a:r>
            <a:r>
              <a:rPr lang="en-US" sz="1050" b="1" dirty="0">
                <a:solidFill>
                  <a:schemeClr val="tx1"/>
                </a:solidFill>
              </a:rPr>
              <a:t> </a:t>
            </a:r>
            <a:r>
              <a:rPr lang="en-US" sz="1050" dirty="0">
                <a:solidFill>
                  <a:schemeClr val="tx1"/>
                </a:solidFill>
              </a:rPr>
              <a:t>lower and thicker layer is the </a:t>
            </a:r>
            <a:r>
              <a:rPr lang="en-US" sz="1050" b="1" dirty="0">
                <a:solidFill>
                  <a:schemeClr val="tx1"/>
                </a:solidFill>
              </a:rPr>
              <a:t>bulk</a:t>
            </a:r>
            <a:r>
              <a:rPr lang="en-US" sz="1050" dirty="0">
                <a:solidFill>
                  <a:schemeClr val="tx1"/>
                </a:solidFill>
              </a:rPr>
              <a:t> region.</a:t>
            </a:r>
          </a:p>
          <a:p>
            <a:pPr lvl="1"/>
            <a:r>
              <a:rPr lang="en-US" sz="850" b="1" dirty="0">
                <a:solidFill>
                  <a:schemeClr val="tx1"/>
                </a:solidFill>
              </a:rPr>
              <a:t>P-type (PERC): </a:t>
            </a:r>
            <a:r>
              <a:rPr lang="en-US" sz="850" dirty="0">
                <a:solidFill>
                  <a:schemeClr val="tx1"/>
                </a:solidFill>
              </a:rPr>
              <a:t>Doped with </a:t>
            </a:r>
            <a:r>
              <a:rPr lang="en-US" sz="850" b="1" dirty="0">
                <a:solidFill>
                  <a:schemeClr val="tx1"/>
                </a:solidFill>
              </a:rPr>
              <a:t>boron</a:t>
            </a:r>
            <a:r>
              <a:rPr lang="en-US" sz="850" dirty="0">
                <a:solidFill>
                  <a:schemeClr val="tx1"/>
                </a:solidFill>
              </a:rPr>
              <a:t> and is </a:t>
            </a:r>
            <a:r>
              <a:rPr lang="en-US" sz="850" b="1" dirty="0">
                <a:solidFill>
                  <a:schemeClr val="tx1"/>
                </a:solidFill>
              </a:rPr>
              <a:t>positively (+)</a:t>
            </a:r>
            <a:r>
              <a:rPr lang="en-US" sz="850" dirty="0">
                <a:solidFill>
                  <a:schemeClr val="tx1"/>
                </a:solidFill>
              </a:rPr>
              <a:t> charged</a:t>
            </a:r>
          </a:p>
          <a:p>
            <a:pPr lvl="1"/>
            <a:r>
              <a:rPr lang="en-US" sz="850" b="1" dirty="0">
                <a:solidFill>
                  <a:schemeClr val="tx1"/>
                </a:solidFill>
              </a:rPr>
              <a:t>N-type (</a:t>
            </a:r>
            <a:r>
              <a:rPr lang="en-US" sz="850" b="1" dirty="0" err="1">
                <a:solidFill>
                  <a:schemeClr val="tx1"/>
                </a:solidFill>
              </a:rPr>
              <a:t>TOPCon</a:t>
            </a:r>
            <a:r>
              <a:rPr lang="en-US" sz="850" b="1" dirty="0">
                <a:solidFill>
                  <a:schemeClr val="tx1"/>
                </a:solidFill>
              </a:rPr>
              <a:t>): D</a:t>
            </a:r>
            <a:r>
              <a:rPr lang="en-US" sz="850" dirty="0">
                <a:solidFill>
                  <a:schemeClr val="tx1"/>
                </a:solidFill>
              </a:rPr>
              <a:t>oped with </a:t>
            </a:r>
            <a:r>
              <a:rPr lang="en-US" sz="850" b="1" dirty="0">
                <a:solidFill>
                  <a:schemeClr val="tx1"/>
                </a:solidFill>
              </a:rPr>
              <a:t>phosphorous</a:t>
            </a:r>
            <a:r>
              <a:rPr lang="en-US" sz="850" dirty="0">
                <a:solidFill>
                  <a:schemeClr val="tx1"/>
                </a:solidFill>
              </a:rPr>
              <a:t> and is </a:t>
            </a:r>
            <a:r>
              <a:rPr lang="en-US" sz="850" b="1" dirty="0">
                <a:solidFill>
                  <a:schemeClr val="tx1"/>
                </a:solidFill>
              </a:rPr>
              <a:t>negatively (-)</a:t>
            </a:r>
            <a:r>
              <a:rPr lang="en-US" sz="850" dirty="0">
                <a:solidFill>
                  <a:schemeClr val="tx1"/>
                </a:solidFill>
              </a:rPr>
              <a:t> charged</a:t>
            </a:r>
          </a:p>
          <a:p>
            <a:pPr lvl="1"/>
            <a:r>
              <a:rPr lang="en-US" sz="850" b="1" dirty="0">
                <a:solidFill>
                  <a:schemeClr val="tx1"/>
                </a:solidFill>
              </a:rPr>
              <a:t>Depletion zone </a:t>
            </a:r>
            <a:r>
              <a:rPr lang="en-US" sz="850" dirty="0">
                <a:solidFill>
                  <a:schemeClr val="tx1"/>
                </a:solidFill>
              </a:rPr>
              <a:t>is the “traffic zone,” where upward and downward electrons bump into each other.</a:t>
            </a:r>
          </a:p>
          <a:p>
            <a:r>
              <a:rPr lang="en-US" sz="1050" b="1" dirty="0">
                <a:solidFill>
                  <a:schemeClr val="tx1"/>
                </a:solidFill>
              </a:rPr>
              <a:t>P-type</a:t>
            </a:r>
            <a:r>
              <a:rPr lang="en-US" sz="1050" dirty="0">
                <a:solidFill>
                  <a:schemeClr val="tx1"/>
                </a:solidFill>
              </a:rPr>
              <a:t> panels suffer from </a:t>
            </a:r>
            <a:r>
              <a:rPr lang="en-US" sz="1050" b="1" dirty="0">
                <a:solidFill>
                  <a:schemeClr val="tx1"/>
                </a:solidFill>
              </a:rPr>
              <a:t>boron oxygen defects and light-induced degradation (LID)</a:t>
            </a:r>
          </a:p>
          <a:p>
            <a:pPr lvl="1"/>
            <a:r>
              <a:rPr lang="en-US" sz="850" dirty="0">
                <a:solidFill>
                  <a:schemeClr val="tx1"/>
                </a:solidFill>
              </a:rPr>
              <a:t>Boron reacts with any oxygen in the silicon, reducing effective power generation.</a:t>
            </a:r>
          </a:p>
          <a:p>
            <a:pPr lvl="1"/>
            <a:r>
              <a:rPr lang="en-US" sz="850" dirty="0">
                <a:solidFill>
                  <a:schemeClr val="tx1"/>
                </a:solidFill>
              </a:rPr>
              <a:t>LID happens in the early mornings when light first hits panels.</a:t>
            </a:r>
          </a:p>
          <a:p>
            <a:r>
              <a:rPr lang="en-US" sz="1050" b="1" dirty="0">
                <a:solidFill>
                  <a:schemeClr val="tx1"/>
                </a:solidFill>
              </a:rPr>
              <a:t>N-type</a:t>
            </a:r>
            <a:r>
              <a:rPr lang="en-US" sz="1050" dirty="0">
                <a:solidFill>
                  <a:schemeClr val="tx1"/>
                </a:solidFill>
              </a:rPr>
              <a:t> panels do not suffer from </a:t>
            </a:r>
            <a:r>
              <a:rPr lang="en-US" sz="1050" b="1" dirty="0">
                <a:solidFill>
                  <a:schemeClr val="tx1"/>
                </a:solidFill>
              </a:rPr>
              <a:t>LID</a:t>
            </a:r>
            <a:r>
              <a:rPr lang="en-US" sz="1050" dirty="0">
                <a:solidFill>
                  <a:schemeClr val="tx1"/>
                </a:solidFill>
              </a:rPr>
              <a:t> nor </a:t>
            </a:r>
            <a:r>
              <a:rPr lang="en-US" sz="1050" b="1" dirty="0">
                <a:solidFill>
                  <a:schemeClr val="tx1"/>
                </a:solidFill>
              </a:rPr>
              <a:t>thermal degradation</a:t>
            </a:r>
            <a:r>
              <a:rPr lang="en-US" sz="1050" dirty="0">
                <a:solidFill>
                  <a:schemeClr val="tx1"/>
                </a:solidFill>
              </a:rPr>
              <a:t>, rendering it an appealing alternative.</a:t>
            </a:r>
          </a:p>
        </p:txBody>
      </p:sp>
      <p:pic>
        <p:nvPicPr>
          <p:cNvPr id="2052" name="Picture 4" descr="The rise of next-generation n-type solar PV cells">
            <a:extLst>
              <a:ext uri="{FF2B5EF4-FFF2-40B4-BE49-F238E27FC236}">
                <a16:creationId xmlns:a16="http://schemas.microsoft.com/office/drawing/2014/main" id="{8403DD56-9B7A-18D8-839A-043B51874F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83759" y="2121168"/>
            <a:ext cx="4712241" cy="3691184"/>
          </a:xfrm>
          <a:prstGeom prst="rect">
            <a:avLst/>
          </a:prstGeom>
          <a:noFill/>
          <a:extLst>
            <a:ext uri="{909E8E84-426E-40DD-AFC4-6F175D3DCCD1}">
              <a14:hiddenFill xmlns:a14="http://schemas.microsoft.com/office/drawing/2010/main">
                <a:solidFill>
                  <a:srgbClr val="FFFFFF"/>
                </a:solidFill>
              </a14:hiddenFill>
            </a:ext>
          </a:extLst>
        </p:spPr>
      </p:pic>
      <p:sp>
        <p:nvSpPr>
          <p:cNvPr id="2" name="btfpColumnHeaderBoxText398692">
            <a:extLst>
              <a:ext uri="{FF2B5EF4-FFF2-40B4-BE49-F238E27FC236}">
                <a16:creationId xmlns:a16="http://schemas.microsoft.com/office/drawing/2014/main" id="{DA4D620C-39EC-E84F-9A98-E94FE74E9AC9}"/>
              </a:ext>
            </a:extLst>
          </p:cNvPr>
          <p:cNvSpPr txBox="1"/>
          <p:nvPr/>
        </p:nvSpPr>
        <p:spPr bwMode="gray">
          <a:xfrm>
            <a:off x="330200" y="1554480"/>
            <a:ext cx="7507288" cy="31591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M</a:t>
            </a:r>
            <a:r>
              <a:rPr lang="en-US" sz="1600" b="1" dirty="0">
                <a:solidFill>
                  <a:srgbClr val="000000"/>
                </a:solidFill>
              </a:rPr>
              <a:t>echanisms behind PERC and </a:t>
            </a:r>
            <a:r>
              <a:rPr lang="en-US" sz="1600" b="1" dirty="0" err="1">
                <a:solidFill>
                  <a:srgbClr val="000000"/>
                </a:solidFill>
              </a:rPr>
              <a:t>TOPCon</a:t>
            </a:r>
            <a:r>
              <a:rPr lang="en-US" sz="1600" b="1" dirty="0">
                <a:solidFill>
                  <a:srgbClr val="000000"/>
                </a:solidFill>
              </a:rPr>
              <a:t> PV cell types</a:t>
            </a:r>
          </a:p>
        </p:txBody>
      </p:sp>
      <p:cxnSp>
        <p:nvCxnSpPr>
          <p:cNvPr id="3" name="btfpColumnHeaderBoxLine398692">
            <a:extLst>
              <a:ext uri="{FF2B5EF4-FFF2-40B4-BE49-F238E27FC236}">
                <a16:creationId xmlns:a16="http://schemas.microsoft.com/office/drawing/2014/main" id="{6D72FF36-3C20-BF20-83D5-D68FC56042FB}"/>
              </a:ext>
            </a:extLst>
          </p:cNvPr>
          <p:cNvCxnSpPr/>
          <p:nvPr/>
        </p:nvCxnSpPr>
        <p:spPr bwMode="gray">
          <a:xfrm>
            <a:off x="330200" y="1856232"/>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0733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437503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592" imgH="591" progId="TCLayout.ActiveDocument.1">
                  <p:embed/>
                </p:oleObj>
              </mc:Choice>
              <mc:Fallback>
                <p:oleObj name="think-cell Slide" r:id="rId28" imgW="592" imgH="591" progId="TCLayout.ActiveDocument.1">
                  <p:embed/>
                  <p:pic>
                    <p:nvPicPr>
                      <p:cNvPr id="7" name="think-cell data - do not delete" hidden="1"/>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41667" cy="882788"/>
          </a:xfrm>
        </p:spPr>
        <p:txBody>
          <a:bodyPr vert="horz">
            <a:noAutofit/>
          </a:bodyPr>
          <a:lstStyle/>
          <a:p>
            <a:r>
              <a:rPr lang="en-US" dirty="0"/>
              <a:t>PERC cells have gained 65% market share, quickly replacing BSF </a:t>
            </a:r>
            <a:br>
              <a:rPr lang="en-US" dirty="0"/>
            </a:br>
            <a:r>
              <a:rPr lang="en-US" dirty="0"/>
              <a:t>(-81%) since 2019, but </a:t>
            </a:r>
            <a:r>
              <a:rPr lang="en-US" dirty="0" err="1"/>
              <a:t>TOPCon</a:t>
            </a:r>
            <a:r>
              <a:rPr lang="en-US" dirty="0"/>
              <a:t> looms large</a:t>
            </a:r>
          </a:p>
        </p:txBody>
      </p:sp>
      <p:sp>
        <p:nvSpPr>
          <p:cNvPr id="26" name="btfpNotesBox440432"/>
          <p:cNvSpPr txBox="1"/>
          <p:nvPr>
            <p:custDataLst>
              <p:tags r:id="rId3"/>
            </p:custDataLst>
          </p:nvPr>
        </p:nvSpPr>
        <p:spPr bwMode="gray">
          <a:xfrm>
            <a:off x="330197" y="6272784"/>
            <a:ext cx="8513565"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Other cell types include </a:t>
            </a:r>
            <a:r>
              <a:rPr lang="en-US" sz="800" dirty="0" err="1">
                <a:solidFill>
                  <a:srgbClr val="000000"/>
                </a:solidFill>
              </a:rPr>
              <a:t>TOPCon</a:t>
            </a:r>
            <a:r>
              <a:rPr lang="en-US" sz="800" dirty="0">
                <a:solidFill>
                  <a:srgbClr val="000000"/>
                </a:solidFill>
              </a:rPr>
              <a:t>, heterojunction technology, and back contact.</a:t>
            </a:r>
          </a:p>
          <a:p>
            <a:pPr marL="0" indent="0">
              <a:spcBef>
                <a:spcPts val="0"/>
              </a:spcBef>
              <a:buNone/>
            </a:pPr>
            <a:r>
              <a:rPr lang="en-US" sz="800" dirty="0">
                <a:solidFill>
                  <a:srgbClr val="000000"/>
                </a:solidFill>
              </a:rPr>
              <a:t>Sources: </a:t>
            </a:r>
            <a:r>
              <a:rPr lang="en-US" sz="800" dirty="0">
                <a:solidFill>
                  <a:srgbClr val="000000"/>
                </a:solidFill>
                <a:hlinkClick r:id="rId30"/>
              </a:rPr>
              <a:t>IEA, Solar PV Global Supply Chains (p. 25) </a:t>
            </a:r>
            <a:r>
              <a:rPr lang="en-US" sz="800" dirty="0">
                <a:solidFill>
                  <a:srgbClr val="000000"/>
                </a:solidFill>
              </a:rPr>
              <a:t>; </a:t>
            </a:r>
            <a:r>
              <a:rPr lang="en-US" sz="800" dirty="0">
                <a:solidFill>
                  <a:srgbClr val="000000"/>
                </a:solidFill>
                <a:hlinkClick r:id="rId31"/>
              </a:rPr>
              <a:t>Solar Magazine, A Complete Guide to PERC Solar Panels</a:t>
            </a:r>
            <a:r>
              <a:rPr lang="en-US" sz="800" dirty="0">
                <a:solidFill>
                  <a:srgbClr val="000000"/>
                </a:solidFill>
              </a:rPr>
              <a:t>; </a:t>
            </a:r>
            <a:r>
              <a:rPr lang="en-US" sz="800" dirty="0">
                <a:solidFill>
                  <a:srgbClr val="000000"/>
                </a:solidFill>
                <a:hlinkClick r:id="rId32"/>
              </a:rPr>
              <a:t>Solar Magazine, </a:t>
            </a:r>
            <a:r>
              <a:rPr lang="en-US" sz="800" dirty="0" err="1">
                <a:solidFill>
                  <a:srgbClr val="000000"/>
                </a:solidFill>
                <a:hlinkClick r:id="rId32"/>
              </a:rPr>
              <a:t>TOPCon</a:t>
            </a:r>
            <a:r>
              <a:rPr lang="en-US" sz="800" dirty="0">
                <a:solidFill>
                  <a:srgbClr val="000000"/>
                </a:solidFill>
                <a:hlinkClick r:id="rId32"/>
              </a:rPr>
              <a:t> Solar Cells; The New PV Module Technology</a:t>
            </a:r>
            <a:endParaRPr lang="en-US" sz="800" dirty="0">
              <a:solidFill>
                <a:srgbClr val="000000"/>
              </a:solidFill>
            </a:endParaRP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33"/>
              </a:rPr>
              <a:t>Gernot Wagner</a:t>
            </a:r>
            <a:r>
              <a:rPr lang="en-US" sz="800" dirty="0">
                <a:solidFill>
                  <a:srgbClr val="000000"/>
                </a:solidFill>
              </a:rPr>
              <a:t> (23 September 2024); share/adapt </a:t>
            </a:r>
            <a:r>
              <a:rPr lang="en-US" sz="800" dirty="0">
                <a:solidFill>
                  <a:srgbClr val="000000"/>
                </a:solidFill>
                <a:hlinkClick r:id="rId34"/>
              </a:rPr>
              <a:t>with attribution</a:t>
            </a:r>
            <a:r>
              <a:rPr lang="en-US" sz="800" dirty="0">
                <a:solidFill>
                  <a:srgbClr val="000000"/>
                </a:solidFill>
              </a:rPr>
              <a:t>. Contact: </a:t>
            </a:r>
            <a:r>
              <a:rPr lang="en-US" sz="800" dirty="0">
                <a:solidFill>
                  <a:srgbClr val="000000"/>
                </a:solidFill>
                <a:hlinkClick r:id="rId35"/>
              </a:rPr>
              <a:t>gwagner@columbia.edu</a:t>
            </a:r>
            <a:r>
              <a:rPr lang="en-US" sz="800" dirty="0">
                <a:solidFill>
                  <a:srgbClr val="000000"/>
                </a:solidFill>
              </a:rPr>
              <a:t> </a:t>
            </a:r>
          </a:p>
        </p:txBody>
      </p:sp>
      <p:graphicFrame>
        <p:nvGraphicFramePr>
          <p:cNvPr id="5" name="Chart 4">
            <a:extLst>
              <a:ext uri="{FF2B5EF4-FFF2-40B4-BE49-F238E27FC236}">
                <a16:creationId xmlns:a16="http://schemas.microsoft.com/office/drawing/2014/main" id="{D8BB8408-35AE-8A37-F4C7-CC59EB784DC4}"/>
              </a:ext>
            </a:extLst>
          </p:cNvPr>
          <p:cNvGraphicFramePr/>
          <p:nvPr>
            <p:custDataLst>
              <p:tags r:id="rId4"/>
            </p:custDataLst>
            <p:extLst>
              <p:ext uri="{D42A27DB-BD31-4B8C-83A1-F6EECF244321}">
                <p14:modId xmlns:p14="http://schemas.microsoft.com/office/powerpoint/2010/main" val="4254036711"/>
              </p:ext>
            </p:extLst>
          </p:nvPr>
        </p:nvGraphicFramePr>
        <p:xfrm>
          <a:off x="898525" y="2349500"/>
          <a:ext cx="7369175" cy="3433763"/>
        </p:xfrm>
        <a:graphic>
          <a:graphicData uri="http://schemas.openxmlformats.org/drawingml/2006/chart">
            <c:chart xmlns:c="http://schemas.openxmlformats.org/drawingml/2006/chart" xmlns:r="http://schemas.openxmlformats.org/officeDocument/2006/relationships" r:id="rId36"/>
          </a:graphicData>
        </a:graphic>
      </p:graphicFrame>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76263" y="4956176"/>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317CD55-4B17-456B-AA82-C3532E3A998A}" type="datetime'''''''''''''''2''''''''''''''''0''''''''%'">
              <a:rPr lang="en-US" altLang="en-US" sz="1200" smtClean="0"/>
              <a:pPr marL="0" lvl="0" indent="0" algn="r">
                <a:spcBef>
                  <a:spcPct val="0"/>
                </a:spcBef>
                <a:spcAft>
                  <a:spcPct val="0"/>
                </a:spcAft>
                <a:buNone/>
              </a:pPr>
              <a:t>20%</a:t>
            </a:fld>
            <a:endParaRPr lang="en-US" sz="1200" dirty="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76263" y="4302126"/>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D29BC7-7CCD-4F89-B8F6-D1F16DC24A56}" type="datetime'''''''''''40''''''''''%'''''''''''''''''''''">
              <a:rPr lang="en-US" altLang="en-US" sz="1200" smtClean="0"/>
              <a:pPr marL="0" lvl="0" indent="0" algn="r">
                <a:spcBef>
                  <a:spcPct val="0"/>
                </a:spcBef>
                <a:spcAft>
                  <a:spcPct val="0"/>
                </a:spcAft>
                <a:buNone/>
              </a:pPr>
              <a:t>40%</a:t>
            </a:fld>
            <a:endParaRPr lang="en-US" sz="1200" dirty="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76263" y="3649664"/>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372B4A-1C5F-43C4-9917-D2BC7594801D}" type="datetime'''''''6''''''''''''''''''''''''''''''''''''''0''''''%'''">
              <a:rPr lang="en-US" altLang="en-US" sz="1200" smtClean="0"/>
              <a:pPr marL="0" lvl="0" indent="0" algn="r">
                <a:spcBef>
                  <a:spcPct val="0"/>
                </a:spcBef>
                <a:spcAft>
                  <a:spcPct val="0"/>
                </a:spcAft>
                <a:buNone/>
              </a:pPr>
              <a:t>60%</a:t>
            </a:fld>
            <a:endParaRPr lang="en-US" sz="1200" dirty="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76263" y="2995614"/>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B61395F-E8AA-45E6-9D7B-AC21B968999B}" type="datetime'''''''''''''''''''8''''''''''''''''''''''0''''%'''''''">
              <a:rPr lang="en-US" altLang="en-US" sz="1200" smtClean="0"/>
              <a:pPr marL="0" lvl="0" indent="0" algn="r">
                <a:spcBef>
                  <a:spcPct val="0"/>
                </a:spcBef>
                <a:spcAft>
                  <a:spcPct val="0"/>
                </a:spcAft>
                <a:buNone/>
              </a:pPr>
              <a:t>80%</a:t>
            </a:fld>
            <a:endParaRPr lang="en-US" sz="1200" dirty="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92125" y="2341564"/>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76D5004-953E-4E15-A0BC-23B906EDD3BF}" type="datetime'''1''0''''0''''%'''">
              <a:rPr lang="en-US" altLang="en-US" sz="1200" smtClean="0"/>
              <a:pPr marL="0" lvl="0" indent="0" algn="r">
                <a:spcBef>
                  <a:spcPct val="0"/>
                </a:spcBef>
                <a:spcAft>
                  <a:spcPct val="0"/>
                </a:spcAft>
                <a:buNone/>
              </a:pPr>
              <a:t>100%</a:t>
            </a:fld>
            <a:endParaRPr lang="en-US" sz="1200" dirty="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660400" y="5610226"/>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E256A6C-1B43-4393-A4CD-07658159C49A}" type="datetime'''''''''''''''''''''''''''''''''''''''0%'''''''''''''">
              <a:rPr lang="en-US" altLang="en-US" sz="1200" smtClean="0"/>
              <a:pPr marL="0" lvl="0" indent="0" algn="r">
                <a:spcBef>
                  <a:spcPct val="0"/>
                </a:spcBef>
                <a:spcAft>
                  <a:spcPct val="0"/>
                </a:spcAft>
                <a:buNone/>
              </a:pPr>
              <a:t>0%</a:t>
            </a:fld>
            <a:endParaRPr lang="en-US" sz="1200" dirty="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25571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FB898B-61D7-4C3C-A2ED-BA08DFC7EE93}" type="datetime'2''''''''''''''''0''1''''''''''''''''''''''''''''''''5'">
              <a:rPr lang="en-US" altLang="en-US" sz="1200" smtClean="0"/>
              <a:pPr/>
              <a:t>2015</a:t>
            </a:fld>
            <a:endParaRPr lang="en-US" sz="1200" dirty="0"/>
          </a:p>
        </p:txBody>
      </p:sp>
      <p:sp>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3057525"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A28B61-8EAB-4939-80CB-29409898CA77}" type="datetime'''''''''''''''''''''2''0''''''''''''''''1''7'''''''''''''''">
              <a:rPr lang="en-US" altLang="en-US" sz="1200" smtClean="0"/>
              <a:pPr/>
              <a:t>2017</a:t>
            </a:fld>
            <a:endParaRPr lang="en-US" sz="1200" dirty="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3957638"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D13B96E-3503-403C-A442-915E0866553C}" type="datetime'''''''''''2''0''''''''''''''1''''''''''''''8'''''''''''''">
              <a:rPr lang="en-US" altLang="en-US" sz="1200" smtClean="0"/>
              <a:pPr/>
              <a:t>2018</a:t>
            </a:fld>
            <a:endParaRPr lang="en-US" sz="1200" dirty="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857750"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75170EC-443C-4DEA-876A-1D9FCDD40FC1}" type="datetime'''''''2''''''''''''''0''''1''''''''9'''''''">
              <a:rPr lang="en-US" altLang="en-US" sz="1200" smtClean="0"/>
              <a:pPr/>
              <a:t>2019</a:t>
            </a:fld>
            <a:endParaRPr lang="en-US" sz="1200" dirty="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5759450"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5A61C6-8BE4-4028-9B19-FFA38702E5BE}" type="datetime'''''2''''''02''''''''''''''''''''0'''''''''''''''''''''">
              <a:rPr lang="en-US" altLang="en-US" sz="1200" smtClean="0"/>
              <a:pPr/>
              <a:t>2020</a:t>
            </a:fld>
            <a:endParaRPr lang="en-US" sz="1200" dirty="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665956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41FCBA-869A-4E0B-9392-9FB749AD7DD2}" type="datetime'2''''0''''''''''''''''2''''''''''''''1'''''''''''''">
              <a:rPr lang="en-US" altLang="en-US" sz="1200" smtClean="0"/>
              <a:pPr/>
              <a:t>2021</a:t>
            </a:fld>
            <a:endParaRPr lang="en-US" sz="1200" dirty="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7518400" y="5751513"/>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8A8FAA-5E28-4132-917A-17224C508C02}" type="datetime'''2''''''0''2''''''''''''''''''2''''''e'''''''''">
              <a:rPr lang="en-US" altLang="en-US" sz="1200" smtClean="0"/>
              <a:pPr/>
              <a:t>2022e</a:t>
            </a:fld>
            <a:endParaRPr lang="en-US" sz="1200" dirty="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15741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4B6989-8C98-43D5-93B6-1926672FD31E}" type="datetime'''''''''''''''''''''''''20''''''16'''''''''">
              <a:rPr lang="en-US" altLang="en-US" sz="1200" smtClean="0"/>
              <a:pPr/>
              <a:t>2016</a:t>
            </a:fld>
            <a:endParaRPr lang="en-US" sz="1200" dirty="0"/>
          </a:p>
        </p:txBody>
      </p:sp>
      <p:sp>
        <p:nvSpPr>
          <p:cNvPr id="117" name="Rectangle 116"/>
          <p:cNvSpPr/>
          <p:nvPr>
            <p:custDataLst>
              <p:tags r:id="rId19"/>
            </p:custDataLst>
          </p:nvPr>
        </p:nvSpPr>
        <p:spPr bwMode="auto">
          <a:xfrm>
            <a:off x="1147763" y="2058988"/>
            <a:ext cx="677227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13" name="Rectangle 112"/>
          <p:cNvSpPr/>
          <p:nvPr>
            <p:custDataLst>
              <p:tags r:id="rId20"/>
            </p:custDataLst>
          </p:nvPr>
        </p:nvSpPr>
        <p:spPr bwMode="auto">
          <a:xfrm>
            <a:off x="1208088" y="21240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14" name="Rectangle 113"/>
          <p:cNvSpPr/>
          <p:nvPr>
            <p:custDataLst>
              <p:tags r:id="rId21"/>
            </p:custDataLst>
          </p:nvPr>
        </p:nvSpPr>
        <p:spPr bwMode="auto">
          <a:xfrm>
            <a:off x="3292475" y="212407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15" name="Rectangle 114"/>
          <p:cNvSpPr/>
          <p:nvPr>
            <p:custDataLst>
              <p:tags r:id="rId22"/>
            </p:custDataLst>
          </p:nvPr>
        </p:nvSpPr>
        <p:spPr bwMode="auto">
          <a:xfrm>
            <a:off x="6464300" y="2124075"/>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10"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557588" y="2119313"/>
            <a:ext cx="2805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DCE9A81-DCD3-47CB-9301-2D4239736B6B}" type="datetime'Passivate''''d ''Em''itter an''d Re''ar C''''e''ll (PERC)'''">
              <a:rPr lang="en-US" altLang="en-US" sz="1200" smtClean="0"/>
              <a:pPr marL="0" lvl="0" indent="0">
                <a:spcBef>
                  <a:spcPct val="0"/>
                </a:spcBef>
                <a:spcAft>
                  <a:spcPct val="0"/>
                </a:spcAft>
                <a:buNone/>
              </a:pPr>
              <a:t>Passivated Emitter and Rear Cell (PERC)</a:t>
            </a:fld>
            <a:endParaRPr lang="en-US" sz="1200" dirty="0"/>
          </a:p>
        </p:txBody>
      </p:sp>
      <p:sp>
        <p:nvSpPr>
          <p:cNvPr id="111"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6729412" y="2119313"/>
            <a:ext cx="1130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Other Cell Types</a:t>
            </a:r>
            <a:endParaRPr lang="en-US" sz="1200" dirty="0"/>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1473200" y="2119313"/>
            <a:ext cx="1717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96B639F-663E-4F3E-B3C1-7DE21F5DE80C}" type="datetime'B''''ac''''''k ''S''''''u''rfa''c''''e F''iel''d'' (''''BSF)'">
              <a:rPr lang="en-US" altLang="en-US" sz="1200" smtClean="0"/>
              <a:pPr marL="0" lvl="0" indent="0">
                <a:spcBef>
                  <a:spcPct val="0"/>
                </a:spcBef>
                <a:spcAft>
                  <a:spcPct val="0"/>
                </a:spcAft>
                <a:buNone/>
              </a:pPr>
              <a:t>Back Surface Field (BSF)</a:t>
            </a:fld>
            <a:endParaRPr lang="en-US" sz="1200" dirty="0"/>
          </a:p>
        </p:txBody>
      </p:sp>
      <p:sp>
        <p:nvSpPr>
          <p:cNvPr id="34" name="TextBox 8">
            <a:extLst>
              <a:ext uri="{FF2B5EF4-FFF2-40B4-BE49-F238E27FC236}">
                <a16:creationId xmlns:a16="http://schemas.microsoft.com/office/drawing/2014/main" id="{0C657577-D6D1-3C12-9C56-626BDB83BA4C}"/>
              </a:ext>
            </a:extLst>
          </p:cNvPr>
          <p:cNvSpPr txBox="1"/>
          <p:nvPr/>
        </p:nvSpPr>
        <p:spPr bwMode="gray">
          <a:xfrm>
            <a:off x="8273764" y="1554480"/>
            <a:ext cx="3575051" cy="389337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Cell type </a:t>
            </a:r>
            <a:r>
              <a:rPr lang="en-US" sz="1050" dirty="0"/>
              <a:t>refers to the </a:t>
            </a:r>
            <a:r>
              <a:rPr lang="en-US" sz="1050" b="1" dirty="0"/>
              <a:t>materials and configurations applied </a:t>
            </a:r>
            <a:r>
              <a:rPr lang="en-US" sz="1050" dirty="0"/>
              <a:t>to the </a:t>
            </a:r>
            <a:r>
              <a:rPr lang="en-US" sz="1050" b="1" dirty="0"/>
              <a:t>polysilicon wafer </a:t>
            </a:r>
            <a:r>
              <a:rPr lang="en-US" sz="1050" dirty="0"/>
              <a:t>to </a:t>
            </a:r>
            <a:r>
              <a:rPr lang="en-US" sz="1050" b="1" dirty="0"/>
              <a:t>transform it into a functional PV cell</a:t>
            </a:r>
            <a:r>
              <a:rPr lang="en-US" sz="1050" dirty="0"/>
              <a:t>.</a:t>
            </a:r>
          </a:p>
          <a:p>
            <a:pPr>
              <a:spcBef>
                <a:spcPts val="600"/>
              </a:spcBef>
            </a:pPr>
            <a:r>
              <a:rPr lang="en-US" sz="1050" b="1" dirty="0"/>
              <a:t>Since 2015, </a:t>
            </a:r>
            <a:r>
              <a:rPr lang="en-US" sz="1050" dirty="0"/>
              <a:t>we have seen a </a:t>
            </a:r>
            <a:r>
              <a:rPr lang="en-US" sz="1050" b="1" dirty="0"/>
              <a:t>shift in cell production </a:t>
            </a:r>
            <a:r>
              <a:rPr lang="en-US" sz="1050" dirty="0"/>
              <a:t>where the </a:t>
            </a:r>
            <a:r>
              <a:rPr lang="en-US" sz="1050" b="1" dirty="0"/>
              <a:t>BSF cell type </a:t>
            </a:r>
            <a:r>
              <a:rPr lang="en-US" sz="1050" dirty="0"/>
              <a:t>has been </a:t>
            </a:r>
            <a:r>
              <a:rPr lang="en-US" sz="1050" b="1" dirty="0"/>
              <a:t>gradually replaced </a:t>
            </a:r>
            <a:r>
              <a:rPr lang="en-US" sz="1050" dirty="0"/>
              <a:t>by the </a:t>
            </a:r>
            <a:r>
              <a:rPr lang="en-US" sz="1050" b="1" dirty="0"/>
              <a:t>PERC cell type</a:t>
            </a:r>
            <a:r>
              <a:rPr lang="en-US" sz="1050" dirty="0"/>
              <a:t>.</a:t>
            </a:r>
          </a:p>
          <a:p>
            <a:pPr lvl="1"/>
            <a:r>
              <a:rPr lang="en-US" sz="900" b="1" dirty="0"/>
              <a:t>BSF solar cells:</a:t>
            </a:r>
            <a:r>
              <a:rPr lang="en-US" sz="900" dirty="0"/>
              <a:t> Traditional crystalline silicon cells with an aluminum layer at the back that creates a back surface field. This reduces recombination losses and slightly improves efficiency.</a:t>
            </a:r>
          </a:p>
          <a:p>
            <a:pPr lvl="1"/>
            <a:r>
              <a:rPr lang="en-US" sz="900" b="1" dirty="0"/>
              <a:t>PERC solar cells:</a:t>
            </a:r>
            <a:r>
              <a:rPr lang="en-US" sz="900" dirty="0"/>
              <a:t> An advanced version of BSF cells. In addition to the aluminum back, they have a passivation layer and a dielectric layer that reflects more light back into the cell, improving efficiency.</a:t>
            </a:r>
            <a:endParaRPr lang="en-US" sz="850" b="1" dirty="0"/>
          </a:p>
          <a:p>
            <a:pPr>
              <a:spcBef>
                <a:spcPts val="600"/>
              </a:spcBef>
            </a:pPr>
            <a:r>
              <a:rPr lang="en-US" sz="1050" dirty="0"/>
              <a:t>The </a:t>
            </a:r>
            <a:r>
              <a:rPr lang="en-US" sz="1050" b="1" dirty="0"/>
              <a:t>PERC cell type </a:t>
            </a:r>
            <a:r>
              <a:rPr lang="en-US" sz="1050" dirty="0"/>
              <a:t>boosts the </a:t>
            </a:r>
            <a:r>
              <a:rPr lang="en-US" sz="1050" b="1" dirty="0"/>
              <a:t>efficiency of monocrystalline cells </a:t>
            </a:r>
            <a:r>
              <a:rPr lang="en-US" sz="1050" dirty="0"/>
              <a:t>by </a:t>
            </a:r>
            <a:r>
              <a:rPr lang="en-US" sz="1050" b="1" dirty="0"/>
              <a:t>about 1%</a:t>
            </a:r>
            <a:r>
              <a:rPr lang="en-US" sz="1050" dirty="0"/>
              <a:t>.</a:t>
            </a:r>
          </a:p>
          <a:p>
            <a:pPr>
              <a:spcBef>
                <a:spcPts val="600"/>
              </a:spcBef>
            </a:pPr>
            <a:r>
              <a:rPr lang="en-US" sz="1050" dirty="0"/>
              <a:t>The </a:t>
            </a:r>
            <a:r>
              <a:rPr lang="en-US" sz="1050" b="1" dirty="0"/>
              <a:t>share of other cell types</a:t>
            </a:r>
            <a:r>
              <a:rPr lang="en-US" sz="1050" dirty="0"/>
              <a:t> is</a:t>
            </a:r>
            <a:r>
              <a:rPr lang="en-US" sz="1050" b="1" dirty="0"/>
              <a:t> projected to keep increasing </a:t>
            </a:r>
            <a:r>
              <a:rPr lang="en-US" sz="1050" dirty="0"/>
              <a:t>(</a:t>
            </a:r>
            <a:r>
              <a:rPr lang="en-US" sz="1050" dirty="0" err="1"/>
              <a:t>TOPCon</a:t>
            </a:r>
            <a:r>
              <a:rPr lang="en-US" sz="1050" dirty="0"/>
              <a:t> cells boost efficiency of PERC by about 2%).</a:t>
            </a:r>
          </a:p>
        </p:txBody>
      </p:sp>
      <p:sp>
        <p:nvSpPr>
          <p:cNvPr id="2" name="btfpColumnHeaderBoxText398692">
            <a:extLst>
              <a:ext uri="{FF2B5EF4-FFF2-40B4-BE49-F238E27FC236}">
                <a16:creationId xmlns:a16="http://schemas.microsoft.com/office/drawing/2014/main" id="{0A7A4FF0-E05A-CC85-0EC6-016AB939072B}"/>
              </a:ext>
            </a:extLst>
          </p:cNvPr>
          <p:cNvSpPr txBox="1"/>
          <p:nvPr/>
        </p:nvSpPr>
        <p:spPr bwMode="gray">
          <a:xfrm>
            <a:off x="330200" y="1554480"/>
            <a:ext cx="7507288" cy="31591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P-type mono PERC has become the dominant cell type since 2019</a:t>
            </a:r>
          </a:p>
        </p:txBody>
      </p:sp>
      <p:cxnSp>
        <p:nvCxnSpPr>
          <p:cNvPr id="3" name="btfpColumnHeaderBoxLine398692">
            <a:extLst>
              <a:ext uri="{FF2B5EF4-FFF2-40B4-BE49-F238E27FC236}">
                <a16:creationId xmlns:a16="http://schemas.microsoft.com/office/drawing/2014/main" id="{CCB59106-7A32-6DDD-4744-D28B6F63FDC4}"/>
              </a:ext>
            </a:extLst>
          </p:cNvPr>
          <p:cNvCxnSpPr/>
          <p:nvPr/>
        </p:nvCxnSpPr>
        <p:spPr bwMode="gray">
          <a:xfrm>
            <a:off x="330200" y="1856232"/>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962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extLst>
              <p:ext uri="{D42A27DB-BD31-4B8C-83A1-F6EECF244321}">
                <p14:modId xmlns:p14="http://schemas.microsoft.com/office/powerpoint/2010/main" val="262932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3BF2833-96C7-2985-7FFB-374F7F0B5254}"/>
              </a:ext>
            </a:extLst>
          </p:cNvPr>
          <p:cNvSpPr>
            <a:spLocks noGrp="1"/>
          </p:cNvSpPr>
          <p:nvPr>
            <p:ph type="title"/>
          </p:nvPr>
        </p:nvSpPr>
        <p:spPr>
          <a:xfrm>
            <a:off x="831850" y="3795319"/>
            <a:ext cx="10515600" cy="2436792"/>
          </a:xfrm>
        </p:spPr>
        <p:txBody>
          <a:bodyPr vert="horz">
            <a:normAutofit/>
          </a:bodyPr>
          <a:lstStyle/>
          <a:p>
            <a:r>
              <a:rPr lang="en-US" dirty="0">
                <a:effectLst>
                  <a:outerShdw blurRad="50800" dist="38100" dir="8100000" algn="tr" rotWithShape="0">
                    <a:prstClr val="black">
                      <a:alpha val="40000"/>
                    </a:prstClr>
                  </a:outerShdw>
                </a:effectLst>
                <a:cs typeface="Arial"/>
              </a:rPr>
              <a:t>The Solar Opportunity</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80710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930771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HJT, perovskite, and multi-junction cells boast higher efficiency but have yet to replace c-Si at commercial scale</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929683699"/>
              </p:ext>
            </p:extLst>
          </p:nvPr>
        </p:nvGraphicFramePr>
        <p:xfrm>
          <a:off x="330199" y="2091559"/>
          <a:ext cx="11463865" cy="3623634"/>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572810">
                <a:tc>
                  <a:txBody>
                    <a:bodyPr/>
                    <a:lstStyle/>
                    <a:p>
                      <a:pPr marL="0" indent="0">
                        <a:spcBef>
                          <a:spcPts val="0"/>
                        </a:spcBef>
                        <a:buNone/>
                      </a:pPr>
                      <a:endParaRPr lang="en-US" sz="1200" b="1" dirty="0"/>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Silicon heterojunction cells (HJT)</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Perovskite cells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kumimoji="0" lang="en-US" sz="1400" b="1" i="0" u="none" strike="noStrike" kern="1200" cap="none" spc="0" normalizeH="0" baseline="0" dirty="0">
                          <a:ln>
                            <a:noFill/>
                          </a:ln>
                          <a:solidFill>
                            <a:schemeClr val="tx1"/>
                          </a:solidFill>
                          <a:effectLst/>
                          <a:uLnTx/>
                          <a:uFillTx/>
                          <a:latin typeface="+mn-lt"/>
                          <a:ea typeface="+mn-ea"/>
                          <a:cs typeface="+mn-cs"/>
                        </a:rPr>
                        <a:t>Multi-junction cells</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1059925">
                <a:tc>
                  <a:txBody>
                    <a:bodyPr/>
                    <a:lstStyle/>
                    <a:p>
                      <a:pPr marL="0" indent="0">
                        <a:spcBef>
                          <a:spcPts val="0"/>
                        </a:spcBef>
                        <a:buNone/>
                      </a:pPr>
                      <a:r>
                        <a:rPr lang="en-US" sz="1000" b="1"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0" dirty="0"/>
                        <a:t>HJT incorporates </a:t>
                      </a:r>
                      <a:r>
                        <a:rPr lang="en-US" sz="1000" b="1" dirty="0"/>
                        <a:t>thin layer(s) of </a:t>
                      </a:r>
                      <a:r>
                        <a:rPr lang="en-US" sz="1000" b="0" dirty="0"/>
                        <a:t>undoped and doped amorphous Si (</a:t>
                      </a:r>
                      <a:r>
                        <a:rPr lang="en-US" sz="1000" b="0" dirty="0" err="1"/>
                        <a:t>a-Si:H</a:t>
                      </a:r>
                      <a:r>
                        <a:rPr lang="en-US" sz="1000" b="0" dirty="0"/>
                        <a:t>) on </a:t>
                      </a:r>
                      <a:r>
                        <a:rPr lang="en-US" sz="1000" b="1" dirty="0"/>
                        <a:t>both sides </a:t>
                      </a:r>
                      <a:r>
                        <a:rPr lang="en-US" sz="1000" b="0" dirty="0"/>
                        <a:t>of the </a:t>
                      </a:r>
                      <a:r>
                        <a:rPr lang="en-US" sz="1000" b="1" dirty="0"/>
                        <a:t>crystalline silicon (c-Si) core used in regular solar PV cells</a:t>
                      </a:r>
                      <a:r>
                        <a:rPr lang="en-US" sz="1000" b="0" dirty="0"/>
                        <a:t>.</a:t>
                      </a:r>
                    </a:p>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dirty="0"/>
                        <a:t>Indium tin oxide </a:t>
                      </a:r>
                      <a:r>
                        <a:rPr lang="en-US" sz="1000" b="0" dirty="0"/>
                        <a:t>is the preferred </a:t>
                      </a:r>
                      <a:r>
                        <a:rPr lang="en-US" sz="1000" b="1" dirty="0"/>
                        <a:t>transparent conductive oxide </a:t>
                      </a:r>
                      <a:r>
                        <a:rPr lang="en-US" sz="1000" b="0" dirty="0"/>
                        <a:t>layer.</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dirty="0"/>
                        <a:t>Perovskites</a:t>
                      </a:r>
                      <a:r>
                        <a:rPr lang="en-US" sz="1000" dirty="0"/>
                        <a:t>, or halide perovskites, are a family of </a:t>
                      </a:r>
                      <a:r>
                        <a:rPr lang="en-US" sz="1000" b="1" dirty="0"/>
                        <a:t>metal-based halides </a:t>
                      </a:r>
                      <a:r>
                        <a:rPr lang="en-US" sz="1000" b="0" dirty="0"/>
                        <a:t>that </a:t>
                      </a:r>
                      <a:r>
                        <a:rPr lang="en-US" sz="1000" dirty="0"/>
                        <a:t>have a </a:t>
                      </a:r>
                      <a:r>
                        <a:rPr lang="en-US" sz="1000" b="1" dirty="0"/>
                        <a:t>distinct octahedral</a:t>
                      </a:r>
                      <a:r>
                        <a:rPr lang="zh-CN" altLang="en-US" sz="1000" b="1" dirty="0"/>
                        <a:t> </a:t>
                      </a:r>
                      <a:r>
                        <a:rPr lang="en-US" sz="1000" b="1" dirty="0"/>
                        <a:t>crystal structure</a:t>
                      </a:r>
                      <a:r>
                        <a:rPr lang="zh-CN" altLang="en-US" sz="1000" b="1" dirty="0"/>
                        <a:t> </a:t>
                      </a:r>
                      <a:r>
                        <a:rPr lang="en-US" altLang="zh-CN" sz="1000" b="0" dirty="0"/>
                        <a:t>with</a:t>
                      </a:r>
                      <a:r>
                        <a:rPr lang="en-US" sz="1000" b="1" dirty="0"/>
                        <a:t> the </a:t>
                      </a:r>
                      <a:r>
                        <a:rPr lang="en-US" sz="1000" b="0" dirty="0"/>
                        <a:t>potential to </a:t>
                      </a:r>
                      <a:r>
                        <a:rPr lang="en-US" sz="1000" dirty="0"/>
                        <a:t>replace </a:t>
                      </a:r>
                      <a:r>
                        <a:rPr lang="en-US" sz="1000" b="1" dirty="0"/>
                        <a:t>crystalline silicon in PV cells</a:t>
                      </a:r>
                      <a:r>
                        <a:rPr lang="en-US" sz="1000" b="0" dirty="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0"/>
                        </a:spcBef>
                      </a:pPr>
                      <a:r>
                        <a:rPr lang="en-US" sz="1000" dirty="0"/>
                        <a:t>Whereas </a:t>
                      </a:r>
                      <a:r>
                        <a:rPr lang="en-US" sz="1000" b="1" dirty="0"/>
                        <a:t>traditional solar cells </a:t>
                      </a:r>
                      <a:r>
                        <a:rPr lang="en-US" sz="1000" dirty="0"/>
                        <a:t>have only </a:t>
                      </a:r>
                      <a:r>
                        <a:rPr lang="en-US" sz="1000" b="1" dirty="0"/>
                        <a:t>one layer of crystalline silicon</a:t>
                      </a:r>
                      <a:r>
                        <a:rPr lang="en-US" sz="1000" dirty="0"/>
                        <a:t>, </a:t>
                      </a:r>
                      <a:r>
                        <a:rPr lang="en-US" sz="1000" b="1" dirty="0"/>
                        <a:t>multi-junction solar cells </a:t>
                      </a:r>
                      <a:r>
                        <a:rPr lang="en-US" sz="1000" dirty="0"/>
                        <a:t>contain</a:t>
                      </a:r>
                      <a:r>
                        <a:rPr lang="en-US" sz="1000" b="1" dirty="0"/>
                        <a:t> multiple layers of photovoltaic material</a:t>
                      </a:r>
                      <a:r>
                        <a:rPr lang="en-US" sz="1000" b="0" dirty="0"/>
                        <a:t>.</a:t>
                      </a:r>
                    </a:p>
                    <a:p>
                      <a:pPr algn="l">
                        <a:spcBef>
                          <a:spcPts val="0"/>
                        </a:spcBef>
                      </a:pPr>
                      <a:r>
                        <a:rPr lang="en-US" sz="1000" b="1" dirty="0"/>
                        <a:t>Each layer </a:t>
                      </a:r>
                      <a:r>
                        <a:rPr lang="en-US" sz="1000" dirty="0"/>
                        <a:t>is </a:t>
                      </a:r>
                      <a:r>
                        <a:rPr lang="en-US" sz="1000" b="1" dirty="0"/>
                        <a:t>specifically designed </a:t>
                      </a:r>
                      <a:r>
                        <a:rPr lang="en-US" sz="1000" dirty="0"/>
                        <a:t>to absorb a </a:t>
                      </a:r>
                      <a:r>
                        <a:rPr lang="en-US" sz="1000" b="1" dirty="0"/>
                        <a:t>different sunlight wavelength</a:t>
                      </a:r>
                      <a:r>
                        <a:rPr lang="en-US" sz="1000" b="0" dirty="0"/>
                        <a:t>. </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65487">
                <a:tc>
                  <a:txBody>
                    <a:bodyPr/>
                    <a:lstStyle/>
                    <a:p>
                      <a:pPr marL="0" indent="0">
                        <a:spcBef>
                          <a:spcPts val="0"/>
                        </a:spcBef>
                        <a:buNone/>
                      </a:pPr>
                      <a:r>
                        <a:rPr lang="en-US" sz="1000" b="1" dirty="0"/>
                        <a:t>Efficiency</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b="1" dirty="0"/>
                        <a:t>~26–29%</a:t>
                      </a:r>
                      <a:r>
                        <a:rPr lang="en-US" sz="1000" dirty="0"/>
                        <a:t> </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dirty="0"/>
                        <a:t>~26–34%*</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0"/>
                        </a:spcBef>
                        <a:buNone/>
                      </a:pPr>
                      <a:r>
                        <a:rPr lang="en-US" sz="1000" b="1" kern="1200" dirty="0">
                          <a:solidFill>
                            <a:schemeClr val="tx1"/>
                          </a:solidFill>
                          <a:latin typeface="+mn-lt"/>
                          <a:ea typeface="+mn-ea"/>
                          <a:cs typeface="+mn-cs"/>
                        </a:rPr>
                        <a:t>~30</a:t>
                      </a:r>
                      <a:r>
                        <a:rPr lang="en-US" sz="1000" b="1" dirty="0"/>
                        <a:t>–</a:t>
                      </a:r>
                      <a:r>
                        <a:rPr lang="en-US" sz="1000" b="1" kern="1200" dirty="0">
                          <a:solidFill>
                            <a:schemeClr val="tx1"/>
                          </a:solidFill>
                          <a:latin typeface="+mn-lt"/>
                          <a:ea typeface="+mn-ea"/>
                          <a:cs typeface="+mn-cs"/>
                        </a:rPr>
                        <a:t>47%**</a:t>
                      </a:r>
                      <a:br>
                        <a:rPr lang="en-US" sz="1000" b="1" kern="1200" dirty="0">
                          <a:solidFill>
                            <a:schemeClr val="tx1"/>
                          </a:solidFill>
                          <a:latin typeface="+mn-lt"/>
                          <a:ea typeface="+mn-ea"/>
                          <a:cs typeface="+mn-cs"/>
                        </a:rPr>
                      </a:br>
                      <a:r>
                        <a:rPr lang="en-US" sz="1000" b="0" kern="1200" dirty="0">
                          <a:solidFill>
                            <a:schemeClr val="tx1"/>
                          </a:solidFill>
                          <a:latin typeface="+mn-lt"/>
                          <a:ea typeface="+mn-ea"/>
                          <a:cs typeface="+mn-cs"/>
                        </a:rPr>
                        <a:t>(depending on number of layers)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65487">
                <a:tc>
                  <a:txBody>
                    <a:bodyPr/>
                    <a:lstStyle/>
                    <a:p>
                      <a:pPr marL="0" indent="0">
                        <a:spcBef>
                          <a:spcPts val="0"/>
                        </a:spcBef>
                        <a:buNone/>
                      </a:pPr>
                      <a:r>
                        <a:rPr lang="en-US" sz="1000" b="1" dirty="0">
                          <a:solidFill>
                            <a:schemeClr val="tx1"/>
                          </a:solidFill>
                        </a:rPr>
                        <a:t>Estimated cost per watt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b="1" dirty="0"/>
                        <a:t>~$1.10–$1.60</a:t>
                      </a:r>
                      <a:br>
                        <a:rPr lang="en-US" sz="1000" dirty="0"/>
                      </a:br>
                      <a:r>
                        <a:rPr lang="en-US" sz="1000" i="1" dirty="0"/>
                        <a:t>(~10% more expensive than monocrystalline cells)</a:t>
                      </a:r>
                      <a:endParaRPr lang="en-US" sz="1000" b="1" dirty="0"/>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dirty="0"/>
                        <a:t>~$0.32–$0.37</a:t>
                      </a:r>
                      <a:br>
                        <a:rPr lang="en-US" sz="1000" b="1" dirty="0"/>
                      </a:br>
                      <a:r>
                        <a:rPr lang="en-US" sz="1000" i="1" dirty="0"/>
                        <a:t>(~70% cheaper than monocrystalline cells)</a:t>
                      </a:r>
                      <a:endParaRPr lang="en-US" sz="1000" b="1"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dirty="0"/>
                        <a:t>~$300</a:t>
                      </a:r>
                      <a:br>
                        <a:rPr lang="en-US" sz="1000" b="1" dirty="0"/>
                      </a:br>
                      <a:r>
                        <a:rPr lang="en-US" sz="1000" i="1" dirty="0"/>
                        <a:t>(~240x more expensive than monocrystalline cells)</a:t>
                      </a:r>
                      <a:endParaRPr lang="en-US" sz="1000" b="1" dirty="0"/>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1059925">
                <a:tc>
                  <a:txBody>
                    <a:bodyPr/>
                    <a:lstStyle/>
                    <a:p>
                      <a:pPr marL="0" indent="0">
                        <a:spcBef>
                          <a:spcPts val="0"/>
                        </a:spcBef>
                        <a:buNone/>
                      </a:pPr>
                      <a:r>
                        <a:rPr lang="en-US" sz="1000" b="1" dirty="0">
                          <a:solidFill>
                            <a:schemeClr val="tx1"/>
                          </a:solidFill>
                        </a:rPr>
                        <a:t>Pros and cons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0"/>
                        </a:spcBef>
                      </a:pPr>
                      <a:r>
                        <a:rPr lang="en-US" sz="1000" b="1" dirty="0">
                          <a:solidFill>
                            <a:srgbClr val="195345"/>
                          </a:solidFill>
                        </a:rPr>
                        <a:t>Has better performance</a:t>
                      </a:r>
                      <a:r>
                        <a:rPr lang="en-US" sz="1000" b="1" dirty="0">
                          <a:solidFill>
                            <a:schemeClr val="bg1"/>
                          </a:solidFill>
                        </a:rPr>
                        <a:t> </a:t>
                      </a:r>
                      <a:r>
                        <a:rPr lang="en-US" sz="1000" kern="1200" dirty="0">
                          <a:solidFill>
                            <a:schemeClr val="tx1"/>
                          </a:solidFill>
                          <a:latin typeface="+mn-lt"/>
                          <a:ea typeface="+mn-ea"/>
                          <a:cs typeface="+mn-cs"/>
                        </a:rPr>
                        <a:t>at</a:t>
                      </a:r>
                      <a:r>
                        <a:rPr lang="en-US" sz="1000" dirty="0">
                          <a:solidFill>
                            <a:schemeClr val="bg1"/>
                          </a:solidFill>
                        </a:rPr>
                        <a:t> </a:t>
                      </a:r>
                      <a:r>
                        <a:rPr lang="en-US" sz="1000" b="1" kern="1200" dirty="0">
                          <a:solidFill>
                            <a:srgbClr val="195345"/>
                          </a:solidFill>
                          <a:latin typeface="+mn-lt"/>
                          <a:ea typeface="+mn-ea"/>
                          <a:cs typeface="+mn-cs"/>
                        </a:rPr>
                        <a:t>higher temperatures </a:t>
                      </a:r>
                      <a:r>
                        <a:rPr lang="en-US" sz="1000" dirty="0"/>
                        <a:t>than crystalline silicon cells; </a:t>
                      </a:r>
                      <a:r>
                        <a:rPr lang="en-US" sz="1000" b="1" dirty="0"/>
                        <a:t>─</a:t>
                      </a:r>
                      <a:r>
                        <a:rPr lang="en-US" sz="1000" dirty="0"/>
                        <a:t> useful in desert environments, for example</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000" dirty="0"/>
                        <a:t>Requires </a:t>
                      </a:r>
                      <a:r>
                        <a:rPr lang="en-US" sz="1000" b="1" dirty="0">
                          <a:solidFill>
                            <a:srgbClr val="990000"/>
                          </a:solidFill>
                        </a:rPr>
                        <a:t>more expensive materials </a:t>
                      </a:r>
                      <a:r>
                        <a:rPr lang="en-US" sz="1000" dirty="0"/>
                        <a:t>for electrical contacts than regular silicon cells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0"/>
                        </a:spcBef>
                      </a:pPr>
                      <a:r>
                        <a:rPr lang="en-US" sz="1000" dirty="0"/>
                        <a:t>Can be </a:t>
                      </a:r>
                      <a:r>
                        <a:rPr lang="en-US" sz="1000" b="1" dirty="0">
                          <a:solidFill>
                            <a:srgbClr val="104C3E"/>
                          </a:solidFill>
                        </a:rPr>
                        <a:t>produced at much lower temperatures </a:t>
                      </a:r>
                      <a:r>
                        <a:rPr lang="en-US" sz="1000" dirty="0"/>
                        <a:t>than crystalline silicon, leading to </a:t>
                      </a:r>
                      <a:r>
                        <a:rPr lang="en-US" sz="1000" b="1" dirty="0">
                          <a:solidFill>
                            <a:srgbClr val="104C3E"/>
                          </a:solidFill>
                        </a:rPr>
                        <a:t>lower costs</a:t>
                      </a:r>
                      <a:endParaRPr lang="en-US" sz="1000" b="0" dirty="0">
                        <a:solidFill>
                          <a:srgbClr val="104C3E"/>
                        </a:solidFill>
                      </a:endParaRPr>
                    </a:p>
                    <a:p>
                      <a:pPr>
                        <a:spcBef>
                          <a:spcPts val="0"/>
                        </a:spcBef>
                      </a:pPr>
                      <a:r>
                        <a:rPr lang="en-US" sz="1000" b="1" dirty="0">
                          <a:solidFill>
                            <a:srgbClr val="990000"/>
                          </a:solidFill>
                        </a:rPr>
                        <a:t>Degrade </a:t>
                      </a:r>
                      <a:r>
                        <a:rPr lang="en-US" sz="1000" dirty="0"/>
                        <a:t>when </a:t>
                      </a:r>
                      <a:r>
                        <a:rPr lang="en-US" sz="1000" b="1" dirty="0">
                          <a:solidFill>
                            <a:srgbClr val="990000"/>
                          </a:solidFill>
                        </a:rPr>
                        <a:t>exposed to moisture and oxygen,</a:t>
                      </a:r>
                      <a:r>
                        <a:rPr lang="en-US" sz="1000" b="1" dirty="0"/>
                        <a:t> </a:t>
                      </a:r>
                      <a:r>
                        <a:rPr lang="en-US" sz="1000" dirty="0"/>
                        <a:t>leading to </a:t>
                      </a:r>
                      <a:r>
                        <a:rPr lang="en-US" sz="1000" b="1" dirty="0">
                          <a:solidFill>
                            <a:srgbClr val="990000"/>
                          </a:solidFill>
                        </a:rPr>
                        <a:t>shorter cell life spans</a:t>
                      </a:r>
                      <a:endParaRPr lang="en-US" sz="1000" b="0" dirty="0">
                        <a:solidFill>
                          <a:srgbClr val="990000"/>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0"/>
                        </a:spcBef>
                      </a:pPr>
                      <a:r>
                        <a:rPr lang="en-US" sz="1000" dirty="0"/>
                        <a:t>Require </a:t>
                      </a:r>
                      <a:r>
                        <a:rPr lang="en-US" sz="1000" b="1" dirty="0">
                          <a:solidFill>
                            <a:srgbClr val="104C3E"/>
                          </a:solidFill>
                        </a:rPr>
                        <a:t>much less space </a:t>
                      </a:r>
                      <a:r>
                        <a:rPr lang="en-US" sz="1000" dirty="0"/>
                        <a:t>because of </a:t>
                      </a:r>
                      <a:r>
                        <a:rPr lang="en-US" sz="1000" b="1" dirty="0">
                          <a:solidFill>
                            <a:srgbClr val="104C3E"/>
                          </a:solidFill>
                        </a:rPr>
                        <a:t>higher efficiency </a:t>
                      </a:r>
                      <a:r>
                        <a:rPr lang="en-US" sz="1000" b="0" dirty="0"/>
                        <a:t>— </a:t>
                      </a:r>
                      <a:r>
                        <a:rPr lang="en-US" sz="1000" dirty="0"/>
                        <a:t>therefore, can be used in satellites, for example</a:t>
                      </a:r>
                    </a:p>
                    <a:p>
                      <a:pPr>
                        <a:spcBef>
                          <a:spcPts val="0"/>
                        </a:spcBef>
                      </a:pPr>
                      <a:r>
                        <a:rPr lang="en-US" sz="1000" b="1" dirty="0">
                          <a:solidFill>
                            <a:srgbClr val="990000"/>
                          </a:solidFill>
                        </a:rPr>
                        <a:t>Different layers made of rare elements </a:t>
                      </a:r>
                      <a:r>
                        <a:rPr lang="en-US" sz="1000" dirty="0"/>
                        <a:t>are </a:t>
                      </a:r>
                      <a:r>
                        <a:rPr lang="en-US" sz="1000" b="1" dirty="0">
                          <a:solidFill>
                            <a:srgbClr val="990000"/>
                          </a:solidFill>
                        </a:rPr>
                        <a:t>much more expensive </a:t>
                      </a:r>
                      <a:r>
                        <a:rPr lang="en-US" sz="1000" dirty="0"/>
                        <a:t>than crystalline silicon</a:t>
                      </a:r>
                      <a:endParaRPr lang="en-US" sz="1000" b="1" dirty="0"/>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5"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1885" y="4689537"/>
            <a:ext cx="213716" cy="211681"/>
          </a:xfrm>
          <a:prstGeom prst="rect">
            <a:avLst/>
          </a:prstGeom>
        </p:spPr>
      </p:pic>
      <p:pic>
        <p:nvPicPr>
          <p:cNvPr id="16"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9049" y="5220814"/>
            <a:ext cx="206552" cy="204585"/>
          </a:xfrm>
          <a:prstGeom prst="rect">
            <a:avLst/>
          </a:prstGeom>
        </p:spPr>
      </p:pic>
      <p:sp>
        <p:nvSpPr>
          <p:cNvPr id="20" name="btfpNotesBox361175"/>
          <p:cNvSpPr txBox="1"/>
          <p:nvPr>
            <p:custDataLst>
              <p:tags r:id="rId3"/>
            </p:custDataLst>
          </p:nvPr>
        </p:nvSpPr>
        <p:spPr bwMode="gray">
          <a:xfrm>
            <a:off x="330199" y="5910543"/>
            <a:ext cx="9199283" cy="738664"/>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Highest efficiencies achieved for perovskite cells that also incorporate a crystalline silicon layer in a multi-junction setup</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pure perovskite cell efficiency is ~26.1% (2023). (**) Highest efficiencies achieved in combination with concentrators.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0"/>
              </a:rPr>
              <a:t>Akkerman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 and Manna, 2020</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hlinkClick r:id="rId11"/>
              </a:rPr>
              <a:t>US EERE, Perovskite Solar </a:t>
            </a:r>
            <a:r>
              <a:rPr lang="en-US" sz="800" dirty="0">
                <a:solidFill>
                  <a:srgbClr val="000000"/>
                </a:solidFill>
                <a:latin typeface="Arial"/>
                <a:hlinkClick r:id="rId11"/>
              </a:rPr>
              <a:t>C</a:t>
            </a:r>
            <a:r>
              <a:rPr kumimoji="0" lang="en-US" sz="800" b="0" i="0" u="none" strike="noStrike" kern="1200" cap="none" spc="0" normalizeH="0" baseline="0" noProof="0" dirty="0">
                <a:ln>
                  <a:noFill/>
                </a:ln>
                <a:solidFill>
                  <a:srgbClr val="000000"/>
                </a:solidFill>
                <a:effectLst/>
                <a:uLnTx/>
                <a:uFillTx/>
                <a:latin typeface="Arial"/>
                <a:hlinkClick r:id="rId11"/>
              </a:rPr>
              <a:t>ells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IEA, ETP Clean Energy Technology Guide</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NREL, Photovoltaics Research</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NREL, Crystalline Silicon Photovoltaic Module Manufacturing Costs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Pv-Manufacturing.org</a:t>
            </a:r>
            <a:r>
              <a:rPr lang="en-US" sz="800" dirty="0">
                <a:solidFill>
                  <a:srgbClr val="000000"/>
                </a:solidFill>
                <a:latin typeface="Arial"/>
                <a:hlinkClick r:id="rId15"/>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 Silicon </a:t>
            </a:r>
            <a:r>
              <a:rPr lang="en-US" sz="800" dirty="0">
                <a:solidFill>
                  <a:srgbClr val="000000"/>
                </a:solidFill>
                <a:latin typeface="Arial"/>
                <a:hlinkClick r:id="rId15"/>
              </a:rPr>
              <a:t>H</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5"/>
              </a:rPr>
              <a:t>eterojunction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 </a:t>
            </a:r>
            <a:r>
              <a:rPr lang="en-US" sz="800" dirty="0">
                <a:solidFill>
                  <a:srgbClr val="000000"/>
                </a:solidFill>
                <a:latin typeface="Arial"/>
                <a:hlinkClick r:id="rId15"/>
              </a:rPr>
              <a:t>C</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ells</a:t>
            </a:r>
            <a:r>
              <a:rPr lang="en-US" sz="800" dirty="0">
                <a:solidFill>
                  <a:srgbClr val="000000"/>
                </a:solidFill>
                <a:latin typeface="Arial"/>
              </a:rPr>
              <a:t>; </a:t>
            </a:r>
            <a:r>
              <a:rPr lang="en-US" sz="800" dirty="0" err="1">
                <a:solidFill>
                  <a:srgbClr val="000000"/>
                </a:solidFill>
                <a:latin typeface="Arial"/>
                <a:hlinkClick r:id="rId16"/>
              </a:rPr>
              <a:t>SolarReviews</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US DOE, Multi-junction PV research</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US DOE, Perovskite </a:t>
            </a:r>
            <a:r>
              <a:rPr lang="en-US" sz="800" dirty="0">
                <a:solidFill>
                  <a:srgbClr val="000000"/>
                </a:solidFill>
                <a:latin typeface="Arial"/>
                <a:hlinkClick r:id="rId11"/>
              </a:rPr>
              <a:t>S</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1"/>
              </a:rPr>
              <a:t>olar</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 </a:t>
            </a:r>
            <a:r>
              <a:rPr lang="en-US" sz="800" dirty="0">
                <a:solidFill>
                  <a:srgbClr val="000000"/>
                </a:solidFill>
                <a:latin typeface="Arial"/>
                <a:hlinkClick r:id="rId11"/>
              </a:rPr>
              <a:t>C</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ells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Z</a:t>
            </a:r>
            <a:r>
              <a:rPr lang="en-US" sz="800" dirty="0">
                <a:solidFill>
                  <a:srgbClr val="000000"/>
                </a:solidFill>
                <a:latin typeface="Arial"/>
                <a:hlinkClick r:id="rId18"/>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Song et al</a:t>
            </a:r>
            <a:r>
              <a:rPr lang="en-US" sz="800" dirty="0">
                <a:solidFill>
                  <a:srgbClr val="000000"/>
                </a:solidFill>
                <a:latin typeface="Arial"/>
                <a:hlinkClick r:id="rId18"/>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Manufacturing Cost Analysis of Perovskite Solar Modules</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21"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0661" y="4689537"/>
            <a:ext cx="213716" cy="211681"/>
          </a:xfrm>
          <a:prstGeom prst="rect">
            <a:avLst/>
          </a:prstGeom>
        </p:spPr>
      </p:pic>
      <p:pic>
        <p:nvPicPr>
          <p:cNvPr id="22"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7825" y="5220814"/>
            <a:ext cx="206552" cy="204585"/>
          </a:xfrm>
          <a:prstGeom prst="rect">
            <a:avLst/>
          </a:prstGeom>
        </p:spPr>
      </p:pic>
      <p:pic>
        <p:nvPicPr>
          <p:cNvPr id="23"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8661" y="4689537"/>
            <a:ext cx="213716" cy="211681"/>
          </a:xfrm>
          <a:prstGeom prst="rect">
            <a:avLst/>
          </a:prstGeom>
        </p:spPr>
      </p:pic>
      <p:pic>
        <p:nvPicPr>
          <p:cNvPr id="24"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5825" y="5220814"/>
            <a:ext cx="206552" cy="204585"/>
          </a:xfrm>
          <a:prstGeom prst="rect">
            <a:avLst/>
          </a:prstGeom>
        </p:spPr>
      </p:pic>
      <p:sp>
        <p:nvSpPr>
          <p:cNvPr id="3" name="Oval 2">
            <a:extLst>
              <a:ext uri="{FF2B5EF4-FFF2-40B4-BE49-F238E27FC236}">
                <a16:creationId xmlns:a16="http://schemas.microsoft.com/office/drawing/2014/main" id="{B3FCE9A3-F55E-BE92-0F81-8CE43BA949F5}"/>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dirty="0">
                <a:solidFill>
                  <a:schemeClr val="bg1"/>
                </a:solidFill>
              </a:rPr>
              <a:t>3</a:t>
            </a:r>
          </a:p>
        </p:txBody>
      </p:sp>
      <p:sp>
        <p:nvSpPr>
          <p:cNvPr id="4" name="Oval 3">
            <a:extLst>
              <a:ext uri="{FF2B5EF4-FFF2-40B4-BE49-F238E27FC236}">
                <a16:creationId xmlns:a16="http://schemas.microsoft.com/office/drawing/2014/main" id="{819F63EB-D7FD-ED35-78E1-FB0306BED0B9}"/>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dirty="0">
                <a:solidFill>
                  <a:schemeClr val="bg1"/>
                </a:solidFill>
              </a:rPr>
              <a:t>2</a:t>
            </a:r>
          </a:p>
        </p:txBody>
      </p:sp>
      <p:sp>
        <p:nvSpPr>
          <p:cNvPr id="5" name="Oval 4">
            <a:extLst>
              <a:ext uri="{FF2B5EF4-FFF2-40B4-BE49-F238E27FC236}">
                <a16:creationId xmlns:a16="http://schemas.microsoft.com/office/drawing/2014/main" id="{E01FDF04-A7D0-C0EF-5A37-FD3EB0139361}"/>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dirty="0">
                <a:solidFill>
                  <a:schemeClr val="bg1"/>
                </a:solidFill>
              </a:rPr>
              <a:t>1</a:t>
            </a:r>
          </a:p>
        </p:txBody>
      </p:sp>
    </p:spTree>
    <p:custDataLst>
      <p:tags r:id="rId1"/>
    </p:custDataLst>
    <p:extLst>
      <p:ext uri="{BB962C8B-B14F-4D97-AF65-F5344CB8AC3E}">
        <p14:creationId xmlns:p14="http://schemas.microsoft.com/office/powerpoint/2010/main" val="2158496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530826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592" imgH="591" progId="TCLayout.ActiveDocument.1">
                  <p:embed/>
                </p:oleObj>
              </mc:Choice>
              <mc:Fallback>
                <p:oleObj name="think-cell Slide" r:id="rId42" imgW="592" imgH="591" progId="TCLayout.ActiveDocument.1">
                  <p:embed/>
                  <p:pic>
                    <p:nvPicPr>
                      <p:cNvPr id="7" name="think-cell data - do not delete" hidden="1"/>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Efficiency of perovskite cells increased ~85% over 10 years </a:t>
            </a:r>
            <a:br>
              <a:rPr lang="en-US" dirty="0"/>
            </a:br>
            <a:r>
              <a:rPr lang="en-US" dirty="0"/>
              <a:t>(6% CAGR) vs. multi-Si’s ~61% gain over 40 years (1% CAGR)</a:t>
            </a:r>
          </a:p>
        </p:txBody>
      </p:sp>
      <p:graphicFrame>
        <p:nvGraphicFramePr>
          <p:cNvPr id="65" name="Chart 64">
            <a:extLst>
              <a:ext uri="{FF2B5EF4-FFF2-40B4-BE49-F238E27FC236}">
                <a16:creationId xmlns:a16="http://schemas.microsoft.com/office/drawing/2014/main" id="{EC46A73B-0D87-B079-1F3D-B226D7A36D78}"/>
              </a:ext>
            </a:extLst>
          </p:cNvPr>
          <p:cNvGraphicFramePr/>
          <p:nvPr>
            <p:custDataLst>
              <p:tags r:id="rId3"/>
            </p:custDataLst>
            <p:extLst>
              <p:ext uri="{D42A27DB-BD31-4B8C-83A1-F6EECF244321}">
                <p14:modId xmlns:p14="http://schemas.microsoft.com/office/powerpoint/2010/main" val="1910641359"/>
              </p:ext>
            </p:extLst>
          </p:nvPr>
        </p:nvGraphicFramePr>
        <p:xfrm>
          <a:off x="436563" y="2470150"/>
          <a:ext cx="8705850" cy="3784600"/>
        </p:xfrm>
        <a:graphic>
          <a:graphicData uri="http://schemas.openxmlformats.org/drawingml/2006/chart">
            <c:chart xmlns:c="http://schemas.openxmlformats.org/drawingml/2006/chart" xmlns:r="http://schemas.openxmlformats.org/officeDocument/2006/relationships" r:id="rId44"/>
          </a:graphicData>
        </a:graphic>
      </p:graphicFrame>
      <p:sp>
        <p:nvSpPr>
          <p:cNvPr id="294" name="Text Placeholder 10">
            <a:extLst>
              <a:ext uri="{FF2B5EF4-FFF2-40B4-BE49-F238E27FC236}">
                <a16:creationId xmlns:a16="http://schemas.microsoft.com/office/drawing/2014/main" id="{03453115-EBBA-FED0-975A-42AC639562E1}"/>
              </a:ext>
            </a:extLst>
          </p:cNvPr>
          <p:cNvSpPr txBox="1">
            <a:spLocks/>
          </p:cNvSpPr>
          <p:nvPr>
            <p:custDataLst>
              <p:tags r:id="rId4"/>
            </p:custDataLst>
          </p:nvPr>
        </p:nvSpPr>
        <p:spPr bwMode="gray">
          <a:xfrm>
            <a:off x="511175" y="5803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0A3E345-C06E-4379-A098-3EAE6200E883}" type="datetime'''''''''''1''''''0'''''''''''''''''''''''''">
              <a:rPr lang="en-US" altLang="en-US" sz="1000" smtClean="0">
                <a:effectLst/>
              </a:rPr>
              <a:pPr marL="0" indent="0" algn="r">
                <a:spcBef>
                  <a:spcPct val="0"/>
                </a:spcBef>
                <a:spcAft>
                  <a:spcPct val="0"/>
                </a:spcAft>
                <a:buNone/>
              </a:pPr>
              <a:t>10</a:t>
            </a:fld>
            <a:endParaRPr lang="en-US" sz="1000" dirty="0"/>
          </a:p>
        </p:txBody>
      </p:sp>
      <p:sp>
        <p:nvSpPr>
          <p:cNvPr id="295" name="Text Placeholder 10">
            <a:extLst>
              <a:ext uri="{FF2B5EF4-FFF2-40B4-BE49-F238E27FC236}">
                <a16:creationId xmlns:a16="http://schemas.microsoft.com/office/drawing/2014/main" id="{D779616C-297E-6CCA-0845-84CAB564C946}"/>
              </a:ext>
            </a:extLst>
          </p:cNvPr>
          <p:cNvSpPr txBox="1">
            <a:spLocks/>
          </p:cNvSpPr>
          <p:nvPr>
            <p:custDataLst>
              <p:tags r:id="rId5"/>
            </p:custDataLst>
          </p:nvPr>
        </p:nvSpPr>
        <p:spPr bwMode="gray">
          <a:xfrm>
            <a:off x="511175" y="52498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3B02C1-E012-496F-9EB5-0A8232D5C58C}" type="datetime'''''''''''''1''''5'''''''''''''''''''''''''''''''''''">
              <a:rPr lang="en-US" altLang="en-US" sz="1000" smtClean="0">
                <a:effectLst/>
              </a:rPr>
              <a:pPr marL="0" indent="0" algn="r">
                <a:spcBef>
                  <a:spcPct val="0"/>
                </a:spcBef>
                <a:spcAft>
                  <a:spcPct val="0"/>
                </a:spcAft>
                <a:buNone/>
              </a:pPr>
              <a:t>15</a:t>
            </a:fld>
            <a:endParaRPr lang="en-US" sz="1000" dirty="0"/>
          </a:p>
        </p:txBody>
      </p:sp>
      <p:sp>
        <p:nvSpPr>
          <p:cNvPr id="296" name="Text Placeholder 10">
            <a:extLst>
              <a:ext uri="{FF2B5EF4-FFF2-40B4-BE49-F238E27FC236}">
                <a16:creationId xmlns:a16="http://schemas.microsoft.com/office/drawing/2014/main" id="{2C2415D1-5503-69DB-40AD-EABC9B64C405}"/>
              </a:ext>
            </a:extLst>
          </p:cNvPr>
          <p:cNvSpPr txBox="1">
            <a:spLocks/>
          </p:cNvSpPr>
          <p:nvPr>
            <p:custDataLst>
              <p:tags r:id="rId6"/>
            </p:custDataLst>
          </p:nvPr>
        </p:nvSpPr>
        <p:spPr bwMode="gray">
          <a:xfrm>
            <a:off x="511175" y="46942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BF4A0B-E8A2-43E3-8C5A-F0B90B032BF0}" type="datetime'''2''''''''''''''''''''''''''''''''''''0'''''''''">
              <a:rPr lang="en-US" altLang="en-US" sz="1000" smtClean="0">
                <a:effectLst/>
              </a:rPr>
              <a:pPr marL="0" indent="0" algn="r">
                <a:spcBef>
                  <a:spcPct val="0"/>
                </a:spcBef>
                <a:spcAft>
                  <a:spcPct val="0"/>
                </a:spcAft>
                <a:buNone/>
              </a:pPr>
              <a:t>20</a:t>
            </a:fld>
            <a:endParaRPr lang="en-US" sz="1000" dirty="0"/>
          </a:p>
        </p:txBody>
      </p:sp>
      <p:sp>
        <p:nvSpPr>
          <p:cNvPr id="297" name="Text Placeholder 10">
            <a:extLst>
              <a:ext uri="{FF2B5EF4-FFF2-40B4-BE49-F238E27FC236}">
                <a16:creationId xmlns:a16="http://schemas.microsoft.com/office/drawing/2014/main" id="{D3DA88DE-2FE2-E51A-7669-6BB5C61593ED}"/>
              </a:ext>
            </a:extLst>
          </p:cNvPr>
          <p:cNvSpPr txBox="1">
            <a:spLocks/>
          </p:cNvSpPr>
          <p:nvPr>
            <p:custDataLst>
              <p:tags r:id="rId7"/>
            </p:custDataLst>
          </p:nvPr>
        </p:nvSpPr>
        <p:spPr bwMode="gray">
          <a:xfrm>
            <a:off x="511175" y="4140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FD086A6-B642-4D63-8579-F854CCACDA4C}" type="datetime'''''''''''''''''2''5'''''''''">
              <a:rPr lang="en-US" altLang="en-US" sz="1000" smtClean="0">
                <a:effectLst/>
              </a:rPr>
              <a:pPr marL="0" indent="0" algn="r">
                <a:spcBef>
                  <a:spcPct val="0"/>
                </a:spcBef>
                <a:spcAft>
                  <a:spcPct val="0"/>
                </a:spcAft>
                <a:buNone/>
              </a:pPr>
              <a:t>25</a:t>
            </a:fld>
            <a:endParaRPr lang="en-US" sz="1000" dirty="0"/>
          </a:p>
        </p:txBody>
      </p:sp>
      <p:sp>
        <p:nvSpPr>
          <p:cNvPr id="298" name="Text Placeholder 10">
            <a:extLst>
              <a:ext uri="{FF2B5EF4-FFF2-40B4-BE49-F238E27FC236}">
                <a16:creationId xmlns:a16="http://schemas.microsoft.com/office/drawing/2014/main" id="{3C8473CE-B532-16B3-C723-B00286A18C8F}"/>
              </a:ext>
            </a:extLst>
          </p:cNvPr>
          <p:cNvSpPr txBox="1">
            <a:spLocks/>
          </p:cNvSpPr>
          <p:nvPr>
            <p:custDataLst>
              <p:tags r:id="rId8"/>
            </p:custDataLst>
          </p:nvPr>
        </p:nvSpPr>
        <p:spPr bwMode="gray">
          <a:xfrm>
            <a:off x="511175" y="35861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CA7362E-984B-4DEA-8490-2250C920F69D}" type="datetime'''''''''''''''''''''''3''''''''''''''''''''''''0'''''''''''">
              <a:rPr lang="en-US" altLang="en-US" sz="1000" smtClean="0">
                <a:effectLst/>
              </a:rPr>
              <a:pPr marL="0" indent="0" algn="r">
                <a:spcBef>
                  <a:spcPct val="0"/>
                </a:spcBef>
                <a:spcAft>
                  <a:spcPct val="0"/>
                </a:spcAft>
                <a:buNone/>
              </a:pPr>
              <a:t>30</a:t>
            </a:fld>
            <a:endParaRPr lang="en-US" sz="1000" dirty="0"/>
          </a:p>
        </p:txBody>
      </p:sp>
      <p:sp>
        <p:nvSpPr>
          <p:cNvPr id="299" name="Text Placeholder 10">
            <a:extLst>
              <a:ext uri="{FF2B5EF4-FFF2-40B4-BE49-F238E27FC236}">
                <a16:creationId xmlns:a16="http://schemas.microsoft.com/office/drawing/2014/main" id="{E5982A2E-5B35-98A1-63AF-C7740C094BF0}"/>
              </a:ext>
            </a:extLst>
          </p:cNvPr>
          <p:cNvSpPr txBox="1">
            <a:spLocks/>
          </p:cNvSpPr>
          <p:nvPr>
            <p:custDataLst>
              <p:tags r:id="rId9"/>
            </p:custDataLst>
          </p:nvPr>
        </p:nvSpPr>
        <p:spPr bwMode="gray">
          <a:xfrm>
            <a:off x="511175" y="30305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F7BFB47-70DC-44A7-B5E8-5C6105E8BAD6}" type="datetime'''''''''''''''''''''''''''''''''''''''''''''3''''5'''''''''">
              <a:rPr lang="en-US" altLang="en-US" sz="1000" smtClean="0">
                <a:effectLst/>
              </a:rPr>
              <a:pPr marL="0" indent="0" algn="r">
                <a:spcBef>
                  <a:spcPct val="0"/>
                </a:spcBef>
                <a:spcAft>
                  <a:spcPct val="0"/>
                </a:spcAft>
                <a:buNone/>
              </a:pPr>
              <a:t>35</a:t>
            </a:fld>
            <a:endParaRPr lang="en-US" sz="1000" dirty="0"/>
          </a:p>
        </p:txBody>
      </p:sp>
      <p:sp>
        <p:nvSpPr>
          <p:cNvPr id="300" name="Text Placeholder 10">
            <a:extLst>
              <a:ext uri="{FF2B5EF4-FFF2-40B4-BE49-F238E27FC236}">
                <a16:creationId xmlns:a16="http://schemas.microsoft.com/office/drawing/2014/main" id="{8411EC51-0AD5-301B-0196-5B8CDDB1DA6D}"/>
              </a:ext>
            </a:extLst>
          </p:cNvPr>
          <p:cNvSpPr txBox="1">
            <a:spLocks/>
          </p:cNvSpPr>
          <p:nvPr>
            <p:custDataLst>
              <p:tags r:id="rId10"/>
            </p:custDataLst>
          </p:nvPr>
        </p:nvSpPr>
        <p:spPr bwMode="gray">
          <a:xfrm>
            <a:off x="511175" y="2476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82D66A7-50CC-45B6-B3DB-49F62B26D4F4}" type="datetime'''''''4''''''''''''''''''0'''''''''''''''''''''''">
              <a:rPr lang="en-US" altLang="en-US" sz="1000" smtClean="0">
                <a:effectLst/>
              </a:rPr>
              <a:pPr marL="0" indent="0" algn="r">
                <a:spcBef>
                  <a:spcPct val="0"/>
                </a:spcBef>
                <a:spcAft>
                  <a:spcPct val="0"/>
                </a:spcAft>
                <a:buNone/>
              </a:pPr>
              <a:t>40</a:t>
            </a:fld>
            <a:endParaRPr lang="en-US" sz="1000" dirty="0"/>
          </a:p>
        </p:txBody>
      </p:sp>
      <p:cxnSp>
        <p:nvCxnSpPr>
          <p:cNvPr id="21" name="Straight Connector 20">
            <a:extLst>
              <a:ext uri="{FF2B5EF4-FFF2-40B4-BE49-F238E27FC236}">
                <a16:creationId xmlns:a16="http://schemas.microsoft.com/office/drawing/2014/main" id="{8274C255-0834-B373-0006-D6597B2DFCAF}"/>
              </a:ext>
            </a:extLst>
          </p:cNvPr>
          <p:cNvCxnSpPr/>
          <p:nvPr>
            <p:custDataLst>
              <p:tags r:id="rId11"/>
            </p:custDataLst>
          </p:nvPr>
        </p:nvCxnSpPr>
        <p:spPr bwMode="auto">
          <a:xfrm>
            <a:off x="6897687" y="5426075"/>
            <a:ext cx="19875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DC22361-5791-6312-537C-2E7F839F29B7}"/>
              </a:ext>
            </a:extLst>
          </p:cNvPr>
          <p:cNvCxnSpPr/>
          <p:nvPr>
            <p:custDataLst>
              <p:tags r:id="rId12"/>
            </p:custDataLst>
          </p:nvPr>
        </p:nvCxnSpPr>
        <p:spPr bwMode="auto">
          <a:xfrm>
            <a:off x="8518525" y="4094163"/>
            <a:ext cx="3667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D986097-B516-A4CA-ED26-9ECCF424A802}"/>
              </a:ext>
            </a:extLst>
          </p:cNvPr>
          <p:cNvCxnSpPr/>
          <p:nvPr>
            <p:custDataLst>
              <p:tags r:id="rId13"/>
            </p:custDataLst>
          </p:nvPr>
        </p:nvCxnSpPr>
        <p:spPr bwMode="gray">
          <a:xfrm flipV="1">
            <a:off x="8842375" y="4090989"/>
            <a:ext cx="0" cy="1338263"/>
          </a:xfrm>
          <a:prstGeom prst="line">
            <a:avLst/>
          </a:prstGeom>
          <a:ln w="28575" cap="flat" cmpd="sng" algn="ctr">
            <a:solidFill>
              <a:schemeClr val="accent3"/>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511175" y="2173288"/>
            <a:ext cx="4632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dirty="0"/>
              <a:t>Highest confirmed cell efficiency </a:t>
            </a:r>
            <a:r>
              <a:rPr lang="en-US" altLang="en-US" sz="1050" dirty="0"/>
              <a:t>for</a:t>
            </a:r>
            <a:r>
              <a:rPr lang="en-US" altLang="en-US" sz="1000" dirty="0"/>
              <a:t> research solar PV cells in lab conditions (in %)</a:t>
            </a:r>
            <a:endParaRPr lang="en-US" sz="1000" dirty="0"/>
          </a:p>
        </p:txBody>
      </p:sp>
      <p:sp>
        <p:nvSpPr>
          <p:cNvPr id="20" name="Text Placeholder 10">
            <a:extLst>
              <a:ext uri="{FF2B5EF4-FFF2-40B4-BE49-F238E27FC236}">
                <a16:creationId xmlns:a16="http://schemas.microsoft.com/office/drawing/2014/main" id="{BB4E8C3E-67C6-5AE9-7F36-FAAFF65D9BCC}"/>
              </a:ext>
            </a:extLst>
          </p:cNvPr>
          <p:cNvSpPr txBox="1">
            <a:spLocks/>
          </p:cNvSpPr>
          <p:nvPr>
            <p:custDataLst>
              <p:tags r:id="rId15"/>
            </p:custDataLst>
          </p:nvPr>
        </p:nvSpPr>
        <p:spPr bwMode="auto">
          <a:xfrm>
            <a:off x="8586788" y="4683125"/>
            <a:ext cx="511175" cy="238125"/>
          </a:xfrm>
          <a:prstGeom prst="ellipse">
            <a:avLst/>
          </a:prstGeom>
          <a:solidFill>
            <a:schemeClr val="accent3"/>
          </a:solidFill>
          <a:ln w="9525" cmpd="sng">
            <a:solidFill>
              <a:schemeClr val="accent3"/>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71166C-46B6-4D31-8480-2462D8D377A6}" type="datetime'''''''''''''''+''''''''8''''5''''''''''''%'''''''''''">
              <a:rPr lang="en-US" altLang="en-US" sz="1100" b="1" smtClean="0">
                <a:solidFill>
                  <a:schemeClr val="bg1"/>
                </a:solidFill>
                <a:effectLst/>
              </a:rPr>
              <a:pPr/>
              <a:t>+85%</a:t>
            </a:fld>
            <a:endParaRPr lang="en-US" sz="1100" b="1" dirty="0">
              <a:solidFill>
                <a:schemeClr val="bg1"/>
              </a:solidFill>
            </a:endParaRPr>
          </a:p>
        </p:txBody>
      </p:sp>
      <p:sp>
        <p:nvSpPr>
          <p:cNvPr id="5" name="Rectangle 4">
            <a:extLst>
              <a:ext uri="{FF2B5EF4-FFF2-40B4-BE49-F238E27FC236}">
                <a16:creationId xmlns:a16="http://schemas.microsoft.com/office/drawing/2014/main" id="{8823FEDD-2BF5-70E7-F8A9-24C1FAF379FB}"/>
              </a:ext>
            </a:extLst>
          </p:cNvPr>
          <p:cNvSpPr/>
          <p:nvPr/>
        </p:nvSpPr>
        <p:spPr bwMode="gray">
          <a:xfrm>
            <a:off x="744849" y="2539624"/>
            <a:ext cx="2038039" cy="14862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4" name="Rectangle 3">
            <a:extLst>
              <a:ext uri="{FF2B5EF4-FFF2-40B4-BE49-F238E27FC236}">
                <a16:creationId xmlns:a16="http://schemas.microsoft.com/office/drawing/2014/main" id="{5351AD6A-A4E1-97EB-A0AD-831A84BBB435}"/>
              </a:ext>
            </a:extLst>
          </p:cNvPr>
          <p:cNvSpPr/>
          <p:nvPr>
            <p:custDataLst>
              <p:tags r:id="rId16"/>
            </p:custDataLst>
          </p:nvPr>
        </p:nvSpPr>
        <p:spPr bwMode="auto">
          <a:xfrm>
            <a:off x="736600" y="2552700"/>
            <a:ext cx="2046288"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134" name="Straight Connector 133"/>
          <p:cNvCxnSpPr/>
          <p:nvPr>
            <p:custDataLst>
              <p:tags r:id="rId17"/>
            </p:custDataLst>
          </p:nvPr>
        </p:nvCxnSpPr>
        <p:spPr bwMode="gray">
          <a:xfrm>
            <a:off x="793750" y="32845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8" name="Straight Connector 127"/>
          <p:cNvCxnSpPr/>
          <p:nvPr>
            <p:custDataLst>
              <p:tags r:id="rId18"/>
            </p:custDataLst>
          </p:nvPr>
        </p:nvCxnSpPr>
        <p:spPr bwMode="gray">
          <a:xfrm>
            <a:off x="793750" y="2674938"/>
            <a:ext cx="290513" cy="0"/>
          </a:xfrm>
          <a:prstGeom prst="line">
            <a:avLst/>
          </a:prstGeom>
          <a:ln w="1270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 name="Straight Connector 139"/>
          <p:cNvCxnSpPr/>
          <p:nvPr>
            <p:custDataLst>
              <p:tags r:id="rId19"/>
            </p:custDataLst>
          </p:nvPr>
        </p:nvCxnSpPr>
        <p:spPr bwMode="gray">
          <a:xfrm>
            <a:off x="793750" y="38941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6" name="Straight Connector 135"/>
          <p:cNvCxnSpPr/>
          <p:nvPr>
            <p:custDataLst>
              <p:tags r:id="rId20"/>
            </p:custDataLst>
          </p:nvPr>
        </p:nvCxnSpPr>
        <p:spPr bwMode="gray">
          <a:xfrm>
            <a:off x="793750" y="34877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0" name="Straight Connector 129"/>
          <p:cNvCxnSpPr/>
          <p:nvPr>
            <p:custDataLst>
              <p:tags r:id="rId21"/>
            </p:custDataLst>
          </p:nvPr>
        </p:nvCxnSpPr>
        <p:spPr bwMode="auto">
          <a:xfrm>
            <a:off x="793750" y="2878138"/>
            <a:ext cx="290513" cy="0"/>
          </a:xfrm>
          <a:prstGeom prst="line">
            <a:avLst/>
          </a:prstGeom>
          <a:ln w="1270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8" name="Straight Connector 137"/>
          <p:cNvCxnSpPr/>
          <p:nvPr>
            <p:custDataLst>
              <p:tags r:id="rId22"/>
            </p:custDataLst>
          </p:nvPr>
        </p:nvCxnSpPr>
        <p:spPr bwMode="gray">
          <a:xfrm>
            <a:off x="793750" y="36909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2" name="Straight Connector 131"/>
          <p:cNvCxnSpPr/>
          <p:nvPr>
            <p:custDataLst>
              <p:tags r:id="rId23"/>
            </p:custDataLst>
          </p:nvPr>
        </p:nvCxnSpPr>
        <p:spPr bwMode="gray">
          <a:xfrm>
            <a:off x="793750" y="3081338"/>
            <a:ext cx="290513" cy="0"/>
          </a:xfrm>
          <a:prstGeom prst="line">
            <a:avLst/>
          </a:prstGeom>
          <a:ln w="1270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3" name="Isosceles Triangle 132"/>
          <p:cNvSpPr/>
          <p:nvPr>
            <p:custDataLst>
              <p:tags r:id="rId24"/>
            </p:custDataLst>
          </p:nvPr>
        </p:nvSpPr>
        <p:spPr bwMode="auto">
          <a:xfrm>
            <a:off x="881063" y="3024188"/>
            <a:ext cx="114300" cy="1143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41" name="Rectangle 140"/>
          <p:cNvSpPr/>
          <p:nvPr>
            <p:custDataLst>
              <p:tags r:id="rId25"/>
            </p:custDataLst>
          </p:nvPr>
        </p:nvSpPr>
        <p:spPr bwMode="auto">
          <a:xfrm>
            <a:off x="881063" y="3836988"/>
            <a:ext cx="114300" cy="114300"/>
          </a:xfrm>
          <a:prstGeom prst="rect">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35" name="Isosceles Triangle 134"/>
          <p:cNvSpPr/>
          <p:nvPr>
            <p:custDataLst>
              <p:tags r:id="rId26"/>
            </p:custDataLst>
          </p:nvPr>
        </p:nvSpPr>
        <p:spPr bwMode="auto">
          <a:xfrm>
            <a:off x="881063" y="3227388"/>
            <a:ext cx="114300" cy="114300"/>
          </a:xfrm>
          <a:prstGeom prst="triangle">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29" name="Rectangle 128"/>
          <p:cNvSpPr/>
          <p:nvPr>
            <p:custDataLst>
              <p:tags r:id="rId27"/>
            </p:custDataLst>
          </p:nvPr>
        </p:nvSpPr>
        <p:spPr bwMode="auto">
          <a:xfrm>
            <a:off x="881063" y="2617788"/>
            <a:ext cx="114300" cy="114300"/>
          </a:xfrm>
          <a:prstGeom prst="rect">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39" name="Isosceles Triangle 138"/>
          <p:cNvSpPr/>
          <p:nvPr>
            <p:custDataLst>
              <p:tags r:id="rId28"/>
            </p:custDataLst>
          </p:nvPr>
        </p:nvSpPr>
        <p:spPr bwMode="auto">
          <a:xfrm>
            <a:off x="881063" y="3633788"/>
            <a:ext cx="114300" cy="114300"/>
          </a:xfrm>
          <a:prstGeom prst="triangle">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37" name="Rectangle 136"/>
          <p:cNvSpPr/>
          <p:nvPr>
            <p:custDataLst>
              <p:tags r:id="rId29"/>
            </p:custDataLst>
          </p:nvPr>
        </p:nvSpPr>
        <p:spPr bwMode="auto">
          <a:xfrm>
            <a:off x="893763" y="3443288"/>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31" name="Isosceles Triangle 130"/>
          <p:cNvSpPr/>
          <p:nvPr>
            <p:custDataLst>
              <p:tags r:id="rId30"/>
            </p:custDataLst>
          </p:nvPr>
        </p:nvSpPr>
        <p:spPr bwMode="auto">
          <a:xfrm>
            <a:off x="881063" y="2820988"/>
            <a:ext cx="114300" cy="114300"/>
          </a:xfrm>
          <a:prstGeom prst="triangl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20"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41413" y="3619500"/>
            <a:ext cx="942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BA76BA-3C8A-4BCD-9872-D6039B46B8F4}" type="datetime'''''''T''w''o''-''j''''''''u''ncti''on'' ''c''''''''el''l'">
              <a:rPr lang="en-US" altLang="en-US" sz="1000" smtClean="0"/>
              <a:pPr marL="0" lvl="0" indent="0">
                <a:spcBef>
                  <a:spcPct val="0"/>
                </a:spcBef>
                <a:spcAft>
                  <a:spcPct val="0"/>
                </a:spcAft>
                <a:buNone/>
              </a:pPr>
              <a:t>Two-junction cell</a:t>
            </a:fld>
            <a:endParaRPr lang="en-US" sz="1000" dirty="0"/>
          </a:p>
        </p:txBody>
      </p:sp>
      <p:sp>
        <p:nvSpPr>
          <p:cNvPr id="12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41413" y="3416300"/>
            <a:ext cx="14970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57EE2AA-C63C-4952-AEFA-C78EE683ED18}" type="datetime'Perov''ski''t''e'''''' ''''-'' S''''i t''''''an''dem'' cell'">
              <a:rPr lang="en-US" altLang="en-US" sz="1000" smtClean="0"/>
              <a:pPr marL="0" lvl="0" indent="0">
                <a:spcBef>
                  <a:spcPct val="0"/>
                </a:spcBef>
                <a:spcAft>
                  <a:spcPct val="0"/>
                </a:spcAft>
                <a:buNone/>
              </a:pPr>
              <a:t>Perovskite - Si tandem cell</a:t>
            </a:fld>
            <a:endParaRPr lang="en-US" sz="1000" dirty="0"/>
          </a:p>
        </p:txBody>
      </p:sp>
      <p:sp>
        <p:nvSpPr>
          <p:cNvPr id="121"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41413" y="3213100"/>
            <a:ext cx="815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9E5F791-DBB8-4D6E-AA4A-74D1459A50E2}" type="datetime'''P''''''''''''er''''''''''o''''vs''''k''ite'''''''' c''ell'">
              <a:rPr lang="en-US" altLang="en-US" sz="1000" smtClean="0"/>
              <a:pPr marL="0" lvl="0" indent="0">
                <a:spcBef>
                  <a:spcPct val="0"/>
                </a:spcBef>
                <a:spcAft>
                  <a:spcPct val="0"/>
                </a:spcAft>
                <a:buNone/>
              </a:pPr>
              <a:t>Perovskite cell</a:t>
            </a:fld>
            <a:endParaRPr lang="en-US" sz="1000" dirty="0"/>
          </a:p>
        </p:txBody>
      </p:sp>
      <p:sp>
        <p:nvSpPr>
          <p:cNvPr id="123"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41413" y="3822700"/>
            <a:ext cx="1590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F5DD1A-EC51-4899-B960-0D9733DA7B74}" type="datetime'''''T''h''ree''''-jun''''ctio''n ''(o''r mo''re'') cell'''''">
              <a:rPr lang="en-US" altLang="en-US" sz="1000" smtClean="0"/>
              <a:pPr/>
              <a:t>Three-junction (or more) cell</a:t>
            </a:fld>
            <a:endParaRPr lang="en-US" sz="1000" dirty="0"/>
          </a:p>
        </p:txBody>
      </p:sp>
      <p:sp>
        <p:nvSpPr>
          <p:cNvPr id="12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41413" y="3009900"/>
            <a:ext cx="14255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A7DEE8-AE48-45F8-AFB3-469EE4C3A503}" type="datetime'Silic''''''''on h''et''er''''''ojunction'' ce''''''l''''''l'">
              <a:rPr lang="en-US" altLang="en-US" sz="1000" smtClean="0"/>
              <a:pPr/>
              <a:t>Silicon heterojunction cell</a:t>
            </a:fld>
            <a:endParaRPr lang="en-US" sz="1000" dirty="0"/>
          </a:p>
        </p:txBody>
      </p:sp>
      <p:sp>
        <p:nvSpPr>
          <p:cNvPr id="12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1141413" y="2806700"/>
            <a:ext cx="12049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10C059-1980-46ED-B7FB-FE5A7A604745}" type="datetime'Mu''''lt''''icry''sta''''''''lli''n''''e Si'''' ce''''ll'">
              <a:rPr lang="en-US" altLang="en-US" sz="1000" smtClean="0"/>
              <a:pPr/>
              <a:t>Multicrystalline Si cell</a:t>
            </a:fld>
            <a:endParaRPr lang="en-US" sz="1000" dirty="0"/>
          </a:p>
        </p:txBody>
      </p:sp>
      <p:sp>
        <p:nvSpPr>
          <p:cNvPr id="118"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1141413" y="2603500"/>
            <a:ext cx="12525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D732959-144C-4199-B1C4-F7670EC199C1}" type="datetime'Monoc''ry''s''''tall''ine S''i'''''''''' c''''''ell'''''''''">
              <a:rPr lang="en-US" altLang="en-US" sz="1000" smtClean="0"/>
              <a:pPr/>
              <a:t>Monocrystalline Si cell</a:t>
            </a:fld>
            <a:endParaRPr lang="en-US" sz="1000" dirty="0"/>
          </a:p>
        </p:txBody>
      </p:sp>
      <p:grpSp>
        <p:nvGrpSpPr>
          <p:cNvPr id="107" name="btfpColumnHeaderBox912903"/>
          <p:cNvGrpSpPr/>
          <p:nvPr>
            <p:custDataLst>
              <p:tags r:id="rId38"/>
            </p:custDataLst>
          </p:nvPr>
        </p:nvGrpSpPr>
        <p:grpSpPr>
          <a:xfrm>
            <a:off x="329183" y="1554163"/>
            <a:ext cx="8448672" cy="323371"/>
            <a:chOff x="-1027178" y="775551"/>
            <a:chExt cx="2937472" cy="323371"/>
          </a:xfrm>
        </p:grpSpPr>
        <p:sp>
          <p:nvSpPr>
            <p:cNvPr id="108" name="btfpColumnHeaderBoxText912903"/>
            <p:cNvSpPr txBox="1"/>
            <p:nvPr/>
          </p:nvSpPr>
          <p:spPr bwMode="gray">
            <a:xfrm>
              <a:off x="-1027178" y="775551"/>
              <a:ext cx="293747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Significant efficiency gains have been achieved for most cell types in past 10 years</a:t>
              </a:r>
            </a:p>
          </p:txBody>
        </p:sp>
        <p:cxnSp>
          <p:nvCxnSpPr>
            <p:cNvPr id="109" name="btfpColumnHeaderBoxLine912903"/>
            <p:cNvCxnSpPr>
              <a:cxnSpLocks/>
            </p:cNvCxnSpPr>
            <p:nvPr/>
          </p:nvCxnSpPr>
          <p:spPr bwMode="gray">
            <a:xfrm>
              <a:off x="-1027178" y="1098922"/>
              <a:ext cx="292257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btfpNotesBox416081"/>
          <p:cNvSpPr txBox="1"/>
          <p:nvPr>
            <p:custDataLst>
              <p:tags r:id="rId39"/>
            </p:custDataLst>
          </p:nvPr>
        </p:nvSpPr>
        <p:spPr bwMode="gray">
          <a:xfrm>
            <a:off x="330199" y="6400800"/>
            <a:ext cx="9209089"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For the sake of simplicity, many nascent technologies have been left out of this chart. For the full interactive version of this chart, </a:t>
            </a:r>
            <a:r>
              <a:rPr lang="en-US" sz="800" dirty="0">
                <a:solidFill>
                  <a:srgbClr val="000000"/>
                </a:solidFill>
                <a:hlinkClick r:id="rId45"/>
              </a:rPr>
              <a:t>please see here</a:t>
            </a:r>
            <a:r>
              <a:rPr lang="en-US" sz="800" dirty="0">
                <a:solidFill>
                  <a:srgbClr val="000000"/>
                </a:solidFill>
              </a:rPr>
              <a:t>. Source: </a:t>
            </a:r>
            <a:r>
              <a:rPr lang="en-US" sz="800" dirty="0">
                <a:solidFill>
                  <a:srgbClr val="000000"/>
                </a:solidFill>
                <a:hlinkClick r:id="rId45"/>
              </a:rPr>
              <a:t>NREL, Photovoltaics Research</a:t>
            </a:r>
            <a:r>
              <a:rPr lang="en-US" sz="800" dirty="0">
                <a:solidFill>
                  <a:srgbClr val="000000"/>
                </a:solidFill>
              </a:rPr>
              <a:t> </a:t>
            </a: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46"/>
              </a:rPr>
              <a:t>Gernot Wagner</a:t>
            </a:r>
            <a:r>
              <a:rPr lang="en-US" sz="800" dirty="0">
                <a:solidFill>
                  <a:srgbClr val="000000"/>
                </a:solidFill>
              </a:rPr>
              <a:t> (23 September 2024); share/adapt </a:t>
            </a:r>
            <a:r>
              <a:rPr lang="en-US" sz="800" dirty="0">
                <a:solidFill>
                  <a:srgbClr val="000000"/>
                </a:solidFill>
                <a:hlinkClick r:id="rId47"/>
              </a:rPr>
              <a:t>with attribution</a:t>
            </a:r>
            <a:r>
              <a:rPr lang="en-US" sz="800" dirty="0">
                <a:solidFill>
                  <a:srgbClr val="000000"/>
                </a:solidFill>
              </a:rPr>
              <a:t>. Contact: </a:t>
            </a:r>
            <a:r>
              <a:rPr lang="en-US" sz="800" dirty="0">
                <a:solidFill>
                  <a:srgbClr val="000000"/>
                </a:solidFill>
                <a:hlinkClick r:id="rId48"/>
              </a:rPr>
              <a:t>gwagner@columbia.edu</a:t>
            </a:r>
            <a:r>
              <a:rPr lang="en-US" sz="800" dirty="0">
                <a:solidFill>
                  <a:srgbClr val="000000"/>
                </a:solidFill>
              </a:rPr>
              <a:t> </a:t>
            </a:r>
          </a:p>
        </p:txBody>
      </p:sp>
      <p:sp>
        <p:nvSpPr>
          <p:cNvPr id="58" name="TextBox 8">
            <a:extLst>
              <a:ext uri="{FF2B5EF4-FFF2-40B4-BE49-F238E27FC236}">
                <a16:creationId xmlns:a16="http://schemas.microsoft.com/office/drawing/2014/main" id="{0C657577-D6D1-3C12-9C56-626BDB83BA4C}"/>
              </a:ext>
            </a:extLst>
          </p:cNvPr>
          <p:cNvSpPr txBox="1"/>
          <p:nvPr/>
        </p:nvSpPr>
        <p:spPr bwMode="gray">
          <a:xfrm>
            <a:off x="9155112" y="1554480"/>
            <a:ext cx="2706688" cy="4239622"/>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Poly-Si cells </a:t>
            </a:r>
            <a:r>
              <a:rPr lang="en-US" sz="1050" dirty="0"/>
              <a:t>have still </a:t>
            </a:r>
            <a:r>
              <a:rPr lang="en-US" sz="1050" b="1" dirty="0"/>
              <a:t>improved somewhat in recent years</a:t>
            </a:r>
            <a:r>
              <a:rPr lang="en-US" sz="1050" dirty="0"/>
              <a:t>, but </a:t>
            </a:r>
            <a:r>
              <a:rPr lang="en-US" sz="1050" b="1" dirty="0"/>
              <a:t>efficiency gains for mono-crystalline cells have been minimal since the 1990s</a:t>
            </a:r>
            <a:r>
              <a:rPr lang="en-US" sz="1050" dirty="0"/>
              <a:t>.</a:t>
            </a:r>
          </a:p>
          <a:p>
            <a:pPr>
              <a:spcBef>
                <a:spcPts val="600"/>
              </a:spcBef>
            </a:pPr>
            <a:r>
              <a:rPr lang="en-US" sz="1050" b="1" dirty="0"/>
              <a:t>Perovskite cells </a:t>
            </a:r>
            <a:r>
              <a:rPr lang="en-US" sz="1050" dirty="0"/>
              <a:t>have booked the </a:t>
            </a:r>
            <a:r>
              <a:rPr lang="en-US" sz="1050" b="1" dirty="0"/>
              <a:t>most impressive efficiency gains</a:t>
            </a:r>
            <a:r>
              <a:rPr lang="en-US" sz="1050" dirty="0"/>
              <a:t>:</a:t>
            </a:r>
          </a:p>
          <a:p>
            <a:pPr lvl="1"/>
            <a:r>
              <a:rPr lang="en-US" sz="850" b="1" dirty="0"/>
              <a:t>Regular perovskite cells’ </a:t>
            </a:r>
            <a:r>
              <a:rPr lang="en-US" sz="850" dirty="0"/>
              <a:t>efficiency improved by </a:t>
            </a:r>
            <a:r>
              <a:rPr lang="en-US" sz="850" b="1" dirty="0"/>
              <a:t>12% </a:t>
            </a:r>
            <a:r>
              <a:rPr lang="en-US" sz="850" dirty="0"/>
              <a:t>between 2021 and 2023 to </a:t>
            </a:r>
            <a:r>
              <a:rPr lang="en-US" sz="850" b="1" dirty="0"/>
              <a:t>26%</a:t>
            </a:r>
            <a:r>
              <a:rPr lang="en-US" sz="850" dirty="0"/>
              <a:t>.</a:t>
            </a:r>
          </a:p>
          <a:p>
            <a:pPr lvl="1"/>
            <a:r>
              <a:rPr lang="en-US" sz="850" b="1" dirty="0"/>
              <a:t>Perovskite - Si tandem cells</a:t>
            </a:r>
            <a:r>
              <a:rPr lang="en-US" sz="850" dirty="0"/>
              <a:t>, which consist of a perovskite cell layered on top of a regular c-Si cell, improved by </a:t>
            </a:r>
            <a:r>
              <a:rPr lang="en-US" sz="850" b="1" dirty="0"/>
              <a:t>10% </a:t>
            </a:r>
            <a:r>
              <a:rPr lang="en-US" sz="850" dirty="0"/>
              <a:t>between 2015 and 2023 to </a:t>
            </a:r>
            <a:r>
              <a:rPr lang="en-US" sz="850" b="1" dirty="0"/>
              <a:t>34%</a:t>
            </a:r>
            <a:r>
              <a:rPr lang="en-US" sz="850" dirty="0"/>
              <a:t>.</a:t>
            </a:r>
          </a:p>
          <a:p>
            <a:pPr>
              <a:spcBef>
                <a:spcPts val="600"/>
              </a:spcBef>
            </a:pPr>
            <a:r>
              <a:rPr lang="en-US" sz="1050" dirty="0"/>
              <a:t>In </a:t>
            </a:r>
            <a:r>
              <a:rPr lang="en-US" sz="1050" b="1" dirty="0"/>
              <a:t>multi-junction cells</a:t>
            </a:r>
            <a:r>
              <a:rPr lang="en-US" sz="1050" dirty="0"/>
              <a:t>, </a:t>
            </a:r>
            <a:r>
              <a:rPr lang="en-US" sz="1050" b="1" dirty="0"/>
              <a:t>most efficiency </a:t>
            </a:r>
            <a:r>
              <a:rPr lang="en-US" sz="1050" dirty="0"/>
              <a:t>gains have been booked recently for </a:t>
            </a:r>
            <a:r>
              <a:rPr lang="en-US" sz="1050" b="1" dirty="0"/>
              <a:t>three-junction (three layer) cells </a:t>
            </a:r>
            <a:r>
              <a:rPr lang="en-US" sz="1050" dirty="0"/>
              <a:t>(7% since 2002) ─ even </a:t>
            </a:r>
            <a:r>
              <a:rPr lang="en-US" sz="1050" b="1" dirty="0"/>
              <a:t>getting close to four-junction cells</a:t>
            </a:r>
            <a:r>
              <a:rPr lang="en-US" sz="1050" dirty="0"/>
              <a:t>.</a:t>
            </a:r>
          </a:p>
        </p:txBody>
      </p:sp>
    </p:spTree>
    <p:custDataLst>
      <p:tags r:id="rId1"/>
    </p:custDataLst>
    <p:extLst>
      <p:ext uri="{BB962C8B-B14F-4D97-AF65-F5344CB8AC3E}">
        <p14:creationId xmlns:p14="http://schemas.microsoft.com/office/powerpoint/2010/main" val="2021622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0772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Panel modifications such as tracker and concentrators could increase efficiency by an additional 40+%</a:t>
            </a:r>
          </a:p>
        </p:txBody>
      </p:sp>
      <p:graphicFrame>
        <p:nvGraphicFramePr>
          <p:cNvPr id="2" name="Table 1">
            <a:extLst>
              <a:ext uri="{FF2B5EF4-FFF2-40B4-BE49-F238E27FC236}">
                <a16:creationId xmlns:a16="http://schemas.microsoft.com/office/drawing/2014/main" id="{9B8354C3-54D1-5460-DF50-A9BC312E6890}"/>
              </a:ext>
            </a:extLst>
          </p:cNvPr>
          <p:cNvGraphicFramePr>
            <a:graphicFrameLocks noGrp="1"/>
          </p:cNvGraphicFramePr>
          <p:nvPr>
            <p:extLst>
              <p:ext uri="{D42A27DB-BD31-4B8C-83A1-F6EECF244321}">
                <p14:modId xmlns:p14="http://schemas.microsoft.com/office/powerpoint/2010/main" val="3176649220"/>
              </p:ext>
            </p:extLst>
          </p:nvPr>
        </p:nvGraphicFramePr>
        <p:xfrm>
          <a:off x="330197" y="2111992"/>
          <a:ext cx="11461754" cy="3647432"/>
        </p:xfrm>
        <a:graphic>
          <a:graphicData uri="http://schemas.openxmlformats.org/drawingml/2006/table">
            <a:tbl>
              <a:tblPr firstRow="1" bandRow="1">
                <a:tableStyleId>{2D5ABB26-0587-4C30-8999-92F81FD0307C}</a:tableStyleId>
              </a:tblPr>
              <a:tblGrid>
                <a:gridCol w="2333612">
                  <a:extLst>
                    <a:ext uri="{9D8B030D-6E8A-4147-A177-3AD203B41FA5}">
                      <a16:colId xmlns:a16="http://schemas.microsoft.com/office/drawing/2014/main" val="1209005246"/>
                    </a:ext>
                  </a:extLst>
                </a:gridCol>
                <a:gridCol w="3042714">
                  <a:extLst>
                    <a:ext uri="{9D8B030D-6E8A-4147-A177-3AD203B41FA5}">
                      <a16:colId xmlns:a16="http://schemas.microsoft.com/office/drawing/2014/main" val="1110654787"/>
                    </a:ext>
                  </a:extLst>
                </a:gridCol>
                <a:gridCol w="3042714">
                  <a:extLst>
                    <a:ext uri="{9D8B030D-6E8A-4147-A177-3AD203B41FA5}">
                      <a16:colId xmlns:a16="http://schemas.microsoft.com/office/drawing/2014/main" val="2863399275"/>
                    </a:ext>
                  </a:extLst>
                </a:gridCol>
                <a:gridCol w="3042714">
                  <a:extLst>
                    <a:ext uri="{9D8B030D-6E8A-4147-A177-3AD203B41FA5}">
                      <a16:colId xmlns:a16="http://schemas.microsoft.com/office/drawing/2014/main" val="4185904796"/>
                    </a:ext>
                  </a:extLst>
                </a:gridCol>
              </a:tblGrid>
              <a:tr h="372764">
                <a:tc>
                  <a:txBody>
                    <a:bodyPr/>
                    <a:lstStyle/>
                    <a:p>
                      <a:pPr marL="0" indent="0">
                        <a:buNone/>
                      </a:pPr>
                      <a:endParaRPr lang="en-US" sz="1200" b="1" dirty="0"/>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Solar trackers</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Bifacial solar PV</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Concentrator PV (CPV)</a:t>
                      </a:r>
                    </a:p>
                  </a:txBody>
                  <a:tcPr>
                    <a:lnL w="635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93161297"/>
                  </a:ext>
                </a:extLst>
              </a:tr>
              <a:tr h="987824">
                <a:tc>
                  <a:txBody>
                    <a:bodyPr/>
                    <a:lstStyle/>
                    <a:p>
                      <a:pPr marL="0" indent="0">
                        <a:buNone/>
                      </a:pPr>
                      <a:endParaRPr lang="en-US" sz="850" b="1" dirty="0"/>
                    </a:p>
                  </a:txBody>
                  <a:tcPr>
                    <a:lnB w="63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1317658">
                <a:tc>
                  <a:txBody>
                    <a:bodyPr/>
                    <a:lstStyle/>
                    <a:p>
                      <a:pPr marL="0" indent="0">
                        <a:buNone/>
                      </a:pPr>
                      <a:r>
                        <a:rPr lang="en-US" sz="1000" b="1" dirty="0"/>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dirty="0"/>
                        <a:t>Single-axis trackers </a:t>
                      </a:r>
                      <a:r>
                        <a:rPr lang="en-US" sz="1000" dirty="0"/>
                        <a:t>follow the position of the sun as it moves from </a:t>
                      </a:r>
                      <a:r>
                        <a:rPr lang="en-US" sz="1000" b="1" dirty="0"/>
                        <a:t>east to west</a:t>
                      </a:r>
                      <a:r>
                        <a:rPr lang="en-US" sz="1000" dirty="0"/>
                        <a:t>; more common in </a:t>
                      </a:r>
                      <a:r>
                        <a:rPr lang="en-US" sz="1000" b="1" dirty="0"/>
                        <a:t>utility projects</a:t>
                      </a:r>
                      <a:r>
                        <a:rPr lang="en-US" sz="1000" b="0" dirty="0"/>
                        <a:t>.</a:t>
                      </a:r>
                    </a:p>
                    <a:p>
                      <a:pPr algn="l">
                        <a:spcBef>
                          <a:spcPts val="900"/>
                        </a:spcBef>
                      </a:pPr>
                      <a:r>
                        <a:rPr lang="en-US" sz="1000" b="1" dirty="0"/>
                        <a:t>Dual-axis trackers </a:t>
                      </a:r>
                      <a:r>
                        <a:rPr lang="en-US" sz="1000" dirty="0"/>
                        <a:t>follow the sun </a:t>
                      </a:r>
                      <a:r>
                        <a:rPr lang="en-US" sz="1000" b="1" dirty="0"/>
                        <a:t>both east to west and north to south</a:t>
                      </a:r>
                      <a:r>
                        <a:rPr lang="en-US" sz="1000" b="0" dirty="0"/>
                        <a:t>; </a:t>
                      </a:r>
                      <a:r>
                        <a:rPr lang="en-US" sz="1000" dirty="0"/>
                        <a:t>more common in </a:t>
                      </a:r>
                      <a:r>
                        <a:rPr lang="en-US" sz="1000" b="1" dirty="0"/>
                        <a:t>commercial projects</a:t>
                      </a:r>
                      <a:r>
                        <a:rPr lang="en-US" sz="1000" b="0" dirty="0"/>
                        <a: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1000" dirty="0"/>
                        <a:t>Bifacial solar modules have </a:t>
                      </a:r>
                      <a:r>
                        <a:rPr lang="en-US" sz="1000" b="1" dirty="0"/>
                        <a:t>solar cells </a:t>
                      </a:r>
                      <a:r>
                        <a:rPr lang="en-US" sz="1000" dirty="0"/>
                        <a:t>on </a:t>
                      </a:r>
                      <a:r>
                        <a:rPr lang="en-US" sz="1000" b="1" dirty="0"/>
                        <a:t>both sides of the panel</a:t>
                      </a:r>
                      <a:r>
                        <a:rPr lang="en-US" sz="1000" b="0" dirty="0"/>
                        <a:t>.</a:t>
                      </a:r>
                    </a:p>
                    <a:p>
                      <a:pPr algn="l"/>
                      <a:r>
                        <a:rPr lang="en-US" sz="1000" b="1" dirty="0"/>
                        <a:t>The backside </a:t>
                      </a:r>
                      <a:r>
                        <a:rPr lang="en-US" sz="1000" dirty="0"/>
                        <a:t>uses </a:t>
                      </a:r>
                      <a:r>
                        <a:rPr lang="en-US" sz="1000" b="1" dirty="0"/>
                        <a:t>light that is reflected off the ground</a:t>
                      </a:r>
                      <a:r>
                        <a:rPr lang="en-US" sz="1000" b="0" dirty="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900"/>
                        </a:spcBef>
                      </a:pPr>
                      <a:r>
                        <a:rPr lang="en-US" sz="1000" dirty="0"/>
                        <a:t>Panels consist of a </a:t>
                      </a:r>
                      <a:r>
                        <a:rPr lang="en-US" sz="1000" b="1" dirty="0"/>
                        <a:t>large array of mirrors </a:t>
                      </a:r>
                      <a:r>
                        <a:rPr lang="en-US" sz="1000" dirty="0"/>
                        <a:t>angled at a </a:t>
                      </a:r>
                      <a:r>
                        <a:rPr lang="en-US" sz="1000" b="1" dirty="0"/>
                        <a:t>single solar PV cell</a:t>
                      </a:r>
                      <a:r>
                        <a:rPr lang="en-US" sz="1000" dirty="0"/>
                        <a:t>, which is often </a:t>
                      </a:r>
                      <a:r>
                        <a:rPr lang="en-US" sz="1000" b="1" dirty="0"/>
                        <a:t>a more efficient and expensive cell </a:t>
                      </a:r>
                      <a:r>
                        <a:rPr lang="en-US" sz="1000" dirty="0"/>
                        <a:t>like a multi-junction cell.</a:t>
                      </a:r>
                    </a:p>
                    <a:p>
                      <a:pPr algn="l">
                        <a:spcBef>
                          <a:spcPts val="900"/>
                        </a:spcBef>
                      </a:pPr>
                      <a:r>
                        <a:rPr lang="en-US" sz="1000" b="1" dirty="0"/>
                        <a:t>Panels work </a:t>
                      </a:r>
                      <a:r>
                        <a:rPr lang="en-US" sz="1000" b="0" dirty="0"/>
                        <a:t>only</a:t>
                      </a:r>
                      <a:r>
                        <a:rPr lang="en-US" sz="1000" b="1" dirty="0"/>
                        <a:t> </a:t>
                      </a:r>
                      <a:r>
                        <a:rPr lang="en-US" sz="1000" dirty="0"/>
                        <a:t>in </a:t>
                      </a:r>
                      <a:r>
                        <a:rPr lang="en-US" sz="1000" b="1" dirty="0"/>
                        <a:t>areas with strong direct sunlight </a:t>
                      </a:r>
                      <a:r>
                        <a:rPr lang="en-US" sz="1000" b="0" dirty="0"/>
                        <a:t>and</a:t>
                      </a:r>
                      <a:r>
                        <a:rPr lang="en-US" sz="1000" b="1" dirty="0"/>
                        <a:t> need trackers </a:t>
                      </a:r>
                      <a:r>
                        <a:rPr lang="en-US" sz="1000" dirty="0"/>
                        <a:t>to achieve the </a:t>
                      </a:r>
                      <a:r>
                        <a:rPr lang="en-US" sz="1000" b="1" dirty="0"/>
                        <a:t>highest efficiency</a:t>
                      </a:r>
                      <a:r>
                        <a:rPr lang="en-US" sz="1000" b="0" dirty="0"/>
                        <a:t>.</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84593">
                <a:tc>
                  <a:txBody>
                    <a:bodyPr/>
                    <a:lstStyle/>
                    <a:p>
                      <a:pPr marL="0" indent="0">
                        <a:buNone/>
                      </a:pPr>
                      <a:r>
                        <a:rPr lang="en-US" sz="1000" b="1" dirty="0"/>
                        <a:t>Estimated efficiency gain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dirty="0"/>
                        <a:t>Single-axis tracker: </a:t>
                      </a:r>
                      <a:r>
                        <a:rPr lang="en-US" sz="1000" b="1" dirty="0"/>
                        <a:t>+25–35% </a:t>
                      </a:r>
                    </a:p>
                    <a:p>
                      <a:pPr marL="0" indent="0" algn="l">
                        <a:spcBef>
                          <a:spcPts val="0"/>
                        </a:spcBef>
                        <a:buNone/>
                      </a:pPr>
                      <a:r>
                        <a:rPr lang="en-US" sz="1000" dirty="0"/>
                        <a:t>Dual-axis tracker: </a:t>
                      </a:r>
                      <a:r>
                        <a:rPr lang="en-US" sz="1000" b="1" dirty="0"/>
                        <a:t>+35–45%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dirty="0"/>
                        <a:t>Up to +30%</a:t>
                      </a:r>
                      <a:r>
                        <a:rPr lang="en-US" sz="1000" b="0" dirty="0"/>
                        <a:t>, </a:t>
                      </a:r>
                      <a:r>
                        <a:rPr lang="en-US" sz="1000" dirty="0"/>
                        <a:t>depending on the surface below the panels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dirty="0"/>
                        <a:t>Monocrystalline cell</a:t>
                      </a:r>
                      <a:r>
                        <a:rPr lang="en-US" sz="1000" b="1" dirty="0"/>
                        <a:t>: +5–10%</a:t>
                      </a:r>
                    </a:p>
                    <a:p>
                      <a:pPr marL="0" indent="0" algn="l">
                        <a:spcBef>
                          <a:spcPts val="0"/>
                        </a:spcBef>
                        <a:buNone/>
                      </a:pPr>
                      <a:r>
                        <a:rPr lang="en-US" sz="1000" dirty="0"/>
                        <a:t>Multi-junction cell</a:t>
                      </a:r>
                      <a:r>
                        <a:rPr lang="en-US" sz="1000" b="1" dirty="0"/>
                        <a:t>: +10–20%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84593">
                <a:tc>
                  <a:txBody>
                    <a:bodyPr/>
                    <a:lstStyle/>
                    <a:p>
                      <a:pPr marL="0" indent="0">
                        <a:buNone/>
                      </a:pPr>
                      <a:r>
                        <a:rPr lang="en-US" sz="1000" b="1" dirty="0"/>
                        <a:t>Estimated additional cost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dirty="0"/>
                        <a:t>Residential scale</a:t>
                      </a:r>
                      <a:r>
                        <a:rPr lang="en-US" sz="1000" b="1" dirty="0"/>
                        <a:t>: +40–100%</a:t>
                      </a:r>
                    </a:p>
                    <a:p>
                      <a:pPr marL="0" indent="0" algn="l">
                        <a:spcBef>
                          <a:spcPts val="0"/>
                        </a:spcBef>
                        <a:buNone/>
                      </a:pPr>
                      <a:r>
                        <a:rPr lang="en-US" sz="1000" dirty="0"/>
                        <a:t>Utility scale</a:t>
                      </a:r>
                      <a:r>
                        <a:rPr lang="en-US" sz="1000" b="1" dirty="0"/>
                        <a:t>: +7–10%*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dirty="0"/>
                        <a:t>+10–20%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dirty="0"/>
                        <a:t>Price estimates vary </a:t>
                      </a:r>
                      <a:r>
                        <a:rPr lang="en-US" sz="1000" dirty="0"/>
                        <a:t>— </a:t>
                      </a:r>
                      <a:r>
                        <a:rPr lang="en-US" sz="1000" b="1" dirty="0"/>
                        <a:t>up to 30% cheaper </a:t>
                      </a:r>
                      <a:r>
                        <a:rPr lang="en-US" sz="1000" dirty="0"/>
                        <a:t>in the right circumstances.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64" name="Oval 63">
            <a:extLst>
              <a:ext uri="{FF2B5EF4-FFF2-40B4-BE49-F238E27FC236}">
                <a16:creationId xmlns:a16="http://schemas.microsoft.com/office/drawing/2014/main" id="{1370BBA2-4C77-BA6A-CBAE-E8C805CD30BA}"/>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3</a:t>
            </a:r>
          </a:p>
        </p:txBody>
      </p:sp>
      <p:sp>
        <p:nvSpPr>
          <p:cNvPr id="71" name="Oval 70">
            <a:extLst>
              <a:ext uri="{FF2B5EF4-FFF2-40B4-BE49-F238E27FC236}">
                <a16:creationId xmlns:a16="http://schemas.microsoft.com/office/drawing/2014/main" id="{B5F0F798-7D5A-281A-BF50-4F1D85A78D74}"/>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6CAA8BB3-82E1-80CC-AB06-6665547D7DBF}"/>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13" name="Picture 66" descr="File:Suntactics solar track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675085" y="2522719"/>
            <a:ext cx="3023299" cy="938295"/>
          </a:xfrm>
          <a:prstGeom prst="rect">
            <a:avLst/>
          </a:prstGeom>
          <a:noFill/>
          <a:extLst>
            <a:ext uri="{909E8E84-426E-40DD-AFC4-6F175D3DCCD1}">
              <a14:hiddenFill xmlns:a14="http://schemas.microsoft.com/office/drawing/2010/main">
                <a:solidFill>
                  <a:srgbClr val="FFFFFF"/>
                </a:solidFill>
              </a14:hiddenFill>
            </a:ext>
          </a:extLst>
        </p:spPr>
      </p:pic>
      <p:pic>
        <p:nvPicPr>
          <p:cNvPr id="15" name="btfpPhotoGeneric638931" descr="a close up of a building with a sky background"/>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713559" y="2522719"/>
            <a:ext cx="3023299" cy="947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2" descr="https://upload.wikimedia.org/wikipedia/commons/5/5e/Amonix77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771085" y="2522719"/>
            <a:ext cx="3011546" cy="93806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361175"/>
          <p:cNvSpPr txBox="1"/>
          <p:nvPr>
            <p:custDataLst>
              <p:tags r:id="rId4"/>
            </p:custDataLst>
          </p:nvPr>
        </p:nvSpPr>
        <p:spPr bwMode="gray">
          <a:xfrm>
            <a:off x="330197" y="6165282"/>
            <a:ext cx="9199283" cy="49244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For utility-scale, single-axis tracker.</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California Energy Commission, Self-Tracking Concentrator Photovoltaics</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err="1">
                <a:solidFill>
                  <a:srgbClr val="000000"/>
                </a:solidFill>
                <a:latin typeface="Arial"/>
                <a:hlinkClick r:id="rId13"/>
              </a:rPr>
              <a:t>EnergySage</a:t>
            </a:r>
            <a:r>
              <a:rPr lang="en-US" sz="800" dirty="0">
                <a:solidFill>
                  <a:srgbClr val="000000"/>
                </a:solidFill>
                <a:latin typeface="Arial"/>
                <a:hlinkClick r:id="rId13"/>
              </a:rPr>
              <a:t>, Solar tracking systems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NREL, </a:t>
            </a:r>
            <a:r>
              <a:rPr lang="en-US" sz="800" dirty="0">
                <a:solidFill>
                  <a:srgbClr val="000000"/>
                </a:solidFill>
                <a:latin typeface="Arial"/>
                <a:hlinkClick r:id="rId14"/>
              </a:rPr>
              <a:t>A B</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ottom</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-Up </a:t>
            </a:r>
            <a:r>
              <a:rPr lang="en-US" sz="800" dirty="0">
                <a:solidFill>
                  <a:srgbClr val="000000"/>
                </a:solidFill>
                <a:latin typeface="Arial"/>
                <a:hlinkClick r:id="rId14"/>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ost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a:t>
            </a:r>
            <a:r>
              <a:rPr lang="en-US" sz="800" dirty="0">
                <a:solidFill>
                  <a:srgbClr val="000000"/>
                </a:solidFill>
                <a:latin typeface="Arial"/>
                <a:hlinkClick r:id="rId14"/>
              </a:rPr>
              <a:t>A</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nalysis</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of a High </a:t>
            </a:r>
            <a:r>
              <a:rPr lang="en-US" sz="800" dirty="0">
                <a:solidFill>
                  <a:srgbClr val="000000"/>
                </a:solidFill>
                <a:latin typeface="Arial"/>
                <a:hlinkClick r:id="rId14"/>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oncentration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of PV </a:t>
            </a:r>
            <a:r>
              <a:rPr lang="en-US" sz="800" dirty="0">
                <a:solidFill>
                  <a:srgbClr val="000000"/>
                </a:solidFill>
                <a:latin typeface="Arial"/>
                <a:hlinkClick r:id="rId14"/>
              </a:rPr>
              <a:t>M</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odule</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5"/>
              </a:rPr>
              <a:t>Marketwatch</a:t>
            </a:r>
            <a:r>
              <a:rPr lang="en-US" sz="800" dirty="0">
                <a:solidFill>
                  <a:srgbClr val="000000"/>
                </a:solidFill>
                <a:latin typeface="Arial"/>
                <a:hlinkClick r:id="rId15"/>
              </a:rPr>
              <a:t>, 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Guide to Bifacial Solar Panels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6"/>
              </a:rPr>
              <a:t>Renogy</a:t>
            </a:r>
            <a:r>
              <a:rPr lang="en-US" sz="800" dirty="0">
                <a:solidFill>
                  <a:srgbClr val="000000"/>
                </a:solidFill>
                <a:latin typeface="Arial"/>
                <a:hlinkClick r:id="rId16"/>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Bifacial Solar Panels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Penn State, Concentrating Solar PV</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PVPS, Trends in Photovoltaic Applications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9"/>
              </a:rPr>
              <a:t>SolarReviews</a:t>
            </a:r>
            <a:r>
              <a:rPr lang="en-US" sz="800" dirty="0">
                <a:solidFill>
                  <a:srgbClr val="000000"/>
                </a:solidFill>
                <a:latin typeface="Arial"/>
                <a:hlinkClick r:id="rId19"/>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Solar trackers</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0"/>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1"/>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2"/>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389721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664113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361928" cy="882788"/>
          </a:xfrm>
        </p:spPr>
        <p:txBody>
          <a:bodyPr vert="horz">
            <a:noAutofit/>
          </a:bodyPr>
          <a:lstStyle/>
          <a:p>
            <a:r>
              <a:rPr lang="en-US" dirty="0"/>
              <a:t>Solar has been tested in many deployment scenarios, integrating with agriculture, urban architecture, and personal mobility </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1546714104"/>
              </p:ext>
            </p:extLst>
          </p:nvPr>
        </p:nvGraphicFramePr>
        <p:xfrm>
          <a:off x="330198"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Building integrated PV (BIPV)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dirty="0"/>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BIPV serves a </a:t>
                      </a:r>
                      <a:r>
                        <a:rPr kumimoji="0" lang="en-US" sz="1000" b="1" i="0" u="none" strike="noStrike" kern="1200" cap="none" spc="0" normalizeH="0" baseline="0" noProof="0" dirty="0">
                          <a:ln>
                            <a:noFill/>
                          </a:ln>
                          <a:solidFill>
                            <a:srgbClr val="000000"/>
                          </a:solidFill>
                          <a:effectLst/>
                          <a:uLnTx/>
                          <a:uFillTx/>
                          <a:latin typeface="+mn-lt"/>
                          <a:ea typeface="+mn-ea"/>
                          <a:cs typeface="+mn-cs"/>
                        </a:rPr>
                        <a:t>dual purpose</a:t>
                      </a:r>
                      <a:r>
                        <a:rPr kumimoji="0"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1" i="0" u="none" strike="noStrike" kern="1200" cap="none" spc="0" normalizeH="0" baseline="0" noProof="0" dirty="0">
                          <a:ln>
                            <a:noFill/>
                          </a:ln>
                          <a:solidFill>
                            <a:srgbClr val="000000"/>
                          </a:solidFill>
                          <a:effectLst/>
                          <a:uLnTx/>
                          <a:uFillTx/>
                          <a:latin typeface="+mn-lt"/>
                          <a:ea typeface="+mn-ea"/>
                          <a:cs typeface="+mn-cs"/>
                        </a:rPr>
                        <a:t>generating electricity </a:t>
                      </a:r>
                      <a:r>
                        <a:rPr kumimoji="0" lang="en-US" sz="1000" b="0" i="0" u="none" strike="noStrike" kern="1200" cap="none" spc="0" normalizeH="0" baseline="0" noProof="0" dirty="0">
                          <a:ln>
                            <a:noFill/>
                          </a:ln>
                          <a:solidFill>
                            <a:srgbClr val="000000"/>
                          </a:solidFill>
                          <a:effectLst/>
                          <a:uLnTx/>
                          <a:uFillTx/>
                          <a:latin typeface="+mn-lt"/>
                          <a:ea typeface="+mn-ea"/>
                          <a:cs typeface="+mn-cs"/>
                        </a:rPr>
                        <a:t>and </a:t>
                      </a:r>
                      <a:r>
                        <a:rPr kumimoji="0" lang="en-US" sz="1000" b="1" i="0" u="none" strike="noStrike" kern="1200" cap="none" spc="0" normalizeH="0" baseline="0" noProof="0" dirty="0">
                          <a:ln>
                            <a:noFill/>
                          </a:ln>
                          <a:solidFill>
                            <a:srgbClr val="000000"/>
                          </a:solidFill>
                          <a:effectLst/>
                          <a:uLnTx/>
                          <a:uFillTx/>
                          <a:latin typeface="+mn-lt"/>
                          <a:ea typeface="+mn-ea"/>
                          <a:cs typeface="+mn-cs"/>
                        </a:rPr>
                        <a:t>insulating building </a:t>
                      </a:r>
                      <a:r>
                        <a:rPr kumimoji="0" lang="en-US" sz="1000" b="0" i="0" u="none" strike="noStrike" kern="1200" cap="none" spc="0" normalizeH="0" baseline="0" noProof="0" dirty="0">
                          <a:ln>
                            <a:noFill/>
                          </a:ln>
                          <a:solidFill>
                            <a:srgbClr val="000000"/>
                          </a:solidFill>
                          <a:effectLst/>
                          <a:uLnTx/>
                          <a:uFillTx/>
                          <a:latin typeface="+mn-lt"/>
                          <a:ea typeface="+mn-ea"/>
                          <a:cs typeface="+mn-cs"/>
                        </a:rPr>
                        <a:t>from the environment.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Panels can be </a:t>
                      </a:r>
                      <a:r>
                        <a:rPr kumimoji="0" lang="en-US" sz="1000" b="1" i="0" u="none" strike="noStrike" kern="1200" cap="none" spc="0" normalizeH="0" baseline="0" noProof="0" dirty="0">
                          <a:ln>
                            <a:noFill/>
                          </a:ln>
                          <a:solidFill>
                            <a:srgbClr val="000000"/>
                          </a:solidFill>
                          <a:effectLst/>
                          <a:uLnTx/>
                          <a:uFillTx/>
                          <a:latin typeface="+mn-lt"/>
                          <a:ea typeface="+mn-ea"/>
                          <a:cs typeface="+mn-cs"/>
                        </a:rPr>
                        <a:t>retrofitted</a:t>
                      </a:r>
                      <a:r>
                        <a:rPr kumimoji="0" lang="en-US" sz="1000" b="0" i="0" u="none" strike="noStrike" kern="1200" cap="none" spc="0" normalizeH="0" baseline="0" noProof="0" dirty="0">
                          <a:ln>
                            <a:noFill/>
                          </a:ln>
                          <a:solidFill>
                            <a:srgbClr val="000000"/>
                          </a:solidFill>
                          <a:effectLst/>
                          <a:uLnTx/>
                          <a:uFillTx/>
                          <a:latin typeface="+mn-lt"/>
                          <a:ea typeface="+mn-ea"/>
                          <a:cs typeface="+mn-cs"/>
                        </a:rPr>
                        <a:t>; the </a:t>
                      </a:r>
                      <a:r>
                        <a:rPr kumimoji="0" lang="en-US" sz="1000" b="1" i="0" u="none" strike="noStrike" kern="1200" cap="none" spc="0" normalizeH="0" baseline="0" noProof="0" dirty="0">
                          <a:ln>
                            <a:noFill/>
                          </a:ln>
                          <a:solidFill>
                            <a:srgbClr val="000000"/>
                          </a:solidFill>
                          <a:effectLst/>
                          <a:uLnTx/>
                          <a:uFillTx/>
                          <a:latin typeface="+mn-lt"/>
                          <a:ea typeface="+mn-ea"/>
                          <a:cs typeface="+mn-cs"/>
                        </a:rPr>
                        <a:t>greatest value </a:t>
                      </a:r>
                      <a:r>
                        <a:rPr kumimoji="0" lang="en-US" sz="1000" b="0" i="0" u="none" strike="noStrike" kern="1200" cap="none" spc="0" normalizeH="0" baseline="0" noProof="0" dirty="0">
                          <a:ln>
                            <a:noFill/>
                          </a:ln>
                          <a:solidFill>
                            <a:srgbClr val="000000"/>
                          </a:solidFill>
                          <a:effectLst/>
                          <a:uLnTx/>
                          <a:uFillTx/>
                          <a:latin typeface="+mn-lt"/>
                          <a:ea typeface="+mn-ea"/>
                          <a:cs typeface="+mn-cs"/>
                        </a:rPr>
                        <a:t>is</a:t>
                      </a:r>
                      <a:r>
                        <a:rPr kumimoji="0" lang="en-US" sz="1000" b="1"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gained by </a:t>
                      </a:r>
                      <a:r>
                        <a:rPr kumimoji="0" lang="en-US" sz="1000" b="1" i="0" u="none" strike="noStrike" kern="1200" cap="none" spc="0" normalizeH="0" baseline="0" noProof="0" dirty="0">
                          <a:ln>
                            <a:noFill/>
                          </a:ln>
                          <a:solidFill>
                            <a:srgbClr val="000000"/>
                          </a:solidFill>
                          <a:effectLst/>
                          <a:uLnTx/>
                          <a:uFillTx/>
                          <a:latin typeface="+mn-lt"/>
                          <a:ea typeface="+mn-ea"/>
                          <a:cs typeface="+mn-cs"/>
                        </a:rPr>
                        <a:t>including</a:t>
                      </a:r>
                      <a:r>
                        <a:rPr kumimoji="0" lang="en-US" sz="1000" b="0" i="0" u="none" strike="noStrike" kern="1200" cap="none" spc="0" normalizeH="0" baseline="0" noProof="0" dirty="0">
                          <a:ln>
                            <a:noFill/>
                          </a:ln>
                          <a:solidFill>
                            <a:srgbClr val="000000"/>
                          </a:solidFill>
                          <a:effectLst/>
                          <a:uLnTx/>
                          <a:uFillTx/>
                          <a:latin typeface="+mn-lt"/>
                          <a:ea typeface="+mn-ea"/>
                          <a:cs typeface="+mn-cs"/>
                        </a:rPr>
                        <a:t> them </a:t>
                      </a:r>
                      <a:r>
                        <a:rPr kumimoji="0" lang="en-US" sz="1000" b="1" i="0" u="none" strike="noStrike" kern="1200" cap="none" spc="0" normalizeH="0" baseline="0" noProof="0" dirty="0">
                          <a:ln>
                            <a:noFill/>
                          </a:ln>
                          <a:solidFill>
                            <a:srgbClr val="000000"/>
                          </a:solidFill>
                          <a:effectLst/>
                          <a:uLnTx/>
                          <a:uFillTx/>
                          <a:latin typeface="+mn-lt"/>
                          <a:ea typeface="+mn-ea"/>
                          <a:cs typeface="+mn-cs"/>
                        </a:rPr>
                        <a:t>in the initial building design</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Aesthetically pleasing: </a:t>
                      </a:r>
                      <a:r>
                        <a:rPr kumimoji="0" lang="en-US" sz="1000" b="0" i="0" u="none" strike="noStrike" kern="1200" cap="none" spc="0" normalizeH="0" baseline="0" noProof="0" dirty="0">
                          <a:ln>
                            <a:noFill/>
                          </a:ln>
                          <a:solidFill>
                            <a:srgbClr val="000000"/>
                          </a:solidFill>
                          <a:effectLst/>
                          <a:uLnTx/>
                          <a:uFillTx/>
                          <a:latin typeface="+mn-lt"/>
                          <a:ea typeface="+mn-ea"/>
                          <a:cs typeface="+mn-cs"/>
                        </a:rPr>
                        <a:t>Blends seamlessly to a building’s façade and roof, or when integrated into windows using semi-transparent thin-film</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Generation efficiency</a:t>
                      </a:r>
                      <a:r>
                        <a:rPr kumimoji="0" lang="en-US" sz="1000" b="0" i="0" u="none" strike="noStrike" kern="1200" cap="none" spc="0" normalizeH="0" baseline="0" noProof="0" dirty="0">
                          <a:ln>
                            <a:noFill/>
                          </a:ln>
                          <a:solidFill>
                            <a:srgbClr val="000000"/>
                          </a:solidFill>
                          <a:effectLst/>
                          <a:uLnTx/>
                          <a:uFillTx/>
                          <a:latin typeface="+mn-lt"/>
                          <a:ea typeface="+mn-ea"/>
                          <a:cs typeface="+mn-cs"/>
                        </a:rPr>
                        <a:t>: Tends to be less efficient than traditional PV</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2" name="Picture 44" descr="File:BAPV solar-facad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30199" y="1864861"/>
            <a:ext cx="1951036" cy="1897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2818110683"/>
              </p:ext>
            </p:extLst>
          </p:nvPr>
        </p:nvGraphicFramePr>
        <p:xfrm>
          <a:off x="330198" y="3876657"/>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mn-lt"/>
                          <a:ea typeface="+mn-ea"/>
                          <a:cs typeface="+mn-cs"/>
                        </a:rPr>
                        <a:t>Agrivoltaics</a:t>
                      </a:r>
                      <a:endParaRPr kumimoji="0" lang="en-US" sz="14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dirty="0"/>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Agrivoltaics </a:t>
                      </a:r>
                      <a:r>
                        <a:rPr kumimoji="0" lang="en-US" sz="1000" b="0" i="0" u="none" strike="noStrike" kern="1200" cap="none" spc="0" normalizeH="0" baseline="0" noProof="0" dirty="0">
                          <a:ln>
                            <a:noFill/>
                          </a:ln>
                          <a:solidFill>
                            <a:srgbClr val="000000"/>
                          </a:solidFill>
                          <a:effectLst/>
                          <a:uLnTx/>
                          <a:uFillTx/>
                          <a:latin typeface="+mn-lt"/>
                          <a:ea typeface="+mn-ea"/>
                          <a:cs typeface="+mn-cs"/>
                        </a:rPr>
                        <a:t>refers to the </a:t>
                      </a:r>
                      <a:r>
                        <a:rPr kumimoji="0" lang="en-US" sz="1000" b="1" i="0" u="none" strike="noStrike" kern="1200" cap="none" spc="0" normalizeH="0" baseline="0" noProof="0" dirty="0">
                          <a:ln>
                            <a:noFill/>
                          </a:ln>
                          <a:solidFill>
                            <a:srgbClr val="000000"/>
                          </a:solidFill>
                          <a:effectLst/>
                          <a:uLnTx/>
                          <a:uFillTx/>
                          <a:latin typeface="+mn-lt"/>
                          <a:ea typeface="+mn-ea"/>
                          <a:cs typeface="+mn-cs"/>
                        </a:rPr>
                        <a:t>colocation </a:t>
                      </a:r>
                      <a:r>
                        <a:rPr kumimoji="0" lang="en-US" sz="1000" b="0" i="0" u="none" strike="noStrike" kern="1200" cap="none" spc="0" normalizeH="0" baseline="0" noProof="0" dirty="0">
                          <a:ln>
                            <a:noFill/>
                          </a:ln>
                          <a:solidFill>
                            <a:srgbClr val="000000"/>
                          </a:solidFill>
                          <a:effectLst/>
                          <a:uLnTx/>
                          <a:uFillTx/>
                          <a:latin typeface="+mn-lt"/>
                          <a:ea typeface="+mn-ea"/>
                          <a:cs typeface="+mn-cs"/>
                        </a:rPr>
                        <a:t>of </a:t>
                      </a:r>
                      <a:r>
                        <a:rPr kumimoji="0" lang="en-US" sz="1000" b="1" i="0" u="none" strike="noStrike" kern="1200" cap="none" spc="0" normalizeH="0" baseline="0" noProof="0" dirty="0">
                          <a:ln>
                            <a:noFill/>
                          </a:ln>
                          <a:solidFill>
                            <a:srgbClr val="000000"/>
                          </a:solidFill>
                          <a:effectLst/>
                          <a:uLnTx/>
                          <a:uFillTx/>
                          <a:latin typeface="+mn-lt"/>
                          <a:ea typeface="+mn-ea"/>
                          <a:cs typeface="+mn-cs"/>
                        </a:rPr>
                        <a:t>PV panels </a:t>
                      </a:r>
                      <a:r>
                        <a:rPr kumimoji="0" lang="en-US" sz="1000" b="0" i="0" u="none" strike="noStrike" kern="1200" cap="none" spc="0" normalizeH="0" baseline="0" noProof="0" dirty="0">
                          <a:ln>
                            <a:noFill/>
                          </a:ln>
                          <a:solidFill>
                            <a:srgbClr val="000000"/>
                          </a:solidFill>
                          <a:effectLst/>
                          <a:uLnTx/>
                          <a:uFillTx/>
                          <a:latin typeface="+mn-lt"/>
                          <a:ea typeface="+mn-ea"/>
                          <a:cs typeface="+mn-cs"/>
                        </a:rPr>
                        <a:t>and </a:t>
                      </a:r>
                      <a:r>
                        <a:rPr kumimoji="0" lang="en-US" sz="1000" b="1" i="0" u="none" strike="noStrike" kern="1200" cap="none" spc="0" normalizeH="0" baseline="0" noProof="0" dirty="0">
                          <a:ln>
                            <a:noFill/>
                          </a:ln>
                          <a:solidFill>
                            <a:srgbClr val="000000"/>
                          </a:solidFill>
                          <a:effectLst/>
                          <a:uLnTx/>
                          <a:uFillTx/>
                          <a:latin typeface="+mn-lt"/>
                          <a:ea typeface="+mn-ea"/>
                          <a:cs typeface="+mn-cs"/>
                        </a:rPr>
                        <a:t>crops</a:t>
                      </a:r>
                      <a:r>
                        <a:rPr kumimoji="0"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1" i="0" u="none" strike="noStrike" kern="1200" cap="none" spc="0" normalizeH="0" baseline="0" noProof="0" dirty="0">
                          <a:ln>
                            <a:noFill/>
                          </a:ln>
                          <a:solidFill>
                            <a:srgbClr val="000000"/>
                          </a:solidFill>
                          <a:effectLst/>
                          <a:uLnTx/>
                          <a:uFillTx/>
                          <a:latin typeface="+mn-lt"/>
                          <a:ea typeface="+mn-ea"/>
                          <a:cs typeface="+mn-cs"/>
                        </a:rPr>
                        <a:t>grassland, or animal husbandry</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dirty="0">
                          <a:ln>
                            <a:noFill/>
                          </a:ln>
                          <a:solidFill>
                            <a:srgbClr val="000000"/>
                          </a:solidFill>
                          <a:effectLst/>
                          <a:uLnTx/>
                          <a:uFillTx/>
                          <a:latin typeface="+mn-lt"/>
                          <a:ea typeface="+mn-ea"/>
                          <a:cs typeface="+mn-cs"/>
                        </a:rPr>
                        <a:t>By coexisting with existing farmland, expands available space for PV installation</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Dual income: </a:t>
                      </a:r>
                      <a:r>
                        <a:rPr kumimoji="0" lang="en-US" sz="1000" b="0" i="0" u="none" strike="noStrike" kern="1200" cap="none" spc="0" normalizeH="0" baseline="0" noProof="0" dirty="0">
                          <a:ln>
                            <a:noFill/>
                          </a:ln>
                          <a:solidFill>
                            <a:srgbClr val="000000"/>
                          </a:solidFill>
                          <a:effectLst/>
                          <a:uLnTx/>
                          <a:uFillTx/>
                          <a:latin typeface="+mn-lt"/>
                          <a:ea typeface="+mn-ea"/>
                          <a:cs typeface="+mn-cs"/>
                        </a:rPr>
                        <a:t>Provides diversified income streams for farmers</a:t>
                      </a:r>
                      <a:br>
                        <a:rPr kumimoji="0" lang="en-US" sz="1000" b="1" i="0" u="none" strike="noStrike" kern="1200" cap="none" spc="0" normalizeH="0" baseline="0" noProof="0" dirty="0">
                          <a:ln>
                            <a:noFill/>
                          </a:ln>
                          <a:solidFill>
                            <a:srgbClr val="000000"/>
                          </a:solidFill>
                          <a:effectLst/>
                          <a:uLnTx/>
                          <a:uFillTx/>
                          <a:latin typeface="+mn-lt"/>
                          <a:ea typeface="+mn-ea"/>
                          <a:cs typeface="+mn-cs"/>
                        </a:rPr>
                      </a:br>
                      <a:br>
                        <a:rPr kumimoji="0" lang="en-US" sz="1000" b="1" i="0" u="none" strike="noStrike" kern="1200" cap="none" spc="0" normalizeH="0" baseline="0" noProof="0" dirty="0">
                          <a:ln>
                            <a:noFill/>
                          </a:ln>
                          <a:solidFill>
                            <a:srgbClr val="000000"/>
                          </a:solidFill>
                          <a:effectLst/>
                          <a:uLnTx/>
                          <a:uFillTx/>
                          <a:latin typeface="+mn-lt"/>
                          <a:ea typeface="+mn-ea"/>
                          <a:cs typeface="+mn-cs"/>
                        </a:rPr>
                      </a:br>
                      <a:r>
                        <a:rPr kumimoji="0" lang="en-US" sz="1000" b="1" i="0" u="none" strike="noStrike" kern="1200" cap="none" spc="0" normalizeH="0" baseline="0" noProof="0" dirty="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dirty="0">
                          <a:ln>
                            <a:noFill/>
                          </a:ln>
                          <a:solidFill>
                            <a:srgbClr val="000000"/>
                          </a:solidFill>
                          <a:effectLst/>
                          <a:uLnTx/>
                          <a:uFillTx/>
                          <a:latin typeface="+mn-lt"/>
                          <a:ea typeface="+mn-ea"/>
                          <a:cs typeface="+mn-cs"/>
                        </a:rPr>
                        <a:t>Currently, requires higher upfront investment in BoS components vs. traditional PV</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7" name="Picture 48" descr="File:Sheep living under La Ola Solar Farm on Lanai Hawai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196" y="4179436"/>
            <a:ext cx="1951039" cy="19070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475865859"/>
              </p:ext>
            </p:extLst>
          </p:nvPr>
        </p:nvGraphicFramePr>
        <p:xfrm>
          <a:off x="6425800"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Floating PV (FPV) </a:t>
                      </a:r>
                      <a:r>
                        <a:rPr kumimoji="0" lang="en-US" sz="1400" b="1" i="1" u="none" strike="noStrike" kern="1200" cap="none" spc="0" normalizeH="0" baseline="0" noProof="0" dirty="0">
                          <a:ln>
                            <a:noFill/>
                          </a:ln>
                          <a:solidFill>
                            <a:srgbClr val="000000"/>
                          </a:solidFill>
                          <a:effectLst/>
                          <a:uLnTx/>
                          <a:uFillTx/>
                          <a:latin typeface="+mn-lt"/>
                          <a:ea typeface="+mn-ea"/>
                          <a:cs typeface="+mn-cs"/>
                        </a:rPr>
                        <a:t>or </a:t>
                      </a:r>
                      <a:r>
                        <a:rPr kumimoji="0" lang="en-US" sz="1400" b="1" i="1" u="none" strike="noStrike" kern="1200" cap="none" spc="0" normalizeH="0" baseline="0" noProof="0" dirty="0" err="1">
                          <a:ln>
                            <a:noFill/>
                          </a:ln>
                          <a:solidFill>
                            <a:srgbClr val="000000"/>
                          </a:solidFill>
                          <a:effectLst/>
                          <a:uLnTx/>
                          <a:uFillTx/>
                          <a:latin typeface="+mn-lt"/>
                          <a:ea typeface="+mn-ea"/>
                          <a:cs typeface="+mn-cs"/>
                        </a:rPr>
                        <a:t>floatovoltaics</a:t>
                      </a:r>
                      <a:endParaRPr kumimoji="0" lang="en-US" sz="14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dirty="0"/>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FPV consists of </a:t>
                      </a:r>
                      <a:r>
                        <a:rPr kumimoji="0" lang="en-US" sz="1000" b="1" i="0" u="none" strike="noStrike" kern="1200" cap="none" spc="0" normalizeH="0" baseline="0" noProof="0" dirty="0">
                          <a:ln>
                            <a:noFill/>
                          </a:ln>
                          <a:solidFill>
                            <a:srgbClr val="000000"/>
                          </a:solidFill>
                          <a:effectLst/>
                          <a:uLnTx/>
                          <a:uFillTx/>
                          <a:latin typeface="+mn-lt"/>
                          <a:ea typeface="+mn-ea"/>
                          <a:cs typeface="+mn-cs"/>
                        </a:rPr>
                        <a:t>panels placed on water</a:t>
                      </a:r>
                      <a:r>
                        <a:rPr kumimoji="0" lang="en-US" sz="1000" b="0" i="0" u="none" strike="noStrike" kern="1200" cap="none" spc="0" normalizeH="0" baseline="0" noProof="0" dirty="0">
                          <a:ln>
                            <a:noFill/>
                          </a:ln>
                          <a:solidFill>
                            <a:srgbClr val="000000"/>
                          </a:solidFill>
                          <a:effectLst/>
                          <a:uLnTx/>
                          <a:uFillTx/>
                          <a:latin typeface="+mn-lt"/>
                          <a:ea typeface="+mn-ea"/>
                          <a:cs typeface="+mn-cs"/>
                        </a:rPr>
                        <a:t>, often near hydroelectric dams.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The panels can </a:t>
                      </a:r>
                      <a:r>
                        <a:rPr kumimoji="0" lang="en-US" sz="1000" b="1" i="0" u="none" strike="noStrike" kern="1200" cap="none" spc="0" normalizeH="0" baseline="0" noProof="0" dirty="0">
                          <a:ln>
                            <a:noFill/>
                          </a:ln>
                          <a:solidFill>
                            <a:srgbClr val="000000"/>
                          </a:solidFill>
                          <a:effectLst/>
                          <a:uLnTx/>
                          <a:uFillTx/>
                          <a:latin typeface="+mn-lt"/>
                          <a:ea typeface="+mn-ea"/>
                          <a:cs typeface="+mn-cs"/>
                        </a:rPr>
                        <a:t>be rotated to track the sun</a:t>
                      </a:r>
                      <a:r>
                        <a:rPr kumimoji="0"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1" i="0" u="none" strike="noStrike" kern="1200" cap="none" spc="0" normalizeH="0" baseline="0" noProof="0" dirty="0">
                          <a:ln>
                            <a:noFill/>
                          </a:ln>
                          <a:solidFill>
                            <a:srgbClr val="000000"/>
                          </a:solidFill>
                          <a:effectLst/>
                          <a:uLnTx/>
                          <a:uFillTx/>
                          <a:latin typeface="+mn-lt"/>
                          <a:ea typeface="+mn-ea"/>
                          <a:cs typeface="+mn-cs"/>
                        </a:rPr>
                        <a:t>water below keeps the panels cool</a:t>
                      </a:r>
                      <a:r>
                        <a:rPr kumimoji="0" lang="en-US" sz="1000" b="0" i="0" u="none" strike="noStrike" kern="1200" cap="none" spc="0" normalizeH="0" baseline="0" noProof="0" dirty="0">
                          <a:ln>
                            <a:noFill/>
                          </a:ln>
                          <a:solidFill>
                            <a:srgbClr val="000000"/>
                          </a:solidFill>
                          <a:effectLst/>
                          <a:uLnTx/>
                          <a:uFillTx/>
                          <a:latin typeface="+mn-lt"/>
                          <a:ea typeface="+mn-ea"/>
                          <a:cs typeface="+mn-cs"/>
                        </a:rPr>
                        <a:t>, increasing efficiency.</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dirty="0">
                          <a:ln>
                            <a:noFill/>
                          </a:ln>
                          <a:solidFill>
                            <a:srgbClr val="000000"/>
                          </a:solidFill>
                          <a:effectLst/>
                          <a:uLnTx/>
                          <a:uFillTx/>
                          <a:latin typeface="+mn-lt"/>
                          <a:ea typeface="+mn-ea"/>
                          <a:cs typeface="+mn-cs"/>
                        </a:rPr>
                        <a:t>Doesn’t require scarce land, and available water surfaces are abundant; Japan, with scarce land, is a leader in FPV</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dirty="0">
                          <a:ln>
                            <a:noFill/>
                          </a:ln>
                          <a:solidFill>
                            <a:srgbClr val="000000"/>
                          </a:solidFill>
                          <a:effectLst/>
                          <a:uLnTx/>
                          <a:uFillTx/>
                          <a:latin typeface="+mn-lt"/>
                          <a:ea typeface="+mn-ea"/>
                          <a:cs typeface="+mn-cs"/>
                        </a:rPr>
                        <a:t>Currently, requires higher upfront investment and maintenance costs than traditional PV</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30" name="Picture 55" descr="File:Alvarez-Fernandez 000001 173131 518634 4578 (3595339785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25800" y="1865579"/>
            <a:ext cx="1951039" cy="1906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2052127899"/>
              </p:ext>
            </p:extLst>
          </p:nvPr>
        </p:nvGraphicFramePr>
        <p:xfrm>
          <a:off x="6425800" y="3874308"/>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Vehicle integrated PV (VIPV)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dirty="0"/>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VIPV refers to the </a:t>
                      </a:r>
                      <a:r>
                        <a:rPr kumimoji="0" lang="en-US" sz="1000" b="1" i="0" u="none" strike="noStrike" kern="1200" cap="none" spc="0" normalizeH="0" baseline="0" noProof="0" dirty="0">
                          <a:ln>
                            <a:noFill/>
                          </a:ln>
                          <a:solidFill>
                            <a:srgbClr val="000000"/>
                          </a:solidFill>
                          <a:effectLst/>
                          <a:uLnTx/>
                          <a:uFillTx/>
                          <a:latin typeface="+mn-lt"/>
                          <a:ea typeface="+mn-ea"/>
                          <a:cs typeface="+mn-cs"/>
                        </a:rPr>
                        <a:t>integration of thin-film PV </a:t>
                      </a:r>
                      <a:r>
                        <a:rPr kumimoji="0" lang="en-US" sz="1000" b="0" i="0" u="none" strike="noStrike" kern="1200" cap="none" spc="0" normalizeH="0" baseline="0" noProof="0" dirty="0">
                          <a:ln>
                            <a:noFill/>
                          </a:ln>
                          <a:solidFill>
                            <a:srgbClr val="000000"/>
                          </a:solidFill>
                          <a:effectLst/>
                          <a:uLnTx/>
                          <a:uFillTx/>
                          <a:latin typeface="+mn-lt"/>
                          <a:ea typeface="+mn-ea"/>
                          <a:cs typeface="+mn-cs"/>
                        </a:rPr>
                        <a:t>into the </a:t>
                      </a:r>
                      <a:r>
                        <a:rPr kumimoji="0" lang="en-US" sz="1000" b="1" i="0" u="none" strike="noStrike" kern="1200" cap="none" spc="0" normalizeH="0" baseline="0" noProof="0" dirty="0">
                          <a:ln>
                            <a:noFill/>
                          </a:ln>
                          <a:solidFill>
                            <a:srgbClr val="000000"/>
                          </a:solidFill>
                          <a:effectLst/>
                          <a:uLnTx/>
                          <a:uFillTx/>
                          <a:latin typeface="+mn-lt"/>
                          <a:ea typeface="+mn-ea"/>
                          <a:cs typeface="+mn-cs"/>
                        </a:rPr>
                        <a:t>roof or bonnet of electric vehicles</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VIPV modules </a:t>
                      </a:r>
                      <a:r>
                        <a:rPr kumimoji="0" lang="en-US" sz="1000" b="1" i="0" u="none" strike="noStrike" kern="1200" cap="none" spc="0" normalizeH="0" baseline="0" noProof="0" dirty="0">
                          <a:ln>
                            <a:noFill/>
                          </a:ln>
                          <a:solidFill>
                            <a:srgbClr val="000000"/>
                          </a:solidFill>
                          <a:effectLst/>
                          <a:uLnTx/>
                          <a:uFillTx/>
                          <a:latin typeface="+mn-lt"/>
                          <a:ea typeface="+mn-ea"/>
                          <a:cs typeface="+mn-cs"/>
                        </a:rPr>
                        <a:t>blend seamlessly </a:t>
                      </a:r>
                      <a:r>
                        <a:rPr kumimoji="0" lang="en-US" sz="1000" b="0" i="0" u="none" strike="noStrike" kern="1200" cap="none" spc="0" normalizeH="0" baseline="0" noProof="0" dirty="0">
                          <a:ln>
                            <a:noFill/>
                          </a:ln>
                          <a:solidFill>
                            <a:srgbClr val="000000"/>
                          </a:solidFill>
                          <a:effectLst/>
                          <a:uLnTx/>
                          <a:uFillTx/>
                          <a:latin typeface="+mn-lt"/>
                          <a:ea typeface="+mn-ea"/>
                          <a:cs typeface="+mn-cs"/>
                        </a:rPr>
                        <a:t>into the vehicle’s exterior and </a:t>
                      </a:r>
                      <a:r>
                        <a:rPr kumimoji="0" lang="en-US" sz="1000" b="1" i="0" u="none" strike="noStrike" kern="1200" cap="none" spc="0" normalizeH="0" baseline="0" noProof="0" dirty="0">
                          <a:ln>
                            <a:noFill/>
                          </a:ln>
                          <a:solidFill>
                            <a:srgbClr val="000000"/>
                          </a:solidFill>
                          <a:effectLst/>
                          <a:uLnTx/>
                          <a:uFillTx/>
                          <a:latin typeface="+mn-lt"/>
                          <a:ea typeface="+mn-ea"/>
                          <a:cs typeface="+mn-cs"/>
                        </a:rPr>
                        <a:t>connect to the electric loads or battery</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Increases mileage</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Decreases load on charging infrastructure</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Generation efficiency: </a:t>
                      </a:r>
                      <a:r>
                        <a:rPr kumimoji="0" lang="en-US" sz="1000" b="0" i="0" u="none" strike="noStrike" kern="1200" cap="none" spc="0" normalizeH="0" baseline="0" noProof="0" dirty="0">
                          <a:ln>
                            <a:noFill/>
                          </a:ln>
                          <a:solidFill>
                            <a:srgbClr val="000000"/>
                          </a:solidFill>
                          <a:effectLst/>
                          <a:uLnTx/>
                          <a:uFillTx/>
                          <a:latin typeface="+mn-lt"/>
                          <a:ea typeface="+mn-ea"/>
                          <a:cs typeface="+mn-cs"/>
                        </a:rPr>
                        <a:t>Vehicles are not oriented to optimize for the utilization of solar energy</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grpSp>
        <p:nvGrpSpPr>
          <p:cNvPr id="34" name="Grupo 33"/>
          <p:cNvGrpSpPr/>
          <p:nvPr/>
        </p:nvGrpSpPr>
        <p:grpSpPr>
          <a:xfrm>
            <a:off x="6425800" y="4179436"/>
            <a:ext cx="1951039" cy="1898055"/>
            <a:chOff x="6362590" y="4385509"/>
            <a:chExt cx="2014516" cy="1868880"/>
          </a:xfrm>
        </p:grpSpPr>
        <p:sp>
          <p:nvSpPr>
            <p:cNvPr id="35" name="Rectangle 3"/>
            <p:cNvSpPr/>
            <p:nvPr/>
          </p:nvSpPr>
          <p:spPr bwMode="gray">
            <a:xfrm>
              <a:off x="6362590" y="4385509"/>
              <a:ext cx="2014516" cy="1860568"/>
            </a:xfrm>
            <a:prstGeom prst="rect">
              <a:avLst/>
            </a:prstGeom>
            <a:solidFill>
              <a:schemeClr val="bg1"/>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pic>
          <p:nvPicPr>
            <p:cNvPr id="36" name="Picture 51" descr="File:APTERA2019-SOLAR-COMPLETE 03.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a:off x="6447664" y="4860453"/>
              <a:ext cx="1844501" cy="94337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btfpNotesBox361175"/>
          <p:cNvSpPr txBox="1"/>
          <p:nvPr>
            <p:custDataLst>
              <p:tags r:id="rId3"/>
            </p:custDataLst>
          </p:nvPr>
        </p:nvSpPr>
        <p:spPr bwMode="gray">
          <a:xfrm>
            <a:off x="330198"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BBC, Floating solar panels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Fraunhofer ISE, Vehicle-Integrated PV</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PVPS, Trends in Photovoltaic Applications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SEIA, BIPV</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US DOE, The Potential of Agrivoltaics</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Max de Boer, Lara Geiger, Marcelo Cibie</a:t>
            </a:r>
            <a:r>
              <a:rPr lang="en-US" sz="800" dirty="0">
                <a:solidFill>
                  <a:srgbClr val="000000"/>
                </a:solidFill>
                <a:latin typeface="Arial"/>
              </a:rPr>
              <a:t>,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8" name="Picture 9">
            <a:extLst>
              <a:ext uri="{FF2B5EF4-FFF2-40B4-BE49-F238E27FC236}">
                <a16:creationId xmlns:a16="http://schemas.microsoft.com/office/drawing/2014/main" id="{59E69A76-2E1E-424D-70E5-FD6B0E2939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2818211"/>
            <a:ext cx="213716" cy="211681"/>
          </a:xfrm>
          <a:prstGeom prst="rect">
            <a:avLst/>
          </a:prstGeom>
        </p:spPr>
      </p:pic>
      <p:pic>
        <p:nvPicPr>
          <p:cNvPr id="9" name="Picture 14">
            <a:extLst>
              <a:ext uri="{FF2B5EF4-FFF2-40B4-BE49-F238E27FC236}">
                <a16:creationId xmlns:a16="http://schemas.microsoft.com/office/drawing/2014/main" id="{ECD7736A-5F2D-5A07-8589-F7C4F6CD73B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3405922"/>
            <a:ext cx="206552" cy="204585"/>
          </a:xfrm>
          <a:prstGeom prst="rect">
            <a:avLst/>
          </a:prstGeom>
        </p:spPr>
      </p:pic>
      <p:pic>
        <p:nvPicPr>
          <p:cNvPr id="10" name="Picture 9">
            <a:extLst>
              <a:ext uri="{FF2B5EF4-FFF2-40B4-BE49-F238E27FC236}">
                <a16:creationId xmlns:a16="http://schemas.microsoft.com/office/drawing/2014/main" id="{866681D2-F02C-FA4B-AD09-97BFA3CA363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2818211"/>
            <a:ext cx="213716" cy="211681"/>
          </a:xfrm>
          <a:prstGeom prst="rect">
            <a:avLst/>
          </a:prstGeom>
        </p:spPr>
      </p:pic>
      <p:pic>
        <p:nvPicPr>
          <p:cNvPr id="11" name="Picture 14">
            <a:extLst>
              <a:ext uri="{FF2B5EF4-FFF2-40B4-BE49-F238E27FC236}">
                <a16:creationId xmlns:a16="http://schemas.microsoft.com/office/drawing/2014/main" id="{B35A40AD-DA71-1862-ABEA-E228E46672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3405922"/>
            <a:ext cx="206552" cy="204585"/>
          </a:xfrm>
          <a:prstGeom prst="rect">
            <a:avLst/>
          </a:prstGeom>
        </p:spPr>
      </p:pic>
      <p:pic>
        <p:nvPicPr>
          <p:cNvPr id="12" name="Picture 11">
            <a:extLst>
              <a:ext uri="{FF2B5EF4-FFF2-40B4-BE49-F238E27FC236}">
                <a16:creationId xmlns:a16="http://schemas.microsoft.com/office/drawing/2014/main" id="{40C30C81-C58F-99AC-20F4-FE1CE5C930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4745100"/>
            <a:ext cx="213716" cy="211681"/>
          </a:xfrm>
          <a:prstGeom prst="rect">
            <a:avLst/>
          </a:prstGeom>
        </p:spPr>
      </p:pic>
      <p:pic>
        <p:nvPicPr>
          <p:cNvPr id="13" name="Picture 14">
            <a:extLst>
              <a:ext uri="{FF2B5EF4-FFF2-40B4-BE49-F238E27FC236}">
                <a16:creationId xmlns:a16="http://schemas.microsoft.com/office/drawing/2014/main" id="{832F16DA-043E-B497-9D88-F6839C20902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5705727"/>
            <a:ext cx="206552" cy="204585"/>
          </a:xfrm>
          <a:prstGeom prst="rect">
            <a:avLst/>
          </a:prstGeom>
        </p:spPr>
      </p:pic>
      <p:pic>
        <p:nvPicPr>
          <p:cNvPr id="14" name="Picture 13">
            <a:extLst>
              <a:ext uri="{FF2B5EF4-FFF2-40B4-BE49-F238E27FC236}">
                <a16:creationId xmlns:a16="http://schemas.microsoft.com/office/drawing/2014/main" id="{6CB65DBE-6621-767E-15D7-C9EFC3A5A3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7626" y="5270643"/>
            <a:ext cx="213716" cy="211681"/>
          </a:xfrm>
          <a:prstGeom prst="rect">
            <a:avLst/>
          </a:prstGeom>
        </p:spPr>
      </p:pic>
      <p:pic>
        <p:nvPicPr>
          <p:cNvPr id="15" name="Picture 14">
            <a:extLst>
              <a:ext uri="{FF2B5EF4-FFF2-40B4-BE49-F238E27FC236}">
                <a16:creationId xmlns:a16="http://schemas.microsoft.com/office/drawing/2014/main" id="{2DA58547-2853-F8D0-5EA5-1C9E271D445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5745354"/>
            <a:ext cx="206552" cy="204585"/>
          </a:xfrm>
          <a:prstGeom prst="rect">
            <a:avLst/>
          </a:prstGeom>
        </p:spPr>
      </p:pic>
      <p:pic>
        <p:nvPicPr>
          <p:cNvPr id="16" name="Picture 15">
            <a:extLst>
              <a:ext uri="{FF2B5EF4-FFF2-40B4-BE49-F238E27FC236}">
                <a16:creationId xmlns:a16="http://schemas.microsoft.com/office/drawing/2014/main" id="{08895F87-49DF-5727-143E-72E3A8C0F20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03343" y="5109122"/>
            <a:ext cx="213716" cy="211681"/>
          </a:xfrm>
          <a:prstGeom prst="rect">
            <a:avLst/>
          </a:prstGeom>
        </p:spPr>
      </p:pic>
      <p:pic>
        <p:nvPicPr>
          <p:cNvPr id="17" name="Picture 16">
            <a:extLst>
              <a:ext uri="{FF2B5EF4-FFF2-40B4-BE49-F238E27FC236}">
                <a16:creationId xmlns:a16="http://schemas.microsoft.com/office/drawing/2014/main" id="{25BE0366-A224-F888-1BCB-EAFBD185F26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5427238"/>
            <a:ext cx="213716" cy="211681"/>
          </a:xfrm>
          <a:prstGeom prst="rect">
            <a:avLst/>
          </a:prstGeom>
        </p:spPr>
      </p:pic>
    </p:spTree>
    <p:custDataLst>
      <p:tags r:id="rId1"/>
    </p:custDataLst>
    <p:extLst>
      <p:ext uri="{BB962C8B-B14F-4D97-AF65-F5344CB8AC3E}">
        <p14:creationId xmlns:p14="http://schemas.microsoft.com/office/powerpoint/2010/main" val="321161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7732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normAutofit/>
          </a:bodyPr>
          <a:lstStyle/>
          <a:p>
            <a:r>
              <a:rPr lang="en-US" dirty="0">
                <a:effectLst>
                  <a:outerShdw blurRad="50800" dist="38100" dir="8100000" algn="tr" rotWithShape="0">
                    <a:prstClr val="black">
                      <a:alpha val="40000"/>
                    </a:prstClr>
                  </a:outerShdw>
                </a:effectLst>
              </a:rPr>
              <a:t>Solar Supply Chain</a:t>
            </a:r>
          </a:p>
        </p:txBody>
      </p:sp>
    </p:spTree>
    <p:custDataLst>
      <p:tags r:id="rId1"/>
    </p:custDataLst>
    <p:extLst>
      <p:ext uri="{BB962C8B-B14F-4D97-AF65-F5344CB8AC3E}">
        <p14:creationId xmlns:p14="http://schemas.microsoft.com/office/powerpoint/2010/main" val="134747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Imagen 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52426" y="819083"/>
            <a:ext cx="3477525"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Isabel Hoyos,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14"/>
              </a:rPr>
              <a:t>Gernot Wagner</a:t>
            </a:r>
            <a:r>
              <a:rPr lang="en-US" sz="800" dirty="0">
                <a:solidFill>
                  <a:srgbClr val="000000"/>
                </a:solidFill>
              </a:rPr>
              <a:t> (23 September 2024); share/adapt </a:t>
            </a:r>
            <a:r>
              <a:rPr lang="en-US" sz="800" dirty="0">
                <a:solidFill>
                  <a:srgbClr val="000000"/>
                </a:solidFill>
                <a:hlinkClick r:id="rId15"/>
              </a:rPr>
              <a:t>with attribution</a:t>
            </a:r>
            <a:r>
              <a:rPr lang="en-US" sz="800" dirty="0">
                <a:solidFill>
                  <a:srgbClr val="000000"/>
                </a:solidFill>
              </a:rPr>
              <a:t>. Contact: </a:t>
            </a:r>
            <a:r>
              <a:rPr lang="en-US" sz="800" dirty="0">
                <a:solidFill>
                  <a:srgbClr val="000000"/>
                </a:solidFill>
                <a:hlinkClick r:id="rId16"/>
              </a:rPr>
              <a:t>gwagner@columbia.edu</a:t>
            </a:r>
            <a:r>
              <a:rPr lang="en-US" sz="800" dirty="0">
                <a:solidFill>
                  <a:srgbClr val="000000"/>
                </a:solidFill>
              </a:rPr>
              <a:t> </a:t>
            </a: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76518" y="2185188"/>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b="1" dirty="0"/>
              <a:t>Silicon and silver make up &gt;50% </a:t>
            </a:r>
            <a:r>
              <a:rPr lang="en-US" sz="1400" dirty="0"/>
              <a:t>of the material costs of solar c-Si panels, with other major material costs being glass (~13%), aluminum (~11%), polymers (~9%), and copper (~9%).</a:t>
            </a:r>
            <a:endParaRPr lang="en-US" sz="1200" dirty="0"/>
          </a:p>
        </p:txBody>
      </p:sp>
      <p:sp>
        <p:nvSpPr>
          <p:cNvPr id="7" name="btfpBulletedList771181">
            <a:extLst>
              <a:ext uri="{FF2B5EF4-FFF2-40B4-BE49-F238E27FC236}">
                <a16:creationId xmlns:a16="http://schemas.microsoft.com/office/drawing/2014/main" id="{B4EF1DF7-5CEC-0BC3-6E07-F71AEB66A013}"/>
              </a:ext>
            </a:extLst>
          </p:cNvPr>
          <p:cNvSpPr txBox="1"/>
          <p:nvPr>
            <p:custDataLst>
              <p:tags r:id="rId5"/>
            </p:custDataLst>
          </p:nvPr>
        </p:nvSpPr>
        <p:spPr bwMode="gray">
          <a:xfrm>
            <a:off x="4176518" y="819083"/>
            <a:ext cx="7507288" cy="1149921"/>
          </a:xfrm>
          <a:prstGeom prst="rect">
            <a:avLst/>
          </a:prstGeom>
          <a:noFill/>
        </p:spPr>
        <p:txBody>
          <a:bodyPr vert="horz" wrap="square" lIns="36000" tIns="36000" rIns="36000" bIns="36000" rtlCol="0" anchor="t">
            <a:spAutoFit/>
          </a:bodyPr>
          <a:lstStyle/>
          <a:p>
            <a:pPr marL="0" indent="0">
              <a:spcBef>
                <a:spcPts val="1800"/>
              </a:spcBef>
              <a:buNone/>
            </a:pPr>
            <a:r>
              <a:rPr lang="en-US" sz="1400" b="1" dirty="0"/>
              <a:t>The solar panel production process </a:t>
            </a:r>
            <a:r>
              <a:rPr lang="en-US" sz="1400" dirty="0"/>
              <a:t>consists of five main steps: (1) the carbothermic reduction of quartzite (SiO</a:t>
            </a:r>
            <a:r>
              <a:rPr lang="en-US" sz="1400" baseline="-25000" dirty="0"/>
              <a:t>2</a:t>
            </a:r>
            <a:r>
              <a:rPr lang="en-US" sz="1400" dirty="0"/>
              <a:t>) to form metallurgical Si, (2) creation of polysilicon through CVD or FBR, (3) slicing of casted ingots into wafers, (4) transformation of wafers into cells, and (5) combination of cells into panels, which are stacked, laminated, and fitted with frames and junction boxes.</a:t>
            </a:r>
            <a:endParaRPr lang="en-US" sz="1400" baseline="-25000" dirty="0"/>
          </a:p>
        </p:txBody>
      </p:sp>
      <p:sp>
        <p:nvSpPr>
          <p:cNvPr id="9" name="btfpBulletedList771181">
            <a:extLst>
              <a:ext uri="{FF2B5EF4-FFF2-40B4-BE49-F238E27FC236}">
                <a16:creationId xmlns:a16="http://schemas.microsoft.com/office/drawing/2014/main" id="{FF00619F-5676-A611-5CE1-F75AA35D61B4}"/>
              </a:ext>
            </a:extLst>
          </p:cNvPr>
          <p:cNvSpPr txBox="1"/>
          <p:nvPr>
            <p:custDataLst>
              <p:tags r:id="rId6"/>
            </p:custDataLst>
          </p:nvPr>
        </p:nvSpPr>
        <p:spPr bwMode="gray">
          <a:xfrm>
            <a:off x="4176518" y="2904962"/>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dirty="0"/>
              <a:t>Currently, </a:t>
            </a:r>
            <a:r>
              <a:rPr lang="en-US" sz="1400" b="1" dirty="0"/>
              <a:t>manufacturing capacity exceeds demand along each step of the production process </a:t>
            </a:r>
            <a:r>
              <a:rPr lang="en-US" sz="1400" dirty="0"/>
              <a:t>by at least 70%. Overcapacity is expected to persist until at least 2030.</a:t>
            </a:r>
            <a:endParaRPr lang="en-US" sz="1200" dirty="0"/>
          </a:p>
        </p:txBody>
      </p:sp>
      <p:sp>
        <p:nvSpPr>
          <p:cNvPr id="10" name="btfpBulletedList771181">
            <a:extLst>
              <a:ext uri="{FF2B5EF4-FFF2-40B4-BE49-F238E27FC236}">
                <a16:creationId xmlns:a16="http://schemas.microsoft.com/office/drawing/2014/main" id="{9F1FA32F-ACAC-353C-68F2-55579622E18C}"/>
              </a:ext>
            </a:extLst>
          </p:cNvPr>
          <p:cNvSpPr txBox="1"/>
          <p:nvPr>
            <p:custDataLst>
              <p:tags r:id="rId7"/>
            </p:custDataLst>
          </p:nvPr>
        </p:nvSpPr>
        <p:spPr bwMode="gray">
          <a:xfrm>
            <a:off x="4176518" y="3624736"/>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dirty="0"/>
              <a:t>Over time, </a:t>
            </a:r>
            <a:r>
              <a:rPr lang="en-US" sz="1400" b="1" dirty="0"/>
              <a:t>China has become the dominant player </a:t>
            </a:r>
            <a:r>
              <a:rPr lang="en-US" sz="1400" dirty="0"/>
              <a:t>along every step of the solar panel production chain, with </a:t>
            </a:r>
            <a:r>
              <a:rPr lang="en-US" sz="1400" b="1" dirty="0"/>
              <a:t>at least 75% market share </a:t>
            </a:r>
            <a:r>
              <a:rPr lang="en-US" sz="1400" dirty="0"/>
              <a:t>in every step. China’s market dominance is driven by low production costs and high investment barriers.</a:t>
            </a:r>
            <a:endParaRPr lang="en-US" sz="1200" b="1" dirty="0"/>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76518" y="207709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76518" y="279687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4451862"/>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35166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21824AA5-1411-0215-F352-F67D83A68ABB}"/>
              </a:ext>
            </a:extLst>
          </p:cNvPr>
          <p:cNvSpPr txBox="1"/>
          <p:nvPr>
            <p:custDataLst>
              <p:tags r:id="rId8"/>
            </p:custDataLst>
          </p:nvPr>
        </p:nvSpPr>
        <p:spPr bwMode="gray">
          <a:xfrm>
            <a:off x="4176518" y="4559950"/>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dirty="0"/>
              <a:t>Solar </a:t>
            </a:r>
            <a:r>
              <a:rPr lang="en-US" sz="1400" b="1" dirty="0"/>
              <a:t>module production is the most localized step of the supply chain</a:t>
            </a:r>
            <a:r>
              <a:rPr lang="en-US" sz="1400" dirty="0"/>
              <a:t>, with 19 countries having more than 1 gigawatt of assembly capacity.</a:t>
            </a:r>
          </a:p>
        </p:txBody>
      </p:sp>
      <p:sp>
        <p:nvSpPr>
          <p:cNvPr id="4" name="Title 2">
            <a:extLst>
              <a:ext uri="{FF2B5EF4-FFF2-40B4-BE49-F238E27FC236}">
                <a16:creationId xmlns:a16="http://schemas.microsoft.com/office/drawing/2014/main" id="{58351EF7-3923-B8F2-993D-AACA93684679}"/>
              </a:ext>
            </a:extLst>
          </p:cNvPr>
          <p:cNvSpPr txBox="1">
            <a:spLocks/>
          </p:cNvSpPr>
          <p:nvPr/>
        </p:nvSpPr>
        <p:spPr>
          <a:xfrm>
            <a:off x="508194" y="5065292"/>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dirty="0">
                <a:ln>
                  <a:noFill/>
                </a:ln>
                <a:solidFill>
                  <a:srgbClr val="FFFFFF"/>
                </a:solidFill>
                <a:effectLst/>
                <a:uLnTx/>
                <a:uFillTx/>
                <a:latin typeface="Arial"/>
                <a:ea typeface="+mj-ea"/>
                <a:cs typeface="+mj-cs"/>
              </a:rPr>
            </a:br>
            <a:r>
              <a:rPr lang="en-US" sz="2400" b="0" dirty="0">
                <a:solidFill>
                  <a:schemeClr val="bg1"/>
                </a:solidFill>
              </a:rPr>
              <a:t>Solar Supply Chain</a:t>
            </a:r>
            <a:endParaRPr kumimoji="0" lang="en-US" sz="2400" b="1" i="0" u="none" strike="noStrike" kern="1200" cap="none" spc="0" normalizeH="0" baseline="0" noProof="0" dirty="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423514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98563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SiO</a:t>
            </a:r>
            <a:r>
              <a:rPr lang="en-US" baseline="-25000" dirty="0"/>
              <a:t>2</a:t>
            </a:r>
            <a:r>
              <a:rPr lang="en-US" dirty="0"/>
              <a:t> is refined to produce ingots, which are cut into wafers and then assembled into cells and modules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555965747"/>
              </p:ext>
            </p:extLst>
          </p:nvPr>
        </p:nvGraphicFramePr>
        <p:xfrm>
          <a:off x="321724" y="1406979"/>
          <a:ext cx="11462640" cy="4800237"/>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432000">
                  <a:extLst>
                    <a:ext uri="{9D8B030D-6E8A-4147-A177-3AD203B41FA5}">
                      <a16:colId xmlns:a16="http://schemas.microsoft.com/office/drawing/2014/main" val="1110654787"/>
                    </a:ext>
                  </a:extLst>
                </a:gridCol>
                <a:gridCol w="1944000">
                  <a:extLst>
                    <a:ext uri="{9D8B030D-6E8A-4147-A177-3AD203B41FA5}">
                      <a16:colId xmlns:a16="http://schemas.microsoft.com/office/drawing/2014/main" val="3001644667"/>
                    </a:ext>
                  </a:extLst>
                </a:gridCol>
                <a:gridCol w="436880">
                  <a:extLst>
                    <a:ext uri="{9D8B030D-6E8A-4147-A177-3AD203B41FA5}">
                      <a16:colId xmlns:a16="http://schemas.microsoft.com/office/drawing/2014/main" val="989397548"/>
                    </a:ext>
                  </a:extLst>
                </a:gridCol>
                <a:gridCol w="1944000">
                  <a:extLst>
                    <a:ext uri="{9D8B030D-6E8A-4147-A177-3AD203B41FA5}">
                      <a16:colId xmlns:a16="http://schemas.microsoft.com/office/drawing/2014/main" val="1367104526"/>
                    </a:ext>
                  </a:extLst>
                </a:gridCol>
                <a:gridCol w="436880">
                  <a:extLst>
                    <a:ext uri="{9D8B030D-6E8A-4147-A177-3AD203B41FA5}">
                      <a16:colId xmlns:a16="http://schemas.microsoft.com/office/drawing/2014/main" val="2863399275"/>
                    </a:ext>
                  </a:extLst>
                </a:gridCol>
                <a:gridCol w="1944000">
                  <a:extLst>
                    <a:ext uri="{9D8B030D-6E8A-4147-A177-3AD203B41FA5}">
                      <a16:colId xmlns:a16="http://schemas.microsoft.com/office/drawing/2014/main" val="858342927"/>
                    </a:ext>
                  </a:extLst>
                </a:gridCol>
                <a:gridCol w="436880">
                  <a:extLst>
                    <a:ext uri="{9D8B030D-6E8A-4147-A177-3AD203B41FA5}">
                      <a16:colId xmlns:a16="http://schemas.microsoft.com/office/drawing/2014/main" val="2462749484"/>
                    </a:ext>
                  </a:extLst>
                </a:gridCol>
                <a:gridCol w="1944000">
                  <a:extLst>
                    <a:ext uri="{9D8B030D-6E8A-4147-A177-3AD203B41FA5}">
                      <a16:colId xmlns:a16="http://schemas.microsoft.com/office/drawing/2014/main" val="3572276213"/>
                    </a:ext>
                  </a:extLst>
                </a:gridCol>
              </a:tblGrid>
              <a:tr h="412003">
                <a:tc>
                  <a:txBody>
                    <a:bodyPr/>
                    <a:lstStyle/>
                    <a:p>
                      <a:endParaRPr lang="en-US" sz="1050" b="1" dirty="0"/>
                    </a:p>
                  </a:txBody>
                  <a:tcPr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spcBef>
                          <a:spcPts val="300"/>
                        </a:spcBef>
                      </a:pPr>
                      <a:endParaRPr lang="en-US" sz="850" b="1" dirty="0"/>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2400"/>
                        </a:spcBef>
                      </a:pPr>
                      <a:endParaRPr lang="en-US" sz="1050" b="1" dirty="0"/>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dirty="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b="1" dirty="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kumimoji="0" lang="en-US" sz="1400" b="1" i="0" u="none" strike="noStrike" kern="1200" cap="none" spc="0" normalizeH="0" baseline="0" dirty="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00703"/>
                  </a:ext>
                </a:extLst>
              </a:tr>
              <a:tr h="892673">
                <a:tc>
                  <a:txBody>
                    <a:bodyPr/>
                    <a:lstStyle/>
                    <a:p>
                      <a:pPr marL="0" indent="0">
                        <a:buNone/>
                      </a:pPr>
                      <a:endParaRPr lang="en-US" sz="1050" b="1" dirty="0"/>
                    </a:p>
                  </a:txBody>
                  <a:tcPr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spcBef>
                          <a:spcPts val="300"/>
                        </a:spcBef>
                      </a:pPr>
                      <a:endParaRPr lang="en-US" sz="850" b="1" dirty="0"/>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2400"/>
                        </a:spcBef>
                      </a:pPr>
                      <a:endParaRPr lang="en-US" sz="1050" b="1" dirty="0"/>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dirty="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b="1" dirty="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kumimoji="0" lang="en-US" sz="1400" b="1" i="0" u="none" strike="noStrike" kern="1200" cap="none" spc="0" normalizeH="0" baseline="0" dirty="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054537"/>
                  </a:ext>
                </a:extLst>
              </a:tr>
              <a:tr h="3495561">
                <a:tc>
                  <a:txBody>
                    <a:bodyPr/>
                    <a:lstStyle/>
                    <a:p>
                      <a:pPr marL="177800" indent="-177800">
                        <a:spcBef>
                          <a:spcPts val="600"/>
                        </a:spcBef>
                      </a:pPr>
                      <a:r>
                        <a:rPr lang="en-US" sz="1050" b="1" dirty="0"/>
                        <a:t>Polysilicon </a:t>
                      </a:r>
                      <a:r>
                        <a:rPr lang="en-US" sz="1050" dirty="0"/>
                        <a:t>from </a:t>
                      </a:r>
                      <a:r>
                        <a:rPr lang="en-US" sz="1050" b="1" dirty="0"/>
                        <a:t>(Si) </a:t>
                      </a:r>
                      <a:r>
                        <a:rPr lang="en-US" sz="1050" b="0" dirty="0"/>
                        <a:t>is </a:t>
                      </a:r>
                      <a:r>
                        <a:rPr lang="en-US" sz="1050" dirty="0"/>
                        <a:t>abundant but </a:t>
                      </a:r>
                      <a:r>
                        <a:rPr lang="en-US" sz="1050" b="1" dirty="0"/>
                        <a:t>does not occur in pure form</a:t>
                      </a:r>
                      <a:r>
                        <a:rPr lang="en-US" sz="1050" b="0" dirty="0"/>
                        <a:t>.</a:t>
                      </a:r>
                    </a:p>
                    <a:p>
                      <a:pPr marL="177800" indent="-177800">
                        <a:spcBef>
                          <a:spcPts val="600"/>
                        </a:spcBef>
                      </a:pPr>
                      <a:r>
                        <a:rPr lang="en-US" sz="1050" dirty="0"/>
                        <a:t>First, </a:t>
                      </a:r>
                      <a:r>
                        <a:rPr lang="en-US" sz="1050" b="1" dirty="0"/>
                        <a:t>SiO</a:t>
                      </a:r>
                      <a:r>
                        <a:rPr lang="en-US" sz="1050" b="1" baseline="-25000" dirty="0"/>
                        <a:t>2,</a:t>
                      </a:r>
                      <a:r>
                        <a:rPr lang="en-US" sz="1050" dirty="0"/>
                        <a:t> the second most abundant mineral on earth, is refined to </a:t>
                      </a:r>
                      <a:r>
                        <a:rPr lang="en-US" sz="1050" b="1" dirty="0"/>
                        <a:t>metallurgical-grade silicon </a:t>
                      </a:r>
                      <a:r>
                        <a:rPr lang="en-US" sz="1050" dirty="0"/>
                        <a:t>(98</a:t>
                      </a:r>
                      <a:r>
                        <a:rPr lang="en-US" altLang="zh-CN" sz="1050" dirty="0"/>
                        <a:t>-99</a:t>
                      </a:r>
                      <a:r>
                        <a:rPr lang="en-US" sz="1050" dirty="0"/>
                        <a:t>% pure). </a:t>
                      </a:r>
                    </a:p>
                    <a:p>
                      <a:pPr marL="177800" indent="-177800">
                        <a:spcBef>
                          <a:spcPts val="600"/>
                        </a:spcBef>
                      </a:pPr>
                      <a:r>
                        <a:rPr lang="en-US" sz="1050" dirty="0"/>
                        <a:t>Next, met-grade silicon goes through the </a:t>
                      </a:r>
                      <a:r>
                        <a:rPr lang="en-US" sz="1050" b="1" dirty="0"/>
                        <a:t>Siemens process </a:t>
                      </a:r>
                      <a:r>
                        <a:rPr lang="en-US" sz="1050" dirty="0"/>
                        <a:t>to </a:t>
                      </a:r>
                      <a:r>
                        <a:rPr lang="en-US" sz="1050" b="1" dirty="0"/>
                        <a:t>remove final impurities</a:t>
                      </a:r>
                      <a:r>
                        <a:rPr lang="en-US" sz="1050" b="0" dirty="0"/>
                        <a:t>.</a:t>
                      </a:r>
                    </a:p>
                    <a:p>
                      <a:pPr marL="177800" indent="-177800">
                        <a:spcBef>
                          <a:spcPts val="600"/>
                        </a:spcBef>
                      </a:pPr>
                      <a:r>
                        <a:rPr lang="en-US" sz="1050" dirty="0"/>
                        <a:t>The result is </a:t>
                      </a:r>
                      <a:r>
                        <a:rPr lang="en-US" sz="1050" b="1" dirty="0"/>
                        <a:t>chunks of polysilicon </a:t>
                      </a:r>
                      <a:r>
                        <a:rPr lang="en-US" sz="1050" dirty="0"/>
                        <a:t>with </a:t>
                      </a:r>
                      <a:r>
                        <a:rPr lang="en-US" sz="1050" b="1" dirty="0"/>
                        <a:t>&gt;99.99999% (7-10N) purity</a:t>
                      </a:r>
                      <a:r>
                        <a:rPr lang="en-US" sz="1050" b="0" dirty="0"/>
                        <a:t>.</a:t>
                      </a:r>
                    </a:p>
                  </a:txBody>
                  <a:tcPr marL="137160" marR="137160" marT="137160"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dirty="0"/>
                        <a:t>Next, the </a:t>
                      </a:r>
                      <a:r>
                        <a:rPr lang="en-US" sz="1050" b="1" dirty="0"/>
                        <a:t>chunks of polysilicon </a:t>
                      </a:r>
                      <a:r>
                        <a:rPr lang="en-US" sz="1050" dirty="0"/>
                        <a:t>are </a:t>
                      </a:r>
                      <a:r>
                        <a:rPr lang="en-US" sz="1050" b="1" dirty="0"/>
                        <a:t>melted into ingots</a:t>
                      </a:r>
                      <a:r>
                        <a:rPr lang="en-US" sz="1050" b="0" dirty="0"/>
                        <a:t>.</a:t>
                      </a:r>
                    </a:p>
                    <a:p>
                      <a:pPr>
                        <a:spcBef>
                          <a:spcPts val="600"/>
                        </a:spcBef>
                      </a:pPr>
                      <a:r>
                        <a:rPr lang="en-US" sz="1050" dirty="0"/>
                        <a:t>For </a:t>
                      </a:r>
                      <a:r>
                        <a:rPr lang="en-US" sz="1050" b="1" dirty="0"/>
                        <a:t>poly-Si ingots</a:t>
                      </a:r>
                      <a:r>
                        <a:rPr lang="en-US" sz="1050" dirty="0"/>
                        <a:t>, the polysilicon is </a:t>
                      </a:r>
                      <a:r>
                        <a:rPr lang="en-US" sz="1050" b="1" dirty="0"/>
                        <a:t>simply melted </a:t>
                      </a:r>
                      <a:r>
                        <a:rPr lang="en-US" sz="1050" dirty="0"/>
                        <a:t>and </a:t>
                      </a:r>
                      <a:r>
                        <a:rPr lang="en-US" sz="1050" b="1" dirty="0"/>
                        <a:t>allowed to solidify, </a:t>
                      </a:r>
                      <a:r>
                        <a:rPr lang="en-US" sz="1050" dirty="0"/>
                        <a:t>forming </a:t>
                      </a:r>
                      <a:r>
                        <a:rPr lang="en-US" sz="1050" b="1" dirty="0"/>
                        <a:t>many small polysilicon crystals</a:t>
                      </a:r>
                      <a:r>
                        <a:rPr lang="en-US" sz="1050" b="0" dirty="0"/>
                        <a:t>.</a:t>
                      </a:r>
                    </a:p>
                    <a:p>
                      <a:pPr>
                        <a:spcBef>
                          <a:spcPts val="600"/>
                        </a:spcBef>
                      </a:pPr>
                      <a:r>
                        <a:rPr lang="en-US" sz="1050" b="1" dirty="0"/>
                        <a:t>Monocrystalline ingots </a:t>
                      </a:r>
                      <a:r>
                        <a:rPr lang="en-US" sz="1050" dirty="0"/>
                        <a:t>are formed using the </a:t>
                      </a:r>
                      <a:r>
                        <a:rPr lang="en-US" sz="1050" b="1" dirty="0" err="1"/>
                        <a:t>Czochralski</a:t>
                      </a:r>
                      <a:r>
                        <a:rPr lang="en-US" sz="1050" b="1" dirty="0"/>
                        <a:t> process</a:t>
                      </a:r>
                      <a:r>
                        <a:rPr lang="en-US" sz="1050" b="0" dirty="0"/>
                        <a:t>.</a:t>
                      </a:r>
                    </a:p>
                    <a:p>
                      <a:pPr lvl="1">
                        <a:spcBef>
                          <a:spcPts val="600"/>
                        </a:spcBef>
                      </a:pPr>
                      <a:r>
                        <a:rPr lang="en-US" sz="850" b="1" dirty="0"/>
                        <a:t>A polysilicon seed </a:t>
                      </a:r>
                      <a:r>
                        <a:rPr lang="en-US" sz="850" dirty="0"/>
                        <a:t>is dipped into the molten polysilicon, </a:t>
                      </a:r>
                      <a:r>
                        <a:rPr lang="en-US" sz="850" b="1" dirty="0"/>
                        <a:t>slowly lifted, and rotated</a:t>
                      </a:r>
                      <a:r>
                        <a:rPr lang="en-US" sz="850" b="0" dirty="0"/>
                        <a:t>.</a:t>
                      </a:r>
                    </a:p>
                    <a:p>
                      <a:pPr lvl="1">
                        <a:spcBef>
                          <a:spcPts val="600"/>
                        </a:spcBef>
                      </a:pPr>
                      <a:r>
                        <a:rPr lang="en-US" sz="850" dirty="0"/>
                        <a:t>The result is </a:t>
                      </a:r>
                      <a:r>
                        <a:rPr lang="en-US" sz="850" b="1" dirty="0"/>
                        <a:t>an ingot </a:t>
                      </a:r>
                      <a:r>
                        <a:rPr lang="en-US" sz="850" dirty="0"/>
                        <a:t>that consists of </a:t>
                      </a:r>
                      <a:r>
                        <a:rPr lang="en-US" sz="850" b="1" dirty="0"/>
                        <a:t>one large single crystal cylindrical column</a:t>
                      </a:r>
                      <a:r>
                        <a:rPr lang="en-US" sz="850" b="0" dirty="0"/>
                        <a:t>.</a:t>
                      </a:r>
                    </a:p>
                  </a:txBody>
                  <a:tcPr marL="137160" marR="13716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137160" marR="27432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b="1" dirty="0"/>
                        <a:t>Polysilicon ingots </a:t>
                      </a:r>
                      <a:r>
                        <a:rPr lang="en-US" sz="1050" b="0" dirty="0"/>
                        <a:t>are then sawn </a:t>
                      </a:r>
                      <a:r>
                        <a:rPr lang="en-US" sz="1050" dirty="0"/>
                        <a:t>into </a:t>
                      </a:r>
                      <a:r>
                        <a:rPr lang="en-US" sz="1050" b="1" dirty="0"/>
                        <a:t>wafers </a:t>
                      </a:r>
                      <a:r>
                        <a:rPr lang="en-US" sz="1050" b="0" dirty="0"/>
                        <a:t>either through </a:t>
                      </a:r>
                      <a:r>
                        <a:rPr lang="en-US" sz="1050" b="1" dirty="0"/>
                        <a:t>a slurry-based </a:t>
                      </a:r>
                      <a:r>
                        <a:rPr lang="en-US" sz="1050" b="0" dirty="0"/>
                        <a:t>or</a:t>
                      </a:r>
                      <a:r>
                        <a:rPr lang="en-US" sz="1050" b="1" dirty="0"/>
                        <a:t> diamond wire </a:t>
                      </a:r>
                      <a:r>
                        <a:rPr lang="en-US" sz="1050" b="0" dirty="0"/>
                        <a:t>method.</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mn-lt"/>
                          <a:ea typeface="+mn-ea"/>
                          <a:cs typeface="+mn-cs"/>
                        </a:rPr>
                        <a:t>In the </a:t>
                      </a:r>
                      <a:r>
                        <a:rPr kumimoji="0" lang="en-US" sz="850" b="1" i="0" u="none" strike="noStrike" kern="1200" cap="none" spc="0" normalizeH="0" baseline="0" noProof="0" dirty="0">
                          <a:ln>
                            <a:noFill/>
                          </a:ln>
                          <a:solidFill>
                            <a:srgbClr val="000000"/>
                          </a:solidFill>
                          <a:effectLst/>
                          <a:uLnTx/>
                          <a:uFillTx/>
                          <a:latin typeface="+mn-lt"/>
                          <a:ea typeface="+mn-ea"/>
                          <a:cs typeface="+mn-cs"/>
                        </a:rPr>
                        <a:t>slurry method</a:t>
                      </a:r>
                      <a:r>
                        <a:rPr kumimoji="0" lang="en-US" sz="850" b="0" i="0" u="none" strike="noStrike" kern="1200" cap="none" spc="0" normalizeH="0" baseline="0" noProof="0" dirty="0">
                          <a:ln>
                            <a:noFill/>
                          </a:ln>
                          <a:solidFill>
                            <a:srgbClr val="000000"/>
                          </a:solidFill>
                          <a:effectLst/>
                          <a:uLnTx/>
                          <a:uFillTx/>
                          <a:latin typeface="+mn-lt"/>
                          <a:ea typeface="+mn-ea"/>
                          <a:cs typeface="+mn-cs"/>
                        </a:rPr>
                        <a:t>, the ingot is passed onto </a:t>
                      </a:r>
                      <a:r>
                        <a:rPr kumimoji="0" lang="en-US" sz="850" b="1" i="0" u="none" strike="noStrike" kern="1200" cap="none" spc="0" normalizeH="0" baseline="0" noProof="0" dirty="0">
                          <a:ln>
                            <a:noFill/>
                          </a:ln>
                          <a:solidFill>
                            <a:srgbClr val="000000"/>
                          </a:solidFill>
                          <a:effectLst/>
                          <a:uLnTx/>
                          <a:uFillTx/>
                          <a:latin typeface="+mn-lt"/>
                          <a:ea typeface="+mn-ea"/>
                          <a:cs typeface="+mn-cs"/>
                        </a:rPr>
                        <a:t>rotating wires </a:t>
                      </a:r>
                      <a:r>
                        <a:rPr kumimoji="0" lang="en-US" sz="850" b="0" i="0" u="none" strike="noStrike" kern="1200" cap="none" spc="0" normalizeH="0" baseline="0" noProof="0" dirty="0">
                          <a:ln>
                            <a:noFill/>
                          </a:ln>
                          <a:solidFill>
                            <a:srgbClr val="000000"/>
                          </a:solidFill>
                          <a:effectLst/>
                          <a:uLnTx/>
                          <a:uFillTx/>
                          <a:latin typeface="+mn-lt"/>
                          <a:ea typeface="+mn-ea"/>
                          <a:cs typeface="+mn-cs"/>
                        </a:rPr>
                        <a:t>spaced equidistantly and mixed with </a:t>
                      </a:r>
                      <a:r>
                        <a:rPr kumimoji="0" lang="en-US" sz="850" b="1" i="0" u="none" strike="noStrike" kern="1200" cap="none" spc="0" normalizeH="0" baseline="0" noProof="0" dirty="0">
                          <a:ln>
                            <a:noFill/>
                          </a:ln>
                          <a:solidFill>
                            <a:srgbClr val="000000"/>
                          </a:solidFill>
                          <a:effectLst/>
                          <a:uLnTx/>
                          <a:uFillTx/>
                          <a:latin typeface="+mn-lt"/>
                          <a:ea typeface="+mn-ea"/>
                          <a:cs typeface="+mn-cs"/>
                        </a:rPr>
                        <a:t>silicon carbide solution</a:t>
                      </a:r>
                      <a:r>
                        <a:rPr kumimoji="0" lang="en-US" sz="850" b="0" i="0" u="none" strike="noStrike" kern="1200" cap="none" spc="0" normalizeH="0" baseline="0" noProof="0" dirty="0">
                          <a:ln>
                            <a:noFill/>
                          </a:ln>
                          <a:solidFill>
                            <a:srgbClr val="000000"/>
                          </a:solidFill>
                          <a:effectLst/>
                          <a:uLnTx/>
                          <a:uFillTx/>
                          <a:latin typeface="+mn-lt"/>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mn-lt"/>
                          <a:ea typeface="+mn-ea"/>
                          <a:cs typeface="+mn-cs"/>
                        </a:rPr>
                        <a:t>The diamond wire </a:t>
                      </a:r>
                      <a:r>
                        <a:rPr lang="en-US" sz="850" dirty="0"/>
                        <a:t>that has been </a:t>
                      </a:r>
                      <a:r>
                        <a:rPr lang="en-US" sz="850" b="1" dirty="0"/>
                        <a:t>covered in small diamond particles </a:t>
                      </a:r>
                      <a:r>
                        <a:rPr kumimoji="0" lang="en-US" sz="850" b="0" i="0" u="none" strike="noStrike" kern="1200" cap="none" spc="0" normalizeH="0" baseline="0" noProof="0" dirty="0">
                          <a:ln>
                            <a:noFill/>
                          </a:ln>
                          <a:solidFill>
                            <a:srgbClr val="000000"/>
                          </a:solidFill>
                          <a:effectLst/>
                          <a:uLnTx/>
                          <a:uFillTx/>
                          <a:latin typeface="+mn-lt"/>
                          <a:ea typeface="+mn-ea"/>
                          <a:cs typeface="+mn-cs"/>
                        </a:rPr>
                        <a:t>is gradually replacing the slurry method.</a:t>
                      </a:r>
                      <a:endParaRPr lang="en-US" sz="850" b="0" dirty="0"/>
                    </a:p>
                    <a:p>
                      <a:pPr>
                        <a:spcBef>
                          <a:spcPts val="600"/>
                        </a:spcBef>
                      </a:pPr>
                      <a:r>
                        <a:rPr lang="en-US" sz="1050" dirty="0"/>
                        <a:t>The product is a </a:t>
                      </a:r>
                      <a:r>
                        <a:rPr lang="en-US" sz="1050" b="1" dirty="0"/>
                        <a:t>wafer </a:t>
                      </a:r>
                      <a:r>
                        <a:rPr lang="en-US" sz="1050" dirty="0"/>
                        <a:t>that measures </a:t>
                      </a:r>
                      <a:r>
                        <a:rPr lang="en-US" sz="1050" b="1" dirty="0"/>
                        <a:t>only 200 micrometers thick </a:t>
                      </a:r>
                      <a:r>
                        <a:rPr lang="en-US" sz="1050" dirty="0"/>
                        <a:t>– about </a:t>
                      </a:r>
                      <a:r>
                        <a:rPr lang="en-US" sz="1050" b="1" dirty="0"/>
                        <a:t>2.5x the size of a human hair</a:t>
                      </a:r>
                      <a:r>
                        <a:rPr lang="en-US" sz="1050" b="0" dirty="0"/>
                        <a:t>.</a:t>
                      </a:r>
                    </a:p>
                  </a:txBody>
                  <a:tcPr marL="137160" marR="13716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dirty="0">
                        <a:ln>
                          <a:noFill/>
                        </a:ln>
                        <a:solidFill>
                          <a:schemeClr val="tx1"/>
                        </a:solidFill>
                        <a:effectLst/>
                        <a:uLnTx/>
                        <a:uFillTx/>
                        <a:latin typeface="+mn-lt"/>
                        <a:ea typeface="+mn-ea"/>
                        <a:cs typeface="+mn-cs"/>
                      </a:endParaRPr>
                    </a:p>
                  </a:txBody>
                  <a:tcPr marL="137160" marR="274320" marT="13716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dirty="0"/>
                        <a:t>A wafer is </a:t>
                      </a:r>
                      <a:r>
                        <a:rPr lang="en-US" sz="1050" b="1" dirty="0"/>
                        <a:t>transformed into a solar cell </a:t>
                      </a:r>
                      <a:r>
                        <a:rPr lang="en-US" sz="1050" dirty="0"/>
                        <a:t>by applying several steps. The major ones are:</a:t>
                      </a:r>
                    </a:p>
                    <a:p>
                      <a:pPr>
                        <a:spcBef>
                          <a:spcPts val="600"/>
                        </a:spcBef>
                      </a:pPr>
                      <a:r>
                        <a:rPr lang="en-US" sz="1050" b="1" dirty="0"/>
                        <a:t>Boron</a:t>
                      </a:r>
                      <a:r>
                        <a:rPr lang="en-US" sz="1050" dirty="0"/>
                        <a:t> is added to create</a:t>
                      </a:r>
                      <a:r>
                        <a:rPr lang="en-US" sz="1050" b="1" dirty="0"/>
                        <a:t> </a:t>
                      </a:r>
                      <a:r>
                        <a:rPr lang="en-US" sz="1050" b="0" dirty="0"/>
                        <a:t>positive </a:t>
                      </a:r>
                      <a:r>
                        <a:rPr lang="en-US" sz="1050" b="1" dirty="0"/>
                        <a:t>(p-type) </a:t>
                      </a:r>
                      <a:r>
                        <a:rPr lang="en-US" sz="1050" b="0" dirty="0"/>
                        <a:t>wafers</a:t>
                      </a:r>
                      <a:r>
                        <a:rPr lang="en-US" sz="1050" dirty="0"/>
                        <a:t> and </a:t>
                      </a:r>
                      <a:r>
                        <a:rPr lang="en-US" sz="1050" b="1" dirty="0"/>
                        <a:t>phosphorous</a:t>
                      </a:r>
                      <a:r>
                        <a:rPr lang="en-US" sz="1050" dirty="0"/>
                        <a:t> to create </a:t>
                      </a:r>
                      <a:r>
                        <a:rPr lang="en-US" sz="1050" b="0" dirty="0"/>
                        <a:t>negative</a:t>
                      </a:r>
                      <a:r>
                        <a:rPr lang="en-US" sz="1050" b="1" dirty="0"/>
                        <a:t> (n-type) </a:t>
                      </a:r>
                      <a:r>
                        <a:rPr lang="en-US" sz="1050" b="0" dirty="0"/>
                        <a:t>wafers</a:t>
                      </a:r>
                      <a:r>
                        <a:rPr lang="en-US" sz="1050" b="1" dirty="0"/>
                        <a:t> </a:t>
                      </a:r>
                      <a:r>
                        <a:rPr lang="en-US" sz="1050" dirty="0"/>
                        <a:t>in a process called </a:t>
                      </a:r>
                      <a:r>
                        <a:rPr lang="en-US" sz="1050" b="1" dirty="0"/>
                        <a:t>doping</a:t>
                      </a:r>
                      <a:r>
                        <a:rPr lang="en-US" sz="1050" b="0" dirty="0"/>
                        <a:t>.</a:t>
                      </a:r>
                    </a:p>
                    <a:p>
                      <a:pPr>
                        <a:spcBef>
                          <a:spcPts val="600"/>
                        </a:spcBef>
                      </a:pPr>
                      <a:r>
                        <a:rPr lang="en-US" sz="1050" b="1" dirty="0"/>
                        <a:t>Metallic contacts </a:t>
                      </a:r>
                      <a:r>
                        <a:rPr lang="en-US" sz="1050" dirty="0"/>
                        <a:t>are applied to the </a:t>
                      </a:r>
                      <a:r>
                        <a:rPr lang="en-US" sz="1050" b="1" dirty="0"/>
                        <a:t>front and back of the wafer </a:t>
                      </a:r>
                      <a:r>
                        <a:rPr lang="en-US" sz="1050" dirty="0"/>
                        <a:t>through which </a:t>
                      </a:r>
                      <a:r>
                        <a:rPr lang="en-US" sz="1050" b="1" dirty="0"/>
                        <a:t>electricity can flow</a:t>
                      </a:r>
                      <a:r>
                        <a:rPr lang="en-US" sz="1050" b="0" dirty="0"/>
                        <a:t>.</a:t>
                      </a:r>
                    </a:p>
                    <a:p>
                      <a:pPr>
                        <a:spcBef>
                          <a:spcPts val="600"/>
                        </a:spcBef>
                      </a:pPr>
                      <a:r>
                        <a:rPr lang="en-US" sz="1050" dirty="0"/>
                        <a:t>An </a:t>
                      </a:r>
                      <a:r>
                        <a:rPr lang="en-US" sz="1050" b="1" dirty="0"/>
                        <a:t>antireflective coating </a:t>
                      </a:r>
                      <a:r>
                        <a:rPr lang="en-US" sz="1050" dirty="0"/>
                        <a:t>is applied to help the cell </a:t>
                      </a:r>
                      <a:r>
                        <a:rPr lang="en-US" sz="1050" b="1" dirty="0"/>
                        <a:t>absorb more sunlight</a:t>
                      </a:r>
                      <a:r>
                        <a:rPr lang="en-US" sz="1050" b="0" dirty="0"/>
                        <a:t>.</a:t>
                      </a:r>
                    </a:p>
                  </a:txBody>
                  <a:tcPr marL="137160" marR="13716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indent="0" algn="l">
                        <a:spcBef>
                          <a:spcPts val="600"/>
                        </a:spcBef>
                        <a:buNone/>
                      </a:pPr>
                      <a:endParaRPr kumimoji="0" lang="en-US" sz="1400" b="1" i="0" u="none" strike="noStrike" kern="1200" cap="none" spc="0" normalizeH="0" baseline="0" dirty="0">
                        <a:ln>
                          <a:noFill/>
                        </a:ln>
                        <a:solidFill>
                          <a:schemeClr val="tx1"/>
                        </a:solidFill>
                        <a:effectLst/>
                        <a:uLnTx/>
                        <a:uFillTx/>
                        <a:latin typeface="+mn-lt"/>
                        <a:ea typeface="+mn-ea"/>
                        <a:cs typeface="+mn-cs"/>
                      </a:endParaRPr>
                    </a:p>
                  </a:txBody>
                  <a:tcPr marL="137160" marR="27432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dirty="0"/>
                        <a:t>In the final step, </a:t>
                      </a:r>
                      <a:r>
                        <a:rPr lang="en-US" sz="1050" b="1" dirty="0"/>
                        <a:t>multiple solar cells are combined </a:t>
                      </a:r>
                      <a:r>
                        <a:rPr lang="en-US" sz="1050" dirty="0"/>
                        <a:t>to form a </a:t>
                      </a:r>
                      <a:r>
                        <a:rPr lang="en-US" sz="1050" b="1" dirty="0"/>
                        <a:t>single solar panel or module</a:t>
                      </a:r>
                      <a:r>
                        <a:rPr lang="en-US" sz="1050" b="0" dirty="0"/>
                        <a:t>.</a:t>
                      </a:r>
                    </a:p>
                    <a:p>
                      <a:pPr>
                        <a:spcBef>
                          <a:spcPts val="600"/>
                        </a:spcBef>
                      </a:pPr>
                      <a:r>
                        <a:rPr lang="en-US" sz="1050" dirty="0"/>
                        <a:t>First, </a:t>
                      </a:r>
                      <a:r>
                        <a:rPr lang="en-US" sz="1050" b="1" dirty="0"/>
                        <a:t>solar cells are soldered together </a:t>
                      </a:r>
                      <a:r>
                        <a:rPr lang="en-US" sz="1050" dirty="0"/>
                        <a:t>to form an array.</a:t>
                      </a:r>
                    </a:p>
                    <a:p>
                      <a:pPr>
                        <a:spcBef>
                          <a:spcPts val="600"/>
                        </a:spcBef>
                      </a:pPr>
                      <a:r>
                        <a:rPr lang="en-US" sz="1050" dirty="0"/>
                        <a:t>The cells are then </a:t>
                      </a:r>
                      <a:r>
                        <a:rPr lang="en-US" sz="1050" b="1" dirty="0"/>
                        <a:t>encapsulated in plastic</a:t>
                      </a:r>
                      <a:r>
                        <a:rPr lang="en-US" sz="1050" dirty="0"/>
                        <a:t>, and </a:t>
                      </a:r>
                      <a:r>
                        <a:rPr lang="en-US" sz="1050" b="1" dirty="0"/>
                        <a:t>a separate insulating back sheet </a:t>
                      </a:r>
                      <a:r>
                        <a:rPr lang="en-US" sz="1050" dirty="0"/>
                        <a:t>is added.</a:t>
                      </a:r>
                    </a:p>
                    <a:p>
                      <a:pPr>
                        <a:spcBef>
                          <a:spcPts val="600"/>
                        </a:spcBef>
                      </a:pPr>
                      <a:r>
                        <a:rPr lang="en-US" sz="1050" dirty="0"/>
                        <a:t>Finally, several arrays are </a:t>
                      </a:r>
                      <a:r>
                        <a:rPr lang="en-US" sz="1050" b="1" dirty="0"/>
                        <a:t>soldered to a metal frame </a:t>
                      </a:r>
                      <a:r>
                        <a:rPr lang="en-US" sz="1050" dirty="0"/>
                        <a:t>and a </a:t>
                      </a:r>
                      <a:r>
                        <a:rPr lang="en-US" sz="1050" b="1" dirty="0"/>
                        <a:t>connector that </a:t>
                      </a:r>
                      <a:r>
                        <a:rPr lang="en-US" sz="1050" dirty="0"/>
                        <a:t>connects the panel to the grid is added.</a:t>
                      </a:r>
                    </a:p>
                  </a:txBody>
                  <a:tcPr marL="137160" marR="13716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extLst>
                  <a:ext uri="{0D108BD9-81ED-4DB2-BD59-A6C34878D82A}">
                    <a16:rowId xmlns:a16="http://schemas.microsoft.com/office/drawing/2014/main" val="1093161297"/>
                  </a:ext>
                </a:extLst>
              </a:tr>
            </a:tbl>
          </a:graphicData>
        </a:graphic>
      </p:graphicFrame>
      <p:sp>
        <p:nvSpPr>
          <p:cNvPr id="20" name="btfpNotesBox361175"/>
          <p:cNvSpPr txBox="1"/>
          <p:nvPr>
            <p:custDataLst>
              <p:tags r:id="rId3"/>
            </p:custDataLst>
          </p:nvPr>
        </p:nvSpPr>
        <p:spPr bwMode="gray">
          <a:xfrm>
            <a:off x="330199" y="6400800"/>
            <a:ext cx="9199283"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P</a:t>
            </a:r>
            <a:r>
              <a:rPr lang="en-US" sz="800" dirty="0">
                <a:solidFill>
                  <a:srgbClr val="000000"/>
                </a:solidFill>
                <a:hlinkClick r:id="rId9"/>
              </a:rPr>
              <a:t>v-Education.org</a:t>
            </a:r>
            <a:r>
              <a:rPr lang="en-US" sz="800" dirty="0">
                <a:solidFill>
                  <a:srgbClr val="000000"/>
                </a:solidFill>
              </a:rPr>
              <a:t>, </a:t>
            </a:r>
            <a:r>
              <a:rPr lang="en-US" sz="800" dirty="0">
                <a:solidFill>
                  <a:srgbClr val="000000"/>
                </a:solidFill>
                <a:hlinkClick r:id="rId10"/>
              </a:rPr>
              <a:t>pv-manufacturing</a:t>
            </a:r>
            <a:r>
              <a:rPr lang="en-US" sz="800" dirty="0">
                <a:solidFill>
                  <a:srgbClr val="000000"/>
                </a:solidFill>
              </a:rPr>
              <a:t>; images from </a:t>
            </a:r>
            <a:r>
              <a:rPr lang="en-US" sz="800" dirty="0">
                <a:solidFill>
                  <a:srgbClr val="000000"/>
                </a:solidFill>
                <a:hlinkClick r:id="rId11"/>
              </a:rPr>
              <a:t>IEA, Solar PV Global Supply Chains</a:t>
            </a:r>
            <a:endParaRPr lang="en-US" sz="800" dirty="0">
              <a:solidFill>
                <a:srgbClr val="000000"/>
              </a:solidFill>
            </a:endParaRPr>
          </a:p>
          <a:p>
            <a:pPr marL="0" indent="0">
              <a:spcBef>
                <a:spcPts val="0"/>
              </a:spcBef>
              <a:buNone/>
            </a:pPr>
            <a:r>
              <a:rPr lang="en-US" sz="800" dirty="0">
                <a:solidFill>
                  <a:srgbClr val="000000"/>
                </a:solidFill>
              </a:rPr>
              <a:t>Credit: Taicheng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12"/>
              </a:rPr>
              <a:t>Gernot Wagner</a:t>
            </a:r>
            <a:r>
              <a:rPr lang="en-US" sz="800" dirty="0">
                <a:solidFill>
                  <a:srgbClr val="000000"/>
                </a:solidFill>
              </a:rPr>
              <a:t> (23 September 2024); share/adapt </a:t>
            </a:r>
            <a:r>
              <a:rPr lang="en-US" sz="800" dirty="0">
                <a:solidFill>
                  <a:srgbClr val="000000"/>
                </a:solidFill>
                <a:hlinkClick r:id="rId13"/>
              </a:rPr>
              <a:t>with attribution</a:t>
            </a:r>
            <a:r>
              <a:rPr lang="en-US" sz="800" dirty="0">
                <a:solidFill>
                  <a:srgbClr val="000000"/>
                </a:solidFill>
              </a:rPr>
              <a:t>. Contact: </a:t>
            </a:r>
            <a:r>
              <a:rPr lang="en-US" sz="800" dirty="0">
                <a:solidFill>
                  <a:srgbClr val="000000"/>
                </a:solidFill>
                <a:hlinkClick r:id="rId14"/>
              </a:rPr>
              <a:t>gwagner@columbia.edu</a:t>
            </a:r>
            <a:r>
              <a:rPr lang="en-US" sz="800" dirty="0">
                <a:solidFill>
                  <a:srgbClr val="000000"/>
                </a:solidFill>
              </a:rPr>
              <a:t> </a:t>
            </a:r>
          </a:p>
        </p:txBody>
      </p:sp>
      <p:sp>
        <p:nvSpPr>
          <p:cNvPr id="31" name="btfpColumnHeaderBoxText387837"/>
          <p:cNvSpPr txBox="1"/>
          <p:nvPr/>
        </p:nvSpPr>
        <p:spPr bwMode="gray">
          <a:xfrm>
            <a:off x="9877846"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Panels / modules</a:t>
            </a:r>
          </a:p>
        </p:txBody>
      </p:sp>
      <p:sp>
        <p:nvSpPr>
          <p:cNvPr id="34" name="btfpColumnHeaderBoxText894579"/>
          <p:cNvSpPr txBox="1"/>
          <p:nvPr/>
        </p:nvSpPr>
        <p:spPr bwMode="gray">
          <a:xfrm>
            <a:off x="7480352"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Cells</a:t>
            </a:r>
            <a:endParaRPr lang="en-US" sz="1600" b="1" dirty="0">
              <a:solidFill>
                <a:srgbClr val="000000"/>
              </a:solidFill>
            </a:endParaRPr>
          </a:p>
        </p:txBody>
      </p:sp>
      <p:grpSp>
        <p:nvGrpSpPr>
          <p:cNvPr id="36" name="btfpColumnHeaderBox489213"/>
          <p:cNvGrpSpPr/>
          <p:nvPr>
            <p:custDataLst>
              <p:tags r:id="rId4"/>
            </p:custDataLst>
          </p:nvPr>
        </p:nvGrpSpPr>
        <p:grpSpPr>
          <a:xfrm>
            <a:off x="5063067" y="1554480"/>
            <a:ext cx="1969876" cy="315913"/>
            <a:chOff x="5063067" y="1533106"/>
            <a:chExt cx="1969876" cy="315913"/>
          </a:xfrm>
        </p:grpSpPr>
        <p:sp>
          <p:nvSpPr>
            <p:cNvPr id="37" name="btfpColumnHeaderBoxText489213"/>
            <p:cNvSpPr txBox="1"/>
            <p:nvPr/>
          </p:nvSpPr>
          <p:spPr bwMode="gray">
            <a:xfrm>
              <a:off x="5133657" y="1533106"/>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Wafers</a:t>
              </a:r>
            </a:p>
          </p:txBody>
        </p:sp>
        <p:cxnSp>
          <p:nvCxnSpPr>
            <p:cNvPr id="38" name="btfpColumnHeaderBoxLine489213"/>
            <p:cNvCxnSpPr/>
            <p:nvPr/>
          </p:nvCxnSpPr>
          <p:spPr bwMode="gray">
            <a:xfrm>
              <a:off x="5063067" y="1834858"/>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0" name="btfpColumnHeaderBoxText984228"/>
          <p:cNvSpPr txBox="1"/>
          <p:nvPr/>
        </p:nvSpPr>
        <p:spPr bwMode="gray">
          <a:xfrm>
            <a:off x="2736162"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I</a:t>
            </a:r>
            <a:r>
              <a:rPr lang="en-US" sz="1600" b="1" dirty="0">
                <a:solidFill>
                  <a:srgbClr val="000000"/>
                </a:solidFill>
              </a:rPr>
              <a:t>ngots</a:t>
            </a:r>
          </a:p>
        </p:txBody>
      </p:sp>
      <p:pic>
        <p:nvPicPr>
          <p:cNvPr id="42"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3979" y="1955474"/>
            <a:ext cx="1142155" cy="686509"/>
          </a:xfrm>
          <a:prstGeom prst="rect">
            <a:avLst/>
          </a:prstGeom>
        </p:spPr>
      </p:pic>
      <p:sp>
        <p:nvSpPr>
          <p:cNvPr id="44" name="btfpColumnHeaderBoxText698162"/>
          <p:cNvSpPr txBox="1"/>
          <p:nvPr/>
        </p:nvSpPr>
        <p:spPr bwMode="gray">
          <a:xfrm>
            <a:off x="321724"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Polysilicon</a:t>
            </a:r>
          </a:p>
        </p:txBody>
      </p:sp>
      <p:pic>
        <p:nvPicPr>
          <p:cNvPr id="46" name="Picture 65"/>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766280" y="1991611"/>
            <a:ext cx="1080764" cy="650372"/>
          </a:xfrm>
          <a:prstGeom prst="rect">
            <a:avLst/>
          </a:prstGeom>
        </p:spPr>
      </p:pic>
      <p:pic>
        <p:nvPicPr>
          <p:cNvPr id="47" name="Picture 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03069" y="2117023"/>
            <a:ext cx="1144338" cy="528156"/>
          </a:xfrm>
          <a:prstGeom prst="rect">
            <a:avLst/>
          </a:prstGeom>
        </p:spPr>
      </p:pic>
      <p:grpSp>
        <p:nvGrpSpPr>
          <p:cNvPr id="48" name="Group 118"/>
          <p:cNvGrpSpPr/>
          <p:nvPr/>
        </p:nvGrpSpPr>
        <p:grpSpPr>
          <a:xfrm>
            <a:off x="7904342" y="2111962"/>
            <a:ext cx="1144338" cy="520143"/>
            <a:chOff x="7797135" y="2137891"/>
            <a:chExt cx="1426588" cy="648436"/>
          </a:xfrm>
        </p:grpSpPr>
        <p:pic>
          <p:nvPicPr>
            <p:cNvPr id="49" name="Picture 104"/>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7797135" y="2140975"/>
              <a:ext cx="1426588" cy="645352"/>
            </a:xfrm>
            <a:prstGeom prst="rect">
              <a:avLst/>
            </a:prstGeom>
          </p:spPr>
        </p:pic>
        <p:sp>
          <p:nvSpPr>
            <p:cNvPr id="50" name="Rectangle 114"/>
            <p:cNvSpPr/>
            <p:nvPr/>
          </p:nvSpPr>
          <p:spPr bwMode="gray">
            <a:xfrm>
              <a:off x="7797135" y="2137891"/>
              <a:ext cx="151478" cy="252922"/>
            </a:xfrm>
            <a:prstGeom prst="rect">
              <a:avLst/>
            </a:prstGeom>
            <a:solidFill>
              <a:schemeClr val="bg1"/>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1" name="Rectangle 116"/>
            <p:cNvSpPr/>
            <p:nvPr/>
          </p:nvSpPr>
          <p:spPr bwMode="gray">
            <a:xfrm>
              <a:off x="9072245" y="2137891"/>
              <a:ext cx="151478" cy="252922"/>
            </a:xfrm>
            <a:prstGeom prst="rect">
              <a:avLst/>
            </a:prstGeom>
            <a:solidFill>
              <a:schemeClr val="bg1"/>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grpSp>
      <p:pic>
        <p:nvPicPr>
          <p:cNvPr id="52" name="Picture 1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05613" y="2034144"/>
            <a:ext cx="1018349" cy="561397"/>
          </a:xfrm>
          <a:prstGeom prst="rect">
            <a:avLst/>
          </a:prstGeom>
        </p:spPr>
      </p:pic>
      <p:cxnSp>
        <p:nvCxnSpPr>
          <p:cNvPr id="54" name="btfpColumnHeaderBoxLine489213"/>
          <p:cNvCxnSpPr/>
          <p:nvPr/>
        </p:nvCxnSpPr>
        <p:spPr bwMode="gray">
          <a:xfrm>
            <a:off x="2692394"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5" name="btfpColumnHeaderBoxLine489213"/>
          <p:cNvCxnSpPr>
            <a:cxnSpLocks/>
          </p:cNvCxnSpPr>
          <p:nvPr/>
        </p:nvCxnSpPr>
        <p:spPr bwMode="gray">
          <a:xfrm>
            <a:off x="321724" y="1856232"/>
            <a:ext cx="1965960"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0" name="btfpColumnHeaderBoxLine489213"/>
          <p:cNvCxnSpPr/>
          <p:nvPr/>
        </p:nvCxnSpPr>
        <p:spPr bwMode="gray">
          <a:xfrm>
            <a:off x="7450664"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1" name="btfpColumnHeaderBoxLine489213"/>
          <p:cNvCxnSpPr/>
          <p:nvPr/>
        </p:nvCxnSpPr>
        <p:spPr bwMode="gray">
          <a:xfrm>
            <a:off x="9821338"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6" name="Right Arrow 65">
            <a:extLst>
              <a:ext uri="{FF2B5EF4-FFF2-40B4-BE49-F238E27FC236}">
                <a16:creationId xmlns:a16="http://schemas.microsoft.com/office/drawing/2014/main" id="{83BFFFE2-A271-9037-58E9-00E199B3E53B}"/>
              </a:ext>
            </a:extLst>
          </p:cNvPr>
          <p:cNvSpPr/>
          <p:nvPr/>
        </p:nvSpPr>
        <p:spPr bwMode="gray">
          <a:xfrm>
            <a:off x="2227137"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9" name="Right Arrow 68">
            <a:extLst>
              <a:ext uri="{FF2B5EF4-FFF2-40B4-BE49-F238E27FC236}">
                <a16:creationId xmlns:a16="http://schemas.microsoft.com/office/drawing/2014/main" id="{F985238A-C22D-3981-E97B-04B68F69B3D5}"/>
              </a:ext>
            </a:extLst>
          </p:cNvPr>
          <p:cNvSpPr/>
          <p:nvPr/>
        </p:nvSpPr>
        <p:spPr bwMode="gray">
          <a:xfrm>
            <a:off x="4601700"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70" name="Right Arrow 69">
            <a:extLst>
              <a:ext uri="{FF2B5EF4-FFF2-40B4-BE49-F238E27FC236}">
                <a16:creationId xmlns:a16="http://schemas.microsoft.com/office/drawing/2014/main" id="{192F9CDD-FCEC-304E-041D-DAE2DAEA750B}"/>
              </a:ext>
            </a:extLst>
          </p:cNvPr>
          <p:cNvSpPr/>
          <p:nvPr/>
        </p:nvSpPr>
        <p:spPr bwMode="gray">
          <a:xfrm>
            <a:off x="6976263"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71" name="Right Arrow 70">
            <a:extLst>
              <a:ext uri="{FF2B5EF4-FFF2-40B4-BE49-F238E27FC236}">
                <a16:creationId xmlns:a16="http://schemas.microsoft.com/office/drawing/2014/main" id="{CD520979-5452-C4E7-8B01-E9E882ABFCF5}"/>
              </a:ext>
            </a:extLst>
          </p:cNvPr>
          <p:cNvSpPr/>
          <p:nvPr/>
        </p:nvSpPr>
        <p:spPr bwMode="gray">
          <a:xfrm>
            <a:off x="9350826"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Tree>
    <p:custDataLst>
      <p:tags r:id="rId1"/>
    </p:custDataLst>
    <p:extLst>
      <p:ext uri="{BB962C8B-B14F-4D97-AF65-F5344CB8AC3E}">
        <p14:creationId xmlns:p14="http://schemas.microsoft.com/office/powerpoint/2010/main" val="2124998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6688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Demand for fossil fuels in the refinement step contributes most of the CO2 in the supply chain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
              </a:rPr>
              <a:t>Bernreuter Research</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Takla et al. 2013</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PVTech (2021)</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Yin et al. 2022</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Hyae Ryung Kim &amp;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3074" name="Picture 2">
            <a:extLst>
              <a:ext uri="{FF2B5EF4-FFF2-40B4-BE49-F238E27FC236}">
                <a16:creationId xmlns:a16="http://schemas.microsoft.com/office/drawing/2014/main" id="{169AACC6-14DE-EEAC-CFD8-48BBBCB7DA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989" y="2120023"/>
            <a:ext cx="2440994" cy="33917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ematic view of Wacker’s fluidized bed reactor (FBR) fed with trichlorosilane (SiHCl3)">
            <a:extLst>
              <a:ext uri="{FF2B5EF4-FFF2-40B4-BE49-F238E27FC236}">
                <a16:creationId xmlns:a16="http://schemas.microsoft.com/office/drawing/2014/main" id="{1C50E9FE-7A66-4678-D0C9-57B8C409D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9599" y="2120023"/>
            <a:ext cx="2409007" cy="33726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F1669F-9880-54CC-8F03-C7F5C7315603}"/>
              </a:ext>
            </a:extLst>
          </p:cNvPr>
          <p:cNvSpPr/>
          <p:nvPr/>
        </p:nvSpPr>
        <p:spPr bwMode="gray">
          <a:xfrm>
            <a:off x="8201025" y="1554485"/>
            <a:ext cx="3660775" cy="453756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Silica undergoes</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carbon-thermic reduction</a:t>
            </a: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which requires arc furnaces to be heated up to</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~1500 to 2000 degrees Celsius</a:t>
            </a:r>
            <a:r>
              <a:rPr kumimoji="0" lang="en-US" sz="105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Next, Poly-Si is refined either through </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Siemens process </a:t>
            </a: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(left) or the </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FBR process </a:t>
            </a: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(right)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panose="020B0604020202020204" pitchFamily="34" charset="0"/>
                <a:ea typeface="DengXian" panose="02010600030101010101" pitchFamily="2" charset="-122"/>
                <a:cs typeface="Arial" panose="020B0604020202020204" pitchFamily="34" charset="0"/>
              </a:rPr>
              <a:t>The e</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xergetic</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efficiency of silicon production is around 0.33 - 0.41, which means only about </a:t>
            </a:r>
            <a:r>
              <a:rPr lang="en-US" sz="1050" b="1" dirty="0">
                <a:solidFill>
                  <a:srgbClr val="000000"/>
                </a:solidFill>
                <a:latin typeface="Arial" panose="020B0604020202020204" pitchFamily="34" charset="0"/>
                <a:ea typeface="DengXian" panose="02010600030101010101" pitchFamily="2" charset="-122"/>
                <a:cs typeface="Arial" panose="020B0604020202020204" pitchFamily="34" charset="0"/>
              </a:rPr>
              <a:t>one-third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of the available energy is successfully converted into useful work</a:t>
            </a:r>
            <a:r>
              <a:rPr kumimoji="0" lang="en-US" sz="105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panose="020B0604020202020204" pitchFamily="34" charset="0"/>
                <a:ea typeface="DengXian" panose="02010600030101010101" pitchFamily="2" charset="-122"/>
                <a:cs typeface="Arial" panose="020B0604020202020204" pitchFamily="34" charset="0"/>
              </a:rPr>
              <a:t>The h</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igh</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energy consumption of sustaining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electro-arc furnaces means access to cheap energy sources</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which until now has largely been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fossil fuel-sourced electricity</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is further contributing to GHG emissions.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Some look to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FBR for energy reduction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(10-12%). GCL-Poly’s 10K MT plant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reduced CO</a:t>
            </a:r>
            <a:r>
              <a:rPr kumimoji="0" lang="en-US" sz="1050" b="1" i="0" u="none" strike="noStrike" kern="1200" cap="none" spc="0" normalizeH="0" baseline="-2500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emission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by 130,000 </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tonnes</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(-74% to the Siemens process).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Most carbon emissions are in the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production</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phase, specifically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41% from poly-Si refinement</a:t>
            </a:r>
            <a:r>
              <a:rPr kumimoji="0" lang="en-US" sz="105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PERC P-mono has a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 higher life-cycle carbon emission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than PERC P-poly.</a:t>
            </a:r>
          </a:p>
        </p:txBody>
      </p:sp>
      <p:sp>
        <p:nvSpPr>
          <p:cNvPr id="3" name="TextBox 2">
            <a:extLst>
              <a:ext uri="{FF2B5EF4-FFF2-40B4-BE49-F238E27FC236}">
                <a16:creationId xmlns:a16="http://schemas.microsoft.com/office/drawing/2014/main" id="{83635C48-4145-784C-936E-AA117D45A9A1}"/>
              </a:ext>
            </a:extLst>
          </p:cNvPr>
          <p:cNvSpPr txBox="1"/>
          <p:nvPr/>
        </p:nvSpPr>
        <p:spPr bwMode="gray">
          <a:xfrm>
            <a:off x="813019" y="5650019"/>
            <a:ext cx="6389914" cy="442035"/>
          </a:xfrm>
          <a:prstGeom prst="rect">
            <a:avLst/>
          </a:prstGeom>
          <a:noFill/>
        </p:spPr>
        <p:txBody>
          <a:bodyPr wrap="square" lIns="36000" tIns="36000" rIns="36000" bIns="36000" rtlCol="0">
            <a:spAutoFit/>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Left </a:t>
            </a:r>
            <a:r>
              <a:rPr lang="en-US" sz="800" b="1" dirty="0">
                <a:solidFill>
                  <a:srgbClr val="000000"/>
                </a:solidFill>
                <a:latin typeface="Arial"/>
              </a:rPr>
              <a:t>f</a:t>
            </a:r>
            <a:r>
              <a:rPr kumimoji="0" lang="en-US" sz="800" b="1" i="0" u="none" strike="noStrike" kern="1200" cap="none" spc="0" normalizeH="0" baseline="0" noProof="0" dirty="0" err="1">
                <a:ln>
                  <a:noFill/>
                </a:ln>
                <a:solidFill>
                  <a:srgbClr val="000000"/>
                </a:solidFill>
                <a:effectLst/>
                <a:uLnTx/>
                <a:uFillTx/>
                <a:latin typeface="Arial"/>
                <a:ea typeface="+mn-ea"/>
                <a:cs typeface="+mn-cs"/>
              </a:rPr>
              <a:t>igure</a:t>
            </a:r>
            <a:r>
              <a:rPr kumimoji="0" lang="en-US" sz="800" b="1"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The Siemens process, which uses trichlorosilane, reacts with H</a:t>
            </a:r>
            <a:r>
              <a:rPr kumimoji="0" lang="en-US" sz="800" b="0" i="0" u="none" strike="noStrike" kern="1200" cap="none" spc="0" normalizeH="0" baseline="-25000" noProof="0" dirty="0">
                <a:ln>
                  <a:noFill/>
                </a:ln>
                <a:solidFill>
                  <a:srgbClr val="000000"/>
                </a:solidFill>
                <a:effectLst/>
                <a:uLnTx/>
                <a:uFillTx/>
                <a:latin typeface="Arial"/>
                <a:ea typeface="+mn-ea"/>
                <a:cs typeface="+mn-cs"/>
              </a:rPr>
              <a:t>2</a:t>
            </a:r>
            <a:r>
              <a:rPr kumimoji="0" lang="en-US" sz="800" b="0" i="0" u="none" strike="noStrike" kern="1200" cap="none" spc="0" normalizeH="0" baseline="0" noProof="0" dirty="0">
                <a:ln>
                  <a:noFill/>
                </a:ln>
                <a:solidFill>
                  <a:srgbClr val="000000"/>
                </a:solidFill>
                <a:effectLst/>
                <a:uLnTx/>
                <a:uFillTx/>
                <a:latin typeface="Arial"/>
                <a:ea typeface="+mn-ea"/>
                <a:cs typeface="+mn-cs"/>
              </a:rPr>
              <a:t> and accretes on rods through chemical </a:t>
            </a:r>
            <a:r>
              <a:rPr lang="en-US" sz="800" dirty="0">
                <a:solidFill>
                  <a:srgbClr val="000000"/>
                </a:solidFill>
                <a:latin typeface="Arial"/>
              </a:rPr>
              <a:t>v</a:t>
            </a:r>
            <a:r>
              <a:rPr kumimoji="0" lang="en-US" sz="800" b="0" i="0" u="none" strike="noStrike" kern="1200" cap="none" spc="0" normalizeH="0" baseline="0" noProof="0" dirty="0" err="1">
                <a:ln>
                  <a:noFill/>
                </a:ln>
                <a:solidFill>
                  <a:srgbClr val="000000"/>
                </a:solidFill>
                <a:effectLst/>
                <a:uLnTx/>
                <a:uFillTx/>
                <a:latin typeface="Arial"/>
                <a:ea typeface="+mn-ea"/>
                <a:cs typeface="+mn-cs"/>
              </a:rPr>
              <a:t>apor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d</a:t>
            </a:r>
            <a:r>
              <a:rPr kumimoji="0" lang="en-US" sz="800" b="0" i="0" u="none" strike="noStrike" kern="1200" cap="none" spc="0" normalizeH="0" baseline="0" noProof="0" dirty="0" err="1">
                <a:ln>
                  <a:noFill/>
                </a:ln>
                <a:solidFill>
                  <a:srgbClr val="000000"/>
                </a:solidFill>
                <a:effectLst/>
                <a:uLnTx/>
                <a:uFillTx/>
                <a:latin typeface="Arial"/>
                <a:ea typeface="+mn-ea"/>
                <a:cs typeface="+mn-cs"/>
              </a:rPr>
              <a:t>eposition</a:t>
            </a:r>
            <a:r>
              <a:rPr kumimoji="0" lang="en-US" sz="800" b="0" i="0" u="none" strike="noStrike" kern="1200" cap="none" spc="0" normalizeH="0" baseline="0" noProof="0" dirty="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Right figure: </a:t>
            </a:r>
            <a:r>
              <a:rPr kumimoji="0" lang="en-US" sz="800" b="0" i="0" u="none" strike="noStrike" kern="1200" cap="none" spc="0" normalizeH="0" baseline="0" noProof="0" dirty="0">
                <a:ln>
                  <a:noFill/>
                </a:ln>
                <a:solidFill>
                  <a:srgbClr val="000000"/>
                </a:solidFill>
                <a:effectLst/>
                <a:uLnTx/>
                <a:uFillTx/>
                <a:latin typeface="Arial"/>
                <a:ea typeface="+mn-ea"/>
                <a:cs typeface="+mn-cs"/>
              </a:rPr>
              <a:t>Silicon-containing gas is injected together with hydrogen (H</a:t>
            </a:r>
            <a:r>
              <a:rPr kumimoji="0" lang="en-US" sz="800" b="0" i="0" u="none" strike="noStrike" kern="1200" cap="none" spc="0" normalizeH="0" baseline="-25000" noProof="0" dirty="0">
                <a:ln>
                  <a:noFill/>
                </a:ln>
                <a:solidFill>
                  <a:srgbClr val="000000"/>
                </a:solidFill>
                <a:effectLst/>
                <a:uLnTx/>
                <a:uFillTx/>
                <a:latin typeface="Arial"/>
                <a:ea typeface="+mn-ea"/>
                <a:cs typeface="+mn-cs"/>
              </a:rPr>
              <a:t>2</a:t>
            </a:r>
            <a:r>
              <a:rPr kumimoji="0" lang="en-US" sz="800" b="0" i="0" u="none" strike="noStrike" kern="1200" cap="none" spc="0" normalizeH="0" baseline="0" noProof="0" dirty="0">
                <a:ln>
                  <a:noFill/>
                </a:ln>
                <a:solidFill>
                  <a:srgbClr val="000000"/>
                </a:solidFill>
                <a:effectLst/>
                <a:uLnTx/>
                <a:uFillTx/>
                <a:latin typeface="Arial"/>
                <a:ea typeface="+mn-ea"/>
                <a:cs typeface="+mn-cs"/>
              </a:rPr>
              <a:t>) through nozzles at the bottom to form a fluidized bed that carries tiny silicon seed particles fed from above.</a:t>
            </a:r>
          </a:p>
        </p:txBody>
      </p:sp>
      <p:sp>
        <p:nvSpPr>
          <p:cNvPr id="4" name="btfpColumnHeaderBoxText698162">
            <a:extLst>
              <a:ext uri="{FF2B5EF4-FFF2-40B4-BE49-F238E27FC236}">
                <a16:creationId xmlns:a16="http://schemas.microsoft.com/office/drawing/2014/main" id="{E7F104B4-B6E5-05F3-F35C-79297C49E04E}"/>
              </a:ext>
            </a:extLst>
          </p:cNvPr>
          <p:cNvSpPr txBox="1"/>
          <p:nvPr/>
        </p:nvSpPr>
        <p:spPr bwMode="gray">
          <a:xfrm>
            <a:off x="330200" y="1554480"/>
            <a:ext cx="6230257"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Siemens dominates 80% of production</a:t>
            </a:r>
          </a:p>
        </p:txBody>
      </p:sp>
      <p:cxnSp>
        <p:nvCxnSpPr>
          <p:cNvPr id="5" name="btfpColumnHeaderBoxLine489213">
            <a:extLst>
              <a:ext uri="{FF2B5EF4-FFF2-40B4-BE49-F238E27FC236}">
                <a16:creationId xmlns:a16="http://schemas.microsoft.com/office/drawing/2014/main" id="{4F05B828-68DA-CDB6-F1C6-E6CB773A1112}"/>
              </a:ext>
            </a:extLst>
          </p:cNvPr>
          <p:cNvCxnSpPr>
            <a:cxnSpLocks/>
          </p:cNvCxnSpPr>
          <p:nvPr/>
        </p:nvCxnSpPr>
        <p:spPr bwMode="gray">
          <a:xfrm>
            <a:off x="330199" y="1828800"/>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btfpColumnHeaderBoxText698162">
            <a:extLst>
              <a:ext uri="{FF2B5EF4-FFF2-40B4-BE49-F238E27FC236}">
                <a16:creationId xmlns:a16="http://schemas.microsoft.com/office/drawing/2014/main" id="{989026D0-F2DB-88E8-2B7F-D02B2A854BBE}"/>
              </a:ext>
            </a:extLst>
          </p:cNvPr>
          <p:cNvSpPr txBox="1"/>
          <p:nvPr/>
        </p:nvSpPr>
        <p:spPr bwMode="gray">
          <a:xfrm>
            <a:off x="4389600" y="1544306"/>
            <a:ext cx="3493656"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 but FBR is catching up</a:t>
            </a:r>
          </a:p>
        </p:txBody>
      </p:sp>
      <p:cxnSp>
        <p:nvCxnSpPr>
          <p:cNvPr id="12" name="btfpColumnHeaderBoxLine489213">
            <a:extLst>
              <a:ext uri="{FF2B5EF4-FFF2-40B4-BE49-F238E27FC236}">
                <a16:creationId xmlns:a16="http://schemas.microsoft.com/office/drawing/2014/main" id="{680BB66D-6841-B398-4F03-B52FDCCF1D37}"/>
              </a:ext>
            </a:extLst>
          </p:cNvPr>
          <p:cNvCxnSpPr>
            <a:cxnSpLocks/>
          </p:cNvCxnSpPr>
          <p:nvPr/>
        </p:nvCxnSpPr>
        <p:spPr bwMode="gray">
          <a:xfrm>
            <a:off x="4389599" y="1828800"/>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533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latin typeface="Helvetica" pitchFamily="2" charset="0"/>
              </a:rPr>
              <a:t>Silicon and silver make up the bulk of material cost; cell-to-module assembly represents the largest chunk of in-house cost (~60%)</a:t>
            </a:r>
          </a:p>
        </p:txBody>
      </p:sp>
      <p:sp>
        <p:nvSpPr>
          <p:cNvPr id="36" name="btfpNotesBox164659"/>
          <p:cNvSpPr txBox="1"/>
          <p:nvPr>
            <p:custDataLst>
              <p:tags r:id="rId3"/>
            </p:custDataLst>
          </p:nvPr>
        </p:nvSpPr>
        <p:spPr bwMode="gray">
          <a:xfrm>
            <a:off x="330200" y="6160887"/>
            <a:ext cx="115316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err="1">
                <a:solidFill>
                  <a:srgbClr val="000000"/>
                </a:solidFill>
                <a:hlinkClick r:id="rId51"/>
              </a:rPr>
              <a:t>Sinovoltaics</a:t>
            </a:r>
            <a:r>
              <a:rPr lang="en-US" sz="800" dirty="0">
                <a:solidFill>
                  <a:srgbClr val="000000"/>
                </a:solidFill>
              </a:rPr>
              <a:t>, adapted from </a:t>
            </a:r>
            <a:r>
              <a:rPr lang="en-US" sz="800" dirty="0" err="1">
                <a:solidFill>
                  <a:srgbClr val="000000"/>
                </a:solidFill>
                <a:hlinkClick r:id="rId52"/>
              </a:rPr>
              <a:t>BloombergNEF</a:t>
            </a:r>
            <a:r>
              <a:rPr lang="en-US" sz="800" dirty="0">
                <a:solidFill>
                  <a:srgbClr val="000000"/>
                </a:solidFill>
              </a:rPr>
              <a:t>, data as of Q3 2023. Cash cost assumes in-house production from polysilicon modules to integrated solar makers, D&amp;A, SG&amp;A excluded. </a:t>
            </a:r>
          </a:p>
          <a:p>
            <a:pPr marL="0" indent="0">
              <a:spcBef>
                <a:spcPts val="0"/>
              </a:spcBef>
              <a:buNone/>
            </a:pPr>
            <a:r>
              <a:rPr lang="en-US" sz="800" dirty="0">
                <a:solidFill>
                  <a:srgbClr val="000000"/>
                </a:solidFill>
              </a:rPr>
              <a:t>Median used for silicon cost: $6 ~$7/kg, $2.14/g polysilicon, $1=¥7 when referring to mainland China factories.</a:t>
            </a:r>
          </a:p>
          <a:p>
            <a:pPr marL="0" indent="0">
              <a:spcBef>
                <a:spcPts val="0"/>
              </a:spcBef>
              <a:buNone/>
            </a:pPr>
            <a:r>
              <a:rPr lang="en-US" sz="800" dirty="0">
                <a:solidFill>
                  <a:srgbClr val="000000"/>
                </a:solidFill>
              </a:rPr>
              <a:t>Note: Material composition percentages are averages. Source: </a:t>
            </a:r>
            <a:r>
              <a:rPr lang="en-US" sz="800" dirty="0">
                <a:solidFill>
                  <a:srgbClr val="000000"/>
                </a:solidFill>
                <a:hlinkClick r:id="rId53"/>
              </a:rPr>
              <a:t>IEA, Solar PV Global Supply Chains</a:t>
            </a:r>
            <a:r>
              <a:rPr lang="en-US" sz="800" dirty="0">
                <a:solidFill>
                  <a:srgbClr val="000000"/>
                </a:solidFill>
              </a:rPr>
              <a:t>; </a:t>
            </a:r>
            <a:r>
              <a:rPr lang="en-US" sz="800" dirty="0">
                <a:solidFill>
                  <a:srgbClr val="000000"/>
                </a:solidFill>
                <a:hlinkClick r:id="rId54"/>
              </a:rPr>
              <a:t>pv-manufacturing.org</a:t>
            </a:r>
            <a:br>
              <a:rPr lang="en-US" sz="800" dirty="0">
                <a:solidFill>
                  <a:srgbClr val="000000"/>
                </a:solidFill>
              </a:rPr>
            </a:br>
            <a:r>
              <a:rPr lang="en-US" sz="800" dirty="0">
                <a:solidFill>
                  <a:srgbClr val="000000"/>
                </a:solidFill>
              </a:rPr>
              <a:t>Credit: Taicheng Jin, Isabel Hoyos,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55"/>
              </a:rPr>
              <a:t>Gernot Wagner</a:t>
            </a:r>
            <a:r>
              <a:rPr lang="en-US" sz="800" dirty="0">
                <a:solidFill>
                  <a:srgbClr val="000000"/>
                </a:solidFill>
              </a:rPr>
              <a:t> (23 September 2024); share/adapt </a:t>
            </a:r>
            <a:r>
              <a:rPr lang="en-US" sz="800" dirty="0">
                <a:solidFill>
                  <a:srgbClr val="000000"/>
                </a:solidFill>
                <a:hlinkClick r:id="rId56"/>
              </a:rPr>
              <a:t>with attribution</a:t>
            </a:r>
            <a:r>
              <a:rPr lang="en-US" sz="800" dirty="0">
                <a:solidFill>
                  <a:srgbClr val="000000"/>
                </a:solidFill>
              </a:rPr>
              <a:t>. Contact: </a:t>
            </a:r>
            <a:r>
              <a:rPr lang="en-US" sz="800" dirty="0">
                <a:solidFill>
                  <a:srgbClr val="000000"/>
                </a:solidFill>
                <a:hlinkClick r:id="rId57"/>
              </a:rPr>
              <a:t>gwagner@columbia.edu</a:t>
            </a:r>
            <a:r>
              <a:rPr lang="en-US" sz="800" dirty="0">
                <a:solidFill>
                  <a:srgbClr val="000000"/>
                </a:solidFill>
              </a:rPr>
              <a:t> </a:t>
            </a:r>
          </a:p>
        </p:txBody>
      </p:sp>
      <p:cxnSp>
        <p:nvCxnSpPr>
          <p:cNvPr id="3152" name="Straight Connector 3151">
            <a:extLst>
              <a:ext uri="{FF2B5EF4-FFF2-40B4-BE49-F238E27FC236}">
                <a16:creationId xmlns:a16="http://schemas.microsoft.com/office/drawing/2014/main" id="{550C3366-7A3F-221F-FC2D-5B8EFC72C565}"/>
              </a:ext>
            </a:extLst>
          </p:cNvPr>
          <p:cNvCxnSpPr/>
          <p:nvPr>
            <p:custDataLst>
              <p:tags r:id="rId4"/>
            </p:custDataLst>
          </p:nvPr>
        </p:nvCxnSpPr>
        <p:spPr bwMode="auto">
          <a:xfrm>
            <a:off x="3068638" y="2514600"/>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5" name="Straight Connector 3154">
            <a:extLst>
              <a:ext uri="{FF2B5EF4-FFF2-40B4-BE49-F238E27FC236}">
                <a16:creationId xmlns:a16="http://schemas.microsoft.com/office/drawing/2014/main" id="{0873E607-82AC-F157-88AB-B87F4FB97FDB}"/>
              </a:ext>
            </a:extLst>
          </p:cNvPr>
          <p:cNvCxnSpPr/>
          <p:nvPr>
            <p:custDataLst>
              <p:tags r:id="rId5"/>
            </p:custDataLst>
          </p:nvPr>
        </p:nvCxnSpPr>
        <p:spPr bwMode="auto">
          <a:xfrm>
            <a:off x="2463800" y="4381500"/>
            <a:ext cx="2682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8" name="Straight Connector 3157">
            <a:extLst>
              <a:ext uri="{FF2B5EF4-FFF2-40B4-BE49-F238E27FC236}">
                <a16:creationId xmlns:a16="http://schemas.microsoft.com/office/drawing/2014/main" id="{133C132F-54C2-621F-BA8F-B55E4CE8F62A}"/>
              </a:ext>
            </a:extLst>
          </p:cNvPr>
          <p:cNvCxnSpPr/>
          <p:nvPr>
            <p:custDataLst>
              <p:tags r:id="rId6"/>
            </p:custDataLst>
          </p:nvPr>
        </p:nvCxnSpPr>
        <p:spPr bwMode="auto">
          <a:xfrm>
            <a:off x="1860550" y="48053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1" name="Straight Connector 3160">
            <a:extLst>
              <a:ext uri="{FF2B5EF4-FFF2-40B4-BE49-F238E27FC236}">
                <a16:creationId xmlns:a16="http://schemas.microsoft.com/office/drawing/2014/main" id="{171B0C6D-C133-456F-CCFA-631F86CE5236}"/>
              </a:ext>
            </a:extLst>
          </p:cNvPr>
          <p:cNvCxnSpPr/>
          <p:nvPr>
            <p:custDataLst>
              <p:tags r:id="rId7"/>
            </p:custDataLst>
          </p:nvPr>
        </p:nvCxnSpPr>
        <p:spPr bwMode="auto">
          <a:xfrm>
            <a:off x="1257300" y="51736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8" name="Chart 47">
            <a:extLst>
              <a:ext uri="{FF2B5EF4-FFF2-40B4-BE49-F238E27FC236}">
                <a16:creationId xmlns:a16="http://schemas.microsoft.com/office/drawing/2014/main" id="{7D80F12F-41BE-E717-D1D0-5907CF8B44F2}"/>
              </a:ext>
            </a:extLst>
          </p:cNvPr>
          <p:cNvGraphicFramePr/>
          <p:nvPr>
            <p:custDataLst>
              <p:tags r:id="rId8"/>
            </p:custDataLst>
          </p:nvPr>
        </p:nvGraphicFramePr>
        <p:xfrm>
          <a:off x="704850" y="2132013"/>
          <a:ext cx="3182938" cy="3746500"/>
        </p:xfrm>
        <a:graphic>
          <a:graphicData uri="http://schemas.openxmlformats.org/drawingml/2006/chart">
            <c:chart xmlns:c="http://schemas.openxmlformats.org/drawingml/2006/chart" xmlns:r="http://schemas.openxmlformats.org/officeDocument/2006/relationships" r:id="rId58"/>
          </a:graphicData>
        </a:graphic>
      </p:graphicFrame>
      <p:sp>
        <p:nvSpPr>
          <p:cNvPr id="40" name="Text Placeholder 10">
            <a:extLst>
              <a:ext uri="{FF2B5EF4-FFF2-40B4-BE49-F238E27FC236}">
                <a16:creationId xmlns:a16="http://schemas.microsoft.com/office/drawing/2014/main" id="{25FAF62F-25BB-8118-C98B-12B776A8F20C}"/>
              </a:ext>
            </a:extLst>
          </p:cNvPr>
          <p:cNvSpPr txBox="1">
            <a:spLocks/>
          </p:cNvSpPr>
          <p:nvPr>
            <p:custDataLst>
              <p:tags r:id="rId9"/>
            </p:custDataLst>
          </p:nvPr>
        </p:nvSpPr>
        <p:spPr bwMode="gray">
          <a:xfrm>
            <a:off x="561975" y="27066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C45D97-A691-4065-8812-6BE7FD6A1582}" type="datetime'''''''''''''''''''''''''''''''''''''''''''10'''''''''''''''">
              <a:rPr lang="en-US" altLang="en-US" sz="1000" smtClean="0">
                <a:effectLst/>
              </a:rPr>
              <a:pPr marL="0" indent="0" algn="r">
                <a:spcBef>
                  <a:spcPct val="0"/>
                </a:spcBef>
                <a:spcAft>
                  <a:spcPct val="0"/>
                </a:spcAft>
                <a:buNone/>
              </a:pPr>
              <a:t>10</a:t>
            </a:fld>
            <a:endParaRPr lang="en-US" sz="1000" dirty="0"/>
          </a:p>
        </p:txBody>
      </p:sp>
      <p:sp>
        <p:nvSpPr>
          <p:cNvPr id="38" name="Text Placeholder 10">
            <a:extLst>
              <a:ext uri="{FF2B5EF4-FFF2-40B4-BE49-F238E27FC236}">
                <a16:creationId xmlns:a16="http://schemas.microsoft.com/office/drawing/2014/main" id="{3E2843E3-AE6B-5062-CFC1-7B68F9B5AC8E}"/>
              </a:ext>
            </a:extLst>
          </p:cNvPr>
          <p:cNvSpPr txBox="1">
            <a:spLocks/>
          </p:cNvSpPr>
          <p:nvPr>
            <p:custDataLst>
              <p:tags r:id="rId10"/>
            </p:custDataLst>
          </p:nvPr>
        </p:nvSpPr>
        <p:spPr bwMode="gray">
          <a:xfrm>
            <a:off x="631825" y="32734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20BC81-E1DD-4A70-B954-B792133BFDC5}" type="datetime'''''''''''''''''''''''''''''''''''''''''8'''">
              <a:rPr lang="en-US" altLang="en-US" sz="1000" smtClean="0">
                <a:effectLst/>
              </a:rPr>
              <a:pPr marL="0" indent="0" algn="r">
                <a:spcBef>
                  <a:spcPct val="0"/>
                </a:spcBef>
                <a:spcAft>
                  <a:spcPct val="0"/>
                </a:spcAft>
                <a:buNone/>
              </a:pPr>
              <a:t>8</a:t>
            </a:fld>
            <a:endParaRPr lang="en-US" sz="1000" dirty="0"/>
          </a:p>
        </p:txBody>
      </p:sp>
      <p:sp>
        <p:nvSpPr>
          <p:cNvPr id="30" name="Text Placeholder 10">
            <a:extLst>
              <a:ext uri="{FF2B5EF4-FFF2-40B4-BE49-F238E27FC236}">
                <a16:creationId xmlns:a16="http://schemas.microsoft.com/office/drawing/2014/main" id="{17A9805F-B872-B4A2-98C7-A006DC5A372A}"/>
              </a:ext>
            </a:extLst>
          </p:cNvPr>
          <p:cNvSpPr txBox="1">
            <a:spLocks/>
          </p:cNvSpPr>
          <p:nvPr>
            <p:custDataLst>
              <p:tags r:id="rId11"/>
            </p:custDataLst>
          </p:nvPr>
        </p:nvSpPr>
        <p:spPr bwMode="gray">
          <a:xfrm>
            <a:off x="631825" y="49704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693FA6E-F785-432D-8381-88E7EADE1A1F}" type="datetime'''''''''''''''''''''''''''''''''''''''''''''''''2'''''''''">
              <a:rPr lang="en-US" altLang="en-US" sz="1000" smtClean="0">
                <a:effectLst/>
              </a:rPr>
              <a:pPr marL="0" indent="0" algn="r">
                <a:spcBef>
                  <a:spcPct val="0"/>
                </a:spcBef>
                <a:spcAft>
                  <a:spcPct val="0"/>
                </a:spcAft>
                <a:buNone/>
              </a:pPr>
              <a:t>2</a:t>
            </a:fld>
            <a:endParaRPr lang="en-US" sz="1000" dirty="0"/>
          </a:p>
        </p:txBody>
      </p:sp>
      <p:sp>
        <p:nvSpPr>
          <p:cNvPr id="28" name="Text Placeholder 10">
            <a:extLst>
              <a:ext uri="{FF2B5EF4-FFF2-40B4-BE49-F238E27FC236}">
                <a16:creationId xmlns:a16="http://schemas.microsoft.com/office/drawing/2014/main" id="{6187A1ED-DD22-700A-F748-3B677F24929A}"/>
              </a:ext>
            </a:extLst>
          </p:cNvPr>
          <p:cNvSpPr txBox="1">
            <a:spLocks/>
          </p:cNvSpPr>
          <p:nvPr>
            <p:custDataLst>
              <p:tags r:id="rId12"/>
            </p:custDataLst>
          </p:nvPr>
        </p:nvSpPr>
        <p:spPr bwMode="gray">
          <a:xfrm>
            <a:off x="631825" y="553561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C26EE9-2639-4898-B15E-BDB6F49E827F}" type="datetime'''''''''''0'''''''''''''''''''">
              <a:rPr lang="en-US" altLang="en-US" sz="1000" smtClean="0">
                <a:effectLst/>
              </a:rPr>
              <a:pPr marL="0" indent="0" algn="r">
                <a:spcBef>
                  <a:spcPct val="0"/>
                </a:spcBef>
                <a:spcAft>
                  <a:spcPct val="0"/>
                </a:spcAft>
                <a:buNone/>
              </a:pPr>
              <a:t>0</a:t>
            </a:fld>
            <a:endParaRPr lang="en-US" sz="1000" dirty="0"/>
          </a:p>
        </p:txBody>
      </p:sp>
      <p:sp>
        <p:nvSpPr>
          <p:cNvPr id="32" name="Text Placeholder 10">
            <a:extLst>
              <a:ext uri="{FF2B5EF4-FFF2-40B4-BE49-F238E27FC236}">
                <a16:creationId xmlns:a16="http://schemas.microsoft.com/office/drawing/2014/main" id="{5F44938B-3454-74B2-E50F-BE2F64767872}"/>
              </a:ext>
            </a:extLst>
          </p:cNvPr>
          <p:cNvSpPr txBox="1">
            <a:spLocks/>
          </p:cNvSpPr>
          <p:nvPr>
            <p:custDataLst>
              <p:tags r:id="rId13"/>
            </p:custDataLst>
          </p:nvPr>
        </p:nvSpPr>
        <p:spPr bwMode="gray">
          <a:xfrm>
            <a:off x="631825" y="44037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398E9B-91A4-47D7-BFD4-CD4742F8A95E}" type="datetime'''''''''''''''''''''''''''''4'">
              <a:rPr lang="en-US" altLang="en-US" sz="1000" smtClean="0">
                <a:effectLst/>
              </a:rPr>
              <a:pPr marL="0" indent="0" algn="r">
                <a:spcBef>
                  <a:spcPct val="0"/>
                </a:spcBef>
                <a:spcAft>
                  <a:spcPct val="0"/>
                </a:spcAft>
                <a:buNone/>
              </a:pPr>
              <a:t>4</a:t>
            </a:fld>
            <a:endParaRPr lang="en-US" sz="1000" dirty="0"/>
          </a:p>
        </p:txBody>
      </p:sp>
      <p:sp>
        <p:nvSpPr>
          <p:cNvPr id="35" name="Text Placeholder 10">
            <a:extLst>
              <a:ext uri="{FF2B5EF4-FFF2-40B4-BE49-F238E27FC236}">
                <a16:creationId xmlns:a16="http://schemas.microsoft.com/office/drawing/2014/main" id="{59AE7775-F5FB-C54F-12EC-D0CAB8A9FCC1}"/>
              </a:ext>
            </a:extLst>
          </p:cNvPr>
          <p:cNvSpPr txBox="1">
            <a:spLocks/>
          </p:cNvSpPr>
          <p:nvPr>
            <p:custDataLst>
              <p:tags r:id="rId14"/>
            </p:custDataLst>
          </p:nvPr>
        </p:nvSpPr>
        <p:spPr bwMode="gray">
          <a:xfrm>
            <a:off x="631825" y="38385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718B718-53D0-436B-9C1E-B23155FADBEB}" type="datetime'''''''''''''6'''''''''''''''''''''''''''''''''''">
              <a:rPr lang="en-US" altLang="en-US" sz="1000" smtClean="0">
                <a:effectLst/>
              </a:rPr>
              <a:pPr marL="0" indent="0" algn="r">
                <a:spcBef>
                  <a:spcPct val="0"/>
                </a:spcBef>
                <a:spcAft>
                  <a:spcPct val="0"/>
                </a:spcAft>
                <a:buNone/>
              </a:pPr>
              <a:t>6</a:t>
            </a:fld>
            <a:endParaRPr lang="en-US" sz="1000" dirty="0"/>
          </a:p>
        </p:txBody>
      </p:sp>
      <p:sp>
        <p:nvSpPr>
          <p:cNvPr id="4" name="Text Placeholder 10">
            <a:extLst>
              <a:ext uri="{FF2B5EF4-FFF2-40B4-BE49-F238E27FC236}">
                <a16:creationId xmlns:a16="http://schemas.microsoft.com/office/drawing/2014/main" id="{19613F6B-5218-7E4A-2F4D-49B2E23C1D18}"/>
              </a:ext>
            </a:extLst>
          </p:cNvPr>
          <p:cNvSpPr txBox="1">
            <a:spLocks/>
          </p:cNvSpPr>
          <p:nvPr>
            <p:custDataLst>
              <p:tags r:id="rId15"/>
            </p:custDataLst>
          </p:nvPr>
        </p:nvSpPr>
        <p:spPr bwMode="auto">
          <a:xfrm>
            <a:off x="876300" y="5657850"/>
            <a:ext cx="42703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4D55D7-2724-41E6-B442-2B0D200520C9}" type="datetime'S''il''''ic''''''''''''on'''''''''' ''C''''''''''''''o''''st'">
              <a:rPr lang="en-US" altLang="en-US" sz="1100" smtClean="0"/>
              <a:pPr/>
              <a:t>Silicon Cost</a:t>
            </a:fld>
            <a:endParaRPr lang="en-US" sz="1100" dirty="0"/>
          </a:p>
        </p:txBody>
      </p:sp>
      <p:sp>
        <p:nvSpPr>
          <p:cNvPr id="26" name="Text Placeholder 10">
            <a:extLst>
              <a:ext uri="{FF2B5EF4-FFF2-40B4-BE49-F238E27FC236}">
                <a16:creationId xmlns:a16="http://schemas.microsoft.com/office/drawing/2014/main" id="{9C1019B7-5578-0194-08CB-39CF3BA01A33}"/>
              </a:ext>
            </a:extLst>
          </p:cNvPr>
          <p:cNvSpPr txBox="1">
            <a:spLocks/>
          </p:cNvSpPr>
          <p:nvPr>
            <p:custDataLst>
              <p:tags r:id="rId16"/>
            </p:custDataLst>
          </p:nvPr>
        </p:nvSpPr>
        <p:spPr bwMode="auto">
          <a:xfrm>
            <a:off x="3225800" y="5657850"/>
            <a:ext cx="55562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6D135E-7286-4737-87BD-01EE44613D69}" type="datetime'''''''I''''''n''-''h''''ou''''s''e'''' ''''''''''C''os''''t'">
              <a:rPr lang="en-US" altLang="en-US" sz="1100" smtClean="0"/>
              <a:pPr/>
              <a:t>In-house Cost</a:t>
            </a:fld>
            <a:endParaRPr lang="en-US" sz="1100" dirty="0"/>
          </a:p>
        </p:txBody>
      </p:sp>
      <p:sp>
        <p:nvSpPr>
          <p:cNvPr id="21" name="Text Placeholder 10">
            <a:extLst>
              <a:ext uri="{FF2B5EF4-FFF2-40B4-BE49-F238E27FC236}">
                <a16:creationId xmlns:a16="http://schemas.microsoft.com/office/drawing/2014/main" id="{D70D99FC-8BBB-1B84-65EF-73F7F42CB546}"/>
              </a:ext>
            </a:extLst>
          </p:cNvPr>
          <p:cNvSpPr txBox="1">
            <a:spLocks/>
          </p:cNvSpPr>
          <p:nvPr>
            <p:custDataLst>
              <p:tags r:id="rId17"/>
            </p:custDataLst>
          </p:nvPr>
        </p:nvSpPr>
        <p:spPr bwMode="auto">
          <a:xfrm>
            <a:off x="2665413" y="5657850"/>
            <a:ext cx="47148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1679F8-17C7-4319-B4E1-1A248ABD4FD8}" type="datetime'''C''ell'''''' to'''' ''''''''''''Mo''''''d''ul''''''''''e'''">
              <a:rPr lang="en-US" altLang="en-US" sz="1100" smtClean="0"/>
              <a:pPr/>
              <a:t>Cell to Module</a:t>
            </a:fld>
            <a:endParaRPr lang="en-US" sz="1100" dirty="0"/>
          </a:p>
        </p:txBody>
      </p:sp>
      <p:sp>
        <p:nvSpPr>
          <p:cNvPr id="5" name="Text Placeholder 10">
            <a:extLst>
              <a:ext uri="{FF2B5EF4-FFF2-40B4-BE49-F238E27FC236}">
                <a16:creationId xmlns:a16="http://schemas.microsoft.com/office/drawing/2014/main" id="{6C1A86C7-A077-8002-F62A-E463FD4BB23B}"/>
              </a:ext>
            </a:extLst>
          </p:cNvPr>
          <p:cNvSpPr txBox="1">
            <a:spLocks/>
          </p:cNvSpPr>
          <p:nvPr>
            <p:custDataLst>
              <p:tags r:id="rId18"/>
            </p:custDataLst>
          </p:nvPr>
        </p:nvSpPr>
        <p:spPr bwMode="auto">
          <a:xfrm>
            <a:off x="1423988" y="5657850"/>
            <a:ext cx="5381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95B174-E74C-4426-B2EE-7959E09B9EFC}" type="datetime'''''''''S''''''ili''''c''''on t''o'''' ''W''afe''r'''''''''''">
              <a:rPr lang="en-US" altLang="en-US" sz="1100" smtClean="0"/>
              <a:pPr/>
              <a:t>Silicon to Wafer</a:t>
            </a:fld>
            <a:endParaRPr lang="en-US" sz="1100" dirty="0"/>
          </a:p>
        </p:txBody>
      </p:sp>
      <p:sp>
        <p:nvSpPr>
          <p:cNvPr id="8" name="Text Placeholder 10">
            <a:extLst>
              <a:ext uri="{FF2B5EF4-FFF2-40B4-BE49-F238E27FC236}">
                <a16:creationId xmlns:a16="http://schemas.microsoft.com/office/drawing/2014/main" id="{F8057070-E054-6BD9-08A8-C4C96C94E36F}"/>
              </a:ext>
            </a:extLst>
          </p:cNvPr>
          <p:cNvSpPr txBox="1">
            <a:spLocks/>
          </p:cNvSpPr>
          <p:nvPr>
            <p:custDataLst>
              <p:tags r:id="rId19"/>
            </p:custDataLst>
          </p:nvPr>
        </p:nvSpPr>
        <p:spPr bwMode="auto">
          <a:xfrm>
            <a:off x="2090738" y="5657850"/>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9BD593-FD3B-4554-AAFC-86A470D617F7}" type="datetime'''''W''''''a''''''''f''''''''er'' t''''''''''o'''' C''e''ll'''">
              <a:rPr lang="en-US" altLang="en-US" sz="1100" smtClean="0"/>
              <a:pPr/>
              <a:t>Wafer to Cell</a:t>
            </a:fld>
            <a:endParaRPr lang="en-US" sz="1100" dirty="0"/>
          </a:p>
        </p:txBody>
      </p:sp>
      <p:sp>
        <p:nvSpPr>
          <p:cNvPr id="3196" name="Rectangle 2">
            <a:extLst>
              <a:ext uri="{FF2B5EF4-FFF2-40B4-BE49-F238E27FC236}">
                <a16:creationId xmlns:a16="http://schemas.microsoft.com/office/drawing/2014/main" id="{01F1669F-9880-54CC-8F03-C7F5C7315603}"/>
              </a:ext>
            </a:extLst>
          </p:cNvPr>
          <p:cNvSpPr/>
          <p:nvPr/>
        </p:nvSpPr>
        <p:spPr bwMode="gray">
          <a:xfrm>
            <a:off x="8178475" y="1554480"/>
            <a:ext cx="3666553" cy="338349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b="1" dirty="0">
                <a:solidFill>
                  <a:sysClr val="windowText" lastClr="000000"/>
                </a:solidFill>
              </a:rPr>
              <a:t>Silicon input </a:t>
            </a:r>
            <a:r>
              <a:rPr lang="en-US" sz="1050" dirty="0">
                <a:solidFill>
                  <a:sysClr val="windowText" lastClr="000000"/>
                </a:solidFill>
              </a:rPr>
              <a:t>accounts for around </a:t>
            </a:r>
            <a:r>
              <a:rPr lang="en-US" sz="1050" b="1" dirty="0">
                <a:solidFill>
                  <a:sysClr val="windowText" lastClr="000000"/>
                </a:solidFill>
              </a:rPr>
              <a:t>15% </a:t>
            </a:r>
            <a:r>
              <a:rPr lang="en-US" sz="1050" dirty="0">
                <a:solidFill>
                  <a:sysClr val="windowText" lastClr="000000"/>
                </a:solidFill>
              </a:rPr>
              <a:t>of total in-house cost:</a:t>
            </a:r>
          </a:p>
          <a:p>
            <a:pPr lvl="1"/>
            <a:r>
              <a:rPr lang="en-US" sz="850" b="1" dirty="0">
                <a:solidFill>
                  <a:schemeClr val="tx1"/>
                </a:solidFill>
              </a:rPr>
              <a:t>Silicon and silver make up &gt;50% of materials costs of solar c-Si panels, </a:t>
            </a:r>
            <a:r>
              <a:rPr lang="en-US" sz="850" dirty="0">
                <a:solidFill>
                  <a:schemeClr val="tx1"/>
                </a:solidFill>
              </a:rPr>
              <a:t>but material use is becoming more efficient.</a:t>
            </a:r>
          </a:p>
          <a:p>
            <a:pPr lvl="1"/>
            <a:r>
              <a:rPr lang="en-US" sz="850" b="1" dirty="0">
                <a:solidFill>
                  <a:schemeClr val="tx1"/>
                </a:solidFill>
              </a:rPr>
              <a:t>Polysilicon intensity </a:t>
            </a:r>
            <a:r>
              <a:rPr lang="en-US" sz="850" dirty="0">
                <a:solidFill>
                  <a:schemeClr val="tx1"/>
                </a:solidFill>
              </a:rPr>
              <a:t>for c-Si cells dropped by </a:t>
            </a:r>
            <a:r>
              <a:rPr lang="en-US" sz="850" b="1" dirty="0">
                <a:solidFill>
                  <a:schemeClr val="tx1"/>
                </a:solidFill>
              </a:rPr>
              <a:t>more than six times between 2004 and 2020 </a:t>
            </a:r>
            <a:r>
              <a:rPr lang="en-US" sz="850" dirty="0">
                <a:solidFill>
                  <a:schemeClr val="tx1"/>
                </a:solidFill>
              </a:rPr>
              <a:t>thanks to cell efficiency improvements.</a:t>
            </a:r>
            <a:endParaRPr lang="en-US" sz="850" dirty="0">
              <a:solidFill>
                <a:sysClr val="windowText" lastClr="000000"/>
              </a:solidFill>
            </a:endParaRPr>
          </a:p>
          <a:p>
            <a:pPr>
              <a:spcBef>
                <a:spcPts val="600"/>
              </a:spcBef>
            </a:pPr>
            <a:r>
              <a:rPr lang="en-US" sz="1050" dirty="0">
                <a:solidFill>
                  <a:sysClr val="windowText" lastClr="000000"/>
                </a:solidFill>
              </a:rPr>
              <a:t>Cell to module is nearly </a:t>
            </a:r>
            <a:r>
              <a:rPr lang="en-US" sz="1050" b="1" dirty="0">
                <a:solidFill>
                  <a:sysClr val="windowText" lastClr="000000"/>
                </a:solidFill>
              </a:rPr>
              <a:t>60% </a:t>
            </a:r>
            <a:r>
              <a:rPr lang="en-US" sz="1050" dirty="0">
                <a:solidFill>
                  <a:sysClr val="windowText" lastClr="000000"/>
                </a:solidFill>
              </a:rPr>
              <a:t>of total in-house cost. </a:t>
            </a:r>
          </a:p>
          <a:p>
            <a:pPr lvl="1"/>
            <a:r>
              <a:rPr lang="en-US" sz="850" dirty="0">
                <a:solidFill>
                  <a:sysClr val="windowText" lastClr="000000"/>
                </a:solidFill>
              </a:rPr>
              <a:t>Cells are stringed and placed between sheets of EVA (ethylene vinyl acetate) and </a:t>
            </a:r>
            <a:r>
              <a:rPr lang="en-US" sz="850" b="1" dirty="0">
                <a:solidFill>
                  <a:sysClr val="windowText" lastClr="000000"/>
                </a:solidFill>
              </a:rPr>
              <a:t>laminated</a:t>
            </a:r>
            <a:r>
              <a:rPr lang="en-US" sz="850" dirty="0">
                <a:solidFill>
                  <a:sysClr val="windowText" lastClr="000000"/>
                </a:solidFill>
              </a:rPr>
              <a:t>; the structure is then supported with </a:t>
            </a:r>
            <a:r>
              <a:rPr lang="en-US" sz="850" b="1" dirty="0">
                <a:solidFill>
                  <a:sysClr val="windowText" lastClr="000000"/>
                </a:solidFill>
              </a:rPr>
              <a:t>aluminum</a:t>
            </a:r>
            <a:r>
              <a:rPr lang="en-US" sz="850" dirty="0">
                <a:solidFill>
                  <a:sysClr val="windowText" lastClr="000000"/>
                </a:solidFill>
              </a:rPr>
              <a:t> </a:t>
            </a:r>
            <a:r>
              <a:rPr lang="en-US" sz="850" b="1" dirty="0">
                <a:solidFill>
                  <a:sysClr val="windowText" lastClr="000000"/>
                </a:solidFill>
              </a:rPr>
              <a:t>frames</a:t>
            </a:r>
            <a:r>
              <a:rPr lang="en-US" sz="850" dirty="0">
                <a:solidFill>
                  <a:sysClr val="windowText" lastClr="000000"/>
                </a:solidFill>
              </a:rPr>
              <a:t>.</a:t>
            </a:r>
          </a:p>
          <a:p>
            <a:pPr>
              <a:spcBef>
                <a:spcPts val="600"/>
              </a:spcBef>
            </a:pPr>
            <a:r>
              <a:rPr lang="en-US" sz="1050" b="1" dirty="0">
                <a:solidFill>
                  <a:sysClr val="windowText" lastClr="000000"/>
                </a:solidFill>
              </a:rPr>
              <a:t>Big, integrated companies </a:t>
            </a:r>
            <a:r>
              <a:rPr lang="en-US" sz="1050" dirty="0">
                <a:solidFill>
                  <a:sysClr val="windowText" lastClr="000000"/>
                </a:solidFill>
              </a:rPr>
              <a:t>can exert pressure on small players that have less </a:t>
            </a:r>
            <a:r>
              <a:rPr lang="en-US" sz="1050" b="1" dirty="0">
                <a:solidFill>
                  <a:sysClr val="windowText" lastClr="000000"/>
                </a:solidFill>
              </a:rPr>
              <a:t>cost control</a:t>
            </a:r>
            <a:r>
              <a:rPr lang="en-US" sz="1050" dirty="0">
                <a:solidFill>
                  <a:sysClr val="windowText" lastClr="000000"/>
                </a:solidFill>
              </a:rPr>
              <a:t>.</a:t>
            </a:r>
          </a:p>
          <a:p>
            <a:pPr lvl="1"/>
            <a:r>
              <a:rPr lang="en-US" sz="850" dirty="0">
                <a:solidFill>
                  <a:sysClr val="windowText" lastClr="000000"/>
                </a:solidFill>
              </a:rPr>
              <a:t>Companies with </a:t>
            </a:r>
            <a:r>
              <a:rPr lang="en-US" sz="850" b="1" dirty="0">
                <a:solidFill>
                  <a:sysClr val="windowText" lastClr="000000"/>
                </a:solidFill>
              </a:rPr>
              <a:t>cost advantage </a:t>
            </a:r>
            <a:r>
              <a:rPr lang="en-US" sz="850" dirty="0">
                <a:solidFill>
                  <a:sysClr val="windowText" lastClr="000000"/>
                </a:solidFill>
              </a:rPr>
              <a:t>and </a:t>
            </a:r>
            <a:r>
              <a:rPr lang="en-US" sz="850" b="1" dirty="0">
                <a:solidFill>
                  <a:sysClr val="windowText" lastClr="000000"/>
                </a:solidFill>
              </a:rPr>
              <a:t>cash holdings</a:t>
            </a:r>
            <a:r>
              <a:rPr lang="en-US" sz="850" dirty="0">
                <a:solidFill>
                  <a:sysClr val="windowText" lastClr="000000"/>
                </a:solidFill>
              </a:rPr>
              <a:t> will end up expanding market share.</a:t>
            </a:r>
            <a:endParaRPr lang="en-US" sz="850" dirty="0">
              <a:solidFill>
                <a:schemeClr val="tx1"/>
              </a:solidFill>
            </a:endParaRPr>
          </a:p>
        </p:txBody>
      </p:sp>
      <p:cxnSp>
        <p:nvCxnSpPr>
          <p:cNvPr id="10" name="Straight Connector 9">
            <a:extLst>
              <a:ext uri="{FF2B5EF4-FFF2-40B4-BE49-F238E27FC236}">
                <a16:creationId xmlns:a16="http://schemas.microsoft.com/office/drawing/2014/main" id="{3D9302B9-0ED0-5B44-5365-1233FF763574}"/>
              </a:ext>
            </a:extLst>
          </p:cNvPr>
          <p:cNvCxnSpPr/>
          <p:nvPr>
            <p:custDataLst>
              <p:tags r:id="rId20"/>
            </p:custDataLst>
          </p:nvPr>
        </p:nvCxnSpPr>
        <p:spPr bwMode="auto">
          <a:xfrm>
            <a:off x="5748338" y="2640013"/>
            <a:ext cx="757238" cy="7318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B7D9DDC-27E9-ACEF-E596-2375729D4B96}"/>
              </a:ext>
            </a:extLst>
          </p:cNvPr>
          <p:cNvCxnSpPr/>
          <p:nvPr>
            <p:custDataLst>
              <p:tags r:id="rId21"/>
            </p:custDataLst>
          </p:nvPr>
        </p:nvCxnSpPr>
        <p:spPr bwMode="auto">
          <a:xfrm>
            <a:off x="5748338" y="2500313"/>
            <a:ext cx="7572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A8A6A8-4095-9B75-1BD1-E02CD9759622}"/>
              </a:ext>
            </a:extLst>
          </p:cNvPr>
          <p:cNvCxnSpPr/>
          <p:nvPr>
            <p:custDataLst>
              <p:tags r:id="rId22"/>
            </p:custDataLst>
          </p:nvPr>
        </p:nvCxnSpPr>
        <p:spPr bwMode="auto">
          <a:xfrm>
            <a:off x="5748338" y="2544763"/>
            <a:ext cx="757238" cy="650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A218393-CC00-9B51-4378-22838F9915B6}"/>
              </a:ext>
            </a:extLst>
          </p:cNvPr>
          <p:cNvCxnSpPr/>
          <p:nvPr>
            <p:custDataLst>
              <p:tags r:id="rId23"/>
            </p:custDataLst>
          </p:nvPr>
        </p:nvCxnSpPr>
        <p:spPr bwMode="auto">
          <a:xfrm>
            <a:off x="5748338" y="2546350"/>
            <a:ext cx="757238" cy="5603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52F9462-DE8E-71DA-5077-E0054B9470F7}"/>
              </a:ext>
            </a:extLst>
          </p:cNvPr>
          <p:cNvCxnSpPr/>
          <p:nvPr>
            <p:custDataLst>
              <p:tags r:id="rId24"/>
            </p:custDataLst>
          </p:nvPr>
        </p:nvCxnSpPr>
        <p:spPr bwMode="auto">
          <a:xfrm>
            <a:off x="5748338" y="3433763"/>
            <a:ext cx="757238" cy="17732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25E6904-CC9F-9DF0-4B68-D5C012C50F7D}"/>
              </a:ext>
            </a:extLst>
          </p:cNvPr>
          <p:cNvCxnSpPr/>
          <p:nvPr>
            <p:custDataLst>
              <p:tags r:id="rId25"/>
            </p:custDataLst>
          </p:nvPr>
        </p:nvCxnSpPr>
        <p:spPr bwMode="auto">
          <a:xfrm>
            <a:off x="5748338" y="2749550"/>
            <a:ext cx="757238" cy="18669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CE84285-1674-2FA3-6A56-EDFC250FB1DF}"/>
              </a:ext>
            </a:extLst>
          </p:cNvPr>
          <p:cNvCxnSpPr/>
          <p:nvPr>
            <p:custDataLst>
              <p:tags r:id="rId26"/>
            </p:custDataLst>
          </p:nvPr>
        </p:nvCxnSpPr>
        <p:spPr bwMode="auto">
          <a:xfrm>
            <a:off x="5748338" y="3028950"/>
            <a:ext cx="757238" cy="18510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61" name="Chart 60">
            <a:extLst>
              <a:ext uri="{FF2B5EF4-FFF2-40B4-BE49-F238E27FC236}">
                <a16:creationId xmlns:a16="http://schemas.microsoft.com/office/drawing/2014/main" id="{CC695504-984E-B1AF-B5A9-3DFEBD797EA0}"/>
              </a:ext>
            </a:extLst>
          </p:cNvPr>
          <p:cNvGraphicFramePr/>
          <p:nvPr>
            <p:custDataLst>
              <p:tags r:id="rId27"/>
            </p:custDataLst>
          </p:nvPr>
        </p:nvGraphicFramePr>
        <p:xfrm>
          <a:off x="4340225" y="2417763"/>
          <a:ext cx="3573463" cy="3276600"/>
        </p:xfrm>
        <a:graphic>
          <a:graphicData uri="http://schemas.openxmlformats.org/drawingml/2006/chart">
            <c:chart xmlns:c="http://schemas.openxmlformats.org/drawingml/2006/chart" xmlns:r="http://schemas.openxmlformats.org/officeDocument/2006/relationships" r:id="rId59"/>
          </a:graphicData>
        </a:graphic>
      </p:graphicFrame>
      <p:sp>
        <p:nvSpPr>
          <p:cNvPr id="18" name="Text Placeholder 10">
            <a:extLst>
              <a:ext uri="{FF2B5EF4-FFF2-40B4-BE49-F238E27FC236}">
                <a16:creationId xmlns:a16="http://schemas.microsoft.com/office/drawing/2014/main" id="{0416C058-F5FF-841D-08D3-F9FAAD89E913}"/>
              </a:ext>
            </a:extLst>
          </p:cNvPr>
          <p:cNvSpPr>
            <a:spLocks noGrp="1"/>
          </p:cNvSpPr>
          <p:nvPr>
            <p:custDataLst>
              <p:tags r:id="rId28"/>
            </p:custDataLst>
          </p:nvPr>
        </p:nvSpPr>
        <p:spPr bwMode="gray">
          <a:xfrm>
            <a:off x="4102100" y="552132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E613F5A-93BB-4617-8998-73A4BA11CD75}" type="datetime'''''''''''''''''''0''''''%'''''">
              <a:rPr lang="en-US" altLang="en-US" sz="1200" smtClean="0"/>
              <a:pPr/>
              <a:t>0%</a:t>
            </a:fld>
            <a:endParaRPr lang="en-US" sz="1200" dirty="0"/>
          </a:p>
        </p:txBody>
      </p:sp>
      <p:sp>
        <p:nvSpPr>
          <p:cNvPr id="19" name="Text Placeholder 10">
            <a:extLst>
              <a:ext uri="{FF2B5EF4-FFF2-40B4-BE49-F238E27FC236}">
                <a16:creationId xmlns:a16="http://schemas.microsoft.com/office/drawing/2014/main" id="{607B8EE1-5AA4-EA04-4AC7-3CFAD8931D4B}"/>
              </a:ext>
            </a:extLst>
          </p:cNvPr>
          <p:cNvSpPr>
            <a:spLocks noGrp="1"/>
          </p:cNvSpPr>
          <p:nvPr>
            <p:custDataLst>
              <p:tags r:id="rId29"/>
            </p:custDataLst>
          </p:nvPr>
        </p:nvSpPr>
        <p:spPr bwMode="gray">
          <a:xfrm>
            <a:off x="4017963" y="48990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B89FF9F-58F2-4759-B58F-80174FE69EFF}" type="datetime'''2''''''''''0''''''''''''''''''''''''''''''%'''''''''''">
              <a:rPr lang="en-US" altLang="en-US" sz="1200" smtClean="0"/>
              <a:pPr/>
              <a:t>20%</a:t>
            </a:fld>
            <a:endParaRPr lang="en-US" sz="1200" dirty="0"/>
          </a:p>
        </p:txBody>
      </p:sp>
      <p:sp>
        <p:nvSpPr>
          <p:cNvPr id="20" name="Text Placeholder 10">
            <a:extLst>
              <a:ext uri="{FF2B5EF4-FFF2-40B4-BE49-F238E27FC236}">
                <a16:creationId xmlns:a16="http://schemas.microsoft.com/office/drawing/2014/main" id="{BD10919F-7F5B-6F3B-189A-59F8C2E2E016}"/>
              </a:ext>
            </a:extLst>
          </p:cNvPr>
          <p:cNvSpPr>
            <a:spLocks noGrp="1"/>
          </p:cNvSpPr>
          <p:nvPr>
            <p:custDataLst>
              <p:tags r:id="rId30"/>
            </p:custDataLst>
          </p:nvPr>
        </p:nvSpPr>
        <p:spPr bwMode="gray">
          <a:xfrm>
            <a:off x="4017963" y="42767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70FE16-B90C-4516-844F-1CEB641E51A8}" type="datetime'''''''''4''''0''''''''''''''''''''''''''''''''%'''">
              <a:rPr lang="en-US" altLang="en-US" sz="1200" smtClean="0"/>
              <a:pPr/>
              <a:t>40%</a:t>
            </a:fld>
            <a:endParaRPr lang="en-US" sz="1200" dirty="0"/>
          </a:p>
        </p:txBody>
      </p:sp>
      <p:sp>
        <p:nvSpPr>
          <p:cNvPr id="22" name="Text Placeholder 10">
            <a:extLst>
              <a:ext uri="{FF2B5EF4-FFF2-40B4-BE49-F238E27FC236}">
                <a16:creationId xmlns:a16="http://schemas.microsoft.com/office/drawing/2014/main" id="{CD213E35-EC93-ED91-50C5-621DE79EDE6F}"/>
              </a:ext>
            </a:extLst>
          </p:cNvPr>
          <p:cNvSpPr>
            <a:spLocks noGrp="1"/>
          </p:cNvSpPr>
          <p:nvPr>
            <p:custDataLst>
              <p:tags r:id="rId31"/>
            </p:custDataLst>
          </p:nvPr>
        </p:nvSpPr>
        <p:spPr bwMode="gray">
          <a:xfrm>
            <a:off x="4017963" y="36544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11BF8CB-034A-466D-A938-FEB720D4C1B1}" type="datetime'''''''''6''''0''''''''''%'''''''''''''''''''''''''''''''">
              <a:rPr lang="en-US" altLang="en-US" sz="1200" smtClean="0"/>
              <a:pPr/>
              <a:t>60%</a:t>
            </a:fld>
            <a:endParaRPr lang="en-US" sz="1200" dirty="0"/>
          </a:p>
        </p:txBody>
      </p:sp>
      <p:sp>
        <p:nvSpPr>
          <p:cNvPr id="23" name="Text Placeholder 10">
            <a:extLst>
              <a:ext uri="{FF2B5EF4-FFF2-40B4-BE49-F238E27FC236}">
                <a16:creationId xmlns:a16="http://schemas.microsoft.com/office/drawing/2014/main" id="{65FB18D0-8089-D994-DE31-CA53355D1A7E}"/>
              </a:ext>
            </a:extLst>
          </p:cNvPr>
          <p:cNvSpPr>
            <a:spLocks noGrp="1"/>
          </p:cNvSpPr>
          <p:nvPr>
            <p:custDataLst>
              <p:tags r:id="rId32"/>
            </p:custDataLst>
          </p:nvPr>
        </p:nvSpPr>
        <p:spPr bwMode="gray">
          <a:xfrm>
            <a:off x="4017963" y="30321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1741992-4578-48E4-A35C-6CE3BE0C0386}" type="datetime'8''''''''''''''0''%'''''''''''''''''''''">
              <a:rPr lang="en-US" altLang="en-US" sz="1200" smtClean="0"/>
              <a:pPr/>
              <a:t>80%</a:t>
            </a:fld>
            <a:endParaRPr lang="en-US" sz="1200" dirty="0"/>
          </a:p>
        </p:txBody>
      </p:sp>
      <p:sp>
        <p:nvSpPr>
          <p:cNvPr id="24" name="Text Placeholder 10">
            <a:extLst>
              <a:ext uri="{FF2B5EF4-FFF2-40B4-BE49-F238E27FC236}">
                <a16:creationId xmlns:a16="http://schemas.microsoft.com/office/drawing/2014/main" id="{321B61B7-D98C-4754-9372-BA9C94C3592D}"/>
              </a:ext>
            </a:extLst>
          </p:cNvPr>
          <p:cNvSpPr>
            <a:spLocks noGrp="1"/>
          </p:cNvSpPr>
          <p:nvPr>
            <p:custDataLst>
              <p:tags r:id="rId33"/>
            </p:custDataLst>
          </p:nvPr>
        </p:nvSpPr>
        <p:spPr bwMode="gray">
          <a:xfrm>
            <a:off x="3933825" y="2409825"/>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54C92C-D6AE-4250-BFB0-D79DDDC91B11}" type="datetime'''''''1''''''0''0''''''''''''''''%'''''''''''''''''''">
              <a:rPr lang="en-US" altLang="en-US" sz="1200" smtClean="0"/>
              <a:pPr/>
              <a:t>100%</a:t>
            </a:fld>
            <a:endParaRPr lang="en-US" sz="1200" dirty="0"/>
          </a:p>
        </p:txBody>
      </p:sp>
      <p:sp>
        <p:nvSpPr>
          <p:cNvPr id="27" name="Text Placeholder 10">
            <a:extLst>
              <a:ext uri="{FF2B5EF4-FFF2-40B4-BE49-F238E27FC236}">
                <a16:creationId xmlns:a16="http://schemas.microsoft.com/office/drawing/2014/main" id="{8AB570A1-450B-A609-E0A0-9E147E2F8C4D}"/>
              </a:ext>
            </a:extLst>
          </p:cNvPr>
          <p:cNvSpPr>
            <a:spLocks noGrp="1"/>
          </p:cNvSpPr>
          <p:nvPr>
            <p:custDataLst>
              <p:tags r:id="rId34"/>
            </p:custDataLst>
          </p:nvPr>
        </p:nvSpPr>
        <p:spPr bwMode="gray">
          <a:xfrm>
            <a:off x="6754813" y="3841750"/>
            <a:ext cx="4492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8F36C-F023-4B2D-877C-25118E72325D}" type="datetime'S''il''''''''''''''''i''''''c''''''''o''''n'''''''''''''''''''">
              <a:rPr lang="en-US" altLang="en-US" sz="1000" b="1" smtClean="0">
                <a:solidFill>
                  <a:schemeClr val="bg1"/>
                </a:solidFill>
              </a:rPr>
              <a:pPr/>
              <a:t>Silicon</a:t>
            </a:fld>
            <a:br>
              <a:rPr lang="en-US" altLang="en-US" sz="1000" b="1">
                <a:solidFill>
                  <a:schemeClr val="bg1"/>
                </a:solidFill>
              </a:rPr>
            </a:br>
            <a:fld id="{BDAB6DAA-2472-4B12-9C2C-BBB7987EAD20}" type="datetime'''''4''''''''''0''''''''''''%'''''''''''''''''''''">
              <a:rPr lang="en-US" altLang="en-US" sz="1000" b="1" smtClean="0">
                <a:solidFill>
                  <a:schemeClr val="bg1"/>
                </a:solidFill>
              </a:rPr>
              <a:pPr/>
              <a:t>40%</a:t>
            </a:fld>
            <a:endParaRPr lang="en-US" sz="1000" b="1" dirty="0">
              <a:solidFill>
                <a:schemeClr val="bg1"/>
              </a:solidFill>
            </a:endParaRPr>
          </a:p>
        </p:txBody>
      </p:sp>
      <p:sp>
        <p:nvSpPr>
          <p:cNvPr id="29" name="Text Placeholder 10">
            <a:extLst>
              <a:ext uri="{FF2B5EF4-FFF2-40B4-BE49-F238E27FC236}">
                <a16:creationId xmlns:a16="http://schemas.microsoft.com/office/drawing/2014/main" id="{84E87753-44DB-F40C-4FCD-66D40BB187A6}"/>
              </a:ext>
            </a:extLst>
          </p:cNvPr>
          <p:cNvSpPr>
            <a:spLocks noGrp="1"/>
          </p:cNvSpPr>
          <p:nvPr>
            <p:custDataLst>
              <p:tags r:id="rId35"/>
            </p:custDataLst>
          </p:nvPr>
        </p:nvSpPr>
        <p:spPr bwMode="gray">
          <a:xfrm>
            <a:off x="6645275" y="3162300"/>
            <a:ext cx="666750" cy="152400"/>
          </a:xfrm>
          <a:prstGeom prst="rect">
            <a:avLst/>
          </a:prstGeom>
          <a:noFill/>
          <a:ln>
            <a:noFill/>
          </a:ln>
          <a:effectLst/>
          <a:extLst>
            <a:ext uri="{909E8E84-426E-40DD-AFC4-6F175D3DCCD1}">
              <a14:hiddenFill xmlns:a14="http://schemas.microsoft.com/office/drawing/2010/main">
                <a:solidFill>
                  <a:schemeClr val="accent5"/>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35EFCE-0A0F-4D0A-B142-D815F5522269}" type="datetime'''''''''''C''''''''o''''p''''''''''p''er'''''''''''">
              <a:rPr lang="en-US" altLang="en-US" sz="1000" smtClean="0">
                <a:solidFill>
                  <a:schemeClr val="bg1"/>
                </a:solidFill>
              </a:rPr>
              <a:pPr/>
              <a:t>Copper</a:t>
            </a:fld>
            <a:r>
              <a:rPr lang="en-US" altLang="en-US" sz="1000">
                <a:solidFill>
                  <a:schemeClr val="bg1"/>
                </a:solidFill>
              </a:rPr>
              <a:t> </a:t>
            </a:r>
            <a:fld id="{AD68AF97-9E6C-49D4-8051-EB192CD3F7CE}" type="datetime'''''9''''''''''''''''%'''''''''''''''''''''''''''''">
              <a:rPr lang="en-US" altLang="en-US" sz="1000" smtClean="0">
                <a:solidFill>
                  <a:schemeClr val="bg1"/>
                </a:solidFill>
              </a:rPr>
              <a:pPr/>
              <a:t>9%</a:t>
            </a:fld>
            <a:endParaRPr lang="en-US" sz="1000" dirty="0">
              <a:solidFill>
                <a:schemeClr val="bg1"/>
              </a:solidFill>
            </a:endParaRPr>
          </a:p>
        </p:txBody>
      </p:sp>
      <p:sp>
        <p:nvSpPr>
          <p:cNvPr id="31" name="Text Placeholder 10">
            <a:extLst>
              <a:ext uri="{FF2B5EF4-FFF2-40B4-BE49-F238E27FC236}">
                <a16:creationId xmlns:a16="http://schemas.microsoft.com/office/drawing/2014/main" id="{BA871A2E-255D-4F63-C2EF-AC544C4DE0C3}"/>
              </a:ext>
            </a:extLst>
          </p:cNvPr>
          <p:cNvSpPr>
            <a:spLocks noGrp="1"/>
          </p:cNvSpPr>
          <p:nvPr>
            <p:custDataLst>
              <p:tags r:id="rId36"/>
            </p:custDataLst>
          </p:nvPr>
        </p:nvSpPr>
        <p:spPr bwMode="gray">
          <a:xfrm>
            <a:off x="6789738" y="2705100"/>
            <a:ext cx="377825" cy="304800"/>
          </a:xfrm>
          <a:prstGeom prst="rect">
            <a:avLst/>
          </a:prstGeom>
          <a:noFill/>
          <a:ln>
            <a:noFill/>
          </a:ln>
          <a:effectLst/>
          <a:extLst>
            <a:ext uri="{909E8E84-426E-40DD-AFC4-6F175D3DCCD1}">
              <a14:hiddenFill xmlns:a14="http://schemas.microsoft.com/office/drawing/2010/main">
                <a:solidFill>
                  <a:schemeClr val="accent6"/>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3004E1-4C8F-438E-BE29-F6546B53F77E}" type="datetime'''''''S''i''lv''''''''''''''''''''''''''''''''e''''''r'''">
              <a:rPr lang="en-US" altLang="en-US" sz="1000" b="1" smtClean="0">
                <a:solidFill>
                  <a:schemeClr val="bg1"/>
                </a:solidFill>
              </a:rPr>
              <a:pPr/>
              <a:t>Silver</a:t>
            </a:fld>
            <a:br>
              <a:rPr lang="en-US" altLang="en-US" sz="1000" b="1">
                <a:solidFill>
                  <a:schemeClr val="bg1"/>
                </a:solidFill>
              </a:rPr>
            </a:br>
            <a:fld id="{7C4062C4-F73A-4B9B-BEC3-042E34D14801}" type="datetime'''''1''''''''6''%'''''''''''''''''''''''">
              <a:rPr lang="en-US" altLang="en-US" sz="1000" b="1" smtClean="0">
                <a:solidFill>
                  <a:schemeClr val="bg1"/>
                </a:solidFill>
              </a:rPr>
              <a:pPr/>
              <a:t>16%</a:t>
            </a:fld>
            <a:endParaRPr lang="en-US" sz="1000" b="1" dirty="0">
              <a:solidFill>
                <a:schemeClr val="bg1"/>
              </a:solidFill>
            </a:endParaRPr>
          </a:p>
        </p:txBody>
      </p:sp>
      <p:sp>
        <p:nvSpPr>
          <p:cNvPr id="34" name="Text Placeholder 10">
            <a:extLst>
              <a:ext uri="{FF2B5EF4-FFF2-40B4-BE49-F238E27FC236}">
                <a16:creationId xmlns:a16="http://schemas.microsoft.com/office/drawing/2014/main" id="{E6890FDF-E71F-3F8C-1D92-BE559CAE9806}"/>
              </a:ext>
            </a:extLst>
          </p:cNvPr>
          <p:cNvSpPr>
            <a:spLocks noGrp="1"/>
          </p:cNvSpPr>
          <p:nvPr>
            <p:custDataLst>
              <p:tags r:id="rId37"/>
            </p:custDataLst>
          </p:nvPr>
        </p:nvSpPr>
        <p:spPr bwMode="gray">
          <a:xfrm>
            <a:off x="6694488" y="2478088"/>
            <a:ext cx="568325" cy="152400"/>
          </a:xfrm>
          <a:prstGeom prst="rect">
            <a:avLst/>
          </a:prstGeom>
          <a:solidFill>
            <a:schemeClr val="hlink"/>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D536E15-947F-4D73-8B12-2E8CCCCC5C67}" type="datetime'''''''''''''''''O''''''''''''''''''''''t''''''''''''''''her'">
              <a:rPr lang="en-US" altLang="en-US" sz="1000" smtClean="0">
                <a:solidFill>
                  <a:schemeClr val="bg1"/>
                </a:solidFill>
              </a:rPr>
              <a:pPr/>
              <a:t>Other</a:t>
            </a:fld>
            <a:r>
              <a:rPr lang="en-US" altLang="en-US" sz="1000">
                <a:solidFill>
                  <a:schemeClr val="bg1"/>
                </a:solidFill>
              </a:rPr>
              <a:t> </a:t>
            </a:r>
            <a:fld id="{9CFBB775-7374-4B14-84E4-086DB547DBA1}" type="datetime'4''''''''''''''''''''''%'''''''''''''''''''''''''''''''''''''">
              <a:rPr lang="en-US" altLang="en-US" sz="1000" smtClean="0">
                <a:solidFill>
                  <a:schemeClr val="bg1"/>
                </a:solidFill>
              </a:rPr>
              <a:pPr/>
              <a:t>4%</a:t>
            </a:fld>
            <a:endParaRPr lang="en-US" sz="1000" dirty="0">
              <a:solidFill>
                <a:schemeClr val="bg1"/>
              </a:solidFill>
            </a:endParaRPr>
          </a:p>
        </p:txBody>
      </p:sp>
      <p:sp>
        <p:nvSpPr>
          <p:cNvPr id="37" name="Text Placeholder 10">
            <a:extLst>
              <a:ext uri="{FF2B5EF4-FFF2-40B4-BE49-F238E27FC236}">
                <a16:creationId xmlns:a16="http://schemas.microsoft.com/office/drawing/2014/main" id="{02A407B2-2D27-A6A7-359E-5C9AB75F99C0}"/>
              </a:ext>
            </a:extLst>
          </p:cNvPr>
          <p:cNvSpPr>
            <a:spLocks noGrp="1"/>
          </p:cNvSpPr>
          <p:nvPr>
            <p:custDataLst>
              <p:tags r:id="rId38"/>
            </p:custDataLst>
          </p:nvPr>
        </p:nvSpPr>
        <p:spPr bwMode="auto">
          <a:xfrm>
            <a:off x="6681788" y="5662613"/>
            <a:ext cx="595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E410D8-983B-44FA-86EC-D7286E898EE4}" type="datetime'''B''''''''''''y v''''''a''''''l''''''''''''u''''''''''''''e'">
              <a:rPr lang="en-US" altLang="en-US" sz="1200" smtClean="0"/>
              <a:pPr/>
              <a:t>By value</a:t>
            </a:fld>
            <a:endParaRPr lang="en-US" sz="1200" dirty="0"/>
          </a:p>
        </p:txBody>
      </p:sp>
      <p:sp>
        <p:nvSpPr>
          <p:cNvPr id="25" name="Text Placeholder 10">
            <a:extLst>
              <a:ext uri="{FF2B5EF4-FFF2-40B4-BE49-F238E27FC236}">
                <a16:creationId xmlns:a16="http://schemas.microsoft.com/office/drawing/2014/main" id="{A871726C-43B2-1F60-B07B-8A1CE2039AA5}"/>
              </a:ext>
            </a:extLst>
          </p:cNvPr>
          <p:cNvSpPr>
            <a:spLocks noGrp="1"/>
          </p:cNvSpPr>
          <p:nvPr>
            <p:custDataLst>
              <p:tags r:id="rId39"/>
            </p:custDataLst>
          </p:nvPr>
        </p:nvSpPr>
        <p:spPr bwMode="gray">
          <a:xfrm>
            <a:off x="4975225" y="3078163"/>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54BCF5-2BB4-415E-BCF0-7BC81B05A237}" type="datetime'''''''A''l''''''''u''m''i''''''''''''nu''m'''''''''''''">
              <a:rPr lang="en-US" altLang="en-US" sz="1000" smtClean="0">
                <a:solidFill>
                  <a:schemeClr val="bg1"/>
                </a:solidFill>
              </a:rPr>
              <a:pPr/>
              <a:t>Aluminum</a:t>
            </a:fld>
            <a:br>
              <a:rPr lang="en-US" altLang="en-US" sz="1000">
                <a:solidFill>
                  <a:schemeClr val="bg1"/>
                </a:solidFill>
              </a:rPr>
            </a:br>
            <a:fld id="{3A1CD5D4-F190-4D30-9E8B-E4B571D4847B}" type="datetime'''''''''''''''''''1''''''''''''''''''3''''''%'''''''''''">
              <a:rPr lang="en-US" altLang="en-US" sz="1000" smtClean="0">
                <a:solidFill>
                  <a:schemeClr val="bg1"/>
                </a:solidFill>
              </a:rPr>
              <a:pPr/>
              <a:t>13%</a:t>
            </a:fld>
            <a:endParaRPr lang="en-US" sz="1000" dirty="0">
              <a:solidFill>
                <a:schemeClr val="bg1"/>
              </a:solidFill>
            </a:endParaRPr>
          </a:p>
        </p:txBody>
      </p:sp>
      <p:sp>
        <p:nvSpPr>
          <p:cNvPr id="39" name="Text Placeholder 10">
            <a:extLst>
              <a:ext uri="{FF2B5EF4-FFF2-40B4-BE49-F238E27FC236}">
                <a16:creationId xmlns:a16="http://schemas.microsoft.com/office/drawing/2014/main" id="{B957D515-7691-95B5-F0C5-5CCB8D02E7EC}"/>
              </a:ext>
            </a:extLst>
          </p:cNvPr>
          <p:cNvSpPr>
            <a:spLocks noGrp="1"/>
          </p:cNvSpPr>
          <p:nvPr>
            <p:custDataLst>
              <p:tags r:id="rId40"/>
            </p:custDataLst>
          </p:nvPr>
        </p:nvSpPr>
        <p:spPr bwMode="gray">
          <a:xfrm>
            <a:off x="5094288" y="4370388"/>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A29868-9452-4395-8ABF-EA9EAFDBD7D6}" type="datetime'''''G''''l''a''''''''s''''''''''''''''''''s'''''''">
              <a:rPr lang="en-US" altLang="en-US" sz="1000" smtClean="0">
                <a:solidFill>
                  <a:schemeClr val="bg1"/>
                </a:solidFill>
              </a:rPr>
              <a:pPr/>
              <a:t>Glass</a:t>
            </a:fld>
            <a:br>
              <a:rPr lang="en-US" altLang="en-US" sz="1000">
                <a:solidFill>
                  <a:schemeClr val="bg1"/>
                </a:solidFill>
              </a:rPr>
            </a:br>
            <a:fld id="{43C6D99B-4185-4F51-BBBB-95EB5682B741}" type="datetime'''''''''''''''''''''''''''''''''7''''0''%'''''''">
              <a:rPr lang="en-US" altLang="en-US" sz="1000" smtClean="0">
                <a:solidFill>
                  <a:schemeClr val="bg1"/>
                </a:solidFill>
              </a:rPr>
              <a:pPr/>
              <a:t>70%</a:t>
            </a:fld>
            <a:endParaRPr lang="en-US" sz="1000" dirty="0">
              <a:solidFill>
                <a:schemeClr val="bg1"/>
              </a:solidFill>
            </a:endParaRPr>
          </a:p>
        </p:txBody>
      </p:sp>
      <p:sp>
        <p:nvSpPr>
          <p:cNvPr id="46" name="Text Placeholder 10">
            <a:extLst>
              <a:ext uri="{FF2B5EF4-FFF2-40B4-BE49-F238E27FC236}">
                <a16:creationId xmlns:a16="http://schemas.microsoft.com/office/drawing/2014/main" id="{921FABE8-558D-5E40-B832-674C8F454830}"/>
              </a:ext>
            </a:extLst>
          </p:cNvPr>
          <p:cNvSpPr>
            <a:spLocks noGrp="1"/>
          </p:cNvSpPr>
          <p:nvPr>
            <p:custDataLst>
              <p:tags r:id="rId41"/>
            </p:custDataLst>
          </p:nvPr>
        </p:nvSpPr>
        <p:spPr bwMode="gray">
          <a:xfrm>
            <a:off x="4883150" y="2813050"/>
            <a:ext cx="7810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88A8B7-4779-4F73-8EDB-4DD1568A94F5}" type="datetime'''''''''''''P''o''''''l''''ym''''''e''''''''''''''''r''''s'''">
              <a:rPr lang="en-US" altLang="en-US" sz="1000" smtClean="0">
                <a:solidFill>
                  <a:schemeClr val="bg1"/>
                </a:solidFill>
              </a:rPr>
              <a:pPr/>
              <a:t>Polymers</a:t>
            </a:fld>
            <a:r>
              <a:rPr lang="en-US" altLang="en-US" sz="1000">
                <a:solidFill>
                  <a:schemeClr val="bg1"/>
                </a:solidFill>
              </a:rPr>
              <a:t> </a:t>
            </a:r>
            <a:fld id="{8007F8F0-3E75-48C2-B55E-250254866365}" type="datetime'''''''''''''''''''''''''9''''''''''''''''''''''''''''%'''''">
              <a:rPr lang="en-US" altLang="en-US" sz="1000" smtClean="0">
                <a:solidFill>
                  <a:schemeClr val="bg1"/>
                </a:solidFill>
              </a:rPr>
              <a:pPr/>
              <a:t>9%</a:t>
            </a:fld>
            <a:endParaRPr lang="en-US" sz="1000" dirty="0">
              <a:solidFill>
                <a:schemeClr val="bg1"/>
              </a:solidFill>
            </a:endParaRPr>
          </a:p>
        </p:txBody>
      </p:sp>
      <p:sp>
        <p:nvSpPr>
          <p:cNvPr id="42" name="Text Placeholder 10">
            <a:extLst>
              <a:ext uri="{FF2B5EF4-FFF2-40B4-BE49-F238E27FC236}">
                <a16:creationId xmlns:a16="http://schemas.microsoft.com/office/drawing/2014/main" id="{BCEF8166-5EF5-D8B2-91BF-1729D7EFBBF2}"/>
              </a:ext>
            </a:extLst>
          </p:cNvPr>
          <p:cNvSpPr>
            <a:spLocks noGrp="1"/>
          </p:cNvSpPr>
          <p:nvPr>
            <p:custDataLst>
              <p:tags r:id="rId42"/>
            </p:custDataLst>
          </p:nvPr>
        </p:nvSpPr>
        <p:spPr bwMode="gray">
          <a:xfrm>
            <a:off x="6680200" y="4891088"/>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552A36-B278-4617-9B58-55D0CF13BA03}" type="datetime'''''''A''l''''''''u''m''i''''''''''''nu''m'''''''''''''">
              <a:rPr lang="en-US" altLang="en-US" sz="1000" smtClean="0">
                <a:solidFill>
                  <a:schemeClr val="bg1"/>
                </a:solidFill>
              </a:rPr>
              <a:pPr/>
              <a:t>Aluminum</a:t>
            </a:fld>
            <a:br>
              <a:rPr lang="en-US" altLang="en-US" sz="1000">
                <a:solidFill>
                  <a:schemeClr val="bg1"/>
                </a:solidFill>
              </a:rPr>
            </a:br>
            <a:fld id="{33597931-65E6-473C-838A-74F25AEB0152}" type="datetime'''''''''1''''''''''''''''1%'''''">
              <a:rPr lang="en-US" altLang="en-US" sz="1000" smtClean="0">
                <a:solidFill>
                  <a:schemeClr val="bg1"/>
                </a:solidFill>
              </a:rPr>
              <a:pPr/>
              <a:t>11%</a:t>
            </a:fld>
            <a:endParaRPr lang="en-US" sz="1000" dirty="0">
              <a:solidFill>
                <a:schemeClr val="bg1"/>
              </a:solidFill>
            </a:endParaRPr>
          </a:p>
        </p:txBody>
      </p:sp>
      <p:sp>
        <p:nvSpPr>
          <p:cNvPr id="43" name="Text Placeholder 10">
            <a:extLst>
              <a:ext uri="{FF2B5EF4-FFF2-40B4-BE49-F238E27FC236}">
                <a16:creationId xmlns:a16="http://schemas.microsoft.com/office/drawing/2014/main" id="{918708FD-2190-A8DC-40F9-7DA3A64A37C5}"/>
              </a:ext>
            </a:extLst>
          </p:cNvPr>
          <p:cNvSpPr>
            <a:spLocks noGrp="1"/>
          </p:cNvSpPr>
          <p:nvPr>
            <p:custDataLst>
              <p:tags r:id="rId43"/>
            </p:custDataLst>
          </p:nvPr>
        </p:nvSpPr>
        <p:spPr bwMode="gray">
          <a:xfrm>
            <a:off x="6799263" y="5256213"/>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28DA94-38E1-4B45-BD88-C9A7A8E5F808}" type="datetime'''''G''''l''a''''''''s''''''''''''''''''''s'''''''">
              <a:rPr lang="en-US" altLang="en-US" sz="1000" smtClean="0">
                <a:solidFill>
                  <a:schemeClr val="bg1"/>
                </a:solidFill>
              </a:rPr>
              <a:pPr/>
              <a:t>Glass</a:t>
            </a:fld>
            <a:br>
              <a:rPr lang="en-US" altLang="en-US" sz="1000">
                <a:solidFill>
                  <a:schemeClr val="bg1"/>
                </a:solidFill>
              </a:rPr>
            </a:br>
            <a:fld id="{30872970-B58D-4B95-BE3E-8CE00836ADCD}" type="datetime'''''''1''3''''''''''''''''''''''%'''''''''''''''">
              <a:rPr lang="en-US" altLang="en-US" sz="1000" smtClean="0">
                <a:solidFill>
                  <a:schemeClr val="bg1"/>
                </a:solidFill>
              </a:rPr>
              <a:pPr/>
              <a:t>13%</a:t>
            </a:fld>
            <a:endParaRPr lang="en-US" sz="1000" dirty="0">
              <a:solidFill>
                <a:schemeClr val="bg1"/>
              </a:solidFill>
            </a:endParaRPr>
          </a:p>
        </p:txBody>
      </p:sp>
      <p:sp>
        <p:nvSpPr>
          <p:cNvPr id="44" name="Text Placeholder 10">
            <a:extLst>
              <a:ext uri="{FF2B5EF4-FFF2-40B4-BE49-F238E27FC236}">
                <a16:creationId xmlns:a16="http://schemas.microsoft.com/office/drawing/2014/main" id="{B2B31C1F-0352-89D7-612D-9BB0673CF38E}"/>
              </a:ext>
            </a:extLst>
          </p:cNvPr>
          <p:cNvSpPr>
            <a:spLocks noGrp="1"/>
          </p:cNvSpPr>
          <p:nvPr>
            <p:custDataLst>
              <p:tags r:id="rId44"/>
            </p:custDataLst>
          </p:nvPr>
        </p:nvSpPr>
        <p:spPr bwMode="auto">
          <a:xfrm>
            <a:off x="4938713" y="5662613"/>
            <a:ext cx="671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BE6E01C-287D-442C-B68A-D3F3EC4CB298}" type="datetime'B''''''''y'''''' ''''''''''w''''ei''g''''h''t'''''''">
              <a:rPr lang="en-US" altLang="en-US" sz="1200" smtClean="0"/>
              <a:pPr/>
              <a:t>By weight</a:t>
            </a:fld>
            <a:endParaRPr lang="en-US" sz="1200" dirty="0"/>
          </a:p>
        </p:txBody>
      </p:sp>
      <p:sp>
        <p:nvSpPr>
          <p:cNvPr id="45" name="Text Placeholder 10">
            <a:extLst>
              <a:ext uri="{FF2B5EF4-FFF2-40B4-BE49-F238E27FC236}">
                <a16:creationId xmlns:a16="http://schemas.microsoft.com/office/drawing/2014/main" id="{868E1F3B-0A74-1350-EA66-FEBCB4213D1E}"/>
              </a:ext>
            </a:extLst>
          </p:cNvPr>
          <p:cNvSpPr>
            <a:spLocks noGrp="1"/>
          </p:cNvSpPr>
          <p:nvPr>
            <p:custDataLst>
              <p:tags r:id="rId45"/>
            </p:custDataLst>
          </p:nvPr>
        </p:nvSpPr>
        <p:spPr bwMode="gray">
          <a:xfrm>
            <a:off x="4960938" y="2617788"/>
            <a:ext cx="625475" cy="152400"/>
          </a:xfrm>
          <a:prstGeom prst="rect">
            <a:avLst/>
          </a:prstGeom>
          <a:solidFill>
            <a:schemeClr val="accent4"/>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030590C-5176-4248-AD3F-8FBE4F53082D}" type="datetime'S''il''''''''''''''''i''''''c''''''''o''''n'''''''''''''''''''">
              <a:rPr lang="en-US" altLang="en-US" sz="1000" smtClean="0">
                <a:solidFill>
                  <a:schemeClr val="bg1"/>
                </a:solidFill>
              </a:rPr>
              <a:pPr/>
              <a:t>Silicon</a:t>
            </a:fld>
            <a:r>
              <a:rPr lang="en-US" altLang="en-US" sz="1000">
                <a:solidFill>
                  <a:schemeClr val="bg1"/>
                </a:solidFill>
              </a:rPr>
              <a:t> </a:t>
            </a:r>
            <a:fld id="{B964EC13-D006-4032-9B36-7112B3222CE3}" type="datetime'''4''''%'''''''">
              <a:rPr lang="en-US" altLang="en-US" sz="1000" smtClean="0">
                <a:solidFill>
                  <a:schemeClr val="bg1"/>
                </a:solidFill>
              </a:rPr>
              <a:pPr/>
              <a:t>4%</a:t>
            </a:fld>
            <a:endParaRPr lang="en-US" sz="1000" dirty="0">
              <a:solidFill>
                <a:schemeClr val="bg1"/>
              </a:solidFill>
            </a:endParaRPr>
          </a:p>
        </p:txBody>
      </p:sp>
      <p:sp>
        <p:nvSpPr>
          <p:cNvPr id="47" name="Text Placeholder 10">
            <a:extLst>
              <a:ext uri="{FF2B5EF4-FFF2-40B4-BE49-F238E27FC236}">
                <a16:creationId xmlns:a16="http://schemas.microsoft.com/office/drawing/2014/main" id="{8AF1C4D8-9F18-E3C0-6F9D-A668A911B2A4}"/>
              </a:ext>
            </a:extLst>
          </p:cNvPr>
          <p:cNvSpPr>
            <a:spLocks noGrp="1"/>
          </p:cNvSpPr>
          <p:nvPr>
            <p:custDataLst>
              <p:tags r:id="rId46"/>
            </p:custDataLst>
          </p:nvPr>
        </p:nvSpPr>
        <p:spPr bwMode="gray">
          <a:xfrm>
            <a:off x="6697663" y="4595813"/>
            <a:ext cx="563563" cy="3048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5DA615C-740A-419D-9FB1-B19BB47BBA43}" type="datetime'''''''''''''P''o''''''l''''ym''''''e''''''''''''''''r''''s'''">
              <a:rPr lang="en-US" altLang="en-US" sz="1000" smtClean="0">
                <a:solidFill>
                  <a:schemeClr val="bg1"/>
                </a:solidFill>
              </a:rPr>
              <a:pPr/>
              <a:t>Polymers</a:t>
            </a:fld>
            <a:br>
              <a:rPr lang="en-US" altLang="en-US" sz="1000">
                <a:solidFill>
                  <a:schemeClr val="bg1"/>
                </a:solidFill>
              </a:rPr>
            </a:br>
            <a:fld id="{741847F3-B8F2-483D-9928-14D76E4442F5}" type="datetime'''''''''''''''''''''''''''''''''''''''''''''''9''''%'">
              <a:rPr lang="en-US" altLang="en-US" sz="1000" smtClean="0">
                <a:solidFill>
                  <a:schemeClr val="bg1"/>
                </a:solidFill>
              </a:rPr>
              <a:pPr/>
              <a:t>9%</a:t>
            </a:fld>
            <a:endParaRPr lang="en-US" sz="1000" dirty="0">
              <a:solidFill>
                <a:schemeClr val="bg1"/>
              </a:solidFill>
            </a:endParaRPr>
          </a:p>
        </p:txBody>
      </p:sp>
      <p:sp>
        <p:nvSpPr>
          <p:cNvPr id="60" name="TextBox 59">
            <a:extLst>
              <a:ext uri="{FF2B5EF4-FFF2-40B4-BE49-F238E27FC236}">
                <a16:creationId xmlns:a16="http://schemas.microsoft.com/office/drawing/2014/main" id="{5F49D3F2-F58E-1724-8633-DBD3AFAD6B51}"/>
              </a:ext>
            </a:extLst>
          </p:cNvPr>
          <p:cNvSpPr txBox="1"/>
          <p:nvPr/>
        </p:nvSpPr>
        <p:spPr bwMode="gray">
          <a:xfrm>
            <a:off x="329184" y="1554480"/>
            <a:ext cx="3218007" cy="523220"/>
          </a:xfrm>
          <a:prstGeom prst="rect">
            <a:avLst/>
          </a:prstGeom>
          <a:noFill/>
        </p:spPr>
        <p:txBody>
          <a:bodyPr wrap="square">
            <a:spAutoFit/>
          </a:bodyPr>
          <a:lstStyle/>
          <a:p>
            <a:pPr marL="0" indent="0">
              <a:buNone/>
            </a:pPr>
            <a:r>
              <a:rPr lang="en-US" sz="1400" b="1" dirty="0"/>
              <a:t>Breakdown of total cost (cents per watt) </a:t>
            </a:r>
            <a:r>
              <a:rPr lang="en-US" altLang="en-US" sz="1400" b="1" dirty="0"/>
              <a:t>– </a:t>
            </a:r>
            <a:r>
              <a:rPr lang="en-US" sz="1400" b="1" dirty="0"/>
              <a:t>(Q3, 2023)</a:t>
            </a:r>
            <a:endParaRPr lang="en-US" sz="1400" b="1" dirty="0">
              <a:effectLst/>
            </a:endParaRPr>
          </a:p>
        </p:txBody>
      </p:sp>
      <p:cxnSp>
        <p:nvCxnSpPr>
          <p:cNvPr id="51" name="btfpColumnHeaderBoxLine399874">
            <a:extLst>
              <a:ext uri="{FF2B5EF4-FFF2-40B4-BE49-F238E27FC236}">
                <a16:creationId xmlns:a16="http://schemas.microsoft.com/office/drawing/2014/main" id="{EA2DDBAB-4DA0-16A3-7DCF-AE7969C8AA57}"/>
              </a:ext>
            </a:extLst>
          </p:cNvPr>
          <p:cNvCxnSpPr>
            <a:cxnSpLocks/>
          </p:cNvCxnSpPr>
          <p:nvPr/>
        </p:nvCxnSpPr>
        <p:spPr bwMode="gray">
          <a:xfrm>
            <a:off x="369800" y="2077700"/>
            <a:ext cx="329184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137" name="TextBox 3136">
            <a:extLst>
              <a:ext uri="{FF2B5EF4-FFF2-40B4-BE49-F238E27FC236}">
                <a16:creationId xmlns:a16="http://schemas.microsoft.com/office/drawing/2014/main" id="{961B8021-EC73-C529-C7B7-52D84FC94C26}"/>
              </a:ext>
            </a:extLst>
          </p:cNvPr>
          <p:cNvSpPr txBox="1"/>
          <p:nvPr/>
        </p:nvSpPr>
        <p:spPr bwMode="gray">
          <a:xfrm>
            <a:off x="3887788" y="1554480"/>
            <a:ext cx="3895725" cy="523220"/>
          </a:xfrm>
          <a:prstGeom prst="rect">
            <a:avLst/>
          </a:prstGeom>
          <a:noFill/>
        </p:spPr>
        <p:txBody>
          <a:bodyPr wrap="square">
            <a:spAutoFit/>
          </a:bodyPr>
          <a:lstStyle/>
          <a:p>
            <a:pPr marL="0" lvl="0" indent="0">
              <a:spcBef>
                <a:spcPct val="0"/>
              </a:spcBef>
              <a:spcAft>
                <a:spcPct val="0"/>
              </a:spcAft>
              <a:buNone/>
            </a:pPr>
            <a:r>
              <a:rPr lang="en-US" altLang="en-US" sz="1400" b="1" dirty="0"/>
              <a:t>Material composition shares of c-Si</a:t>
            </a:r>
          </a:p>
          <a:p>
            <a:pPr marL="0" lvl="0" indent="0">
              <a:spcBef>
                <a:spcPct val="0"/>
              </a:spcBef>
              <a:spcAft>
                <a:spcPct val="0"/>
              </a:spcAft>
              <a:buNone/>
            </a:pPr>
            <a:r>
              <a:rPr lang="en-US" altLang="en-US" sz="1400" b="1" dirty="0"/>
              <a:t>solar panels (in %) – (world, 2021)</a:t>
            </a:r>
            <a:endParaRPr lang="en-US" sz="1400" b="1" dirty="0"/>
          </a:p>
        </p:txBody>
      </p:sp>
      <p:cxnSp>
        <p:nvCxnSpPr>
          <p:cNvPr id="3138" name="btfpColumnHeaderBoxLine399874">
            <a:extLst>
              <a:ext uri="{FF2B5EF4-FFF2-40B4-BE49-F238E27FC236}">
                <a16:creationId xmlns:a16="http://schemas.microsoft.com/office/drawing/2014/main" id="{54EE993C-F695-D664-E4CB-AC433B6C73AE}"/>
              </a:ext>
            </a:extLst>
          </p:cNvPr>
          <p:cNvCxnSpPr>
            <a:cxnSpLocks/>
          </p:cNvCxnSpPr>
          <p:nvPr/>
        </p:nvCxnSpPr>
        <p:spPr bwMode="gray">
          <a:xfrm>
            <a:off x="3933825" y="2077700"/>
            <a:ext cx="398510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052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6813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592" imgH="591" progId="TCLayout.ActiveDocument.1">
                  <p:embed/>
                </p:oleObj>
              </mc:Choice>
              <mc:Fallback>
                <p:oleObj name="think-cell Slide" r:id="rId56" imgW="592" imgH="591" progId="TCLayout.ActiveDocument.1">
                  <p:embed/>
                  <p:pic>
                    <p:nvPicPr>
                      <p:cNvPr id="7" name="think-cell data - do not delete" hidden="1"/>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~60% cost reduction from R&amp;D efficiency improvements, ~20% from economies of scale, ~10% from yield from learning by doing</a:t>
            </a:r>
          </a:p>
        </p:txBody>
      </p:sp>
      <p:sp>
        <p:nvSpPr>
          <p:cNvPr id="54" name="btfpNotesBox440432"/>
          <p:cNvSpPr txBox="1"/>
          <p:nvPr>
            <p:custDataLst>
              <p:tags r:id="rId3"/>
            </p:custDataLst>
          </p:nvPr>
        </p:nvSpPr>
        <p:spPr bwMode="gray">
          <a:xfrm>
            <a:off x="330198" y="6272784"/>
            <a:ext cx="8513564" cy="369332"/>
          </a:xfrm>
          <a:prstGeom prst="rect">
            <a:avLst/>
          </a:prstGeom>
          <a:noFill/>
        </p:spPr>
        <p:txBody>
          <a:bodyPr vert="horz" wrap="square" lIns="0" tIns="0" rIns="0" bIns="0" rtlCol="0" anchor="b">
            <a:spAutoFit/>
          </a:bodyPr>
          <a:lstStyle/>
          <a:p>
            <a:pPr marL="0" indent="0">
              <a:spcBef>
                <a:spcPts val="0"/>
              </a:spcBef>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8"/>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using IRENA data (2023); Nemet (2009); Farmer &amp; Lafond (2016);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9"/>
              </a:rPr>
              <a:t>Kavlak et al. (2018)</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0"/>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using Lafond et al. 2017, IRENA, and de la Tour (2013);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1"/>
              </a:rPr>
              <a:t>BloombergNEF (2024)</a:t>
            </a:r>
            <a:r>
              <a:rPr lang="en-US" sz="800" dirty="0">
                <a:solidFill>
                  <a:srgbClr val="000000"/>
                </a:solidFill>
                <a:latin typeface="Arial"/>
              </a:rPr>
              <a:t>;</a:t>
            </a:r>
            <a:r>
              <a:rPr lang="en-US" sz="800" dirty="0">
                <a:solidFill>
                  <a:srgbClr val="000000"/>
                </a:solidFill>
                <a:hlinkClick r:id="rId62"/>
              </a:rPr>
              <a:t> IEA, Solar PV Global Supply Chains (p.24)</a:t>
            </a:r>
            <a:r>
              <a:rPr lang="en-US" sz="800" dirty="0">
                <a:solidFill>
                  <a:srgbClr val="000000"/>
                </a:solidFill>
              </a:rPr>
              <a:t>, </a:t>
            </a:r>
            <a:r>
              <a:rPr lang="en-US" sz="800" dirty="0">
                <a:solidFill>
                  <a:srgbClr val="000000"/>
                </a:solidFill>
                <a:hlinkClick r:id="rId63"/>
              </a:rPr>
              <a:t>Business </a:t>
            </a:r>
            <a:r>
              <a:rPr lang="en-US" sz="800" dirty="0" err="1">
                <a:solidFill>
                  <a:srgbClr val="000000"/>
                </a:solidFill>
                <a:hlinkClick r:id="rId63"/>
              </a:rPr>
              <a:t>AnalyticIQ</a:t>
            </a:r>
            <a:r>
              <a:rPr lang="en-US" sz="800" dirty="0">
                <a:solidFill>
                  <a:srgbClr val="000000"/>
                </a:solidFill>
              </a:rPr>
              <a:t>; </a:t>
            </a:r>
            <a:r>
              <a:rPr lang="en-US" sz="800" dirty="0">
                <a:solidFill>
                  <a:srgbClr val="000000"/>
                </a:solidFill>
                <a:hlinkClick r:id="rId64"/>
              </a:rPr>
              <a:t>PV Magazine, Polysilicon prices can hit all-time low</a:t>
            </a:r>
            <a:r>
              <a:rPr lang="en-US" sz="800" dirty="0">
                <a:solidFill>
                  <a:srgbClr val="000000"/>
                </a:solidFill>
              </a:rPr>
              <a:t> </a:t>
            </a:r>
          </a:p>
          <a:p>
            <a:pPr marL="0" indent="0">
              <a:spcBef>
                <a:spcPts val="0"/>
              </a:spcBef>
              <a:buNone/>
            </a:pPr>
            <a:r>
              <a:rPr lang="en-US" sz="800" dirty="0">
                <a:solidFill>
                  <a:srgbClr val="000000"/>
                </a:solidFill>
              </a:rPr>
              <a:t>Credit: Taicheng Jin, Isabel Hoyos, Hassan Riaz, Hyae Ryung Kim, and</a:t>
            </a:r>
            <a:r>
              <a:rPr lang="en-US" sz="800" dirty="0"/>
              <a:t> </a:t>
            </a:r>
            <a:r>
              <a:rPr lang="en-US" sz="800" dirty="0">
                <a:solidFill>
                  <a:srgbClr val="000000"/>
                </a:solidFill>
                <a:hlinkClick r:id="rId65"/>
              </a:rPr>
              <a:t>Gernot Wagner</a:t>
            </a:r>
            <a:r>
              <a:rPr lang="en-US" sz="800" dirty="0">
                <a:solidFill>
                  <a:srgbClr val="000000"/>
                </a:solidFill>
              </a:rPr>
              <a:t> (23 September 2024); share/adapt </a:t>
            </a:r>
            <a:r>
              <a:rPr lang="en-US" sz="800" dirty="0">
                <a:solidFill>
                  <a:srgbClr val="000000"/>
                </a:solidFill>
                <a:hlinkClick r:id="rId66"/>
              </a:rPr>
              <a:t>with attribution</a:t>
            </a:r>
            <a:r>
              <a:rPr lang="en-US" sz="800" dirty="0">
                <a:solidFill>
                  <a:srgbClr val="000000"/>
                </a:solidFill>
              </a:rPr>
              <a:t>. Contact: </a:t>
            </a:r>
            <a:r>
              <a:rPr lang="en-US" sz="800" dirty="0">
                <a:solidFill>
                  <a:srgbClr val="000000"/>
                </a:solidFill>
                <a:hlinkClick r:id="rId67"/>
              </a:rPr>
              <a:t>gwagner@columbia.edu</a:t>
            </a:r>
            <a:r>
              <a:rPr lang="en-US" sz="800" dirty="0">
                <a:solidFill>
                  <a:srgbClr val="000000"/>
                </a:solidFill>
              </a:rPr>
              <a:t> </a:t>
            </a: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967587" y="1554480"/>
            <a:ext cx="2894213" cy="423192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dirty="0"/>
              <a:t>Polysilicon prices </a:t>
            </a:r>
            <a:r>
              <a:rPr lang="en-US" sz="1050" b="1" dirty="0"/>
              <a:t>rose to $39 per kilogram </a:t>
            </a:r>
            <a:r>
              <a:rPr lang="en-US" sz="1050" dirty="0"/>
              <a:t>due to COVID-related </a:t>
            </a:r>
            <a:r>
              <a:rPr lang="en-US" sz="1050" b="1" dirty="0"/>
              <a:t>closures of Chinese production facilities </a:t>
            </a:r>
            <a:r>
              <a:rPr lang="en-US" sz="1050" dirty="0"/>
              <a:t>between 2020 and 2022; </a:t>
            </a:r>
            <a:r>
              <a:rPr lang="en-US" sz="1050" b="1" dirty="0"/>
              <a:t>as restrictions eased </a:t>
            </a:r>
            <a:r>
              <a:rPr lang="en-US" sz="1050" dirty="0"/>
              <a:t>and </a:t>
            </a:r>
            <a:r>
              <a:rPr lang="en-US" sz="1050" b="1" dirty="0"/>
              <a:t>new production capacity </a:t>
            </a:r>
            <a:r>
              <a:rPr lang="en-US" sz="1050" dirty="0"/>
              <a:t>grew, </a:t>
            </a:r>
            <a:r>
              <a:rPr lang="en-US" sz="1050" b="1" dirty="0"/>
              <a:t>prices fell back to less than $10 per kg</a:t>
            </a:r>
            <a:r>
              <a:rPr lang="en-US" sz="1050" dirty="0"/>
              <a:t>.</a:t>
            </a:r>
          </a:p>
          <a:p>
            <a:pPr lvl="1"/>
            <a:r>
              <a:rPr lang="en-US" sz="850" dirty="0"/>
              <a:t>With </a:t>
            </a:r>
            <a:r>
              <a:rPr lang="en-US" sz="850" b="1" dirty="0"/>
              <a:t>new capacity still being added</a:t>
            </a:r>
            <a:r>
              <a:rPr lang="en-US" sz="850" dirty="0"/>
              <a:t>, analysts estimate the price could drop under </a:t>
            </a:r>
            <a:r>
              <a:rPr lang="en-US" sz="850" b="1" dirty="0"/>
              <a:t>$7 per kg in China </a:t>
            </a:r>
            <a:r>
              <a:rPr lang="en-US" sz="850" dirty="0"/>
              <a:t>in the near future.</a:t>
            </a:r>
            <a:endParaRPr lang="en-US" sz="1050" dirty="0"/>
          </a:p>
          <a:p>
            <a:pPr>
              <a:spcBef>
                <a:spcPts val="600"/>
              </a:spcBef>
            </a:pPr>
            <a:r>
              <a:rPr lang="en-US" sz="1050" dirty="0"/>
              <a:t>Global wafer production has </a:t>
            </a:r>
            <a:r>
              <a:rPr lang="en-US" sz="1050" b="1" dirty="0"/>
              <a:t>shifted from &lt;158.7 mm wafer sizes to larger sizes </a:t>
            </a:r>
            <a:r>
              <a:rPr lang="en-US" sz="1050" dirty="0"/>
              <a:t>since 2017.</a:t>
            </a:r>
          </a:p>
          <a:p>
            <a:pPr>
              <a:spcBef>
                <a:spcPts val="600"/>
              </a:spcBef>
            </a:pPr>
            <a:r>
              <a:rPr lang="en-US" sz="1050" dirty="0"/>
              <a:t>Larger wafer sizes use </a:t>
            </a:r>
            <a:r>
              <a:rPr lang="en-US" sz="1050" b="1" dirty="0"/>
              <a:t>fewer grams of polysilicon per watt</a:t>
            </a:r>
            <a:r>
              <a:rPr lang="en-US" sz="1050" dirty="0"/>
              <a:t>, driving </a:t>
            </a:r>
            <a:r>
              <a:rPr lang="en-US" sz="1050" b="1" dirty="0"/>
              <a:t>considerable cost savings</a:t>
            </a:r>
            <a:r>
              <a:rPr lang="en-US" sz="1050" dirty="0"/>
              <a:t>.</a:t>
            </a:r>
          </a:p>
          <a:p>
            <a:pPr>
              <a:spcBef>
                <a:spcPts val="600"/>
              </a:spcBef>
            </a:pPr>
            <a:r>
              <a:rPr lang="en-US" sz="1050" b="1" dirty="0"/>
              <a:t>Manufacturing overcapacity </a:t>
            </a:r>
            <a:r>
              <a:rPr lang="en-US" sz="1050" dirty="0"/>
              <a:t>may </a:t>
            </a:r>
            <a:r>
              <a:rPr lang="en-US" sz="1050" b="1" dirty="0"/>
              <a:t>temporarily decline in coming years </a:t>
            </a:r>
            <a:r>
              <a:rPr lang="en-US" sz="1050" dirty="0"/>
              <a:t>as factories pause for upgrades needed to produce larger wafer sizes.</a:t>
            </a:r>
          </a:p>
        </p:txBody>
      </p:sp>
      <p:graphicFrame>
        <p:nvGraphicFramePr>
          <p:cNvPr id="499" name="Chart 498">
            <a:extLst>
              <a:ext uri="{FF2B5EF4-FFF2-40B4-BE49-F238E27FC236}">
                <a16:creationId xmlns:a16="http://schemas.microsoft.com/office/drawing/2014/main" id="{8B8C58D4-08A5-97D0-D43F-1F217E37C302}"/>
              </a:ext>
            </a:extLst>
          </p:cNvPr>
          <p:cNvGraphicFramePr/>
          <p:nvPr>
            <p:custDataLst>
              <p:tags r:id="rId4"/>
            </p:custDataLst>
            <p:extLst>
              <p:ext uri="{D42A27DB-BD31-4B8C-83A1-F6EECF244321}">
                <p14:modId xmlns:p14="http://schemas.microsoft.com/office/powerpoint/2010/main" val="3744984822"/>
              </p:ext>
            </p:extLst>
          </p:nvPr>
        </p:nvGraphicFramePr>
        <p:xfrm>
          <a:off x="5043488" y="2316163"/>
          <a:ext cx="3665537" cy="3511550"/>
        </p:xfrm>
        <a:graphic>
          <a:graphicData uri="http://schemas.openxmlformats.org/drawingml/2006/chart">
            <c:chart xmlns:c="http://schemas.openxmlformats.org/drawingml/2006/chart" xmlns:r="http://schemas.openxmlformats.org/officeDocument/2006/relationships" r:id="rId68"/>
          </a:graphicData>
        </a:graphic>
      </p:graphicFrame>
      <p:sp>
        <p:nvSpPr>
          <p:cNvPr id="176" name="Text Placeholder 10">
            <a:extLst>
              <a:ext uri="{FF2B5EF4-FFF2-40B4-BE49-F238E27FC236}">
                <a16:creationId xmlns:a16="http://schemas.microsoft.com/office/drawing/2014/main" id="{2AAEED20-A9A0-0AE1-E5CC-54545380D4E9}"/>
              </a:ext>
            </a:extLst>
          </p:cNvPr>
          <p:cNvSpPr>
            <a:spLocks noGrp="1"/>
          </p:cNvSpPr>
          <p:nvPr>
            <p:custDataLst>
              <p:tags r:id="rId5"/>
            </p:custDataLst>
          </p:nvPr>
        </p:nvSpPr>
        <p:spPr bwMode="gray">
          <a:xfrm>
            <a:off x="4940300" y="5654675"/>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93B996-5A0E-4A05-8BE9-9938196772B3}" type="datetime'''''0'''''''''''''''''''''''''''''">
              <a:rPr lang="en-US" altLang="en-US" sz="1200" smtClean="0"/>
              <a:pPr/>
              <a:t>0</a:t>
            </a:fld>
            <a:endParaRPr lang="en-US" sz="1200" dirty="0"/>
          </a:p>
        </p:txBody>
      </p:sp>
      <p:sp>
        <p:nvSpPr>
          <p:cNvPr id="172" name="Text Placeholder 10">
            <a:extLst>
              <a:ext uri="{FF2B5EF4-FFF2-40B4-BE49-F238E27FC236}">
                <a16:creationId xmlns:a16="http://schemas.microsoft.com/office/drawing/2014/main" id="{610639A7-37A6-BC22-1E88-66D5DABE28A0}"/>
              </a:ext>
            </a:extLst>
          </p:cNvPr>
          <p:cNvSpPr txBox="1">
            <a:spLocks/>
          </p:cNvSpPr>
          <p:nvPr>
            <p:custDataLst>
              <p:tags r:id="rId6"/>
            </p:custDataLst>
          </p:nvPr>
        </p:nvSpPr>
        <p:spPr bwMode="gray">
          <a:xfrm>
            <a:off x="4856163" y="48180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825203F-80B5-43E2-97FC-C53772FCE110}" type="datetime'''''''''''1''''''''''''''''''''''''''''''''''''''''0'''">
              <a:rPr lang="en-US" altLang="en-US" sz="1200" smtClean="0"/>
              <a:pPr/>
              <a:t>10</a:t>
            </a:fld>
            <a:endParaRPr lang="en-US" sz="1200" dirty="0"/>
          </a:p>
        </p:txBody>
      </p:sp>
      <p:sp>
        <p:nvSpPr>
          <p:cNvPr id="173" name="Text Placeholder 10">
            <a:extLst>
              <a:ext uri="{FF2B5EF4-FFF2-40B4-BE49-F238E27FC236}">
                <a16:creationId xmlns:a16="http://schemas.microsoft.com/office/drawing/2014/main" id="{E61C4E64-95B8-CC8B-945B-88D9D9DE311F}"/>
              </a:ext>
            </a:extLst>
          </p:cNvPr>
          <p:cNvSpPr txBox="1">
            <a:spLocks/>
          </p:cNvSpPr>
          <p:nvPr>
            <p:custDataLst>
              <p:tags r:id="rId7"/>
            </p:custDataLst>
          </p:nvPr>
        </p:nvSpPr>
        <p:spPr bwMode="gray">
          <a:xfrm>
            <a:off x="4856163" y="398145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18CF49-4D4D-46C5-BCC2-4D3A0912C735}" type="datetime'''''2''''''''''''''''''''''''0'''''''''''''''''''''''''''">
              <a:rPr lang="en-US" altLang="en-US" sz="1200" smtClean="0"/>
              <a:pPr/>
              <a:t>20</a:t>
            </a:fld>
            <a:endParaRPr lang="en-US" sz="1200" dirty="0"/>
          </a:p>
        </p:txBody>
      </p:sp>
      <p:sp>
        <p:nvSpPr>
          <p:cNvPr id="174" name="Text Placeholder 10">
            <a:extLst>
              <a:ext uri="{FF2B5EF4-FFF2-40B4-BE49-F238E27FC236}">
                <a16:creationId xmlns:a16="http://schemas.microsoft.com/office/drawing/2014/main" id="{5FD537ED-3131-ABEF-480E-D588A318EE22}"/>
              </a:ext>
            </a:extLst>
          </p:cNvPr>
          <p:cNvSpPr txBox="1">
            <a:spLocks/>
          </p:cNvSpPr>
          <p:nvPr>
            <p:custDataLst>
              <p:tags r:id="rId8"/>
            </p:custDataLst>
          </p:nvPr>
        </p:nvSpPr>
        <p:spPr bwMode="gray">
          <a:xfrm>
            <a:off x="4856163" y="3144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3DA3735-692E-4064-BA18-B06283137256}" type="datetime'''''''''''''''''''''''''''''''''''''''''''3''''''0'''''">
              <a:rPr lang="en-US" altLang="en-US" sz="1200" smtClean="0"/>
              <a:pPr/>
              <a:t>30</a:t>
            </a:fld>
            <a:endParaRPr lang="en-US" sz="1200" dirty="0"/>
          </a:p>
        </p:txBody>
      </p:sp>
      <p:sp>
        <p:nvSpPr>
          <p:cNvPr id="175" name="Text Placeholder 10">
            <a:extLst>
              <a:ext uri="{FF2B5EF4-FFF2-40B4-BE49-F238E27FC236}">
                <a16:creationId xmlns:a16="http://schemas.microsoft.com/office/drawing/2014/main" id="{796C7800-DAFE-A42D-FEFF-2F7E1C02B40A}"/>
              </a:ext>
            </a:extLst>
          </p:cNvPr>
          <p:cNvSpPr txBox="1">
            <a:spLocks/>
          </p:cNvSpPr>
          <p:nvPr>
            <p:custDataLst>
              <p:tags r:id="rId9"/>
            </p:custDataLst>
          </p:nvPr>
        </p:nvSpPr>
        <p:spPr bwMode="gray">
          <a:xfrm>
            <a:off x="4856163" y="230822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724DD4-1533-45AD-B7D3-5826B05E1F90}" type="datetime'''''''''''''''''''''''''''4''''''''''0'''''''''''''">
              <a:rPr lang="en-US" altLang="en-US" sz="1200" smtClean="0"/>
              <a:pPr/>
              <a:t>40</a:t>
            </a:fld>
            <a:endParaRPr lang="en-US" sz="1200" dirty="0"/>
          </a:p>
        </p:txBody>
      </p:sp>
      <p:cxnSp>
        <p:nvCxnSpPr>
          <p:cNvPr id="180" name="Straight Connector 179">
            <a:extLst>
              <a:ext uri="{FF2B5EF4-FFF2-40B4-BE49-F238E27FC236}">
                <a16:creationId xmlns:a16="http://schemas.microsoft.com/office/drawing/2014/main" id="{E01EA517-6AF2-529D-CB03-D3904E7A2014}"/>
              </a:ext>
            </a:extLst>
          </p:cNvPr>
          <p:cNvCxnSpPr/>
          <p:nvPr>
            <p:custDataLst>
              <p:tags r:id="rId10"/>
            </p:custDataLst>
          </p:nvPr>
        </p:nvCxnSpPr>
        <p:spPr bwMode="auto">
          <a:xfrm>
            <a:off x="8626475" y="509428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562C9AA3-17B3-0C73-0560-BE270B873C77}"/>
              </a:ext>
            </a:extLst>
          </p:cNvPr>
          <p:cNvCxnSpPr/>
          <p:nvPr>
            <p:custDataLst>
              <p:tags r:id="rId11"/>
            </p:custDataLst>
          </p:nvPr>
        </p:nvCxnSpPr>
        <p:spPr bwMode="auto">
          <a:xfrm>
            <a:off x="7788275" y="237013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9" name="Text Placeholder 10">
            <a:extLst>
              <a:ext uri="{FF2B5EF4-FFF2-40B4-BE49-F238E27FC236}">
                <a16:creationId xmlns:a16="http://schemas.microsoft.com/office/drawing/2014/main" id="{768385BB-C80E-8097-EE54-B90CA4D5771E}"/>
              </a:ext>
            </a:extLst>
          </p:cNvPr>
          <p:cNvSpPr>
            <a:spLocks noGrp="1"/>
          </p:cNvSpPr>
          <p:nvPr>
            <p:custDataLst>
              <p:tags r:id="rId12"/>
            </p:custDataLst>
          </p:nvPr>
        </p:nvSpPr>
        <p:spPr bwMode="auto">
          <a:xfrm>
            <a:off x="5426075"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C84F5E4-5572-4BC6-9EAC-F840F7180AD8}" type="datetime'''''''2''''''''01''''''''''''''''''''''8'''''''''''">
              <a:rPr lang="en-US" altLang="en-US" sz="1200" smtClean="0"/>
              <a:pPr/>
              <a:t>2018</a:t>
            </a:fld>
            <a:endParaRPr lang="en-US" sz="1200" dirty="0"/>
          </a:p>
        </p:txBody>
      </p:sp>
      <p:sp>
        <p:nvSpPr>
          <p:cNvPr id="198" name="Text Placeholder 10">
            <a:extLst>
              <a:ext uri="{FF2B5EF4-FFF2-40B4-BE49-F238E27FC236}">
                <a16:creationId xmlns:a16="http://schemas.microsoft.com/office/drawing/2014/main" id="{682F89EC-97F7-6C9D-7F84-D108F40F44FB}"/>
              </a:ext>
            </a:extLst>
          </p:cNvPr>
          <p:cNvSpPr>
            <a:spLocks noGrp="1"/>
          </p:cNvSpPr>
          <p:nvPr>
            <p:custDataLst>
              <p:tags r:id="rId13"/>
            </p:custDataLst>
          </p:nvPr>
        </p:nvSpPr>
        <p:spPr bwMode="auto">
          <a:xfrm>
            <a:off x="4856163" y="1982788"/>
            <a:ext cx="305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China’s actual polysilicon price by month ($/kg)</a:t>
            </a:r>
            <a:endParaRPr lang="en-US" sz="1200" dirty="0"/>
          </a:p>
        </p:txBody>
      </p:sp>
      <p:sp>
        <p:nvSpPr>
          <p:cNvPr id="183" name="Text Placeholder 10">
            <a:extLst>
              <a:ext uri="{FF2B5EF4-FFF2-40B4-BE49-F238E27FC236}">
                <a16:creationId xmlns:a16="http://schemas.microsoft.com/office/drawing/2014/main" id="{D96D109F-212C-F213-C0FD-807768D7D879}"/>
              </a:ext>
            </a:extLst>
          </p:cNvPr>
          <p:cNvSpPr>
            <a:spLocks noGrp="1"/>
          </p:cNvSpPr>
          <p:nvPr>
            <p:custDataLst>
              <p:tags r:id="rId14"/>
            </p:custDataLst>
          </p:nvPr>
        </p:nvSpPr>
        <p:spPr bwMode="auto">
          <a:xfrm>
            <a:off x="63738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32405A-1D0D-41E8-8776-8578B637C347}" type="datetime'20''''''''''''2''0'''''''''''''''''''''''''''''''">
              <a:rPr lang="en-US" altLang="en-US" sz="1200" smtClean="0"/>
              <a:pPr/>
              <a:t>2020</a:t>
            </a:fld>
            <a:endParaRPr lang="en-US" sz="1200" dirty="0"/>
          </a:p>
        </p:txBody>
      </p:sp>
      <p:sp>
        <p:nvSpPr>
          <p:cNvPr id="187" name="Text Placeholder 10">
            <a:extLst>
              <a:ext uri="{FF2B5EF4-FFF2-40B4-BE49-F238E27FC236}">
                <a16:creationId xmlns:a16="http://schemas.microsoft.com/office/drawing/2014/main" id="{D7B0219A-241D-7C98-EBBB-032FFB9AA7FF}"/>
              </a:ext>
            </a:extLst>
          </p:cNvPr>
          <p:cNvSpPr>
            <a:spLocks noGrp="1"/>
          </p:cNvSpPr>
          <p:nvPr>
            <p:custDataLst>
              <p:tags r:id="rId15"/>
            </p:custDataLst>
          </p:nvPr>
        </p:nvSpPr>
        <p:spPr bwMode="auto">
          <a:xfrm>
            <a:off x="68468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EED031-77C3-43D9-A8DD-ACCF5093E71E}" type="datetime'2''''''''''''0''''''''''''''2''''''1'''''">
              <a:rPr lang="en-US" altLang="en-US" sz="1200" smtClean="0"/>
              <a:pPr/>
              <a:t>2021</a:t>
            </a:fld>
            <a:endParaRPr lang="en-US" sz="1200" dirty="0"/>
          </a:p>
        </p:txBody>
      </p:sp>
      <p:sp>
        <p:nvSpPr>
          <p:cNvPr id="182" name="Text Placeholder 10">
            <a:extLst>
              <a:ext uri="{FF2B5EF4-FFF2-40B4-BE49-F238E27FC236}">
                <a16:creationId xmlns:a16="http://schemas.microsoft.com/office/drawing/2014/main" id="{FCE7EB40-33F3-F991-7F22-707D7C000CF4}"/>
              </a:ext>
            </a:extLst>
          </p:cNvPr>
          <p:cNvSpPr>
            <a:spLocks noGrp="1"/>
          </p:cNvSpPr>
          <p:nvPr>
            <p:custDataLst>
              <p:tags r:id="rId16"/>
            </p:custDataLst>
          </p:nvPr>
        </p:nvSpPr>
        <p:spPr bwMode="auto">
          <a:xfrm>
            <a:off x="73215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EA32C1-F523-4EEF-A9B0-44DE52F99D23}" type="datetime'''''''''202''''''''''''''''''''''''''''''''''2'">
              <a:rPr lang="en-US" altLang="en-US" sz="1200" smtClean="0"/>
              <a:pPr/>
              <a:t>2022</a:t>
            </a:fld>
            <a:endParaRPr lang="en-US" sz="1200" dirty="0"/>
          </a:p>
        </p:txBody>
      </p:sp>
      <p:sp>
        <p:nvSpPr>
          <p:cNvPr id="211" name="Text Placeholder 10">
            <a:extLst>
              <a:ext uri="{FF2B5EF4-FFF2-40B4-BE49-F238E27FC236}">
                <a16:creationId xmlns:a16="http://schemas.microsoft.com/office/drawing/2014/main" id="{B15A6BCE-1497-DF6D-7D1A-25767FD4AB3C}"/>
              </a:ext>
            </a:extLst>
          </p:cNvPr>
          <p:cNvSpPr txBox="1">
            <a:spLocks/>
          </p:cNvSpPr>
          <p:nvPr>
            <p:custDataLst>
              <p:tags r:id="rId17"/>
            </p:custDataLst>
          </p:nvPr>
        </p:nvSpPr>
        <p:spPr bwMode="gray">
          <a:xfrm>
            <a:off x="7497763" y="2157414"/>
            <a:ext cx="5826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dirty="0">
                <a:effectLst/>
              </a:rPr>
              <a:t>$</a:t>
            </a:r>
            <a:fld id="{100FCA66-EBC6-4A6C-AEAD-5F63D56063E2}" type="datetime'''''''''''''''''3''''''''9'''''">
              <a:rPr lang="en-US" altLang="en-US" sz="1400" smtClean="0">
                <a:effectLst/>
              </a:rPr>
              <a:pPr marL="0" indent="0" algn="ctr">
                <a:spcBef>
                  <a:spcPct val="0"/>
                </a:spcBef>
                <a:spcAft>
                  <a:spcPct val="0"/>
                </a:spcAft>
                <a:buNone/>
              </a:pPr>
              <a:t>39</a:t>
            </a:fld>
            <a:r>
              <a:rPr lang="en-US" altLang="en-US" sz="1400" dirty="0">
                <a:effectLst/>
              </a:rPr>
              <a:t>/kg</a:t>
            </a:r>
            <a:endParaRPr lang="en-US" sz="1400" dirty="0"/>
          </a:p>
        </p:txBody>
      </p:sp>
      <p:sp>
        <p:nvSpPr>
          <p:cNvPr id="193" name="Text Placeholder 10">
            <a:extLst>
              <a:ext uri="{FF2B5EF4-FFF2-40B4-BE49-F238E27FC236}">
                <a16:creationId xmlns:a16="http://schemas.microsoft.com/office/drawing/2014/main" id="{FAD50973-A8A7-453C-79EC-E1E269212002}"/>
              </a:ext>
            </a:extLst>
          </p:cNvPr>
          <p:cNvSpPr>
            <a:spLocks noGrp="1"/>
          </p:cNvSpPr>
          <p:nvPr>
            <p:custDataLst>
              <p:tags r:id="rId18"/>
            </p:custDataLst>
          </p:nvPr>
        </p:nvSpPr>
        <p:spPr bwMode="auto">
          <a:xfrm>
            <a:off x="49514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EBD75F-EEA9-46DE-83DD-D8039B80752F}" type="datetime'''''''''''''''''''''2''''''0''''''''''''''''1''''''7'''''''">
              <a:rPr lang="en-US" altLang="en-US" sz="1200" smtClean="0"/>
              <a:pPr/>
              <a:t>2017</a:t>
            </a:fld>
            <a:endParaRPr lang="en-US" sz="1200" dirty="0"/>
          </a:p>
        </p:txBody>
      </p:sp>
      <p:sp>
        <p:nvSpPr>
          <p:cNvPr id="184" name="Text Placeholder 10">
            <a:extLst>
              <a:ext uri="{FF2B5EF4-FFF2-40B4-BE49-F238E27FC236}">
                <a16:creationId xmlns:a16="http://schemas.microsoft.com/office/drawing/2014/main" id="{CE00904D-22BC-DC65-506E-8AF7F13C16CE}"/>
              </a:ext>
            </a:extLst>
          </p:cNvPr>
          <p:cNvSpPr>
            <a:spLocks noGrp="1"/>
          </p:cNvSpPr>
          <p:nvPr>
            <p:custDataLst>
              <p:tags r:id="rId19"/>
            </p:custDataLst>
          </p:nvPr>
        </p:nvSpPr>
        <p:spPr bwMode="auto">
          <a:xfrm>
            <a:off x="77962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14741B-4E8D-4AAF-B688-260F1E850768}" type="datetime'''''''''''''''2''0''''''''''''''''''''''''''2''''''''3'''''''">
              <a:rPr lang="en-US" altLang="en-US" sz="1200" smtClean="0"/>
              <a:pPr/>
              <a:t>2023</a:t>
            </a:fld>
            <a:endParaRPr lang="en-US" sz="1200" dirty="0"/>
          </a:p>
        </p:txBody>
      </p:sp>
      <p:sp>
        <p:nvSpPr>
          <p:cNvPr id="185" name="Text Placeholder 10">
            <a:extLst>
              <a:ext uri="{FF2B5EF4-FFF2-40B4-BE49-F238E27FC236}">
                <a16:creationId xmlns:a16="http://schemas.microsoft.com/office/drawing/2014/main" id="{FF6F3B1E-6843-69D5-004D-0636BFC192AC}"/>
              </a:ext>
            </a:extLst>
          </p:cNvPr>
          <p:cNvSpPr>
            <a:spLocks noGrp="1"/>
          </p:cNvSpPr>
          <p:nvPr>
            <p:custDataLst>
              <p:tags r:id="rId20"/>
            </p:custDataLst>
          </p:nvPr>
        </p:nvSpPr>
        <p:spPr bwMode="auto">
          <a:xfrm>
            <a:off x="82692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AE6747-836E-4A53-96BE-F09B699952E9}" type="datetime'''''''''''''''''''20''''''''''2''''''''''4'''''''''''''''''''">
              <a:rPr lang="en-US" altLang="en-US" sz="1200" smtClean="0"/>
              <a:pPr/>
              <a:t>2024</a:t>
            </a:fld>
            <a:endParaRPr lang="en-US" sz="1200" dirty="0"/>
          </a:p>
        </p:txBody>
      </p:sp>
      <p:sp useBgFill="1">
        <p:nvSpPr>
          <p:cNvPr id="206" name="Text Placeholder 10">
            <a:extLst>
              <a:ext uri="{FF2B5EF4-FFF2-40B4-BE49-F238E27FC236}">
                <a16:creationId xmlns:a16="http://schemas.microsoft.com/office/drawing/2014/main" id="{E32ABB18-1FE3-0AC6-CE5D-7A99CCAC818D}"/>
              </a:ext>
            </a:extLst>
          </p:cNvPr>
          <p:cNvSpPr txBox="1">
            <a:spLocks/>
          </p:cNvSpPr>
          <p:nvPr>
            <p:custDataLst>
              <p:tags r:id="rId21"/>
            </p:custDataLst>
          </p:nvPr>
        </p:nvSpPr>
        <p:spPr bwMode="gray">
          <a:xfrm>
            <a:off x="8385174" y="4881563"/>
            <a:ext cx="484188" cy="212725"/>
          </a:xfrm>
          <a:prstGeom prst="rect">
            <a:avLst/>
          </a:prstGeom>
          <a:ln>
            <a:noFill/>
          </a:ln>
          <a:effec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dirty="0">
                <a:effectLst/>
              </a:rPr>
              <a:t>$</a:t>
            </a:r>
            <a:fld id="{F4FD1808-A415-4C33-A39E-D9AB85FC2BD0}" type="datetime'''''''''''''''6'''''''''''''''''''''''''''''''''''''''''">
              <a:rPr lang="en-US" altLang="en-US" sz="1400" smtClean="0">
                <a:effectLst/>
              </a:rPr>
              <a:pPr marL="0" indent="0" algn="ctr">
                <a:spcBef>
                  <a:spcPct val="0"/>
                </a:spcBef>
                <a:spcAft>
                  <a:spcPct val="0"/>
                </a:spcAft>
                <a:buNone/>
              </a:pPr>
              <a:t>6</a:t>
            </a:fld>
            <a:r>
              <a:rPr lang="en-US" altLang="en-US" sz="1400" dirty="0">
                <a:effectLst/>
              </a:rPr>
              <a:t>/kg</a:t>
            </a:r>
            <a:endParaRPr lang="en-US" sz="1400" dirty="0"/>
          </a:p>
        </p:txBody>
      </p:sp>
      <p:sp>
        <p:nvSpPr>
          <p:cNvPr id="186" name="Text Placeholder 10">
            <a:extLst>
              <a:ext uri="{FF2B5EF4-FFF2-40B4-BE49-F238E27FC236}">
                <a16:creationId xmlns:a16="http://schemas.microsoft.com/office/drawing/2014/main" id="{A05485F8-72D8-20CC-D597-0113E037E5EA}"/>
              </a:ext>
            </a:extLst>
          </p:cNvPr>
          <p:cNvSpPr>
            <a:spLocks noGrp="1"/>
          </p:cNvSpPr>
          <p:nvPr>
            <p:custDataLst>
              <p:tags r:id="rId22"/>
            </p:custDataLst>
          </p:nvPr>
        </p:nvSpPr>
        <p:spPr bwMode="auto">
          <a:xfrm>
            <a:off x="58991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5810E9-E53A-4379-A21F-AC8E46583299}" type="datetime'2''0''''''''''''''1''''''''''''''''''''''''''''''''''9'''''''">
              <a:rPr lang="en-US" altLang="en-US" sz="1200" smtClean="0"/>
              <a:pPr/>
              <a:t>2019</a:t>
            </a:fld>
            <a:endParaRPr lang="en-US" sz="1200" dirty="0"/>
          </a:p>
        </p:txBody>
      </p:sp>
      <p:sp>
        <p:nvSpPr>
          <p:cNvPr id="3" name="btfpColumnHeaderBoxText763597">
            <a:extLst>
              <a:ext uri="{FF2B5EF4-FFF2-40B4-BE49-F238E27FC236}">
                <a16:creationId xmlns:a16="http://schemas.microsoft.com/office/drawing/2014/main" id="{900F7ADB-45B0-2AAB-2917-868204713F9B}"/>
              </a:ext>
            </a:extLst>
          </p:cNvPr>
          <p:cNvSpPr txBox="1"/>
          <p:nvPr/>
        </p:nvSpPr>
        <p:spPr bwMode="gray">
          <a:xfrm>
            <a:off x="4828032" y="1554480"/>
            <a:ext cx="422433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Polysilicon prices peaked in 2022</a:t>
            </a:r>
          </a:p>
        </p:txBody>
      </p:sp>
      <p:cxnSp>
        <p:nvCxnSpPr>
          <p:cNvPr id="15" name="btfpColumnHeaderBoxLine763597">
            <a:extLst>
              <a:ext uri="{FF2B5EF4-FFF2-40B4-BE49-F238E27FC236}">
                <a16:creationId xmlns:a16="http://schemas.microsoft.com/office/drawing/2014/main" id="{E553E9BD-4879-7965-A5AC-13F4E338F08F}"/>
              </a:ext>
            </a:extLst>
          </p:cNvPr>
          <p:cNvCxnSpPr>
            <a:cxnSpLocks/>
          </p:cNvCxnSpPr>
          <p:nvPr/>
        </p:nvCxnSpPr>
        <p:spPr bwMode="gray">
          <a:xfrm>
            <a:off x="4828032" y="1828800"/>
            <a:ext cx="3762375" cy="34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5" name="btfpColumnHeaderBox863327">
            <a:extLst>
              <a:ext uri="{FF2B5EF4-FFF2-40B4-BE49-F238E27FC236}">
                <a16:creationId xmlns:a16="http://schemas.microsoft.com/office/drawing/2014/main" id="{E31C82FF-BB0D-F400-48E2-6ED4F39B0935}"/>
              </a:ext>
            </a:extLst>
          </p:cNvPr>
          <p:cNvGrpSpPr/>
          <p:nvPr>
            <p:custDataLst>
              <p:tags r:id="rId23"/>
            </p:custDataLst>
          </p:nvPr>
        </p:nvGrpSpPr>
        <p:grpSpPr>
          <a:xfrm>
            <a:off x="329183" y="1339034"/>
            <a:ext cx="4014788" cy="503663"/>
            <a:chOff x="4257967" y="1076311"/>
            <a:chExt cx="3483505" cy="503521"/>
          </a:xfrm>
        </p:grpSpPr>
        <p:sp>
          <p:nvSpPr>
            <p:cNvPr id="8" name="btfpColumnHeaderBoxText863327">
              <a:extLst>
                <a:ext uri="{FF2B5EF4-FFF2-40B4-BE49-F238E27FC236}">
                  <a16:creationId xmlns:a16="http://schemas.microsoft.com/office/drawing/2014/main" id="{0F33E57A-F0ED-8BB6-8706-3FE8493C0484}"/>
                </a:ext>
              </a:extLst>
            </p:cNvPr>
            <p:cNvSpPr txBox="1"/>
            <p:nvPr/>
          </p:nvSpPr>
          <p:spPr bwMode="gray">
            <a:xfrm>
              <a:off x="4257968" y="1076311"/>
              <a:ext cx="3483504" cy="503521"/>
            </a:xfrm>
            <a:prstGeom prst="rect">
              <a:avLst/>
            </a:prstGeom>
            <a:noFill/>
          </p:spPr>
          <p:txBody>
            <a:bodyPr vert="horz" wrap="square" lIns="36036" tIns="36036" rIns="36036" bIns="36036" rtlCol="0" anchor="b">
              <a:spAutoFit/>
            </a:bodyPr>
            <a:lstStyle/>
            <a:p>
              <a:pPr marL="0" indent="0">
                <a:spcBef>
                  <a:spcPts val="0"/>
                </a:spcBef>
                <a:buNone/>
                <a:defRPr/>
              </a:pPr>
              <a:r>
                <a:rPr lang="en-US" sz="1400" b="1" dirty="0">
                  <a:solidFill>
                    <a:srgbClr val="000000"/>
                  </a:solidFill>
                  <a:latin typeface="Arial"/>
                </a:rPr>
                <a:t>Change</a:t>
              </a:r>
              <a:r>
                <a:rPr kumimoji="0" lang="en-US" sz="1400" b="1" i="0" u="none" strike="noStrike" kern="1200" cap="none" spc="0" normalizeH="0" baseline="0" noProof="0" dirty="0">
                  <a:ln>
                    <a:noFill/>
                  </a:ln>
                  <a:solidFill>
                    <a:srgbClr val="000000"/>
                  </a:solidFill>
                  <a:effectLst/>
                  <a:uLnTx/>
                  <a:uFillTx/>
                  <a:latin typeface="Arial"/>
                  <a:ea typeface="+mn-ea"/>
                  <a:cs typeface="+mn-cs"/>
                </a:rPr>
                <a:t> in manufacturing parameters (’80-’20)</a:t>
              </a:r>
            </a:p>
          </p:txBody>
        </p:sp>
        <p:cxnSp>
          <p:nvCxnSpPr>
            <p:cNvPr id="9" name="btfpColumnHeaderBoxLine863327">
              <a:extLst>
                <a:ext uri="{FF2B5EF4-FFF2-40B4-BE49-F238E27FC236}">
                  <a16:creationId xmlns:a16="http://schemas.microsoft.com/office/drawing/2014/main" id="{5C6F943D-D50B-B7EA-E555-0CCB9F142E68}"/>
                </a:ext>
              </a:extLst>
            </p:cNvPr>
            <p:cNvCxnSpPr/>
            <p:nvPr/>
          </p:nvCxnSpPr>
          <p:spPr bwMode="gray">
            <a:xfrm>
              <a:off x="4257967" y="1565940"/>
              <a:ext cx="348350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0" name="Chart 9">
            <a:extLst>
              <a:ext uri="{FF2B5EF4-FFF2-40B4-BE49-F238E27FC236}">
                <a16:creationId xmlns:a16="http://schemas.microsoft.com/office/drawing/2014/main" id="{F239D761-44E9-FE22-CB3D-9468C050138A}"/>
              </a:ext>
            </a:extLst>
          </p:cNvPr>
          <p:cNvGraphicFramePr/>
          <p:nvPr>
            <p:custDataLst>
              <p:tags r:id="rId24"/>
            </p:custDataLst>
            <p:extLst>
              <p:ext uri="{D42A27DB-BD31-4B8C-83A1-F6EECF244321}">
                <p14:modId xmlns:p14="http://schemas.microsoft.com/office/powerpoint/2010/main" val="3941936286"/>
              </p:ext>
            </p:extLst>
          </p:nvPr>
        </p:nvGraphicFramePr>
        <p:xfrm>
          <a:off x="244475" y="1973263"/>
          <a:ext cx="4014788" cy="4214812"/>
        </p:xfrm>
        <a:graphic>
          <a:graphicData uri="http://schemas.openxmlformats.org/drawingml/2006/chart">
            <c:chart xmlns:c="http://schemas.openxmlformats.org/drawingml/2006/chart" xmlns:r="http://schemas.openxmlformats.org/officeDocument/2006/relationships" r:id="rId69"/>
          </a:graphicData>
        </a:graphic>
      </p:graphicFrame>
      <p:cxnSp>
        <p:nvCxnSpPr>
          <p:cNvPr id="17" name="Straight Connector 16">
            <a:extLst>
              <a:ext uri="{FF2B5EF4-FFF2-40B4-BE49-F238E27FC236}">
                <a16:creationId xmlns:a16="http://schemas.microsoft.com/office/drawing/2014/main" id="{A72A1CDF-B463-4F8E-0154-7D28DA7AD052}"/>
              </a:ext>
            </a:extLst>
          </p:cNvPr>
          <p:cNvCxnSpPr/>
          <p:nvPr>
            <p:custDataLst>
              <p:tags r:id="rId25"/>
            </p:custDataLst>
          </p:nvPr>
        </p:nvCxnSpPr>
        <p:spPr bwMode="auto">
          <a:xfrm>
            <a:off x="722313" y="3052763"/>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270908-DDD9-EA7F-F452-B263DAF862D3}"/>
              </a:ext>
            </a:extLst>
          </p:cNvPr>
          <p:cNvCxnSpPr/>
          <p:nvPr>
            <p:custDataLst>
              <p:tags r:id="rId26"/>
            </p:custDataLst>
          </p:nvPr>
        </p:nvCxnSpPr>
        <p:spPr bwMode="auto">
          <a:xfrm>
            <a:off x="3271838" y="2333625"/>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01442E4-C240-49F8-6C6C-D3A0A4F088E3}"/>
              </a:ext>
            </a:extLst>
          </p:cNvPr>
          <p:cNvCxnSpPr/>
          <p:nvPr>
            <p:custDataLst>
              <p:tags r:id="rId27"/>
            </p:custDataLst>
          </p:nvPr>
        </p:nvCxnSpPr>
        <p:spPr bwMode="auto">
          <a:xfrm flipV="1">
            <a:off x="3989388" y="2330450"/>
            <a:ext cx="0" cy="7254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7" name="Straight Connector 416">
            <a:extLst>
              <a:ext uri="{FF2B5EF4-FFF2-40B4-BE49-F238E27FC236}">
                <a16:creationId xmlns:a16="http://schemas.microsoft.com/office/drawing/2014/main" id="{60515F34-37D6-3C63-4FF4-E14C941DD675}"/>
              </a:ext>
            </a:extLst>
          </p:cNvPr>
          <p:cNvCxnSpPr>
            <a:cxnSpLocks/>
          </p:cNvCxnSpPr>
          <p:nvPr>
            <p:custDataLst>
              <p:tags r:id="rId28"/>
            </p:custDataLst>
          </p:nvPr>
        </p:nvCxnSpPr>
        <p:spPr bwMode="auto">
          <a:xfrm>
            <a:off x="3989388" y="3263900"/>
            <a:ext cx="0" cy="1508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A675594-6E18-B413-2C43-69D4CD999909}"/>
              </a:ext>
            </a:extLst>
          </p:cNvPr>
          <p:cNvCxnSpPr/>
          <p:nvPr>
            <p:custDataLst>
              <p:tags r:id="rId29"/>
            </p:custDataLst>
          </p:nvPr>
        </p:nvCxnSpPr>
        <p:spPr bwMode="auto">
          <a:xfrm>
            <a:off x="722313" y="54578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2C85C25-0EB1-2275-606D-3728A6648C10}"/>
              </a:ext>
            </a:extLst>
          </p:cNvPr>
          <p:cNvCxnSpPr/>
          <p:nvPr>
            <p:custDataLst>
              <p:tags r:id="rId30"/>
            </p:custDataLst>
          </p:nvPr>
        </p:nvCxnSpPr>
        <p:spPr bwMode="auto">
          <a:xfrm>
            <a:off x="3271838" y="5224463"/>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C37E2B6-E3E3-6FDB-944F-7720328963D9}"/>
              </a:ext>
            </a:extLst>
          </p:cNvPr>
          <p:cNvCxnSpPr/>
          <p:nvPr>
            <p:custDataLst>
              <p:tags r:id="rId31"/>
            </p:custDataLst>
          </p:nvPr>
        </p:nvCxnSpPr>
        <p:spPr bwMode="auto">
          <a:xfrm flipV="1">
            <a:off x="3989388" y="5221289"/>
            <a:ext cx="0" cy="2397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E99BA7A7-CA3C-287C-97CD-AB8AB6199B28}"/>
              </a:ext>
            </a:extLst>
          </p:cNvPr>
          <p:cNvCxnSpPr/>
          <p:nvPr>
            <p:custDataLst>
              <p:tags r:id="rId32"/>
            </p:custDataLst>
          </p:nvPr>
        </p:nvCxnSpPr>
        <p:spPr bwMode="auto">
          <a:xfrm>
            <a:off x="3271838" y="341153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E2355F22-BE68-DCD6-DE5C-0BC12E715A63}"/>
              </a:ext>
            </a:extLst>
          </p:cNvPr>
          <p:cNvCxnSpPr/>
          <p:nvPr>
            <p:custDataLst>
              <p:tags r:id="rId33"/>
            </p:custDataLst>
          </p:nvPr>
        </p:nvCxnSpPr>
        <p:spPr bwMode="auto">
          <a:xfrm>
            <a:off x="722313" y="48482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55EB893-E0D8-487B-665D-F0729CAE6CFF}"/>
              </a:ext>
            </a:extLst>
          </p:cNvPr>
          <p:cNvCxnSpPr/>
          <p:nvPr>
            <p:custDataLst>
              <p:tags r:id="rId34"/>
            </p:custDataLst>
          </p:nvPr>
        </p:nvCxnSpPr>
        <p:spPr bwMode="auto">
          <a:xfrm>
            <a:off x="3271838" y="560228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1CA0AC3E-42B2-88E1-BD13-AD954B1DB60A}"/>
              </a:ext>
            </a:extLst>
          </p:cNvPr>
          <p:cNvCxnSpPr>
            <a:cxnSpLocks/>
          </p:cNvCxnSpPr>
          <p:nvPr>
            <p:custDataLst>
              <p:tags r:id="rId35"/>
            </p:custDataLst>
          </p:nvPr>
        </p:nvCxnSpPr>
        <p:spPr bwMode="auto">
          <a:xfrm>
            <a:off x="3989388" y="4845050"/>
            <a:ext cx="0" cy="7604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E3770C7C-45A3-25BC-89F8-2A93076AA3D5}"/>
              </a:ext>
            </a:extLst>
          </p:cNvPr>
          <p:cNvCxnSpPr/>
          <p:nvPr>
            <p:custDataLst>
              <p:tags r:id="rId36"/>
            </p:custDataLst>
          </p:nvPr>
        </p:nvCxnSpPr>
        <p:spPr bwMode="auto">
          <a:xfrm>
            <a:off x="722313" y="326707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14" name="Text Placeholder 10">
            <a:extLst>
              <a:ext uri="{FF2B5EF4-FFF2-40B4-BE49-F238E27FC236}">
                <a16:creationId xmlns:a16="http://schemas.microsoft.com/office/drawing/2014/main" id="{E3ABEB8A-C3AB-D5B1-A60D-13A1DF5F28FE}"/>
              </a:ext>
            </a:extLst>
          </p:cNvPr>
          <p:cNvSpPr txBox="1">
            <a:spLocks/>
          </p:cNvSpPr>
          <p:nvPr>
            <p:custDataLst>
              <p:tags r:id="rId37"/>
            </p:custDataLst>
          </p:nvPr>
        </p:nvSpPr>
        <p:spPr bwMode="auto">
          <a:xfrm>
            <a:off x="4079875" y="3209925"/>
            <a:ext cx="382588" cy="258763"/>
          </a:xfrm>
          <a:prstGeom prst="ellipse">
            <a:avLst/>
          </a:prstGeom>
          <a:solidFill>
            <a:schemeClr val="accent6"/>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D6EB2D-4655-40DF-8C03-CCBFCBB5B3FA}" type="datetime'''''''''''''-''''''''''''''''''''''''''''''6''''''%'''''''''''">
              <a:rPr lang="en-US" altLang="en-US" sz="1200" b="1" smtClean="0">
                <a:solidFill>
                  <a:schemeClr val="bg1"/>
                </a:solidFill>
                <a:effectLst/>
              </a:rPr>
              <a:pPr/>
              <a:t>-6%</a:t>
            </a:fld>
            <a:endParaRPr lang="en-US" sz="1200" b="1" dirty="0">
              <a:solidFill>
                <a:schemeClr val="bg1"/>
              </a:solidFill>
            </a:endParaRPr>
          </a:p>
        </p:txBody>
      </p:sp>
      <p:sp>
        <p:nvSpPr>
          <p:cNvPr id="23" name="Text Placeholder 10">
            <a:extLst>
              <a:ext uri="{FF2B5EF4-FFF2-40B4-BE49-F238E27FC236}">
                <a16:creationId xmlns:a16="http://schemas.microsoft.com/office/drawing/2014/main" id="{9F55F6DD-9114-1F4F-17AC-A875F1B63121}"/>
              </a:ext>
            </a:extLst>
          </p:cNvPr>
          <p:cNvSpPr txBox="1">
            <a:spLocks/>
          </p:cNvSpPr>
          <p:nvPr>
            <p:custDataLst>
              <p:tags r:id="rId38"/>
            </p:custDataLst>
          </p:nvPr>
        </p:nvSpPr>
        <p:spPr bwMode="auto">
          <a:xfrm>
            <a:off x="3343275" y="2563813"/>
            <a:ext cx="555625" cy="258763"/>
          </a:xfrm>
          <a:prstGeom prst="ellipse">
            <a:avLst/>
          </a:prstGeom>
          <a:solidFill>
            <a:schemeClr val="accent4"/>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52A64A4-085A-4AEC-B35D-0BE992FAC3FC}" type="datetime'''''''''''''''''''''''''+''''''''''''''''''''2''''''''''7%'''">
              <a:rPr lang="en-US" altLang="en-US" sz="1200" b="1" smtClean="0">
                <a:solidFill>
                  <a:schemeClr val="bg1"/>
                </a:solidFill>
                <a:effectLst/>
              </a:rPr>
              <a:pPr/>
              <a:t>+27%</a:t>
            </a:fld>
            <a:endParaRPr kumimoji="0" lang="en-US" sz="1200" b="1" i="0" strike="noStrike" kern="1200" cap="none" spc="0" normalizeH="0" baseline="0" noProof="0" dirty="0">
              <a:ln>
                <a:noFill/>
              </a:ln>
              <a:solidFill>
                <a:schemeClr val="bg1"/>
              </a:solidFill>
              <a:effectLst/>
              <a:uLnTx/>
              <a:uFillTx/>
            </a:endParaRPr>
          </a:p>
        </p:txBody>
      </p:sp>
      <p:sp>
        <p:nvSpPr>
          <p:cNvPr id="22" name="Text Placeholder 10">
            <a:extLst>
              <a:ext uri="{FF2B5EF4-FFF2-40B4-BE49-F238E27FC236}">
                <a16:creationId xmlns:a16="http://schemas.microsoft.com/office/drawing/2014/main" id="{C07DF83E-1CD6-BEE7-3297-1BBB90BD35A7}"/>
              </a:ext>
            </a:extLst>
          </p:cNvPr>
          <p:cNvSpPr txBox="1">
            <a:spLocks/>
          </p:cNvSpPr>
          <p:nvPr>
            <p:custDataLst>
              <p:tags r:id="rId39"/>
            </p:custDataLst>
          </p:nvPr>
        </p:nvSpPr>
        <p:spPr bwMode="auto">
          <a:xfrm>
            <a:off x="4079875" y="5211763"/>
            <a:ext cx="555625" cy="258763"/>
          </a:xfrm>
          <a:prstGeom prst="ellipse">
            <a:avLst/>
          </a:prstGeom>
          <a:solidFill>
            <a:schemeClr val="accent1"/>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5492065-9165-4BDF-A6C3-4DA7D094920C}" type="datetime'+''''''''''''''''''''''''''''''''8''''1''''''''''%'''''''">
              <a:rPr lang="en-US" altLang="en-US" sz="1200" b="1" smtClean="0">
                <a:solidFill>
                  <a:schemeClr val="bg1"/>
                </a:solidFill>
              </a:rPr>
              <a:pPr/>
              <a:t>+81%</a:t>
            </a:fld>
            <a:endParaRPr lang="en-US" sz="1200" b="1" dirty="0">
              <a:solidFill>
                <a:schemeClr val="bg1"/>
              </a:solidFill>
            </a:endParaRPr>
          </a:p>
        </p:txBody>
      </p:sp>
      <p:sp>
        <p:nvSpPr>
          <p:cNvPr id="142" name="Text Placeholder 10">
            <a:extLst>
              <a:ext uri="{FF2B5EF4-FFF2-40B4-BE49-F238E27FC236}">
                <a16:creationId xmlns:a16="http://schemas.microsoft.com/office/drawing/2014/main" id="{D14DF266-FB59-63D3-3B51-B176E2C6F24B}"/>
              </a:ext>
            </a:extLst>
          </p:cNvPr>
          <p:cNvSpPr txBox="1">
            <a:spLocks/>
          </p:cNvSpPr>
          <p:nvPr>
            <p:custDataLst>
              <p:tags r:id="rId40"/>
            </p:custDataLst>
          </p:nvPr>
        </p:nvSpPr>
        <p:spPr bwMode="auto">
          <a:xfrm>
            <a:off x="3397250" y="5095875"/>
            <a:ext cx="501650" cy="258763"/>
          </a:xfrm>
          <a:prstGeom prst="ellipse">
            <a:avLst/>
          </a:prstGeom>
          <a:solidFill>
            <a:schemeClr val="accent5"/>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F3855D-0296-4A95-959C-A727C205B357}" type="datetime'''''''''''''''''''-''''8''4''''''%'''''''''''''''''">
              <a:rPr lang="en-US" altLang="en-US" sz="1200" b="1" smtClean="0">
                <a:solidFill>
                  <a:schemeClr val="bg1"/>
                </a:solidFill>
                <a:effectLst/>
              </a:rPr>
              <a:pPr/>
              <a:t>-84%</a:t>
            </a:fld>
            <a:endParaRPr lang="en-US" sz="1200" b="1" dirty="0">
              <a:solidFill>
                <a:schemeClr val="bg1"/>
              </a:solidFill>
            </a:endParaRPr>
          </a:p>
        </p:txBody>
      </p:sp>
      <p:cxnSp>
        <p:nvCxnSpPr>
          <p:cNvPr id="26" name="Straight Connector 25">
            <a:extLst>
              <a:ext uri="{FF2B5EF4-FFF2-40B4-BE49-F238E27FC236}">
                <a16:creationId xmlns:a16="http://schemas.microsoft.com/office/drawing/2014/main" id="{1C029223-C9B1-4AAE-085B-3B48E851072D}"/>
              </a:ext>
            </a:extLst>
          </p:cNvPr>
          <p:cNvCxnSpPr/>
          <p:nvPr>
            <p:custDataLst>
              <p:tags r:id="rId41"/>
            </p:custDataLst>
          </p:nvPr>
        </p:nvCxnSpPr>
        <p:spPr bwMode="gray">
          <a:xfrm>
            <a:off x="1073150" y="4687888"/>
            <a:ext cx="266700"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1BBCD8E-A8CA-D9E6-2861-979C44A7014A}"/>
              </a:ext>
            </a:extLst>
          </p:cNvPr>
          <p:cNvCxnSpPr/>
          <p:nvPr>
            <p:custDataLst>
              <p:tags r:id="rId42"/>
            </p:custDataLst>
          </p:nvPr>
        </p:nvCxnSpPr>
        <p:spPr bwMode="gray">
          <a:xfrm>
            <a:off x="1073150" y="4476750"/>
            <a:ext cx="2667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25473CA-55CB-CBC4-B303-5FC65D1C2C5A}"/>
              </a:ext>
            </a:extLst>
          </p:cNvPr>
          <p:cNvCxnSpPr/>
          <p:nvPr>
            <p:custDataLst>
              <p:tags r:id="rId43"/>
            </p:custDataLst>
          </p:nvPr>
        </p:nvCxnSpPr>
        <p:spPr bwMode="gray">
          <a:xfrm>
            <a:off x="1073150" y="4054475"/>
            <a:ext cx="266700"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009F40E0-B035-97DE-FCB1-64BCE49D1A0E}"/>
              </a:ext>
            </a:extLst>
          </p:cNvPr>
          <p:cNvCxnSpPr/>
          <p:nvPr>
            <p:custDataLst>
              <p:tags r:id="rId44"/>
            </p:custDataLst>
          </p:nvPr>
        </p:nvCxnSpPr>
        <p:spPr bwMode="gray">
          <a:xfrm>
            <a:off x="1073150" y="4265613"/>
            <a:ext cx="266700"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85" name="Oval 384">
            <a:extLst>
              <a:ext uri="{FF2B5EF4-FFF2-40B4-BE49-F238E27FC236}">
                <a16:creationId xmlns:a16="http://schemas.microsoft.com/office/drawing/2014/main" id="{4820A1E8-B60B-77DF-51DC-7D081249B682}"/>
              </a:ext>
            </a:extLst>
          </p:cNvPr>
          <p:cNvSpPr/>
          <p:nvPr>
            <p:custDataLst>
              <p:tags r:id="rId45"/>
            </p:custDataLst>
          </p:nvPr>
        </p:nvSpPr>
        <p:spPr bwMode="auto">
          <a:xfrm>
            <a:off x="1162050" y="4221163"/>
            <a:ext cx="88900" cy="88900"/>
          </a:xfrm>
          <a:prstGeom prst="ellipse">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2" name="Diamond 31">
            <a:extLst>
              <a:ext uri="{FF2B5EF4-FFF2-40B4-BE49-F238E27FC236}">
                <a16:creationId xmlns:a16="http://schemas.microsoft.com/office/drawing/2014/main" id="{D7BD942B-9D94-7F09-1C01-186974EA2237}"/>
              </a:ext>
            </a:extLst>
          </p:cNvPr>
          <p:cNvSpPr/>
          <p:nvPr>
            <p:custDataLst>
              <p:tags r:id="rId46"/>
            </p:custDataLst>
          </p:nvPr>
        </p:nvSpPr>
        <p:spPr bwMode="auto">
          <a:xfrm>
            <a:off x="1162050" y="4643438"/>
            <a:ext cx="88900" cy="88900"/>
          </a:xfrm>
          <a:prstGeom prst="diamond">
            <a:avLst/>
          </a:prstGeom>
          <a:solidFill>
            <a:schemeClr val="accent5"/>
          </a:solidFill>
          <a:ln w="9525" cap="flat" cmpd="sng" algn="ctr">
            <a:solidFill>
              <a:schemeClr val="accent5"/>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B89DCC2-069C-3512-9E0C-8DFF926B7252}"/>
              </a:ext>
            </a:extLst>
          </p:cNvPr>
          <p:cNvSpPr/>
          <p:nvPr>
            <p:custDataLst>
              <p:tags r:id="rId47"/>
            </p:custDataLst>
          </p:nvPr>
        </p:nvSpPr>
        <p:spPr bwMode="auto">
          <a:xfrm>
            <a:off x="1162050" y="4010025"/>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1" name="Triangle 30">
            <a:extLst>
              <a:ext uri="{FF2B5EF4-FFF2-40B4-BE49-F238E27FC236}">
                <a16:creationId xmlns:a16="http://schemas.microsoft.com/office/drawing/2014/main" id="{22C892C4-B5B5-CAF8-5B04-84BCD3DC1816}"/>
              </a:ext>
            </a:extLst>
          </p:cNvPr>
          <p:cNvSpPr/>
          <p:nvPr>
            <p:custDataLst>
              <p:tags r:id="rId48"/>
            </p:custDataLst>
          </p:nvPr>
        </p:nvSpPr>
        <p:spPr bwMode="auto">
          <a:xfrm>
            <a:off x="1162050" y="4432300"/>
            <a:ext cx="88900" cy="889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4" name="Text Placeholder 10">
            <a:extLst>
              <a:ext uri="{FF2B5EF4-FFF2-40B4-BE49-F238E27FC236}">
                <a16:creationId xmlns:a16="http://schemas.microsoft.com/office/drawing/2014/main" id="{8792ED07-1ABC-29B5-C44D-B9F7DCA466ED}"/>
              </a:ext>
            </a:extLst>
          </p:cNvPr>
          <p:cNvSpPr txBox="1">
            <a:spLocks/>
          </p:cNvSpPr>
          <p:nvPr>
            <p:custDataLst>
              <p:tags r:id="rId49"/>
            </p:custDataLst>
          </p:nvPr>
        </p:nvSpPr>
        <p:spPr bwMode="auto">
          <a:xfrm>
            <a:off x="1400175" y="3979863"/>
            <a:ext cx="5429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73BA156-6255-4128-8CAD-7A64E52EB86A}" type="datetime'''''Yi''''e''''l''''d ''(''''%)'''''''''''''''''''">
              <a:rPr lang="en-US" altLang="en-US" sz="1050" smtClean="0">
                <a:solidFill>
                  <a:srgbClr val="000000"/>
                </a:solidFill>
              </a:rPr>
              <a:pPr/>
              <a:t>Yield (%)</a:t>
            </a:fld>
            <a:endParaRPr kumimoji="0" lang="en-US" sz="1050" b="0" i="0" strike="noStrike" kern="1200" cap="none" spc="0" normalizeH="0" baseline="0" noProof="0" dirty="0">
              <a:ln>
                <a:noFill/>
              </a:ln>
              <a:solidFill>
                <a:srgbClr val="000000"/>
              </a:solidFill>
              <a:effectLst/>
              <a:uLnTx/>
              <a:uFillTx/>
            </a:endParaRPr>
          </a:p>
        </p:txBody>
      </p:sp>
      <p:sp>
        <p:nvSpPr>
          <p:cNvPr id="36" name="Text Placeholder 10">
            <a:extLst>
              <a:ext uri="{FF2B5EF4-FFF2-40B4-BE49-F238E27FC236}">
                <a16:creationId xmlns:a16="http://schemas.microsoft.com/office/drawing/2014/main" id="{745F6B7D-08B5-46E7-8252-0D8BC869784E}"/>
              </a:ext>
            </a:extLst>
          </p:cNvPr>
          <p:cNvSpPr txBox="1">
            <a:spLocks/>
          </p:cNvSpPr>
          <p:nvPr>
            <p:custDataLst>
              <p:tags r:id="rId50"/>
            </p:custDataLst>
          </p:nvPr>
        </p:nvSpPr>
        <p:spPr bwMode="auto">
          <a:xfrm>
            <a:off x="1400175" y="4613275"/>
            <a:ext cx="11620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4C1363AD-6D25-494D-9C2D-9787D19AB262}" type="datetime'S''''ili''co''n'' ''u''''s''''''ag''e''''  ''''''='' c''m'''">
              <a:rPr lang="en-US" altLang="en-US" sz="1050" smtClean="0">
                <a:solidFill>
                  <a:srgbClr val="000000"/>
                </a:solidFill>
              </a:rPr>
              <a:pPr/>
              <a:t>Silicon usage  = cm</a:t>
            </a:fld>
            <a:endParaRPr kumimoji="0" lang="en-US" sz="1050" b="0" i="0" strike="noStrike" kern="1200" cap="none" spc="0" normalizeH="0" baseline="0" noProof="0" dirty="0">
              <a:ln>
                <a:noFill/>
              </a:ln>
              <a:solidFill>
                <a:srgbClr val="000000"/>
              </a:solidFill>
              <a:effectLst/>
              <a:uLnTx/>
              <a:uFillTx/>
            </a:endParaRPr>
          </a:p>
        </p:txBody>
      </p:sp>
      <p:sp>
        <p:nvSpPr>
          <p:cNvPr id="371" name="Text Placeholder 10">
            <a:extLst>
              <a:ext uri="{FF2B5EF4-FFF2-40B4-BE49-F238E27FC236}">
                <a16:creationId xmlns:a16="http://schemas.microsoft.com/office/drawing/2014/main" id="{BC9C8921-49F2-3104-00F7-0D6505B6E5BC}"/>
              </a:ext>
            </a:extLst>
          </p:cNvPr>
          <p:cNvSpPr txBox="1">
            <a:spLocks/>
          </p:cNvSpPr>
          <p:nvPr>
            <p:custDataLst>
              <p:tags r:id="rId51"/>
            </p:custDataLst>
          </p:nvPr>
        </p:nvSpPr>
        <p:spPr bwMode="auto">
          <a:xfrm>
            <a:off x="1400175" y="4191000"/>
            <a:ext cx="1498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A047EE1-BCA7-483C-B216-7E7005377C46}" type="datetime'''''''Sh''a''''re'' o''f'''''' ''mat''eria''l cost (θ)'">
              <a:rPr lang="en-US" altLang="en-US" sz="1050" smtClean="0">
                <a:solidFill>
                  <a:srgbClr val="000000"/>
                </a:solidFill>
              </a:rPr>
              <a:pPr/>
              <a:t>Share of material cost (θ)</a:t>
            </a:fld>
            <a:endParaRPr kumimoji="0" lang="en-US" sz="1050" b="0" i="0" strike="noStrike" kern="1200" cap="none" spc="0" normalizeH="0" baseline="0" noProof="0" dirty="0">
              <a:ln>
                <a:noFill/>
              </a:ln>
              <a:solidFill>
                <a:srgbClr val="000000"/>
              </a:solidFill>
              <a:effectLst/>
              <a:uLnTx/>
              <a:uFillTx/>
            </a:endParaRPr>
          </a:p>
        </p:txBody>
      </p:sp>
      <p:sp>
        <p:nvSpPr>
          <p:cNvPr id="33" name="Text Placeholder 10">
            <a:extLst>
              <a:ext uri="{FF2B5EF4-FFF2-40B4-BE49-F238E27FC236}">
                <a16:creationId xmlns:a16="http://schemas.microsoft.com/office/drawing/2014/main" id="{74D5C134-7C13-F655-1B51-CD5A427039D3}"/>
              </a:ext>
            </a:extLst>
          </p:cNvPr>
          <p:cNvSpPr txBox="1">
            <a:spLocks/>
          </p:cNvSpPr>
          <p:nvPr>
            <p:custDataLst>
              <p:tags r:id="rId52"/>
            </p:custDataLst>
          </p:nvPr>
        </p:nvSpPr>
        <p:spPr bwMode="auto">
          <a:xfrm>
            <a:off x="1400175" y="4402138"/>
            <a:ext cx="12334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FA3D3A3-8313-4434-AB6A-40C968F700A2}" type="datetime'Mo''''du''le ''''ef''''''f''i''c''ie''''n''''cy'' (η'')'''">
              <a:rPr lang="en-US" altLang="en-US" sz="1050" smtClean="0">
                <a:solidFill>
                  <a:srgbClr val="000000"/>
                </a:solidFill>
              </a:rPr>
              <a:pPr/>
              <a:t>Module efficiency (η)</a:t>
            </a:fld>
            <a:endParaRPr kumimoji="0" lang="en-US" sz="1050" b="0" i="0" strike="noStrike" kern="1200" cap="none" spc="0" normalizeH="0" baseline="0" noProof="0" dirty="0">
              <a:ln>
                <a:noFill/>
              </a:ln>
              <a:solidFill>
                <a:srgbClr val="000000"/>
              </a:solidFill>
              <a:effectLst/>
              <a:uLnTx/>
              <a:uFillTx/>
            </a:endParaRPr>
          </a:p>
        </p:txBody>
      </p:sp>
      <p:sp>
        <p:nvSpPr>
          <p:cNvPr id="242" name="Text Placeholder 10">
            <a:extLst>
              <a:ext uri="{FF2B5EF4-FFF2-40B4-BE49-F238E27FC236}">
                <a16:creationId xmlns:a16="http://schemas.microsoft.com/office/drawing/2014/main" id="{25F679E6-2CDD-0828-B244-B529F8DC43A2}"/>
              </a:ext>
            </a:extLst>
          </p:cNvPr>
          <p:cNvSpPr txBox="1">
            <a:spLocks/>
          </p:cNvSpPr>
          <p:nvPr>
            <p:custDataLst>
              <p:tags r:id="rId53"/>
            </p:custDataLst>
          </p:nvPr>
        </p:nvSpPr>
        <p:spPr bwMode="auto">
          <a:xfrm>
            <a:off x="6376988" y="2398713"/>
            <a:ext cx="1303338" cy="3346450"/>
          </a:xfrm>
          <a:prstGeom prst="roundRect">
            <a:avLst>
              <a:gd name="adj" fmla="val 13764"/>
            </a:avLst>
          </a:prstGeom>
          <a:noFill/>
          <a:ln w="19050" cmpd="sng">
            <a:solidFill>
              <a:schemeClr val="accent6"/>
            </a:solidFill>
            <a:prstDash val="lgDash"/>
          </a:ln>
          <a:effectLst/>
          <a:extLst>
            <a:ext uri="{909E8E84-426E-40DD-AFC4-6F175D3DCCD1}">
              <a14:hiddenFill xmlns:a14="http://schemas.microsoft.com/office/drawing/2010/main">
                <a:solidFill>
                  <a:schemeClr val="bg1"/>
                </a:solidFill>
              </a14:hiddenFill>
            </a:ext>
          </a:extLst>
        </p:spPr>
        <p:txBody>
          <a:bodyPr vert="horz" wrap="square" lIns="7938" tIns="1255713" rIns="0" bIns="125571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dirty="0">
                <a:effectLst/>
              </a:rPr>
              <a:t>COVID (’19-’22)</a:t>
            </a:r>
          </a:p>
          <a:p>
            <a:pPr marL="0" indent="0">
              <a:spcBef>
                <a:spcPct val="0"/>
              </a:spcBef>
              <a:spcAft>
                <a:spcPct val="0"/>
              </a:spcAft>
              <a:buNone/>
            </a:pPr>
            <a:endParaRPr lang="en-US" altLang="en-US" sz="1200" dirty="0">
              <a:effectLst/>
            </a:endParaRPr>
          </a:p>
          <a:p>
            <a:pPr marL="0" indent="0">
              <a:spcBef>
                <a:spcPct val="0"/>
              </a:spcBef>
              <a:spcAft>
                <a:spcPct val="0"/>
              </a:spcAft>
              <a:buNone/>
            </a:pPr>
            <a:r>
              <a:rPr lang="en-US" sz="1200" dirty="0"/>
              <a:t>Russia-Ukraine conflict (’22 - present)</a:t>
            </a:r>
          </a:p>
        </p:txBody>
      </p:sp>
    </p:spTree>
    <p:custDataLst>
      <p:tags r:id="rId1"/>
    </p:custDataLst>
    <p:extLst>
      <p:ext uri="{BB962C8B-B14F-4D97-AF65-F5344CB8AC3E}">
        <p14:creationId xmlns:p14="http://schemas.microsoft.com/office/powerpoint/2010/main" val="3186237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8" name="btfpBulletedList771181">
            <a:extLst>
              <a:ext uri="{FF2B5EF4-FFF2-40B4-BE49-F238E27FC236}">
                <a16:creationId xmlns:a16="http://schemas.microsoft.com/office/drawing/2014/main" id="{812B5657-CE48-2EDF-D2A7-E77FEAEB0F2D}"/>
              </a:ext>
            </a:extLst>
          </p:cNvPr>
          <p:cNvSpPr txBox="1"/>
          <p:nvPr>
            <p:custDataLst>
              <p:tags r:id="rId3"/>
            </p:custDataLst>
          </p:nvPr>
        </p:nvSpPr>
        <p:spPr bwMode="gray">
          <a:xfrm>
            <a:off x="4181730" y="3220184"/>
            <a:ext cx="7507288" cy="919089"/>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Solar PV systems can be classified according to </a:t>
            </a:r>
            <a:r>
              <a:rPr kumimoji="0" lang="en-US" sz="1400" b="1" i="0" u="none" strike="noStrike" kern="1200" cap="none" spc="0" normalizeH="0" baseline="0" noProof="0" dirty="0">
                <a:ln>
                  <a:noFill/>
                </a:ln>
                <a:solidFill>
                  <a:srgbClr val="000000"/>
                </a:solidFill>
                <a:effectLst/>
                <a:uLnTx/>
                <a:uFillTx/>
                <a:latin typeface="Arial"/>
                <a:ea typeface="+mn-ea"/>
                <a:cs typeface="+mn-cs"/>
              </a:rPr>
              <a:t>purpose and size</a:t>
            </a:r>
            <a:r>
              <a:rPr kumimoji="0" lang="en-US" sz="1400" i="0" u="none" strike="noStrike" kern="1200" cap="none" spc="0" normalizeH="0" baseline="0" noProof="0" dirty="0">
                <a:ln>
                  <a:noFill/>
                </a:ln>
                <a:solidFill>
                  <a:srgbClr val="000000"/>
                </a:solidFill>
                <a:effectLst/>
                <a:uLnTx/>
                <a:uFillTx/>
                <a:latin typeface="Arial"/>
                <a:ea typeface="+mn-ea"/>
                <a:cs typeface="+mn-cs"/>
              </a:rPr>
              <a:t>: </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Residential</a:t>
            </a:r>
            <a:r>
              <a:rPr kumimoji="0" lang="en-US" sz="1200" b="0" i="0" u="none" strike="noStrike" kern="1200" cap="none" spc="0" normalizeH="0" baseline="0" noProof="0" dirty="0">
                <a:ln>
                  <a:noFill/>
                </a:ln>
                <a:solidFill>
                  <a:srgbClr val="000000"/>
                </a:solidFill>
                <a:effectLst/>
                <a:uLnTx/>
                <a:uFillTx/>
                <a:latin typeface="Arial"/>
                <a:ea typeface="+mn-ea"/>
                <a:cs typeface="+mn-cs"/>
              </a:rPr>
              <a:t> system typically ~0.002 to </a:t>
            </a:r>
            <a:r>
              <a:rPr lang="en-US" sz="1200" dirty="0">
                <a:solidFill>
                  <a:srgbClr val="000000"/>
                </a:solidFill>
                <a:latin typeface="Arial"/>
              </a:rPr>
              <a:t>0.02</a:t>
            </a:r>
            <a:r>
              <a:rPr kumimoji="0" lang="en-US" sz="1200" b="0" i="0" u="none" strike="noStrike" kern="1200" cap="none" spc="0" normalizeH="0" baseline="0" noProof="0" dirty="0">
                <a:ln>
                  <a:noFill/>
                </a:ln>
                <a:solidFill>
                  <a:srgbClr val="000000"/>
                </a:solidFill>
                <a:effectLst/>
                <a:uLnTx/>
                <a:uFillTx/>
                <a:latin typeface="Arial"/>
                <a:ea typeface="+mn-ea"/>
                <a:cs typeface="+mn-cs"/>
              </a:rPr>
              <a:t> megawatts (</a:t>
            </a:r>
            <a:r>
              <a:rPr lang="en-US" sz="1200" dirty="0">
                <a:solidFill>
                  <a:srgbClr val="000000"/>
                </a:solidFill>
                <a:latin typeface="Arial"/>
              </a:rPr>
              <a:t>M</a:t>
            </a:r>
            <a:r>
              <a:rPr kumimoji="0" lang="en-US" sz="1200" b="0" i="0" u="none" strike="noStrike" kern="1200" cap="none" spc="0" normalizeH="0" baseline="0" noProof="0" dirty="0">
                <a:ln>
                  <a:noFill/>
                </a:ln>
                <a:solidFill>
                  <a:srgbClr val="000000"/>
                </a:solidFill>
                <a:effectLst/>
                <a:uLnTx/>
                <a:uFillTx/>
                <a:latin typeface="Arial"/>
                <a:ea typeface="+mn-ea"/>
                <a:cs typeface="+mn-cs"/>
              </a:rPr>
              <a:t>W); installed capacity is ~</a:t>
            </a:r>
            <a:r>
              <a:rPr lang="en-US" sz="1200" dirty="0">
                <a:solidFill>
                  <a:srgbClr val="000000"/>
                </a:solidFill>
                <a:latin typeface="Arial"/>
              </a:rPr>
              <a:t>319</a:t>
            </a:r>
            <a:r>
              <a:rPr kumimoji="0" lang="en-US" sz="1200" b="0" i="0" u="none" strike="noStrike" kern="1200" cap="none" spc="0" normalizeH="0" baseline="0" noProof="0" dirty="0">
                <a:ln>
                  <a:noFill/>
                </a:ln>
                <a:solidFill>
                  <a:srgbClr val="000000"/>
                </a:solidFill>
                <a:effectLst/>
                <a:uLnTx/>
                <a:uFillTx/>
                <a:latin typeface="Arial"/>
                <a:ea typeface="+mn-ea"/>
                <a:cs typeface="+mn-cs"/>
              </a:rPr>
              <a:t> GW (2023)</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Commercial and </a:t>
            </a:r>
            <a:r>
              <a:rPr lang="en-US" sz="1200" b="1" dirty="0">
                <a:solidFill>
                  <a:srgbClr val="000000"/>
                </a:solidFill>
                <a:latin typeface="Arial"/>
              </a:rPr>
              <a:t>i</a:t>
            </a:r>
            <a:r>
              <a:rPr kumimoji="0" lang="en-US" sz="1200" b="1" i="0" u="none" strike="noStrike" kern="1200" cap="none" spc="0" normalizeH="0" baseline="0" noProof="0" dirty="0">
                <a:ln>
                  <a:noFill/>
                </a:ln>
                <a:solidFill>
                  <a:srgbClr val="000000"/>
                </a:solidFill>
                <a:effectLst/>
                <a:uLnTx/>
                <a:uFillTx/>
                <a:latin typeface="Arial"/>
                <a:ea typeface="+mn-ea"/>
                <a:cs typeface="+mn-cs"/>
              </a:rPr>
              <a:t>ndustrial</a:t>
            </a:r>
            <a:r>
              <a:rPr kumimoji="0" lang="en-US" sz="1200" b="0" i="0" u="none" strike="noStrike" kern="1200" cap="none" spc="0" normalizeH="0" baseline="0" noProof="0" dirty="0">
                <a:ln>
                  <a:noFill/>
                </a:ln>
                <a:solidFill>
                  <a:srgbClr val="000000"/>
                </a:solidFill>
                <a:effectLst/>
                <a:uLnTx/>
                <a:uFillTx/>
                <a:latin typeface="Arial"/>
                <a:ea typeface="+mn-ea"/>
                <a:cs typeface="+mn-cs"/>
              </a:rPr>
              <a:t> system typically </a:t>
            </a:r>
            <a:r>
              <a:rPr lang="en-US" sz="1200" dirty="0">
                <a:solidFill>
                  <a:srgbClr val="000000"/>
                </a:solidFill>
                <a:latin typeface="Arial"/>
              </a:rPr>
              <a:t>~0.02 to</a:t>
            </a:r>
            <a:r>
              <a:rPr kumimoji="0" lang="en-US" sz="1200" b="0" i="0" u="none" strike="noStrike" kern="1200" cap="none" spc="0" normalizeH="0" baseline="0" noProof="0" dirty="0">
                <a:ln>
                  <a:noFill/>
                </a:ln>
                <a:solidFill>
                  <a:srgbClr val="000000"/>
                </a:solidFill>
                <a:effectLst/>
                <a:uLnTx/>
                <a:uFillTx/>
                <a:latin typeface="Arial"/>
                <a:ea typeface="+mn-ea"/>
                <a:cs typeface="+mn-cs"/>
              </a:rPr>
              <a:t> 5 MW; installed capacity is ~</a:t>
            </a:r>
            <a:r>
              <a:rPr lang="en-US" sz="1200" dirty="0">
                <a:solidFill>
                  <a:srgbClr val="000000"/>
                </a:solidFill>
                <a:latin typeface="Arial"/>
              </a:rPr>
              <a:t>371</a:t>
            </a:r>
            <a:r>
              <a:rPr kumimoji="0" lang="en-US" sz="1200" b="0" i="0" u="none" strike="noStrike" kern="1200" cap="none" spc="0" normalizeH="0" baseline="0" noProof="0" dirty="0">
                <a:ln>
                  <a:noFill/>
                </a:ln>
                <a:solidFill>
                  <a:srgbClr val="000000"/>
                </a:solidFill>
                <a:effectLst/>
                <a:uLnTx/>
                <a:uFillTx/>
                <a:latin typeface="Arial"/>
                <a:ea typeface="+mn-ea"/>
                <a:cs typeface="+mn-cs"/>
              </a:rPr>
              <a:t> GW (2023)</a:t>
            </a:r>
          </a:p>
          <a:p>
            <a:pPr marL="406400" lvl="1" indent="-228600" defTabSz="914400">
              <a:spcBef>
                <a:spcPts val="0"/>
              </a:spcBef>
              <a:buFont typeface="+mj-lt"/>
              <a:buAutoNum type="arabicPeriod"/>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Utility </a:t>
            </a:r>
            <a:r>
              <a:rPr kumimoji="0" lang="en-US" sz="1200" b="0" i="0" u="none" strike="noStrike" kern="1200" cap="none" spc="0" normalizeH="0" baseline="0" noProof="0" dirty="0">
                <a:ln>
                  <a:noFill/>
                </a:ln>
                <a:solidFill>
                  <a:srgbClr val="000000"/>
                </a:solidFill>
                <a:effectLst/>
                <a:uLnTx/>
                <a:uFillTx/>
                <a:latin typeface="Arial"/>
                <a:ea typeface="+mn-ea"/>
                <a:cs typeface="+mn-cs"/>
              </a:rPr>
              <a:t>system typically ~1 to 1,000 MW*; </a:t>
            </a:r>
            <a:r>
              <a:rPr lang="en-US" sz="1200" dirty="0">
                <a:solidFill>
                  <a:srgbClr val="000000"/>
                </a:solidFill>
                <a:latin typeface="Arial"/>
              </a:rPr>
              <a:t>installed </a:t>
            </a:r>
            <a:r>
              <a:rPr kumimoji="0" lang="en-US" sz="1200" b="0" i="0" u="none" strike="noStrike" kern="1200" cap="none" spc="0" normalizeH="0" baseline="0" noProof="0" dirty="0">
                <a:ln>
                  <a:noFill/>
                </a:ln>
                <a:solidFill>
                  <a:srgbClr val="000000"/>
                </a:solidFill>
                <a:effectLst/>
                <a:uLnTx/>
                <a:uFillTx/>
                <a:latin typeface="Arial"/>
                <a:ea typeface="+mn-ea"/>
                <a:cs typeface="+mn-cs"/>
              </a:rPr>
              <a:t>capacity is ~</a:t>
            </a:r>
            <a:r>
              <a:rPr lang="en-US" sz="1200" dirty="0">
                <a:solidFill>
                  <a:srgbClr val="000000"/>
                </a:solidFill>
                <a:latin typeface="Arial"/>
              </a:rPr>
              <a:t>794</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lang="en-US" sz="1200" dirty="0">
                <a:solidFill>
                  <a:srgbClr val="000000"/>
                </a:solidFill>
                <a:latin typeface="Arial"/>
              </a:rPr>
              <a:t>GW </a:t>
            </a:r>
            <a:r>
              <a:rPr kumimoji="0" lang="en-US" sz="1200" b="0" i="0" u="none" strike="noStrike" kern="1200" cap="none" spc="0" normalizeH="0" baseline="0" noProof="0" dirty="0">
                <a:ln>
                  <a:noFill/>
                </a:ln>
                <a:solidFill>
                  <a:srgbClr val="000000"/>
                </a:solidFill>
                <a:effectLst/>
                <a:uLnTx/>
                <a:uFillTx/>
                <a:latin typeface="Arial"/>
                <a:ea typeface="+mn-ea"/>
                <a:cs typeface="+mn-cs"/>
              </a:rPr>
              <a:t>(2023)</a:t>
            </a:r>
            <a:endParaRPr kumimoji="0" lang="en-US" sz="1200" b="0" i="0" u="none" strike="noStrike" kern="1200" cap="none" spc="0" normalizeH="0" baseline="0" noProof="0" dirty="0">
              <a:ln>
                <a:noFill/>
              </a:ln>
              <a:solidFill>
                <a:srgbClr val="000000"/>
              </a:solidFill>
              <a:effectLst/>
              <a:uLnTx/>
              <a:uFillTx/>
              <a:latin typeface="Arial"/>
              <a:ea typeface="+mn-ea"/>
              <a:cs typeface="Arial"/>
            </a:endParaRPr>
          </a:p>
        </p:txBody>
      </p:sp>
      <p:cxnSp>
        <p:nvCxnSpPr>
          <p:cNvPr id="12" name="Straight Connector 11">
            <a:extLst>
              <a:ext uri="{FF2B5EF4-FFF2-40B4-BE49-F238E27FC236}">
                <a16:creationId xmlns:a16="http://schemas.microsoft.com/office/drawing/2014/main" id="{FA9D6213-7790-3B0B-1311-7E207AF4DB07}"/>
              </a:ext>
            </a:extLst>
          </p:cNvPr>
          <p:cNvCxnSpPr>
            <a:cxnSpLocks/>
          </p:cNvCxnSpPr>
          <p:nvPr/>
        </p:nvCxnSpPr>
        <p:spPr bwMode="gray">
          <a:xfrm>
            <a:off x="4181730" y="248202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3E7B5F97-A98B-6118-6687-0F97FD8EED3B}"/>
              </a:ext>
            </a:extLst>
          </p:cNvPr>
          <p:cNvSpPr txBox="1"/>
          <p:nvPr>
            <p:custDataLst>
              <p:tags r:id="rId4"/>
            </p:custDataLst>
          </p:nvPr>
        </p:nvSpPr>
        <p:spPr bwMode="gray">
          <a:xfrm>
            <a:off x="4181730" y="1469356"/>
            <a:ext cx="7507288" cy="934478"/>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Solar PV </a:t>
            </a:r>
            <a:r>
              <a:rPr kumimoji="0" lang="en-US" sz="1400" b="1" i="0" u="none" strike="noStrike" kern="1200" cap="none" spc="0" normalizeH="0" baseline="0" noProof="0" dirty="0">
                <a:ln>
                  <a:noFill/>
                </a:ln>
                <a:solidFill>
                  <a:srgbClr val="000000"/>
                </a:solidFill>
                <a:effectLst/>
                <a:uLnTx/>
                <a:uFillTx/>
                <a:latin typeface="Arial"/>
                <a:ea typeface="+mn-ea"/>
                <a:cs typeface="+mn-cs"/>
              </a:rPr>
              <a:t>prices dropped ~99.8% since 1975</a:t>
            </a:r>
            <a:r>
              <a:rPr lang="en-US" sz="1400" dirty="0">
                <a:solidFill>
                  <a:srgbClr val="000000"/>
                </a:solidFill>
                <a:latin typeface="Arial"/>
              </a:rPr>
              <a:t>, d</a:t>
            </a:r>
            <a:r>
              <a:rPr kumimoji="0" lang="en-US" sz="1400" i="0" u="none" strike="noStrike" kern="1200" cap="none" spc="0" normalizeH="0" baseline="0" noProof="0" dirty="0">
                <a:ln>
                  <a:noFill/>
                </a:ln>
                <a:solidFill>
                  <a:srgbClr val="000000"/>
                </a:solidFill>
                <a:effectLst/>
                <a:uLnTx/>
                <a:uFillTx/>
                <a:latin typeface="Arial"/>
                <a:ea typeface="+mn-ea"/>
                <a:cs typeface="+mn-cs"/>
              </a:rPr>
              <a:t>riven by </a:t>
            </a:r>
            <a:r>
              <a:rPr kumimoji="0" lang="en-US" sz="1400" b="1" i="0" u="none" strike="noStrike" kern="1200" cap="none" spc="0" normalizeH="0" baseline="0" noProof="0" dirty="0">
                <a:ln>
                  <a:noFill/>
                </a:ln>
                <a:solidFill>
                  <a:srgbClr val="000000"/>
                </a:solidFill>
                <a:effectLst/>
                <a:uLnTx/>
                <a:uFillTx/>
                <a:latin typeface="Arial"/>
                <a:ea typeface="+mn-ea"/>
                <a:cs typeface="+mn-cs"/>
              </a:rPr>
              <a:t>economies of scale</a:t>
            </a:r>
            <a:r>
              <a:rPr kumimoji="0" lang="en-US" sz="1400" i="0" u="none" strike="noStrike" kern="1200" cap="none" spc="0" normalizeH="0" baseline="0" noProof="0" dirty="0">
                <a:ln>
                  <a:noFill/>
                </a:ln>
                <a:solidFill>
                  <a:srgbClr val="000000"/>
                </a:solidFill>
                <a:effectLst/>
                <a:uLnTx/>
                <a:uFillTx/>
                <a:latin typeface="Arial"/>
                <a:ea typeface="+mn-ea"/>
                <a:cs typeface="+mn-cs"/>
              </a:rPr>
              <a:t> known as </a:t>
            </a:r>
            <a:r>
              <a:rPr kumimoji="0" lang="en-US" sz="1400" b="1" i="0" u="none" strike="noStrike" kern="1200" cap="none" spc="0" normalizeH="0" baseline="0" noProof="0" dirty="0">
                <a:ln>
                  <a:noFill/>
                </a:ln>
                <a:solidFill>
                  <a:srgbClr val="000000"/>
                </a:solidFill>
                <a:effectLst/>
                <a:uLnTx/>
                <a:uFillTx/>
                <a:latin typeface="Arial"/>
                <a:ea typeface="+mn-ea"/>
                <a:cs typeface="+mn-cs"/>
              </a:rPr>
              <a:t>Swanson’s law, </a:t>
            </a:r>
            <a:r>
              <a:rPr kumimoji="0" lang="en-US" sz="1400" i="0" u="none" strike="noStrike" kern="1200" cap="none" spc="0" normalizeH="0" baseline="0" noProof="0" dirty="0">
                <a:ln>
                  <a:noFill/>
                </a:ln>
                <a:solidFill>
                  <a:srgbClr val="000000"/>
                </a:solidFill>
                <a:effectLst/>
                <a:uLnTx/>
                <a:uFillTx/>
                <a:latin typeface="Arial"/>
                <a:ea typeface="+mn-ea"/>
                <a:cs typeface="+mn-cs"/>
              </a:rPr>
              <a:t>in which each doubling of installed capacity has led to an average price drop of ~20%. This was initially </a:t>
            </a:r>
            <a:r>
              <a:rPr kumimoji="0" lang="en-US" sz="1400" b="0" i="0" u="none" strike="noStrike" kern="1200" cap="none" spc="0" normalizeH="0" baseline="0" noProof="0" dirty="0">
                <a:ln>
                  <a:noFill/>
                </a:ln>
                <a:solidFill>
                  <a:srgbClr val="000000"/>
                </a:solidFill>
                <a:effectLst/>
                <a:uLnTx/>
                <a:uFillTx/>
                <a:latin typeface="Arial"/>
                <a:ea typeface="+mn-ea"/>
                <a:cs typeface="+mn-cs"/>
              </a:rPr>
              <a:t>caused by the </a:t>
            </a:r>
            <a:r>
              <a:rPr kumimoji="0" lang="en-US" sz="1400" b="1" i="0" u="none" strike="noStrike" kern="1200" cap="none" spc="0" normalizeH="0" baseline="0" noProof="0" dirty="0">
                <a:ln>
                  <a:noFill/>
                </a:ln>
                <a:solidFill>
                  <a:srgbClr val="000000"/>
                </a:solidFill>
                <a:effectLst/>
                <a:uLnTx/>
                <a:uFillTx/>
                <a:latin typeface="Arial"/>
                <a:ea typeface="+mn-ea"/>
                <a:cs typeface="Arial"/>
              </a:rPr>
              <a:t>improvement of module efficiency; </a:t>
            </a:r>
            <a:r>
              <a:rPr kumimoji="0" lang="en-US" sz="1400" b="0" i="0" u="none" strike="noStrike" kern="1200" cap="none" spc="0" normalizeH="0" baseline="0" noProof="0" dirty="0">
                <a:ln>
                  <a:noFill/>
                </a:ln>
                <a:solidFill>
                  <a:srgbClr val="000000"/>
                </a:solidFill>
                <a:effectLst/>
                <a:uLnTx/>
                <a:uFillTx/>
                <a:latin typeface="Arial"/>
                <a:ea typeface="+mn-ea"/>
                <a:cs typeface="Arial"/>
              </a:rPr>
              <a:t>after 2001,</a:t>
            </a:r>
            <a:r>
              <a:rPr kumimoji="0" lang="en-US" sz="1400" b="1" i="0" u="none" strike="noStrike" kern="1200" cap="none" spc="0" normalizeH="0" baseline="0" noProof="0" dirty="0">
                <a:ln>
                  <a:noFill/>
                </a:ln>
                <a:solidFill>
                  <a:srgbClr val="000000"/>
                </a:solidFill>
                <a:effectLst/>
                <a:uLnTx/>
                <a:uFillTx/>
                <a:latin typeface="Arial"/>
                <a:ea typeface="+mn-ea"/>
                <a:cs typeface="Arial"/>
              </a:rPr>
              <a:t> scale economies </a:t>
            </a:r>
            <a:r>
              <a:rPr kumimoji="0" lang="en-US" sz="1400" b="0" i="0" u="none" strike="noStrike" kern="1200" cap="none" spc="0" normalizeH="0" baseline="0" noProof="0" dirty="0">
                <a:ln>
                  <a:noFill/>
                </a:ln>
                <a:solidFill>
                  <a:srgbClr val="000000"/>
                </a:solidFill>
                <a:effectLst/>
                <a:uLnTx/>
                <a:uFillTx/>
                <a:latin typeface="Arial"/>
                <a:ea typeface="+mn-ea"/>
                <a:cs typeface="Arial"/>
              </a:rPr>
              <a:t>became more significant.</a:t>
            </a:r>
          </a:p>
        </p:txBody>
      </p:sp>
      <p:cxnSp>
        <p:nvCxnSpPr>
          <p:cNvPr id="18"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433732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1" name="btfpBulletedList771181">
            <a:extLst>
              <a:ext uri="{FF2B5EF4-FFF2-40B4-BE49-F238E27FC236}">
                <a16:creationId xmlns:a16="http://schemas.microsoft.com/office/drawing/2014/main" id="{7891B118-36E8-DB04-06A5-2BE533C24D6A}"/>
              </a:ext>
            </a:extLst>
          </p:cNvPr>
          <p:cNvSpPr txBox="1"/>
          <p:nvPr>
            <p:custDataLst>
              <p:tags r:id="rId5"/>
            </p:custDataLst>
          </p:nvPr>
        </p:nvSpPr>
        <p:spPr bwMode="gray">
          <a:xfrm>
            <a:off x="4181730" y="809386"/>
            <a:ext cx="7507288" cy="503590"/>
          </a:xfrm>
          <a:prstGeom prst="rect">
            <a:avLst/>
          </a:prstGeom>
          <a:noFill/>
        </p:spPr>
        <p:txBody>
          <a:bodyPr vert="horz" wrap="square" lIns="36000" tIns="36000" rIns="36000" bIns="36000" rtlCol="0" anchor="t">
            <a:spAutoFit/>
          </a:bodyPr>
          <a:lstStyle/>
          <a:p>
            <a:pPr marL="0" indent="0">
              <a:spcBef>
                <a:spcPts val="300"/>
              </a:spcBef>
              <a:buNone/>
            </a:pPr>
            <a:r>
              <a:rPr kumimoji="0" lang="en-US" sz="1400" b="1" i="0" u="none" strike="noStrike" kern="1200" cap="none" spc="0" normalizeH="0" baseline="0" noProof="0" dirty="0">
                <a:ln>
                  <a:noFill/>
                </a:ln>
                <a:solidFill>
                  <a:srgbClr val="000000"/>
                </a:solidFill>
                <a:effectLst/>
                <a:uLnTx/>
                <a:uFillTx/>
                <a:latin typeface="Arial"/>
                <a:ea typeface="+mn-ea"/>
                <a:cs typeface="+mn-cs"/>
              </a:rPr>
              <a:t>Solar can abate 5.5 to 10 gigatonnes (Gt) of </a:t>
            </a:r>
            <a:r>
              <a:rPr kumimoji="0" lang="en-US" sz="1400" b="1" i="0" u="none" strike="noStrike" kern="1200" cap="none" spc="0" normalizeH="0" noProof="0" dirty="0">
                <a:ln>
                  <a:noFill/>
                </a:ln>
                <a:solidFill>
                  <a:srgbClr val="000000"/>
                </a:solidFill>
                <a:effectLst/>
                <a:uLnTx/>
                <a:uFillTx/>
                <a:latin typeface="Arial"/>
                <a:ea typeface="+mn-ea"/>
                <a:cs typeface="+mn-cs"/>
              </a:rPr>
              <a:t>CO</a:t>
            </a:r>
            <a:r>
              <a:rPr kumimoji="0" lang="en-US" sz="1400" b="1" i="0" u="none" strike="noStrike" kern="1200" cap="none" spc="0" normalizeH="0" baseline="-25000" noProof="0" dirty="0">
                <a:ln>
                  <a:noFill/>
                </a:ln>
                <a:solidFill>
                  <a:srgbClr val="000000"/>
                </a:solidFill>
                <a:effectLst/>
                <a:uLnTx/>
                <a:uFillTx/>
                <a:latin typeface="Arial"/>
                <a:ea typeface="+mn-ea"/>
                <a:cs typeface="+mn-cs"/>
              </a:rPr>
              <a:t>2</a:t>
            </a:r>
            <a:r>
              <a:rPr kumimoji="0" lang="en-US" sz="1400" b="1" i="0" u="none" strike="noStrike" kern="1200" cap="none" spc="0" normalizeH="0" noProof="0" dirty="0">
                <a:ln>
                  <a:noFill/>
                </a:ln>
                <a:solidFill>
                  <a:srgbClr val="000000"/>
                </a:solidFill>
                <a:effectLst/>
                <a:uLnTx/>
                <a:uFillTx/>
                <a:latin typeface="Arial"/>
                <a:ea typeface="+mn-ea"/>
                <a:cs typeface="+mn-cs"/>
              </a:rPr>
              <a:t>e by</a:t>
            </a:r>
            <a:r>
              <a:rPr kumimoji="0" lang="en-US" sz="1400" b="1" i="0" u="none" strike="noStrike" kern="1200" cap="none" spc="0" normalizeH="0" baseline="0" noProof="0" dirty="0">
                <a:ln>
                  <a:noFill/>
                </a:ln>
                <a:solidFill>
                  <a:srgbClr val="000000"/>
                </a:solidFill>
                <a:effectLst/>
                <a:uLnTx/>
                <a:uFillTx/>
                <a:latin typeface="Arial"/>
                <a:ea typeface="+mn-ea"/>
                <a:cs typeface="+mn-cs"/>
              </a:rPr>
              <a:t> 2050 </a:t>
            </a:r>
            <a:r>
              <a:rPr kumimoji="0" lang="en-US" sz="1400" b="0" i="0" u="none" strike="noStrike" kern="1200" cap="none" spc="0" normalizeH="0" baseline="0" noProof="0" dirty="0">
                <a:ln>
                  <a:noFill/>
                </a:ln>
                <a:solidFill>
                  <a:srgbClr val="000000"/>
                </a:solidFill>
                <a:effectLst/>
                <a:uLnTx/>
                <a:uFillTx/>
                <a:latin typeface="Arial"/>
                <a:ea typeface="+mn-ea"/>
                <a:cs typeface="+mn-cs"/>
              </a:rPr>
              <a:t>in select subsectors, including 24% to 43% of power and heat, depending on the transition scenario.</a:t>
            </a:r>
            <a:endParaRPr lang="en-US" sz="1400" dirty="0">
              <a:cs typeface="Arial"/>
            </a:endParaRPr>
          </a:p>
        </p:txBody>
      </p:sp>
      <p:cxnSp>
        <p:nvCxnSpPr>
          <p:cNvPr id="24" name="Straight Connector 23">
            <a:extLst>
              <a:ext uri="{FF2B5EF4-FFF2-40B4-BE49-F238E27FC236}">
                <a16:creationId xmlns:a16="http://schemas.microsoft.com/office/drawing/2014/main" id="{ED1BDA89-4F8F-1D7A-2222-7FFD62881D79}"/>
              </a:ext>
            </a:extLst>
          </p:cNvPr>
          <p:cNvCxnSpPr>
            <a:cxnSpLocks/>
          </p:cNvCxnSpPr>
          <p:nvPr/>
        </p:nvCxnSpPr>
        <p:spPr bwMode="gray">
          <a:xfrm>
            <a:off x="4181730" y="139116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4" name="btfpNotesBox111697">
            <a:extLst>
              <a:ext uri="{FF2B5EF4-FFF2-40B4-BE49-F238E27FC236}">
                <a16:creationId xmlns:a16="http://schemas.microsoft.com/office/drawing/2014/main" id="{D96041CA-E817-D668-EB71-D499792CCA1A}"/>
              </a:ext>
            </a:extLst>
          </p:cNvPr>
          <p:cNvSpPr txBox="1"/>
          <p:nvPr>
            <p:custDataLst>
              <p:tags r:id="rId6"/>
            </p:custDataLst>
          </p:nvPr>
        </p:nvSpPr>
        <p:spPr bwMode="gray">
          <a:xfrm>
            <a:off x="330200" y="6400800"/>
            <a:ext cx="11531600" cy="246221"/>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Exact classification boundaries vary by sources; the authors present a rough estimation from a combination of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Hassan Riaz, Isabel Hoyos,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(23 September 2024); 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19"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314199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0" name="btfpBulletedList771181">
            <a:extLst>
              <a:ext uri="{FF2B5EF4-FFF2-40B4-BE49-F238E27FC236}">
                <a16:creationId xmlns:a16="http://schemas.microsoft.com/office/drawing/2014/main" id="{7891B118-36E8-DB04-06A5-2BE533C24D6A}"/>
              </a:ext>
            </a:extLst>
          </p:cNvPr>
          <p:cNvSpPr txBox="1"/>
          <p:nvPr>
            <p:custDataLst>
              <p:tags r:id="rId7"/>
            </p:custDataLst>
          </p:nvPr>
        </p:nvSpPr>
        <p:spPr bwMode="gray">
          <a:xfrm>
            <a:off x="4181730" y="4419829"/>
            <a:ext cx="7507288" cy="1473086"/>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Solar projects require a </a:t>
            </a:r>
            <a:r>
              <a:rPr kumimoji="0" lang="en-US" sz="1400" b="1" i="0" u="none" strike="noStrike" kern="1200" cap="none" spc="0" normalizeH="0" baseline="0" noProof="0" dirty="0">
                <a:ln>
                  <a:noFill/>
                </a:ln>
                <a:solidFill>
                  <a:srgbClr val="000000"/>
                </a:solidFill>
                <a:effectLst/>
                <a:uLnTx/>
                <a:uFillTx/>
                <a:latin typeface="Arial"/>
                <a:ea typeface="+mn-ea"/>
                <a:cs typeface="+mn-cs"/>
              </a:rPr>
              <a:t>substantial upfront investment</a:t>
            </a:r>
            <a:r>
              <a:rPr kumimoji="0" lang="en-US" sz="1400" b="0" i="0" u="none" strike="noStrike" kern="1200" cap="none" spc="0" normalizeH="0" baseline="0" noProof="0" dirty="0">
                <a:ln>
                  <a:noFill/>
                </a:ln>
                <a:solidFill>
                  <a:srgbClr val="000000"/>
                </a:solidFill>
                <a:effectLst/>
                <a:uLnTx/>
                <a:uFillTx/>
                <a:latin typeface="Arial"/>
                <a:ea typeface="+mn-ea"/>
                <a:cs typeface="+mn-cs"/>
              </a:rPr>
              <a:t> in equipment, installation, and site preparation: </a:t>
            </a:r>
          </a:p>
          <a:p>
            <a:pPr defTabSz="914400">
              <a:spcBef>
                <a:spcPts val="1800"/>
              </a:spcBef>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Typical system cost is </a:t>
            </a:r>
            <a:r>
              <a:rPr lang="en-US" sz="1200" dirty="0">
                <a:solidFill>
                  <a:srgbClr val="000000"/>
                </a:solidFill>
                <a:latin typeface="Arial"/>
              </a:rPr>
              <a:t>~2.68$/</a:t>
            </a:r>
            <a:r>
              <a:rPr kumimoji="0" lang="en-US" sz="1200" b="0" i="0" u="none" strike="noStrike" kern="1200" cap="none" spc="0" normalizeH="0" baseline="0" noProof="0" dirty="0">
                <a:ln>
                  <a:noFill/>
                </a:ln>
                <a:solidFill>
                  <a:srgbClr val="000000"/>
                </a:solidFill>
                <a:effectLst/>
                <a:uLnTx/>
                <a:uFillTx/>
                <a:latin typeface="Arial"/>
                <a:ea typeface="+mn-ea"/>
                <a:cs typeface="+mn-cs"/>
              </a:rPr>
              <a:t>Watt for </a:t>
            </a:r>
            <a:r>
              <a:rPr kumimoji="0" lang="en-US" sz="1200" b="1" i="0" u="none" strike="noStrike" kern="1200" cap="none" spc="0" normalizeH="0" baseline="0" noProof="0" dirty="0">
                <a:ln>
                  <a:noFill/>
                </a:ln>
                <a:solidFill>
                  <a:srgbClr val="000000"/>
                </a:solidFill>
                <a:effectLst/>
                <a:uLnTx/>
                <a:uFillTx/>
                <a:latin typeface="Arial"/>
                <a:ea typeface="+mn-ea"/>
                <a:cs typeface="+mn-cs"/>
              </a:rPr>
              <a:t>residential</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lang="en-US" sz="1200" dirty="0">
                <a:solidFill>
                  <a:srgbClr val="000000"/>
                </a:solidFill>
                <a:latin typeface="Arial"/>
              </a:rPr>
              <a:t>~1.76$/</a:t>
            </a:r>
            <a:r>
              <a:rPr kumimoji="0" lang="en-US" sz="1200" b="0" i="0" u="none" strike="noStrike" kern="1200" cap="none" spc="0" normalizeH="0" baseline="0" noProof="0" dirty="0">
                <a:ln>
                  <a:noFill/>
                </a:ln>
                <a:solidFill>
                  <a:srgbClr val="000000"/>
                </a:solidFill>
                <a:effectLst/>
                <a:uLnTx/>
                <a:uFillTx/>
                <a:latin typeface="Arial"/>
                <a:ea typeface="+mn-ea"/>
                <a:cs typeface="+mn-cs"/>
              </a:rPr>
              <a:t>Watt for </a:t>
            </a:r>
            <a:r>
              <a:rPr kumimoji="0" lang="en-US" sz="1200" b="1" i="0" u="none" strike="noStrike" kern="1200" cap="none" spc="0" normalizeH="0" baseline="0" noProof="0" dirty="0">
                <a:ln>
                  <a:noFill/>
                </a:ln>
                <a:solidFill>
                  <a:srgbClr val="000000"/>
                </a:solidFill>
                <a:effectLst/>
                <a:uLnTx/>
                <a:uFillTx/>
                <a:latin typeface="Arial"/>
                <a:ea typeface="+mn-ea"/>
                <a:cs typeface="+mn-cs"/>
              </a:rPr>
              <a:t>commercial &amp; </a:t>
            </a:r>
            <a:r>
              <a:rPr lang="en-US" sz="1200" b="1" dirty="0">
                <a:solidFill>
                  <a:srgbClr val="000000"/>
                </a:solidFill>
                <a:latin typeface="Arial"/>
              </a:rPr>
              <a:t>i</a:t>
            </a:r>
            <a:r>
              <a:rPr kumimoji="0" lang="en-US" sz="1200" b="1" i="0" u="none" strike="noStrike" kern="1200" cap="none" spc="0" normalizeH="0" baseline="0" noProof="0" dirty="0">
                <a:ln>
                  <a:noFill/>
                </a:ln>
                <a:solidFill>
                  <a:srgbClr val="000000"/>
                </a:solidFill>
                <a:effectLst/>
                <a:uLnTx/>
                <a:uFillTx/>
                <a:latin typeface="Arial"/>
                <a:ea typeface="+mn-ea"/>
                <a:cs typeface="+mn-cs"/>
              </a:rPr>
              <a:t>ndustrial</a:t>
            </a:r>
            <a:r>
              <a:rPr kumimoji="0" lang="en-US" sz="1200" b="0" i="0" u="none" strike="noStrike" kern="1200" cap="none" spc="0" normalizeH="0" baseline="0" noProof="0" dirty="0">
                <a:ln>
                  <a:noFill/>
                </a:ln>
                <a:solidFill>
                  <a:srgbClr val="000000"/>
                </a:solidFill>
                <a:effectLst/>
                <a:uLnTx/>
                <a:uFillTx/>
                <a:latin typeface="Arial"/>
                <a:ea typeface="+mn-ea"/>
                <a:cs typeface="+mn-cs"/>
              </a:rPr>
              <a:t>, and </a:t>
            </a:r>
            <a:r>
              <a:rPr lang="en-US" sz="1200" dirty="0">
                <a:solidFill>
                  <a:srgbClr val="000000"/>
                </a:solidFill>
                <a:latin typeface="Arial"/>
              </a:rPr>
              <a:t>~1.16$/</a:t>
            </a:r>
            <a:r>
              <a:rPr kumimoji="0" lang="en-US" sz="1200" b="0" i="0" u="none" strike="noStrike" kern="1200" cap="none" spc="0" normalizeH="0" baseline="0" noProof="0" dirty="0">
                <a:ln>
                  <a:noFill/>
                </a:ln>
                <a:solidFill>
                  <a:srgbClr val="000000"/>
                </a:solidFill>
                <a:effectLst/>
                <a:uLnTx/>
                <a:uFillTx/>
                <a:latin typeface="Arial"/>
                <a:ea typeface="+mn-ea"/>
                <a:cs typeface="+mn-cs"/>
              </a:rPr>
              <a:t>Watt for </a:t>
            </a:r>
            <a:r>
              <a:rPr kumimoji="0" lang="en-US" sz="1200" b="1" i="0" u="none" strike="noStrike" kern="1200" cap="none" spc="0" normalizeH="0" baseline="0" noProof="0" dirty="0">
                <a:ln>
                  <a:noFill/>
                </a:ln>
                <a:solidFill>
                  <a:srgbClr val="000000"/>
                </a:solidFill>
                <a:effectLst/>
                <a:uLnTx/>
                <a:uFillTx/>
                <a:latin typeface="Arial"/>
                <a:ea typeface="+mn-ea"/>
                <a:cs typeface="+mn-cs"/>
              </a:rPr>
              <a:t>utility-scale</a:t>
            </a:r>
            <a:r>
              <a:rPr kumimoji="0" lang="en-US" sz="1200" b="0" i="0" u="none" strike="noStrike" kern="1200" cap="none" spc="0" normalizeH="0" baseline="0" noProof="0" dirty="0">
                <a:ln>
                  <a:noFill/>
                </a:ln>
                <a:solidFill>
                  <a:srgbClr val="000000"/>
                </a:solidFill>
                <a:effectLst/>
                <a:uLnTx/>
                <a:uFillTx/>
                <a:latin typeface="Arial"/>
                <a:ea typeface="+mn-ea"/>
                <a:cs typeface="+mn-cs"/>
              </a:rPr>
              <a:t>. However, they have </a:t>
            </a:r>
            <a:r>
              <a:rPr kumimoji="0" lang="en-US" sz="1200" b="1" i="0" u="none" strike="noStrike" kern="1200" cap="none" spc="0" normalizeH="0" baseline="0" noProof="0" dirty="0">
                <a:ln>
                  <a:noFill/>
                </a:ln>
                <a:solidFill>
                  <a:srgbClr val="000000"/>
                </a:solidFill>
                <a:effectLst/>
                <a:uLnTx/>
                <a:uFillTx/>
                <a:latin typeface="Arial"/>
                <a:ea typeface="+mn-ea"/>
                <a:cs typeface="+mn-cs"/>
              </a:rPr>
              <a:t>relatively low maintenance costs </a:t>
            </a:r>
            <a:r>
              <a:rPr kumimoji="0" lang="en-US" sz="1200" b="0" i="0" u="none" strike="noStrike" kern="1200" cap="none" spc="0" normalizeH="0" baseline="0" noProof="0" dirty="0">
                <a:ln>
                  <a:noFill/>
                </a:ln>
                <a:solidFill>
                  <a:srgbClr val="000000"/>
                </a:solidFill>
                <a:effectLst/>
                <a:uLnTx/>
                <a:uFillTx/>
                <a:latin typeface="Arial"/>
                <a:ea typeface="+mn-ea"/>
                <a:cs typeface="+mn-cs"/>
              </a:rPr>
              <a:t>relative to other energy sources, and given electricity savings, tax benefits, and potential revenue generation, the payback period typically ranges from </a:t>
            </a:r>
            <a:r>
              <a:rPr lang="en-US" sz="1200" dirty="0">
                <a:solidFill>
                  <a:srgbClr val="000000"/>
                </a:solidFill>
                <a:latin typeface="Arial"/>
              </a:rPr>
              <a:t>~2 to</a:t>
            </a:r>
            <a:r>
              <a:rPr kumimoji="0" lang="en-US" sz="1200" b="0" i="0" u="none" strike="noStrike" kern="1200" cap="none" spc="0" normalizeH="0" baseline="0" noProof="0" dirty="0">
                <a:ln>
                  <a:noFill/>
                </a:ln>
                <a:solidFill>
                  <a:srgbClr val="000000"/>
                </a:solidFill>
                <a:effectLst/>
                <a:uLnTx/>
                <a:uFillTx/>
                <a:latin typeface="Arial"/>
                <a:ea typeface="+mn-ea"/>
                <a:cs typeface="+mn-cs"/>
              </a:rPr>
              <a:t> 10 years.</a:t>
            </a:r>
          </a:p>
        </p:txBody>
      </p:sp>
      <p:pic>
        <p:nvPicPr>
          <p:cNvPr id="4" name="Picture 3" descr="Solar panels on a roof&#10;&#10;Description automatically generated">
            <a:extLst>
              <a:ext uri="{FF2B5EF4-FFF2-40B4-BE49-F238E27FC236}">
                <a16:creationId xmlns:a16="http://schemas.microsoft.com/office/drawing/2014/main" id="{BFF72B51-054F-FB37-400F-12FE465C03E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52427" y="809386"/>
            <a:ext cx="3467100" cy="5222539"/>
          </a:xfrm>
          <a:prstGeom prst="rect">
            <a:avLst/>
          </a:prstGeom>
        </p:spPr>
      </p:pic>
      <p:sp>
        <p:nvSpPr>
          <p:cNvPr id="5" name="btfpBulletedList771181">
            <a:extLst>
              <a:ext uri="{FF2B5EF4-FFF2-40B4-BE49-F238E27FC236}">
                <a16:creationId xmlns:a16="http://schemas.microsoft.com/office/drawing/2014/main" id="{93D60561-B8F0-3DD9-05A7-7729767518D7}"/>
              </a:ext>
            </a:extLst>
          </p:cNvPr>
          <p:cNvSpPr txBox="1"/>
          <p:nvPr>
            <p:custDataLst>
              <p:tags r:id="rId8"/>
            </p:custDataLst>
          </p:nvPr>
        </p:nvSpPr>
        <p:spPr bwMode="gray">
          <a:xfrm>
            <a:off x="4181730" y="2560214"/>
            <a:ext cx="7507288" cy="503590"/>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a:ea typeface="+mn-ea"/>
                <a:cs typeface="+mn-cs"/>
              </a:rPr>
              <a:t>Solar electricity generation reached </a:t>
            </a:r>
            <a:r>
              <a:rPr kumimoji="0" lang="en-US" sz="1400" b="1" i="0" u="none" strike="noStrike" kern="1200" cap="none" spc="0" normalizeH="0" baseline="0" noProof="0" dirty="0">
                <a:ln>
                  <a:noFill/>
                </a:ln>
                <a:solidFill>
                  <a:srgbClr val="000000"/>
                </a:solidFill>
                <a:effectLst/>
                <a:uLnTx/>
                <a:uFillTx/>
                <a:latin typeface="Arial"/>
                <a:ea typeface="+mn-ea"/>
                <a:cs typeface="+mn-cs"/>
              </a:rPr>
              <a:t>~1,600 terawatt-hours (TWh)</a:t>
            </a:r>
            <a:r>
              <a:rPr lang="en-US" sz="1400" b="1" dirty="0">
                <a:solidFill>
                  <a:srgbClr val="000000"/>
                </a:solidFill>
                <a:latin typeface="Arial"/>
              </a:rPr>
              <a:t> of </a:t>
            </a:r>
            <a:r>
              <a:rPr kumimoji="0" lang="en-US" sz="1400" b="1" i="0" u="none" strike="noStrike" kern="1200" cap="none" spc="0" normalizeH="0" baseline="0" noProof="0" dirty="0">
                <a:ln>
                  <a:noFill/>
                </a:ln>
                <a:solidFill>
                  <a:srgbClr val="000000"/>
                </a:solidFill>
                <a:effectLst/>
                <a:uLnTx/>
                <a:uFillTx/>
                <a:latin typeface="Arial"/>
                <a:ea typeface="+mn-ea"/>
                <a:cs typeface="+mn-cs"/>
              </a:rPr>
              <a:t>global capacity in 2023 </a:t>
            </a:r>
            <a:r>
              <a:rPr kumimoji="0" lang="en-US" sz="1400" i="0" u="none" strike="noStrike" kern="1200" cap="none" spc="0" normalizeH="0" baseline="0" noProof="0" dirty="0">
                <a:ln>
                  <a:noFill/>
                </a:ln>
                <a:solidFill>
                  <a:srgbClr val="000000"/>
                </a:solidFill>
                <a:effectLst/>
                <a:uLnTx/>
                <a:uFillTx/>
                <a:latin typeface="Arial"/>
                <a:ea typeface="+mn-ea"/>
                <a:cs typeface="+mn-cs"/>
              </a:rPr>
              <a:t>with 23% CAGR from 2018 to 2023, exceeding growth expectations at every stage.</a:t>
            </a:r>
            <a:endParaRPr kumimoji="0" lang="en-US" sz="140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Title 2">
            <a:extLst>
              <a:ext uri="{FF2B5EF4-FFF2-40B4-BE49-F238E27FC236}">
                <a16:creationId xmlns:a16="http://schemas.microsoft.com/office/drawing/2014/main" id="{5C3FE82D-379F-85A2-1E80-5AE4ABE347BA}"/>
              </a:ext>
            </a:extLst>
          </p:cNvPr>
          <p:cNvSpPr txBox="1">
            <a:spLocks/>
          </p:cNvSpPr>
          <p:nvPr/>
        </p:nvSpPr>
        <p:spPr>
          <a:xfrm>
            <a:off x="502982" y="5017477"/>
            <a:ext cx="3165987" cy="800566"/>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dirty="0">
                <a:ln>
                  <a:noFill/>
                </a:ln>
                <a:solidFill>
                  <a:srgbClr val="FFFFFF"/>
                </a:solidFill>
                <a:effectLst/>
                <a:uLnTx/>
                <a:uFillTx/>
                <a:latin typeface="Arial"/>
                <a:ea typeface="+mj-ea"/>
                <a:cs typeface="+mj-cs"/>
              </a:rPr>
            </a:br>
            <a:r>
              <a:rPr lang="en-US" sz="2400" b="0" dirty="0">
                <a:solidFill>
                  <a:schemeClr val="bg1"/>
                </a:solidFill>
              </a:rPr>
              <a:t>The Solar Opportunity</a:t>
            </a:r>
            <a:endParaRPr lang="en-US" sz="2400" b="1" i="0" u="none" strike="noStrike" kern="1200" cap="none" spc="0" normalizeH="0" baseline="0" noProof="0" dirty="0">
              <a:ln>
                <a:noFill/>
              </a:ln>
              <a:solidFill>
                <a:schemeClr val="bg1"/>
              </a:solidFill>
              <a:effectLst/>
              <a:uLnTx/>
              <a:uFillTx/>
              <a:latin typeface="Arial"/>
              <a:cs typeface="Arial"/>
            </a:endParaRPr>
          </a:p>
        </p:txBody>
      </p:sp>
    </p:spTree>
    <p:custDataLst>
      <p:tags r:id="rId1"/>
    </p:custDataLst>
    <p:extLst>
      <p:ext uri="{BB962C8B-B14F-4D97-AF65-F5344CB8AC3E}">
        <p14:creationId xmlns:p14="http://schemas.microsoft.com/office/powerpoint/2010/main" val="335321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62732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592" imgH="591" progId="TCLayout.ActiveDocument.1">
                  <p:embed/>
                </p:oleObj>
              </mc:Choice>
              <mc:Fallback>
                <p:oleObj name="think-cell Slide" r:id="rId40" imgW="592" imgH="591" progId="TCLayout.ActiveDocument.1">
                  <p:embed/>
                  <p:pic>
                    <p:nvPicPr>
                      <p:cNvPr id="7" name="think-cell data - do not delete" hidden="1"/>
                      <p:cNvPicPr/>
                      <p:nvPr/>
                    </p:nvPicPr>
                    <p:blipFill>
                      <a:blip r:embed="rId41"/>
                      <a:stretch>
                        <a:fillRect/>
                      </a:stretch>
                    </p:blipFill>
                    <p:spPr>
                      <a:xfrm>
                        <a:off x="1588" y="1588"/>
                        <a:ext cx="1588" cy="1588"/>
                      </a:xfrm>
                      <a:prstGeom prst="rect">
                        <a:avLst/>
                      </a:prstGeom>
                    </p:spPr>
                  </p:pic>
                </p:oleObj>
              </mc:Fallback>
            </mc:AlternateContent>
          </a:graphicData>
        </a:graphic>
      </p:graphicFrame>
      <p:graphicFrame>
        <p:nvGraphicFramePr>
          <p:cNvPr id="4" name="Chart 3">
            <a:extLst>
              <a:ext uri="{FF2B5EF4-FFF2-40B4-BE49-F238E27FC236}">
                <a16:creationId xmlns:a16="http://schemas.microsoft.com/office/drawing/2014/main" id="{F7FA2F49-9ECB-79C7-534F-C534BFC0C130}"/>
              </a:ext>
            </a:extLst>
          </p:cNvPr>
          <p:cNvGraphicFramePr/>
          <p:nvPr>
            <p:custDataLst>
              <p:tags r:id="rId3"/>
            </p:custDataLst>
            <p:extLst>
              <p:ext uri="{D42A27DB-BD31-4B8C-83A1-F6EECF244321}">
                <p14:modId xmlns:p14="http://schemas.microsoft.com/office/powerpoint/2010/main" val="3789683354"/>
              </p:ext>
            </p:extLst>
          </p:nvPr>
        </p:nvGraphicFramePr>
        <p:xfrm>
          <a:off x="814388" y="2308225"/>
          <a:ext cx="8116887" cy="3616325"/>
        </p:xfrm>
        <a:graphic>
          <a:graphicData uri="http://schemas.openxmlformats.org/drawingml/2006/chart">
            <c:chart xmlns:c="http://schemas.openxmlformats.org/drawingml/2006/chart" xmlns:r="http://schemas.openxmlformats.org/officeDocument/2006/relationships" r:id="rId42"/>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542925" y="531971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22DCFB2-C0EC-4AD5-A5DA-694316893523}" type="datetime'''''''''''''''''''2''''''''''''''''0''0'''''''">
              <a:rPr lang="en-US" altLang="en-US" sz="1200" smtClean="0"/>
              <a:pPr marL="0" lvl="0" indent="0" algn="r">
                <a:spcBef>
                  <a:spcPct val="0"/>
                </a:spcBef>
                <a:spcAft>
                  <a:spcPct val="0"/>
                </a:spcAft>
                <a:buNone/>
              </a:pPr>
              <a:t>200</a:t>
            </a:fld>
            <a:endParaRPr lang="en-US" sz="1200" dirty="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42925" y="48895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27D810-C9D2-4CAE-8C5E-BB8E4F809DCD}" type="datetime'''''4''0''''0'''''''''''''''''''''''''''''''''''''''">
              <a:rPr lang="en-US" altLang="en-US" sz="1200" smtClean="0"/>
              <a:pPr marL="0" lvl="0" indent="0" algn="r">
                <a:spcBef>
                  <a:spcPct val="0"/>
                </a:spcBef>
                <a:spcAft>
                  <a:spcPct val="0"/>
                </a:spcAft>
                <a:buNone/>
              </a:pPr>
              <a:t>400</a:t>
            </a:fld>
            <a:endParaRPr lang="en-US" sz="1200" dirty="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42925" y="44577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47D7C98-AF88-46DF-9004-A27A591305D6}" type="datetime'''''''6''''''''''''''''''0''0'''''''''''''''''''''''">
              <a:rPr lang="en-US" altLang="en-US" sz="1200" smtClean="0"/>
              <a:pPr marL="0" lvl="0" indent="0" algn="r">
                <a:spcBef>
                  <a:spcPct val="0"/>
                </a:spcBef>
                <a:spcAft>
                  <a:spcPct val="0"/>
                </a:spcAft>
                <a:buNone/>
              </a:pPr>
              <a:t>600</a:t>
            </a:fld>
            <a:endParaRPr lang="en-US" sz="1200" dirty="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42925" y="40259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315EFA-FCBF-4E2A-95EB-EC4A3CA1B421}" type="datetime'''''''''''''8''''''''''''0''''''0'''''''''''''''">
              <a:rPr lang="en-US" altLang="en-US" sz="1200" smtClean="0"/>
              <a:pPr marL="0" lvl="0" indent="0" algn="r">
                <a:spcBef>
                  <a:spcPct val="0"/>
                </a:spcBef>
                <a:spcAft>
                  <a:spcPct val="0"/>
                </a:spcAft>
                <a:buNone/>
              </a:pPr>
              <a:t>800</a:t>
            </a:fld>
            <a:endParaRPr lang="en-US" sz="1200" dirty="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15925" y="3594101"/>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46B5BF-2F82-4E0A-B0C9-A9890A05A31B}" type="datetime'''''''''''''''''1'',''''''''''''''''''''0''''''''''00'">
              <a:rPr lang="en-US" altLang="en-US" sz="1200" smtClean="0"/>
              <a:pPr marL="0" lvl="0" indent="0" algn="r">
                <a:spcBef>
                  <a:spcPct val="0"/>
                </a:spcBef>
                <a:spcAft>
                  <a:spcPct val="0"/>
                </a:spcAft>
                <a:buNone/>
              </a:pPr>
              <a:t>1,000</a:t>
            </a:fld>
            <a:endParaRPr lang="en-US" sz="1200" dirty="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5925" y="31638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8E3D67-9E4C-4606-A4ED-CD80B40966A7}" type="datetime'''''1'''''''''''''''',''''2''''''00'">
              <a:rPr lang="en-US" altLang="en-US" sz="1200" smtClean="0"/>
              <a:pPr marL="0" lvl="0" indent="0" algn="r">
                <a:spcBef>
                  <a:spcPct val="0"/>
                </a:spcBef>
                <a:spcAft>
                  <a:spcPct val="0"/>
                </a:spcAft>
                <a:buNone/>
              </a:pPr>
              <a:t>1,200</a:t>
            </a:fld>
            <a:endParaRPr lang="en-US" sz="1200" dirty="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15925" y="27320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FA6754C-C7F9-4D72-950A-0A1048F5791F}" type="datetime'''''''''1,''''''''''''''''''''''4''''''''''''''''00'''''''''">
              <a:rPr lang="en-US" altLang="en-US" sz="1200" smtClean="0"/>
              <a:pPr marL="0" lvl="0" indent="0" algn="r">
                <a:spcBef>
                  <a:spcPct val="0"/>
                </a:spcBef>
                <a:spcAft>
                  <a:spcPct val="0"/>
                </a:spcAft>
                <a:buNone/>
              </a:pPr>
              <a:t>1,400</a:t>
            </a:fld>
            <a:endParaRPr lang="en-US" sz="1200" dirty="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15925" y="23002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B3761-52F2-42F2-B055-B59A7FC1EBCA}" type="datetime'''1'',''''''6''''''''0''''0'''''''''''''''''''''''">
              <a:rPr lang="en-US" altLang="en-US" sz="1200" smtClean="0"/>
              <a:pPr marL="0" lvl="0" indent="0" algn="r">
                <a:spcBef>
                  <a:spcPct val="0"/>
                </a:spcBef>
                <a:spcAft>
                  <a:spcPct val="0"/>
                </a:spcAft>
                <a:buNone/>
              </a:pPr>
              <a:t>1,600</a:t>
            </a:fld>
            <a:endParaRPr lang="en-US" sz="1200" dirty="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711200" y="5751514"/>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7D62DE-A8C4-4862-8F31-B8D6AE298827}" type="datetime'''''''''''''''0'''''''''''''''''''">
              <a:rPr lang="en-US" altLang="en-US" sz="1200" smtClean="0"/>
              <a:pPr marL="0" lvl="0" indent="0" algn="r">
                <a:spcBef>
                  <a:spcPct val="0"/>
                </a:spcBef>
                <a:spcAft>
                  <a:spcPct val="0"/>
                </a:spcAft>
                <a:buNone/>
              </a:pPr>
              <a:t>0</a:t>
            </a:fld>
            <a:endParaRPr lang="en-US" sz="1200" dirty="0"/>
          </a:p>
        </p:txBody>
      </p:sp>
      <p:sp>
        <p:nvSpPr>
          <p:cNvPr id="236"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415925" y="1974850"/>
            <a:ext cx="5324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Global solar PV manufacturing capacity along steps of the value chain (in GW) </a:t>
            </a:r>
            <a:endParaRPr lang="en-US" sz="1200" dirty="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8065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562EE7A-53D4-4531-BCA6-751C9D7F8360}" type="datetime'''''''2''''''''''''''''''''''''''''01''''''''''6'''''''">
              <a:rPr lang="en-US" altLang="en-US" sz="1200" smtClean="0"/>
              <a:pPr/>
              <a:t>2016</a:t>
            </a:fld>
            <a:endParaRPr lang="en-US" sz="1200" dirty="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2528888"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D7D74CC-44B2-4358-BE0B-53B6F0FACC90}" type="datetime'''''''''''2''''0''''''1''''''''7'''''''''''''''''''''">
              <a:rPr lang="en-US" altLang="en-US" sz="1200" smtClean="0"/>
              <a:pPr/>
              <a:t>2017</a:t>
            </a:fld>
            <a:endParaRPr lang="en-US" sz="1200" dirty="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2512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78A999-8D07-4B45-AAD4-C8B67D49B5A8}" type="datetime'2''''''''0''''''''''1''''''''''''''''''''''''''''''''8'''''''">
              <a:rPr lang="en-US" altLang="en-US" sz="1200" smtClean="0"/>
              <a:pPr/>
              <a:t>2018</a:t>
            </a:fld>
            <a:endParaRPr lang="en-US" sz="1200" dirty="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9751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B54600-AF23-4E53-A7FF-F593E0A36AC7}" type="datetime'''''2''''''''''''''''''''''''''''0''1''9'''''''''">
              <a:rPr lang="en-US" altLang="en-US" sz="1200" smtClean="0"/>
              <a:pPr/>
              <a:t>2019</a:t>
            </a:fld>
            <a:endParaRPr lang="en-US" sz="1200" dirty="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46974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22E7664-8D88-43AB-8ED7-E8A5C9C2EEE0}" type="datetime'''''202''''0'''''''''''''''''''''''''''''''''''''''''''''">
              <a:rPr lang="en-US" altLang="en-US" sz="1200" smtClean="0"/>
              <a:pPr/>
              <a:t>2020</a:t>
            </a:fld>
            <a:endParaRPr lang="en-US" sz="1200" dirty="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54213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46EA20-9BE9-459D-8787-AF39F529C345}" type="datetime'2''''''0''''''''2''''''1'''''">
              <a:rPr lang="en-US" altLang="en-US" sz="1200" smtClean="0"/>
              <a:pPr/>
              <a:t>2021</a:t>
            </a:fld>
            <a:endParaRPr lang="en-US" sz="1200" dirty="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14362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FF1ADF-9588-4BB7-87AE-6322955B6E5D}" type="datetime'2''''''''''0''2''''''''''''2'">
              <a:rPr lang="en-US" altLang="en-US" sz="1200" smtClean="0"/>
              <a:pPr/>
              <a:t>2022</a:t>
            </a:fld>
            <a:endParaRPr lang="en-US" sz="1200" dirty="0"/>
          </a:p>
        </p:txBody>
      </p:sp>
      <p:sp>
        <p:nvSpPr>
          <p:cNvPr id="9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375525" y="5892800"/>
            <a:ext cx="7794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1C73114-455A-48FD-A497-D79E227F623A}" type="datetime'''Ann''''o''un''''''''c''''''e''d ''''c''apac''it''''''''y'">
              <a:rPr lang="en-US" altLang="en-US" sz="1200" smtClean="0"/>
              <a:pPr/>
              <a:t>Announced capacity</a:t>
            </a:fld>
            <a:endParaRPr lang="en-US" sz="1200" dirty="0"/>
          </a:p>
        </p:txBody>
      </p:sp>
      <p:sp>
        <p:nvSpPr>
          <p:cNvPr id="96"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8207375" y="5892800"/>
            <a:ext cx="560388"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EDAB847-3B0F-48A2-957D-7F743E1A870B}" type="datetime'''2''''''0''''3''0''''&#10;''ex''''''p''''''''''.&#10;dem''a''nd'">
              <a:rPr lang="en-US" altLang="en-US" sz="1200" smtClean="0"/>
              <a:pPr/>
              <a:t>2030
exp.
demand</a:t>
            </a:fld>
            <a:endParaRPr lang="en-US" sz="1200" dirty="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10826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89BAC4B-848E-40FF-8CA2-39EDC89E2B91}" type="datetime'''''''''''''''''''''''2''''''''''''0''1''''''''''5'''''">
              <a:rPr lang="en-US" altLang="en-US" sz="1200" smtClean="0"/>
              <a:pPr/>
              <a:t>2015</a:t>
            </a:fld>
            <a:endParaRPr lang="en-US" sz="1200" dirty="0"/>
          </a:p>
        </p:txBody>
      </p:sp>
      <p:sp>
        <p:nvSpPr>
          <p:cNvPr id="6" name="Title 5"/>
          <p:cNvSpPr>
            <a:spLocks noGrp="1"/>
          </p:cNvSpPr>
          <p:nvPr>
            <p:ph type="title"/>
          </p:nvPr>
        </p:nvSpPr>
        <p:spPr/>
        <p:txBody>
          <a:bodyPr vert="horz">
            <a:noAutofit/>
          </a:bodyPr>
          <a:lstStyle/>
          <a:p>
            <a:r>
              <a:rPr lang="en-US" dirty="0"/>
              <a:t>Solar PV manufacturing capacity exceeds demand at every step by at least 70%; overcapacity is expected to last at least until 2030s</a:t>
            </a:r>
          </a:p>
        </p:txBody>
      </p:sp>
      <p:sp>
        <p:nvSpPr>
          <p:cNvPr id="18" name="Rectangle 17"/>
          <p:cNvSpPr/>
          <p:nvPr/>
        </p:nvSpPr>
        <p:spPr bwMode="gray">
          <a:xfrm>
            <a:off x="896938" y="2390775"/>
            <a:ext cx="1763713" cy="1284288"/>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76" name="Rectangle 275"/>
          <p:cNvSpPr/>
          <p:nvPr>
            <p:custDataLst>
              <p:tags r:id="rId24"/>
            </p:custDataLst>
          </p:nvPr>
        </p:nvSpPr>
        <p:spPr bwMode="auto">
          <a:xfrm>
            <a:off x="896938" y="2390775"/>
            <a:ext cx="1763713" cy="1284288"/>
          </a:xfrm>
          <a:prstGeom prst="rect">
            <a:avLst/>
          </a:prstGeom>
          <a:noFill/>
          <a:ln w="635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22" name="Rectangle 121"/>
          <p:cNvSpPr/>
          <p:nvPr>
            <p:custDataLst>
              <p:tags r:id="rId25"/>
            </p:custDataLst>
          </p:nvPr>
        </p:nvSpPr>
        <p:spPr bwMode="auto">
          <a:xfrm>
            <a:off x="1144588" y="2951163"/>
            <a:ext cx="214313" cy="160338"/>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151" name="Straight Connector 150"/>
          <p:cNvCxnSpPr/>
          <p:nvPr>
            <p:custDataLst>
              <p:tags r:id="rId26"/>
            </p:custDataLst>
          </p:nvPr>
        </p:nvCxnSpPr>
        <p:spPr bwMode="gray">
          <a:xfrm>
            <a:off x="971550" y="2544763"/>
            <a:ext cx="373063" cy="0"/>
          </a:xfrm>
          <a:prstGeom prst="line">
            <a:avLst/>
          </a:prstGeom>
          <a:ln w="28575"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4" name="Rectangle 123"/>
          <p:cNvSpPr/>
          <p:nvPr>
            <p:custDataLst>
              <p:tags r:id="rId27"/>
            </p:custDataLst>
          </p:nvPr>
        </p:nvSpPr>
        <p:spPr bwMode="auto">
          <a:xfrm>
            <a:off x="1144588" y="34369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21" name="Rectangle 120"/>
          <p:cNvSpPr/>
          <p:nvPr>
            <p:custDataLst>
              <p:tags r:id="rId28"/>
            </p:custDataLst>
          </p:nvPr>
        </p:nvSpPr>
        <p:spPr bwMode="auto">
          <a:xfrm>
            <a:off x="1144588" y="27082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23" name="Rectangle 122"/>
          <p:cNvSpPr/>
          <p:nvPr>
            <p:custDataLst>
              <p:tags r:id="rId29"/>
            </p:custDataLst>
          </p:nvPr>
        </p:nvSpPr>
        <p:spPr bwMode="auto">
          <a:xfrm>
            <a:off x="1144588" y="3194050"/>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83" name="Diamond 182"/>
          <p:cNvSpPr/>
          <p:nvPr>
            <p:custDataLst>
              <p:tags r:id="rId30"/>
            </p:custDataLst>
          </p:nvPr>
        </p:nvSpPr>
        <p:spPr bwMode="auto">
          <a:xfrm>
            <a:off x="1068388" y="2455863"/>
            <a:ext cx="177800" cy="177800"/>
          </a:xfrm>
          <a:prstGeom prst="diamond">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0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409700" y="3189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AC4818-9BEB-4B8B-B6AC-2BF24845570B}" type="datetime'''C''e''''''''''l''''''''''''''''''ls'''''''">
              <a:rPr lang="en-US" altLang="en-US" sz="1200" smtClean="0"/>
              <a:pPr/>
              <a:t>Cells</a:t>
            </a:fld>
            <a:endParaRPr lang="en-US" sz="1200" dirty="0"/>
          </a:p>
        </p:txBody>
      </p:sp>
      <p:sp>
        <p:nvSpPr>
          <p:cNvPr id="10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409700" y="2946400"/>
            <a:ext cx="476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77FB355-3DD3-4ABD-BDC4-C7F57EDD3870}" type="datetime'W''''''''''a''f''e''''''''''''''''r''s'''''''''''''''">
              <a:rPr lang="en-US" altLang="en-US" sz="1200" smtClean="0"/>
              <a:pPr/>
              <a:t>Wafers</a:t>
            </a:fld>
            <a:endParaRPr lang="en-US" sz="1200" dirty="0"/>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409700" y="3432175"/>
            <a:ext cx="573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0247D7F-B555-4313-9D05-F5B4B568623D}" type="datetime'''''''''''''''''''''''Mo''''d''''''''''''''''ule''''s'''">
              <a:rPr lang="en-US" altLang="en-US" sz="1200" smtClean="0"/>
              <a:pPr/>
              <a:t>Modules</a:t>
            </a:fld>
            <a:endParaRPr lang="en-US" sz="1200" dirty="0"/>
          </a:p>
        </p:txBody>
      </p:sp>
      <p:sp>
        <p:nvSpPr>
          <p:cNvPr id="10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409700" y="2703513"/>
            <a:ext cx="7159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4FC59B5-8EB0-42A2-86F5-7A9C5C46DE50}" type="datetime'''''''''''''''''P''''''''''ol''''ys''''''''ili''c''o''n'''''''">
              <a:rPr lang="en-US" altLang="en-US" sz="1200" smtClean="0"/>
              <a:pPr/>
              <a:t>Polysilicon</a:t>
            </a:fld>
            <a:endParaRPr lang="en-US" sz="1200" dirty="0"/>
          </a:p>
        </p:txBody>
      </p:sp>
      <p:sp>
        <p:nvSpPr>
          <p:cNvPr id="101"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409700" y="2460625"/>
            <a:ext cx="11906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0AF005B-CD6A-406E-B12B-3559CDC2DB75}" type="datetime'''Solar'''' ''''''''''''''''''''P''''V'' de''''m''''''an''''d'">
              <a:rPr lang="en-US" altLang="en-US" sz="1200" smtClean="0"/>
              <a:pPr marL="0" lvl="0" indent="0">
                <a:spcBef>
                  <a:spcPct val="0"/>
                </a:spcBef>
                <a:spcAft>
                  <a:spcPct val="0"/>
                </a:spcAft>
                <a:buNone/>
              </a:pPr>
              <a:t>Solar PV demand</a:t>
            </a:fld>
            <a:endParaRPr lang="en-US" sz="1200" dirty="0"/>
          </a:p>
        </p:txBody>
      </p:sp>
      <p:sp>
        <p:nvSpPr>
          <p:cNvPr id="287" name="btfpNotesBox440432"/>
          <p:cNvSpPr txBox="1"/>
          <p:nvPr>
            <p:custDataLst>
              <p:tags r:id="rId36"/>
            </p:custDataLst>
          </p:nvPr>
        </p:nvSpPr>
        <p:spPr bwMode="gray">
          <a:xfrm>
            <a:off x="330198" y="6400800"/>
            <a:ext cx="920909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Expected demand in 2030 is based on IEA’s Net Zero Emissions (NZE) scenario. Source: </a:t>
            </a:r>
            <a:r>
              <a:rPr lang="en-US" sz="800" dirty="0">
                <a:solidFill>
                  <a:srgbClr val="000000"/>
                </a:solidFill>
                <a:hlinkClick r:id="rId43"/>
              </a:rPr>
              <a:t>IEA, Solar PV manufacturing capacity (2023)</a:t>
            </a:r>
            <a:endParaRPr lang="en-US" sz="800" dirty="0">
              <a:solidFill>
                <a:srgbClr val="000000"/>
              </a:solidFill>
            </a:endParaRPr>
          </a:p>
          <a:p>
            <a:pPr marL="0" indent="0">
              <a:spcBef>
                <a:spcPts val="0"/>
              </a:spcBef>
              <a:buNone/>
            </a:pPr>
            <a:r>
              <a:rPr lang="en-US" sz="800" dirty="0">
                <a:solidFill>
                  <a:srgbClr val="000000"/>
                </a:solidFill>
              </a:rPr>
              <a:t>Credit: Taicheng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a:t>
            </a:r>
            <a:r>
              <a:rPr lang="en-US" sz="800" dirty="0"/>
              <a:t> </a:t>
            </a:r>
            <a:r>
              <a:rPr lang="en-US" sz="800" dirty="0">
                <a:solidFill>
                  <a:srgbClr val="000000"/>
                </a:solidFill>
                <a:hlinkClick r:id="rId44"/>
              </a:rPr>
              <a:t>Gernot Wagner</a:t>
            </a:r>
            <a:r>
              <a:rPr lang="en-US" sz="800" dirty="0">
                <a:solidFill>
                  <a:srgbClr val="000000"/>
                </a:solidFill>
              </a:rPr>
              <a:t> 23 September 2024); share/adapt </a:t>
            </a:r>
            <a:r>
              <a:rPr lang="en-US" sz="800" dirty="0">
                <a:solidFill>
                  <a:srgbClr val="000000"/>
                </a:solidFill>
                <a:hlinkClick r:id="rId45"/>
              </a:rPr>
              <a:t>with attribution</a:t>
            </a:r>
            <a:r>
              <a:rPr lang="en-US" sz="800" dirty="0">
                <a:solidFill>
                  <a:srgbClr val="000000"/>
                </a:solidFill>
              </a:rPr>
              <a:t>. Contact: </a:t>
            </a:r>
            <a:r>
              <a:rPr lang="en-US" sz="800" dirty="0">
                <a:solidFill>
                  <a:srgbClr val="000000"/>
                </a:solidFill>
                <a:hlinkClick r:id="rId46"/>
              </a:rPr>
              <a:t>gwagner@columbia.edu</a:t>
            </a:r>
            <a:r>
              <a:rPr lang="en-US" sz="800" dirty="0">
                <a:solidFill>
                  <a:srgbClr val="000000"/>
                </a:solidFill>
              </a:rPr>
              <a:t> </a:t>
            </a:r>
          </a:p>
        </p:txBody>
      </p:sp>
      <p:cxnSp>
        <p:nvCxnSpPr>
          <p:cNvPr id="351" name="Straight Connector 350"/>
          <p:cNvCxnSpPr/>
          <p:nvPr/>
        </p:nvCxnSpPr>
        <p:spPr bwMode="gray">
          <a:xfrm>
            <a:off x="7105650" y="2300289"/>
            <a:ext cx="0" cy="4019390"/>
          </a:xfrm>
          <a:prstGeom prst="line">
            <a:avLst/>
          </a:prstGeom>
          <a:ln w="19050" cap="flat" cmpd="sng" algn="ctr">
            <a:solidFill>
              <a:srgbClr val="B4B4B4"/>
            </a:solidFill>
            <a:prstDash val="dash"/>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 name="btfpCallout806132"/>
          <p:cNvSpPr/>
          <p:nvPr/>
        </p:nvSpPr>
        <p:spPr bwMode="gray">
          <a:xfrm>
            <a:off x="3964472" y="3835400"/>
            <a:ext cx="2164382" cy="746125"/>
          </a:xfrm>
          <a:prstGeom prst="wedgeRectCallout">
            <a:avLst>
              <a:gd name="adj1" fmla="val 48869"/>
              <a:gd name="adj2" fmla="val 84661"/>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dirty="0">
                <a:solidFill>
                  <a:schemeClr val="bg1"/>
                </a:solidFill>
              </a:rPr>
              <a:t>In 2022, the lowest capacity in the production chain was for polysilicon at 439 GW vs. demand of 261 GW, resulting in 70% overcapacity.</a:t>
            </a:r>
          </a:p>
        </p:txBody>
      </p:sp>
      <p:grpSp>
        <p:nvGrpSpPr>
          <p:cNvPr id="37" name="btfpColumnHeaderBox502055"/>
          <p:cNvGrpSpPr/>
          <p:nvPr>
            <p:custDataLst>
              <p:tags r:id="rId37"/>
            </p:custDataLst>
          </p:nvPr>
        </p:nvGrpSpPr>
        <p:grpSpPr>
          <a:xfrm>
            <a:off x="330198" y="1554480"/>
            <a:ext cx="8512177" cy="318997"/>
            <a:chOff x="8378296" y="1554480"/>
            <a:chExt cx="3483504" cy="318997"/>
          </a:xfrm>
        </p:grpSpPr>
        <p:sp>
          <p:nvSpPr>
            <p:cNvPr id="38" name="btfpColumnHeaderBoxText502055"/>
            <p:cNvSpPr txBox="1"/>
            <p:nvPr/>
          </p:nvSpPr>
          <p:spPr bwMode="gray">
            <a:xfrm>
              <a:off x="8378296" y="1554480"/>
              <a:ext cx="3483504" cy="318997"/>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Since 2017, solar PV manufacturing capacity has outstripped demand</a:t>
              </a:r>
              <a:endParaRPr lang="en-US" sz="1600" b="1" dirty="0">
                <a:solidFill>
                  <a:srgbClr val="000000"/>
                </a:solidFill>
              </a:endParaRPr>
            </a:p>
          </p:txBody>
        </p:sp>
        <p:cxnSp>
          <p:nvCxnSpPr>
            <p:cNvPr id="39" name="btfpColumnHeaderBoxLine502055"/>
            <p:cNvCxnSpPr/>
            <p:nvPr/>
          </p:nvCxnSpPr>
          <p:spPr bwMode="gray">
            <a:xfrm>
              <a:off x="8378296" y="1852103"/>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8" name="TextBox 8">
            <a:extLst>
              <a:ext uri="{FF2B5EF4-FFF2-40B4-BE49-F238E27FC236}">
                <a16:creationId xmlns:a16="http://schemas.microsoft.com/office/drawing/2014/main" id="{0C657577-D6D1-3C12-9C56-626BDB83BA4C}"/>
              </a:ext>
            </a:extLst>
          </p:cNvPr>
          <p:cNvSpPr txBox="1"/>
          <p:nvPr/>
        </p:nvSpPr>
        <p:spPr bwMode="gray">
          <a:xfrm>
            <a:off x="9090025" y="1554480"/>
            <a:ext cx="2825220" cy="350095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dirty="0"/>
              <a:t>Since 2015, </a:t>
            </a:r>
            <a:r>
              <a:rPr lang="en-US" sz="1050" b="1" dirty="0"/>
              <a:t>global solar PV manufacturing capacity </a:t>
            </a:r>
            <a:r>
              <a:rPr lang="en-US" sz="1050" dirty="0"/>
              <a:t>has </a:t>
            </a:r>
            <a:r>
              <a:rPr lang="en-US" sz="1050" b="1" dirty="0"/>
              <a:t>consistently exceeded demand</a:t>
            </a:r>
            <a:r>
              <a:rPr lang="en-US" sz="1050" dirty="0"/>
              <a:t>.</a:t>
            </a:r>
          </a:p>
          <a:p>
            <a:pPr>
              <a:spcBef>
                <a:spcPts val="600"/>
              </a:spcBef>
            </a:pPr>
            <a:r>
              <a:rPr lang="en-US" sz="1050" b="1" dirty="0"/>
              <a:t>Global capacity </a:t>
            </a:r>
            <a:r>
              <a:rPr lang="en-US" sz="1050" dirty="0"/>
              <a:t>is expected to </a:t>
            </a:r>
            <a:r>
              <a:rPr lang="en-US" sz="1050" b="1" dirty="0"/>
              <a:t>more than double </a:t>
            </a:r>
            <a:r>
              <a:rPr lang="en-US" sz="1050" dirty="0"/>
              <a:t>in the </a:t>
            </a:r>
            <a:r>
              <a:rPr lang="en-US" sz="1050" b="1" dirty="0"/>
              <a:t>next five years</a:t>
            </a:r>
            <a:r>
              <a:rPr lang="en-US" sz="1050" dirty="0"/>
              <a:t>, based on </a:t>
            </a:r>
            <a:r>
              <a:rPr lang="en-US" sz="1050" b="1" dirty="0"/>
              <a:t>investment announcements </a:t>
            </a:r>
            <a:r>
              <a:rPr lang="en-US" sz="1050" dirty="0"/>
              <a:t>and the </a:t>
            </a:r>
            <a:r>
              <a:rPr lang="en-US" sz="1050" b="1" dirty="0"/>
              <a:t>expected impact of industrial policies</a:t>
            </a:r>
            <a:r>
              <a:rPr lang="en-US" sz="1050" dirty="0"/>
              <a:t>:</a:t>
            </a:r>
          </a:p>
          <a:p>
            <a:pPr lvl="1"/>
            <a:r>
              <a:rPr lang="en-US" sz="850" b="1" dirty="0"/>
              <a:t>IRA </a:t>
            </a:r>
            <a:r>
              <a:rPr lang="en-US" sz="850" dirty="0"/>
              <a:t>– United States</a:t>
            </a:r>
          </a:p>
          <a:p>
            <a:pPr lvl="1"/>
            <a:r>
              <a:rPr lang="en-US" sz="850" b="1" dirty="0"/>
              <a:t>The Green Deal </a:t>
            </a:r>
            <a:r>
              <a:rPr lang="en-US" sz="850" dirty="0"/>
              <a:t>– EU</a:t>
            </a:r>
          </a:p>
          <a:p>
            <a:pPr lvl="1"/>
            <a:r>
              <a:rPr lang="en-US" sz="850" b="1" dirty="0"/>
              <a:t>Production Linked Initiative </a:t>
            </a:r>
            <a:r>
              <a:rPr lang="en-US" sz="850" dirty="0"/>
              <a:t>– India</a:t>
            </a:r>
          </a:p>
          <a:p>
            <a:pPr>
              <a:spcBef>
                <a:spcPts val="600"/>
              </a:spcBef>
            </a:pPr>
            <a:r>
              <a:rPr lang="en-US" sz="1050" dirty="0"/>
              <a:t>With </a:t>
            </a:r>
            <a:r>
              <a:rPr lang="en-US" sz="1050" b="1" dirty="0"/>
              <a:t>demand in 2030 </a:t>
            </a:r>
            <a:r>
              <a:rPr lang="en-US" sz="1050" dirty="0"/>
              <a:t>expected at </a:t>
            </a:r>
            <a:r>
              <a:rPr lang="en-US" sz="1050" b="1" dirty="0"/>
              <a:t>800 gigawatts per year</a:t>
            </a:r>
            <a:r>
              <a:rPr lang="en-US" sz="1050" dirty="0"/>
              <a:t>, all currently announced production capacity would result in a </a:t>
            </a:r>
            <a:r>
              <a:rPr lang="en-US" sz="1050" b="1" dirty="0"/>
              <a:t>30% overcapacity in 2030</a:t>
            </a:r>
            <a:r>
              <a:rPr lang="en-US" sz="1050" dirty="0"/>
              <a:t>.</a:t>
            </a:r>
          </a:p>
        </p:txBody>
      </p:sp>
    </p:spTree>
    <p:custDataLst>
      <p:tags r:id="rId1"/>
    </p:custDataLst>
    <p:extLst>
      <p:ext uri="{BB962C8B-B14F-4D97-AF65-F5344CB8AC3E}">
        <p14:creationId xmlns:p14="http://schemas.microsoft.com/office/powerpoint/2010/main" val="838553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27179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592" imgH="591" progId="TCLayout.ActiveDocument.1">
                  <p:embed/>
                </p:oleObj>
              </mc:Choice>
              <mc:Fallback>
                <p:oleObj name="think-cell Slide" r:id="rId57" imgW="592" imgH="591" progId="TCLayout.ActiveDocument.1">
                  <p:embed/>
                  <p:pic>
                    <p:nvPicPr>
                      <p:cNvPr id="10" name="think-cell data - do not delete" hidden="1"/>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11" name="Title 10"/>
          <p:cNvSpPr>
            <a:spLocks noGrp="1"/>
          </p:cNvSpPr>
          <p:nvPr>
            <p:ph type="title"/>
          </p:nvPr>
        </p:nvSpPr>
        <p:spPr/>
        <p:txBody>
          <a:bodyPr vert="horz">
            <a:noAutofit/>
          </a:bodyPr>
          <a:lstStyle/>
          <a:p>
            <a:r>
              <a:rPr lang="en-US" dirty="0"/>
              <a:t>Panel production is the most localized step; various countries have added capacity, but China’s growth is unmatched</a:t>
            </a:r>
          </a:p>
        </p:txBody>
      </p:sp>
      <p:sp>
        <p:nvSpPr>
          <p:cNvPr id="18" name="btfpNotesBox440432"/>
          <p:cNvSpPr txBox="1"/>
          <p:nvPr>
            <p:custDataLst>
              <p:tags r:id="rId3"/>
            </p:custDataLst>
          </p:nvPr>
        </p:nvSpPr>
        <p:spPr bwMode="gray">
          <a:xfrm>
            <a:off x="330198" y="6400800"/>
            <a:ext cx="8513564"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a:t>
            </a:r>
            <a:r>
              <a:rPr lang="en-US" sz="800" dirty="0">
                <a:solidFill>
                  <a:srgbClr val="000000"/>
                </a:solidFill>
                <a:hlinkClick r:id="rId59"/>
              </a:rPr>
              <a:t> IEA, Solar PV Global Supply Chains (p. 28)</a:t>
            </a:r>
            <a:endParaRPr lang="en-US" sz="800" dirty="0">
              <a:solidFill>
                <a:srgbClr val="000000"/>
              </a:solidFill>
            </a:endParaRP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60"/>
              </a:rPr>
              <a:t>Gernot Wagner</a:t>
            </a:r>
            <a:r>
              <a:rPr lang="en-US" sz="800" dirty="0">
                <a:solidFill>
                  <a:srgbClr val="000000"/>
                </a:solidFill>
              </a:rPr>
              <a:t> (23 September 2024); share/adapt </a:t>
            </a:r>
            <a:r>
              <a:rPr lang="en-US" sz="800" dirty="0">
                <a:solidFill>
                  <a:srgbClr val="000000"/>
                </a:solidFill>
                <a:hlinkClick r:id="rId61"/>
              </a:rPr>
              <a:t>with attribution</a:t>
            </a:r>
            <a:r>
              <a:rPr lang="en-US" sz="800" dirty="0">
                <a:solidFill>
                  <a:srgbClr val="000000"/>
                </a:solidFill>
              </a:rPr>
              <a:t>. Contact: </a:t>
            </a:r>
            <a:r>
              <a:rPr lang="en-US" sz="800" dirty="0">
                <a:solidFill>
                  <a:srgbClr val="000000"/>
                </a:solidFill>
                <a:hlinkClick r:id="rId62"/>
              </a:rPr>
              <a:t>gwagner@columbia.edu</a:t>
            </a:r>
            <a:r>
              <a:rPr lang="en-US" sz="800" dirty="0">
                <a:solidFill>
                  <a:srgbClr val="000000"/>
                </a:solidFill>
              </a:rPr>
              <a:t> </a:t>
            </a:r>
          </a:p>
        </p:txBody>
      </p:sp>
      <p:graphicFrame>
        <p:nvGraphicFramePr>
          <p:cNvPr id="4" name="Chart 3">
            <a:extLst>
              <a:ext uri="{FF2B5EF4-FFF2-40B4-BE49-F238E27FC236}">
                <a16:creationId xmlns:a16="http://schemas.microsoft.com/office/drawing/2014/main" id="{1C4CCBD7-39C5-17D7-0C75-ADBEE0A86A68}"/>
              </a:ext>
            </a:extLst>
          </p:cNvPr>
          <p:cNvGraphicFramePr/>
          <p:nvPr>
            <p:custDataLst>
              <p:tags r:id="rId4"/>
            </p:custDataLst>
            <p:extLst>
              <p:ext uri="{D42A27DB-BD31-4B8C-83A1-F6EECF244321}">
                <p14:modId xmlns:p14="http://schemas.microsoft.com/office/powerpoint/2010/main" val="3004343764"/>
              </p:ext>
            </p:extLst>
          </p:nvPr>
        </p:nvGraphicFramePr>
        <p:xfrm>
          <a:off x="1069975" y="2457450"/>
          <a:ext cx="7718425" cy="3273425"/>
        </p:xfrm>
        <a:graphic>
          <a:graphicData uri="http://schemas.openxmlformats.org/drawingml/2006/chart">
            <c:chart xmlns:c="http://schemas.openxmlformats.org/drawingml/2006/chart" xmlns:r="http://schemas.openxmlformats.org/officeDocument/2006/relationships" r:id="rId63"/>
          </a:graphicData>
        </a:graphic>
      </p:graphicFrame>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1698625"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DE9E3FA-3CC6-42E7-8E50-5A1672343B3A}" type="datetime'''''''2''''''''''0'''''''''''">
              <a:rPr lang="en-US" altLang="en-US" sz="1200" smtClean="0"/>
              <a:pPr marL="0" lvl="0" indent="0" algn="ctr">
                <a:spcBef>
                  <a:spcPct val="0"/>
                </a:spcBef>
                <a:spcAft>
                  <a:spcPct val="0"/>
                </a:spcAft>
                <a:buNone/>
              </a:pPr>
              <a:t>20</a:t>
            </a:fld>
            <a:endParaRPr lang="en-US" sz="1200" dirty="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2327275"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824CC2-59FA-4B74-964A-257A20AECB4F}" type="datetime'''''''''''''''''''''''''''4''''''0'">
              <a:rPr lang="en-US" altLang="en-US" sz="1200" smtClean="0"/>
              <a:pPr marL="0" lvl="0" indent="0" algn="ctr">
                <a:spcBef>
                  <a:spcPct val="0"/>
                </a:spcBef>
                <a:spcAft>
                  <a:spcPct val="0"/>
                </a:spcAft>
                <a:buNone/>
              </a:pPr>
              <a:t>40</a:t>
            </a:fld>
            <a:endParaRPr lang="en-US" sz="1200" dirty="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957513"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C41B21-D565-4780-8EE2-F591F0801AB0}" type="datetime'''''6''''0'''''''">
              <a:rPr lang="en-US" altLang="en-US" sz="1200" smtClean="0"/>
              <a:pPr marL="0" lvl="0" indent="0" algn="ctr">
                <a:spcBef>
                  <a:spcPct val="0"/>
                </a:spcBef>
                <a:spcAft>
                  <a:spcPct val="0"/>
                </a:spcAft>
                <a:buNone/>
              </a:pPr>
              <a:t>60</a:t>
            </a:fld>
            <a:endParaRPr lang="en-US" sz="1200" dirty="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586163"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52D3953-DE91-4211-8A1A-5F957DA6A1F5}" type="datetime'8''''''''''''''''''''''''''''0'">
              <a:rPr lang="en-US" altLang="en-US" sz="1200" smtClean="0"/>
              <a:pPr marL="0" lvl="0" indent="0" algn="ctr">
                <a:spcBef>
                  <a:spcPct val="0"/>
                </a:spcBef>
                <a:spcAft>
                  <a:spcPct val="0"/>
                </a:spcAft>
                <a:buNone/>
              </a:pPr>
              <a:t>80</a:t>
            </a:fld>
            <a:endParaRPr lang="en-US" sz="1200" dirty="0"/>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75125"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73540F-D260-487D-BFBE-DECFA68083E0}" type="datetime'''''''1''''''''''''''''''''''''''''''''''0''0'''''''''''''''''">
              <a:rPr lang="en-US" altLang="en-US" sz="1200" smtClean="0"/>
              <a:pPr marL="0" lvl="0" indent="0" algn="ctr">
                <a:spcBef>
                  <a:spcPct val="0"/>
                </a:spcBef>
                <a:spcAft>
                  <a:spcPct val="0"/>
                </a:spcAft>
                <a:buNone/>
              </a:pPr>
              <a:t>100</a:t>
            </a:fld>
            <a:endParaRPr lang="en-US" sz="1200" dirty="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803775"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466956-18FB-42D3-9659-72334B7DCB1D}" type="datetime'''''''''''''''''''''''''1''''''''''2''''0'''''''">
              <a:rPr lang="en-US" altLang="en-US" sz="1200" smtClean="0"/>
              <a:pPr marL="0" lvl="0" indent="0" algn="ctr">
                <a:spcBef>
                  <a:spcPct val="0"/>
                </a:spcBef>
                <a:spcAft>
                  <a:spcPct val="0"/>
                </a:spcAft>
                <a:buNone/>
              </a:pPr>
              <a:t>120</a:t>
            </a:fld>
            <a:endParaRPr lang="en-US" sz="1200" dirty="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5434013"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ACC26C-CD8A-499E-B640-C4BBF0599928}" type="datetime'''''1''''''''''''''''''4''''0'''''''''''''''''">
              <a:rPr lang="en-US" altLang="en-US" sz="1200" smtClean="0"/>
              <a:pPr marL="0" lvl="0" indent="0" algn="ctr">
                <a:spcBef>
                  <a:spcPct val="0"/>
                </a:spcBef>
                <a:spcAft>
                  <a:spcPct val="0"/>
                </a:spcAft>
                <a:buNone/>
              </a:pPr>
              <a:t>140</a:t>
            </a:fld>
            <a:endParaRPr lang="en-US" sz="1200" dirty="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6062663"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73888C-626A-4011-B3B4-000E2695625E}" type="datetime'''''1''''''''''''''''''6''''0'''''''''''''''''''''">
              <a:rPr lang="en-US" altLang="en-US" sz="1200" smtClean="0"/>
              <a:pPr marL="0" lvl="0" indent="0" algn="ctr">
                <a:spcBef>
                  <a:spcPct val="0"/>
                </a:spcBef>
                <a:spcAft>
                  <a:spcPct val="0"/>
                </a:spcAft>
                <a:buNone/>
              </a:pPr>
              <a:t>160</a:t>
            </a:fld>
            <a:endParaRPr lang="en-US" sz="1200" dirty="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6692900"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7621DA-8A4A-42CD-BE8E-E8042FFB22E8}" type="datetime'''''''1''''80'''''''''''''''''''''''''''''''''''''''''">
              <a:rPr lang="en-US" altLang="en-US" sz="1200" smtClean="0"/>
              <a:pPr marL="0" lvl="0" indent="0" algn="ctr">
                <a:spcBef>
                  <a:spcPct val="0"/>
                </a:spcBef>
                <a:spcAft>
                  <a:spcPct val="0"/>
                </a:spcAft>
                <a:buNone/>
              </a:pPr>
              <a:t>180</a:t>
            </a:fld>
            <a:endParaRPr lang="en-US" sz="1200" dirty="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7321550"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2B91DC-2FF1-4A13-96FA-A9E31C97E3F6}" type="datetime'''''''''''''''''''''''''''''''20''''''''''''''''''''0'''''">
              <a:rPr lang="en-US" altLang="en-US" sz="1200" smtClean="0"/>
              <a:pPr marL="0" lvl="0" indent="0" algn="ctr">
                <a:spcBef>
                  <a:spcPct val="0"/>
                </a:spcBef>
                <a:spcAft>
                  <a:spcPct val="0"/>
                </a:spcAft>
                <a:buNone/>
              </a:pPr>
              <a:t>200</a:t>
            </a:fld>
            <a:endParaRPr lang="en-US" sz="1200" dirty="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7951788"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E9000A-FDA7-4539-A180-E35A96BD8E1B}" type="datetime'''''''''''''''''''2''''''''''2''''''''''''''''''''0'''">
              <a:rPr lang="en-US" altLang="en-US" sz="1200" smtClean="0"/>
              <a:pPr marL="0" lvl="0" indent="0" algn="ctr">
                <a:spcBef>
                  <a:spcPct val="0"/>
                </a:spcBef>
                <a:spcAft>
                  <a:spcPct val="0"/>
                </a:spcAft>
                <a:buNone/>
              </a:pPr>
              <a:t>220</a:t>
            </a:fld>
            <a:endParaRPr lang="en-US" sz="1200" dirty="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8580438"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7E039B-C57D-491C-B5F7-C9D5489BBA20}" type="datetime'''''''2''''''''''''''''''''''''''''''''''4''''0'">
              <a:rPr lang="en-US" altLang="en-US" sz="1200" smtClean="0"/>
              <a:pPr marL="0" lvl="0" indent="0" algn="ctr">
                <a:spcBef>
                  <a:spcPct val="0"/>
                </a:spcBef>
                <a:spcAft>
                  <a:spcPct val="0"/>
                </a:spcAft>
                <a:buNone/>
              </a:pPr>
              <a:t>240</a:t>
            </a:fld>
            <a:endParaRPr lang="en-US" sz="1200" dirty="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111250" y="23066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C883A19-A67B-4A25-A7A0-2C61435EB765}" type="datetime'''''0'''''''">
              <a:rPr lang="en-US" altLang="en-US" sz="1200" smtClean="0"/>
              <a:pPr marL="0" lvl="0" indent="0" algn="ctr">
                <a:spcBef>
                  <a:spcPct val="0"/>
                </a:spcBef>
                <a:spcAft>
                  <a:spcPct val="0"/>
                </a:spcAft>
                <a:buNone/>
              </a:pPr>
              <a:t>0</a:t>
            </a:fld>
            <a:endParaRPr lang="en-US" sz="1200" dirty="0"/>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714375" y="26431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D358512-B698-4F72-AFE3-188733D5FA66}" type="datetime'2''''''''''''''''''''0''''''''1''''''''''''''''''''5'''''">
              <a:rPr lang="en-US" altLang="en-US" sz="1200" smtClean="0"/>
              <a:pPr/>
              <a:t>2015</a:t>
            </a:fld>
            <a:endParaRPr lang="en-US" sz="1200" dirty="0"/>
          </a:p>
        </p:txBody>
      </p:sp>
      <p:sp>
        <p:nvSpPr>
          <p:cNvPr id="33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535363" y="1981200"/>
            <a:ext cx="2787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dirty="0"/>
              <a:t>Global solar PV panel production (in GW)</a:t>
            </a:r>
            <a:endParaRPr lang="en-US" sz="1200" dirty="0"/>
          </a:p>
        </p:txBody>
      </p: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714375" y="3421063"/>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635BD-B7B7-4FFE-B542-8255BB22EE2F}" type="datetime'''''''''''''''20''''''''''''''''''''''1''''''''7'''''''">
              <a:rPr lang="en-US" altLang="en-US" sz="1200" smtClean="0"/>
              <a:pPr/>
              <a:t>2017</a:t>
            </a:fld>
            <a:endParaRPr lang="en-US" sz="1200" dirty="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14375" y="3808413"/>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AB4FA3-D76E-4016-A5B0-E1F4273B8325}" type="datetime'''''''''''''''2''''''0''''''''''''1''''''''''''''''''8'''''''">
              <a:rPr lang="en-US" altLang="en-US" sz="1200" smtClean="0"/>
              <a:pPr/>
              <a:t>2018</a:t>
            </a:fld>
            <a:endParaRPr lang="en-US" sz="1200" dirty="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714375" y="4197350"/>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528BDB1-467C-4A7B-AE33-AD741E410D10}" type="datetime'''2''''''''''''''''''''''0''19'''''''''">
              <a:rPr lang="en-US" altLang="en-US" sz="1200" smtClean="0"/>
              <a:pPr/>
              <a:t>2019</a:t>
            </a:fld>
            <a:endParaRPr lang="en-US" sz="1200" dirty="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714375" y="4586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23090A5-1077-489D-95D4-C4A458AF0CD0}" type="datetime'''''''''''2''''''''''020'''''">
              <a:rPr lang="en-US" altLang="en-US" sz="1200" smtClean="0"/>
              <a:pPr/>
              <a:t>2020</a:t>
            </a:fld>
            <a:endParaRPr lang="en-US" sz="1200" dirty="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714375" y="4975225"/>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77272F-F8AC-4DB0-85BE-CD9BBD962B4A}" type="datetime'''2''''''''''''''''''0''''2''''''''''1'">
              <a:rPr lang="en-US" altLang="en-US" sz="1200" smtClean="0"/>
              <a:pPr/>
              <a:t>2021</a:t>
            </a:fld>
            <a:endParaRPr lang="en-US" sz="1200" dirty="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30238" y="5362575"/>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63F9CD-05FA-47E5-8F91-9A5E4B5F2AF4}" type="datetime'''''2''''''''''''0''''''''''''''''2''''''2e'''''''''">
              <a:rPr lang="en-US" altLang="en-US" sz="1200" smtClean="0"/>
              <a:pPr/>
              <a:t>2022e</a:t>
            </a:fld>
            <a:endParaRPr lang="en-US" sz="1200" dirty="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159126" y="2654300"/>
            <a:ext cx="187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0C9E85-3C87-49A3-9297-65A2B14415C8}" type="datetime'''''''''''''''''''6''''''''''''''''''3'''''''''''''''''''">
              <a:rPr lang="en-US" altLang="en-US" sz="1050" smtClean="0"/>
              <a:pPr/>
              <a:t>63</a:t>
            </a:fld>
            <a:endParaRPr lang="en-US" sz="1050" dirty="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917951" y="3043238"/>
            <a:ext cx="187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C6EA00A-7E2F-4E82-BF05-1A08EEDCD529}" type="datetime'''''''''''''''''''''''8''''''''7'''''''''''">
              <a:rPr lang="en-US" altLang="en-US" sz="1050" smtClean="0"/>
              <a:pPr/>
              <a:t>87</a:t>
            </a:fld>
            <a:endParaRPr lang="en-US" sz="1050" dirty="0"/>
          </a:p>
        </p:txBody>
      </p:sp>
      <p:sp useBgFill="1">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4262439" y="3432175"/>
            <a:ext cx="187325" cy="160338"/>
          </a:xfrm>
          <a:prstGeom prst="rect">
            <a:avLst/>
          </a:prstGeom>
          <a:ln>
            <a:noFill/>
          </a:ln>
          <a:effec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9A6ED2C-6FE8-4689-B2A8-572B81E21E0E}" type="datetime'''''''''''''''''''''''''9''''''''''''''8'''">
              <a:rPr lang="en-US" altLang="en-US" sz="1050" smtClean="0"/>
              <a:pPr/>
              <a:t>98</a:t>
            </a:fld>
            <a:endParaRPr lang="en-US" sz="1050" dirty="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471988" y="3819525"/>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26C0D1-8C23-47B2-A3A8-D48534EBC00B}" type="datetime'1''''''''''''''''''''''''''''''''''''''''''''''05'">
              <a:rPr lang="en-US" altLang="en-US" sz="1050" smtClean="0"/>
              <a:pPr/>
              <a:t>105</a:t>
            </a:fld>
            <a:endParaRPr lang="en-US" sz="1050" dirty="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5060950" y="4208463"/>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71B687A-9299-4ED6-9997-1A3CFDD86FDF}" type="datetime'''''''''1''2''''''''''''3'''''''''''''''''">
              <a:rPr lang="en-US" altLang="en-US" sz="1050" smtClean="0"/>
              <a:pPr/>
              <a:t>123</a:t>
            </a:fld>
            <a:endParaRPr lang="en-US" sz="1050" dirty="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5726113" y="4597400"/>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706213B-5ABC-45CD-94FA-F4EF2B354BE1}" type="datetime'''''1''''''4''''''''''''5'''''''''''''''''''''''''">
              <a:rPr lang="en-US" altLang="en-US" sz="1050" smtClean="0"/>
              <a:pPr/>
              <a:t>145</a:t>
            </a:fld>
            <a:endParaRPr lang="en-US" sz="1050" dirty="0"/>
          </a:p>
        </p:txBody>
      </p:sp>
      <p:sp useBgFill="1">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7218363" y="4986338"/>
            <a:ext cx="261938" cy="160338"/>
          </a:xfrm>
          <a:prstGeom prst="rect">
            <a:avLst/>
          </a:prstGeom>
          <a:ln>
            <a:noFill/>
          </a:ln>
          <a:effec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C816F73-BE92-474F-97AF-6F2C80EECE72}" type="datetime'''''19''''''''''''''''''''''''''''''''''2'''''">
              <a:rPr lang="en-US" altLang="en-US" sz="1050" smtClean="0"/>
              <a:pPr/>
              <a:t>192</a:t>
            </a:fld>
            <a:endParaRPr lang="en-US" sz="1050" dirty="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8247063" y="5373688"/>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1C686C7-CAC0-44DE-9083-E41F9B0BD4C6}" type="datetime'''''''''''''''2''''2''''''''''''''''''''''''5'''''''''''''''">
              <a:rPr lang="en-US" altLang="en-US" sz="1050" smtClean="0"/>
              <a:pPr/>
              <a:t>225</a:t>
            </a:fld>
            <a:endParaRPr lang="en-US" sz="1050" dirty="0"/>
          </a:p>
        </p:txBody>
      </p:sp>
      <p:sp>
        <p:nvSpPr>
          <p:cNvPr id="2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714375" y="3032125"/>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7B1B82D-6DB6-4453-AE71-FF7C3381D977}" type="datetime'''''2''0''''''''1''''''''''''''''''''''''''6'''''''''">
              <a:rPr lang="en-US" altLang="en-US" sz="1200" smtClean="0"/>
              <a:pPr/>
              <a:t>2016</a:t>
            </a:fld>
            <a:endParaRPr lang="en-US" sz="1200" dirty="0"/>
          </a:p>
        </p:txBody>
      </p:sp>
      <p:sp>
        <p:nvSpPr>
          <p:cNvPr id="370" name="Rectangle 369"/>
          <p:cNvSpPr/>
          <p:nvPr>
            <p:custDataLst>
              <p:tags r:id="rId35"/>
            </p:custDataLst>
          </p:nvPr>
        </p:nvSpPr>
        <p:spPr bwMode="auto">
          <a:xfrm>
            <a:off x="928688" y="5848350"/>
            <a:ext cx="791527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58" name="Rectangle 357"/>
          <p:cNvSpPr/>
          <p:nvPr>
            <p:custDataLst>
              <p:tags r:id="rId36"/>
            </p:custDataLst>
          </p:nvPr>
        </p:nvSpPr>
        <p:spPr bwMode="auto">
          <a:xfrm>
            <a:off x="989013" y="59134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6" name="Rectangle 365"/>
          <p:cNvSpPr/>
          <p:nvPr>
            <p:custDataLst>
              <p:tags r:id="rId37"/>
            </p:custDataLst>
          </p:nvPr>
        </p:nvSpPr>
        <p:spPr bwMode="auto">
          <a:xfrm>
            <a:off x="8137525" y="5913438"/>
            <a:ext cx="214313" cy="160338"/>
          </a:xfrm>
          <a:prstGeom prst="rect">
            <a:avLst/>
          </a:prstGeom>
          <a:solidFill>
            <a:srgbClr val="F5834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59" name="Rectangle 358"/>
          <p:cNvSpPr/>
          <p:nvPr>
            <p:custDataLst>
              <p:tags r:id="rId38"/>
            </p:custDataLst>
          </p:nvPr>
        </p:nvSpPr>
        <p:spPr bwMode="auto">
          <a:xfrm>
            <a:off x="1751013" y="59134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5" name="Rectangle 364"/>
          <p:cNvSpPr/>
          <p:nvPr>
            <p:custDataLst>
              <p:tags r:id="rId39"/>
            </p:custDataLst>
          </p:nvPr>
        </p:nvSpPr>
        <p:spPr bwMode="auto">
          <a:xfrm>
            <a:off x="7145338" y="5913438"/>
            <a:ext cx="214313" cy="160338"/>
          </a:xfrm>
          <a:prstGeom prst="rect">
            <a:avLst/>
          </a:prstGeom>
          <a:solidFill>
            <a:srgbClr val="F6B34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0" name="Rectangle 359"/>
          <p:cNvSpPr/>
          <p:nvPr>
            <p:custDataLst>
              <p:tags r:id="rId40"/>
            </p:custDataLst>
          </p:nvPr>
        </p:nvSpPr>
        <p:spPr bwMode="auto">
          <a:xfrm>
            <a:off x="2671763" y="591343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4" name="Rectangle 363"/>
          <p:cNvSpPr/>
          <p:nvPr>
            <p:custDataLst>
              <p:tags r:id="rId41"/>
            </p:custDataLst>
          </p:nvPr>
        </p:nvSpPr>
        <p:spPr bwMode="auto">
          <a:xfrm>
            <a:off x="6383338" y="5913438"/>
            <a:ext cx="214313" cy="160338"/>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1" name="Rectangle 360"/>
          <p:cNvSpPr/>
          <p:nvPr>
            <p:custDataLst>
              <p:tags r:id="rId42"/>
            </p:custDataLst>
          </p:nvPr>
        </p:nvSpPr>
        <p:spPr bwMode="auto">
          <a:xfrm>
            <a:off x="3636963" y="59134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3" name="Rectangle 362"/>
          <p:cNvSpPr/>
          <p:nvPr>
            <p:custDataLst>
              <p:tags r:id="rId43"/>
            </p:custDataLst>
          </p:nvPr>
        </p:nvSpPr>
        <p:spPr bwMode="auto">
          <a:xfrm>
            <a:off x="5103813" y="5913438"/>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2" name="Rectangle 361"/>
          <p:cNvSpPr/>
          <p:nvPr>
            <p:custDataLst>
              <p:tags r:id="rId44"/>
            </p:custDataLst>
          </p:nvPr>
        </p:nvSpPr>
        <p:spPr bwMode="auto">
          <a:xfrm>
            <a:off x="4408488" y="591343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5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368925" y="5908675"/>
            <a:ext cx="912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AEAD0AB-FBB2-4F3E-8FA8-C45A27944958}" type="datetime'''U''n''''''i''te''''''''d'' ''''''''''''''''St''''at''''es'">
              <a:rPr lang="en-US" altLang="en-US" sz="1200" smtClean="0"/>
              <a:pPr marL="0" lvl="0" indent="0">
                <a:spcBef>
                  <a:spcPct val="0"/>
                </a:spcBef>
                <a:spcAft>
                  <a:spcPct val="0"/>
                </a:spcAft>
                <a:buNone/>
              </a:pPr>
              <a:t>United States</a:t>
            </a:fld>
            <a:endParaRPr lang="en-US" sz="1200" dirty="0"/>
          </a:p>
        </p:txBody>
      </p:sp>
      <p:sp>
        <p:nvSpPr>
          <p:cNvPr id="347"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4673600" y="590867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8FC6D86-FF95-4C01-A066-A94E0A1B8505}" type="datetime'In''''''d''''i''''''''''''''a'''''''''''">
              <a:rPr lang="en-US" altLang="en-US" sz="1200" smtClean="0"/>
              <a:pPr marL="0" lvl="0" indent="0">
                <a:spcBef>
                  <a:spcPct val="0"/>
                </a:spcBef>
                <a:spcAft>
                  <a:spcPct val="0"/>
                </a:spcAft>
                <a:buNone/>
              </a:pPr>
              <a:t>India</a:t>
            </a:fld>
            <a:endParaRPr lang="en-US" sz="1200" dirty="0"/>
          </a:p>
        </p:txBody>
      </p:sp>
      <p:sp>
        <p:nvSpPr>
          <p:cNvPr id="352"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6648450" y="5908675"/>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E837BA-9F20-4AD8-B291-D5B8971DBA95}" type="datetime'''''''Taip''''''''''''''''''''''''''''e''''''''''i'''">
              <a:rPr lang="en-US" altLang="en-US" sz="1200" smtClean="0"/>
              <a:pPr marL="0" lvl="0" indent="0">
                <a:spcBef>
                  <a:spcPct val="0"/>
                </a:spcBef>
                <a:spcAft>
                  <a:spcPct val="0"/>
                </a:spcAft>
                <a:buNone/>
              </a:pPr>
              <a:t>Taipei</a:t>
            </a:fld>
            <a:endParaRPr lang="en-US" sz="1200" dirty="0"/>
          </a:p>
        </p:txBody>
      </p:sp>
      <p:sp>
        <p:nvSpPr>
          <p:cNvPr id="35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902075" y="5908675"/>
            <a:ext cx="404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979CAA-4C0D-462F-B882-118A6D7AC8F5}" type="datetime'''''''''K''''''''o''''''''''''''''''''re''a'''''''''''">
              <a:rPr lang="en-US" altLang="en-US" sz="1200" smtClean="0"/>
              <a:pPr marL="0" lvl="0" indent="0">
                <a:spcBef>
                  <a:spcPct val="0"/>
                </a:spcBef>
                <a:spcAft>
                  <a:spcPct val="0"/>
                </a:spcAft>
                <a:buNone/>
              </a:pPr>
              <a:t>Korea</a:t>
            </a:fld>
            <a:endParaRPr lang="en-US" sz="1200" dirty="0"/>
          </a:p>
        </p:txBody>
      </p:sp>
      <p:sp>
        <p:nvSpPr>
          <p:cNvPr id="351"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7410450" y="5908675"/>
            <a:ext cx="625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C0DC6-4ED4-44DC-8E4A-B26B76270352}" type="datetime'''''''''G''er''''''''''''''''''''ma''''''''''''''''ny'''''''">
              <a:rPr lang="en-US" altLang="en-US" sz="1200" smtClean="0"/>
              <a:pPr marL="0" lvl="0" indent="0">
                <a:spcBef>
                  <a:spcPct val="0"/>
                </a:spcBef>
                <a:spcAft>
                  <a:spcPct val="0"/>
                </a:spcAft>
                <a:buNone/>
              </a:pPr>
              <a:t>Germany</a:t>
            </a:fld>
            <a:endParaRPr lang="en-US" sz="1200" dirty="0"/>
          </a:p>
        </p:txBody>
      </p:sp>
      <p:sp>
        <p:nvSpPr>
          <p:cNvPr id="355"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2936875" y="5908675"/>
            <a:ext cx="5984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1368E5A-1238-47E7-BF4B-1DD298DA9351}" type="datetime'''M''al''''''''''''''''a''''''''y''''''s''i''''''''''''''a'">
              <a:rPr lang="en-US" altLang="en-US" sz="1200" smtClean="0"/>
              <a:pPr marL="0" lvl="0" indent="0">
                <a:spcBef>
                  <a:spcPct val="0"/>
                </a:spcBef>
                <a:spcAft>
                  <a:spcPct val="0"/>
                </a:spcAft>
                <a:buNone/>
              </a:pPr>
              <a:t>Malaysia</a:t>
            </a:fld>
            <a:endParaRPr lang="en-US" sz="1200" dirty="0"/>
          </a:p>
        </p:txBody>
      </p:sp>
      <p:sp>
        <p:nvSpPr>
          <p:cNvPr id="349"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8402638" y="5908675"/>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CE7A08A-97A5-488C-9E3E-5FD68BB234DC}" type="datetime'''''O''''''''''t''h''''''''''''''''e''r'''">
              <a:rPr lang="en-US" altLang="en-US" sz="1200" smtClean="0"/>
              <a:pPr marL="0" lvl="0" indent="0">
                <a:spcBef>
                  <a:spcPct val="0"/>
                </a:spcBef>
                <a:spcAft>
                  <a:spcPct val="0"/>
                </a:spcAft>
                <a:buNone/>
              </a:pPr>
              <a:t>Other</a:t>
            </a:fld>
            <a:endParaRPr lang="en-US" sz="1200" dirty="0"/>
          </a:p>
        </p:txBody>
      </p:sp>
      <p:sp>
        <p:nvSpPr>
          <p:cNvPr id="35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2016125" y="5908675"/>
            <a:ext cx="554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CCB3FF9-9088-477B-AF0F-84FC8E02B706}" type="datetime'''''''''''V''''i''e''''''t''''''''''''n''a''''m'''''''''''''''">
              <a:rPr lang="en-US" altLang="en-US" sz="1200" smtClean="0"/>
              <a:pPr marL="0" lvl="0" indent="0">
                <a:spcBef>
                  <a:spcPct val="0"/>
                </a:spcBef>
                <a:spcAft>
                  <a:spcPct val="0"/>
                </a:spcAft>
                <a:buNone/>
              </a:pPr>
              <a:t>Vietnam</a:t>
            </a:fld>
            <a:endParaRPr lang="en-US" sz="1200" dirty="0"/>
          </a:p>
        </p:txBody>
      </p:sp>
      <p:sp>
        <p:nvSpPr>
          <p:cNvPr id="35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1254125" y="5908675"/>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1DAE91-1375-4E6D-8B9C-29D7D4186757}" type="datetime'''''C''''''''h''i''''''''''''''''''''''''''n''''''''a'''''">
              <a:rPr lang="en-US" altLang="en-US" sz="1200" smtClean="0"/>
              <a:pPr marL="0" lvl="0" indent="0">
                <a:spcBef>
                  <a:spcPct val="0"/>
                </a:spcBef>
                <a:spcAft>
                  <a:spcPct val="0"/>
                </a:spcAft>
                <a:buNone/>
              </a:pPr>
              <a:t>China</a:t>
            </a:fld>
            <a:endParaRPr lang="en-US" sz="1200" dirty="0"/>
          </a:p>
        </p:txBody>
      </p:sp>
      <p:grpSp>
        <p:nvGrpSpPr>
          <p:cNvPr id="373" name="btfpColumnHeaderBox763597"/>
          <p:cNvGrpSpPr/>
          <p:nvPr>
            <p:custDataLst>
              <p:tags r:id="rId54"/>
            </p:custDataLst>
          </p:nvPr>
        </p:nvGrpSpPr>
        <p:grpSpPr>
          <a:xfrm>
            <a:off x="329184" y="1554480"/>
            <a:ext cx="8433095" cy="315913"/>
            <a:chOff x="9360370" y="1554480"/>
            <a:chExt cx="2477492" cy="315913"/>
          </a:xfrm>
        </p:grpSpPr>
        <p:sp>
          <p:nvSpPr>
            <p:cNvPr id="374" name="btfpColumnHeaderBoxText763597"/>
            <p:cNvSpPr txBox="1"/>
            <p:nvPr/>
          </p:nvSpPr>
          <p:spPr bwMode="gray">
            <a:xfrm>
              <a:off x="9360370"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Panel production </a:t>
              </a:r>
              <a:r>
                <a:rPr lang="en-US" b="1" dirty="0">
                  <a:solidFill>
                    <a:srgbClr val="000000"/>
                  </a:solidFill>
                </a:rPr>
                <a:t>across the globe has increased but nowhere as fast as in China</a:t>
              </a:r>
              <a:endParaRPr lang="en-US" sz="1600" b="1" dirty="0">
                <a:solidFill>
                  <a:srgbClr val="000000"/>
                </a:solidFill>
              </a:endParaRPr>
            </a:p>
          </p:txBody>
        </p:sp>
        <p:cxnSp>
          <p:nvCxnSpPr>
            <p:cNvPr id="375" name="btfpColumnHeaderBoxLine763597"/>
            <p:cNvCxnSpPr/>
            <p:nvPr/>
          </p:nvCxnSpPr>
          <p:spPr bwMode="gray">
            <a:xfrm>
              <a:off x="9360370" y="185210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1" name="TextBox 8">
            <a:extLst>
              <a:ext uri="{FF2B5EF4-FFF2-40B4-BE49-F238E27FC236}">
                <a16:creationId xmlns:a16="http://schemas.microsoft.com/office/drawing/2014/main" id="{0C657577-D6D1-3C12-9C56-626BDB83BA4C}"/>
              </a:ext>
            </a:extLst>
          </p:cNvPr>
          <p:cNvSpPr txBox="1"/>
          <p:nvPr/>
        </p:nvSpPr>
        <p:spPr bwMode="gray">
          <a:xfrm>
            <a:off x="9313863" y="1554480"/>
            <a:ext cx="2547937" cy="4478149"/>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Solar module production </a:t>
            </a:r>
            <a:r>
              <a:rPr lang="en-US" sz="1050" dirty="0"/>
              <a:t>is the </a:t>
            </a:r>
            <a:r>
              <a:rPr lang="en-US" sz="1050" b="1" dirty="0"/>
              <a:t>most localized step of the supply chain</a:t>
            </a:r>
            <a:r>
              <a:rPr lang="en-US" sz="1050" dirty="0"/>
              <a:t>, with </a:t>
            </a:r>
            <a:r>
              <a:rPr lang="en-US" sz="1050" b="1" dirty="0"/>
              <a:t>19 countries </a:t>
            </a:r>
            <a:r>
              <a:rPr lang="en-US" sz="1050" dirty="0"/>
              <a:t>having </a:t>
            </a:r>
            <a:r>
              <a:rPr lang="en-US" sz="1050" b="1" dirty="0"/>
              <a:t>more than 1 gigawatt of assembly capacity</a:t>
            </a:r>
            <a:r>
              <a:rPr lang="en-US" sz="1050" dirty="0"/>
              <a:t>.</a:t>
            </a:r>
          </a:p>
          <a:p>
            <a:pPr lvl="1"/>
            <a:r>
              <a:rPr lang="en-US" sz="850" dirty="0"/>
              <a:t>However, these facilities are often heavily dependent on the import of Chinese solar cells.</a:t>
            </a:r>
          </a:p>
          <a:p>
            <a:pPr>
              <a:spcBef>
                <a:spcPts val="600"/>
              </a:spcBef>
            </a:pPr>
            <a:r>
              <a:rPr lang="en-US" sz="1050" dirty="0"/>
              <a:t>After China</a:t>
            </a:r>
            <a:r>
              <a:rPr lang="en-US" sz="1050" b="1" dirty="0"/>
              <a:t>, Vietnam, Malaysia, Korea, and Thailand </a:t>
            </a:r>
            <a:r>
              <a:rPr lang="en-US" sz="1050" dirty="0"/>
              <a:t>collectively make up </a:t>
            </a:r>
            <a:r>
              <a:rPr lang="en-US" sz="1050" b="1" dirty="0"/>
              <a:t>15% of global module capacity</a:t>
            </a:r>
            <a:r>
              <a:rPr lang="en-US" sz="1050" dirty="0"/>
              <a:t>. However, capacity in these countries was developed by </a:t>
            </a:r>
            <a:r>
              <a:rPr lang="en-US" sz="1050" b="1" dirty="0"/>
              <a:t>Chinese companies </a:t>
            </a:r>
            <a:r>
              <a:rPr lang="en-US" sz="1050" dirty="0"/>
              <a:t>focusing on </a:t>
            </a:r>
            <a:r>
              <a:rPr lang="en-US" sz="1050" b="1" dirty="0"/>
              <a:t>exports to the United States.</a:t>
            </a:r>
            <a:endParaRPr lang="en-US" sz="1050" dirty="0"/>
          </a:p>
          <a:p>
            <a:pPr>
              <a:spcBef>
                <a:spcPts val="600"/>
              </a:spcBef>
            </a:pPr>
            <a:r>
              <a:rPr lang="en-US" sz="1050" b="1" dirty="0"/>
              <a:t>Many countries across the world are expected to add future capacity</a:t>
            </a:r>
            <a:r>
              <a:rPr lang="en-US" sz="1050" dirty="0"/>
              <a:t>, but with </a:t>
            </a:r>
            <a:r>
              <a:rPr lang="en-US" sz="1050" b="1" dirty="0"/>
              <a:t>China </a:t>
            </a:r>
            <a:r>
              <a:rPr lang="en-US" sz="1050" dirty="0"/>
              <a:t>already having </a:t>
            </a:r>
            <a:r>
              <a:rPr lang="en-US" sz="1050" b="1" dirty="0"/>
              <a:t>announced 300 gigawatts of future capacity, </a:t>
            </a:r>
            <a:r>
              <a:rPr lang="en-US" sz="1050" dirty="0"/>
              <a:t>it is </a:t>
            </a:r>
            <a:r>
              <a:rPr lang="en-US" sz="1050" b="1" dirty="0"/>
              <a:t>expected to remain dominant</a:t>
            </a:r>
            <a:r>
              <a:rPr lang="en-US" sz="1050" dirty="0"/>
              <a:t>.</a:t>
            </a:r>
          </a:p>
        </p:txBody>
      </p:sp>
    </p:spTree>
    <p:custDataLst>
      <p:tags r:id="rId1"/>
    </p:custDataLst>
    <p:extLst>
      <p:ext uri="{BB962C8B-B14F-4D97-AF65-F5344CB8AC3E}">
        <p14:creationId xmlns:p14="http://schemas.microsoft.com/office/powerpoint/2010/main" val="2461722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66570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592" imgH="591" progId="TCLayout.ActiveDocument.1">
                  <p:embed/>
                </p:oleObj>
              </mc:Choice>
              <mc:Fallback>
                <p:oleObj name="think-cell Slide" r:id="rId44" imgW="592" imgH="591" progId="TCLayout.ActiveDocument.1">
                  <p:embed/>
                  <p:pic>
                    <p:nvPicPr>
                      <p:cNvPr id="7" name="think-cell data - do not delete" hidden="1"/>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87" name="Rectangle 286"/>
          <p:cNvSpPr/>
          <p:nvPr/>
        </p:nvSpPr>
        <p:spPr bwMode="gray">
          <a:xfrm>
            <a:off x="7197725" y="1554480"/>
            <a:ext cx="2198688" cy="43891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rgbClr val="000000"/>
              </a:solidFill>
            </a:endParaRPr>
          </a:p>
        </p:txBody>
      </p:sp>
      <p:sp>
        <p:nvSpPr>
          <p:cNvPr id="282" name="Rectangle 281"/>
          <p:cNvSpPr/>
          <p:nvPr/>
        </p:nvSpPr>
        <p:spPr bwMode="gray">
          <a:xfrm>
            <a:off x="2505605" y="1554480"/>
            <a:ext cx="2210329" cy="43891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rgbClr val="000000"/>
              </a:solidFill>
            </a:endParaRPr>
          </a:p>
        </p:txBody>
      </p:sp>
      <p:sp>
        <p:nvSpPr>
          <p:cNvPr id="6" name="Title 5"/>
          <p:cNvSpPr>
            <a:spLocks noGrp="1"/>
          </p:cNvSpPr>
          <p:nvPr>
            <p:ph type="title"/>
          </p:nvPr>
        </p:nvSpPr>
        <p:spPr/>
        <p:txBody>
          <a:bodyPr vert="horz">
            <a:noAutofit/>
          </a:bodyPr>
          <a:lstStyle/>
          <a:p>
            <a:r>
              <a:rPr lang="en-US" dirty="0"/>
              <a:t>China grew to dominate over ~75% of the market for every chain of the supply chain, especially in wafer production (&gt;97%) </a:t>
            </a:r>
          </a:p>
        </p:txBody>
      </p:sp>
      <p:sp>
        <p:nvSpPr>
          <p:cNvPr id="32" name="btfpNotesBox440432"/>
          <p:cNvSpPr txBox="1"/>
          <p:nvPr>
            <p:custDataLst>
              <p:tags r:id="rId3"/>
            </p:custDataLst>
          </p:nvPr>
        </p:nvSpPr>
        <p:spPr bwMode="gray">
          <a:xfrm>
            <a:off x="330198" y="6400800"/>
            <a:ext cx="920909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a:t>
            </a:r>
            <a:r>
              <a:rPr lang="en-US" sz="800" dirty="0">
                <a:solidFill>
                  <a:srgbClr val="000000"/>
                </a:solidFill>
                <a:hlinkClick r:id="rId46"/>
              </a:rPr>
              <a:t> IEA, Solar PV Global Supply Chains (p.18)</a:t>
            </a:r>
            <a:r>
              <a:rPr lang="en-US" sz="800" dirty="0">
                <a:solidFill>
                  <a:srgbClr val="000000"/>
                </a:solidFill>
              </a:rPr>
              <a:t>; </a:t>
            </a:r>
            <a:r>
              <a:rPr lang="en-US" sz="800" dirty="0">
                <a:solidFill>
                  <a:srgbClr val="000000"/>
                </a:solidFill>
                <a:hlinkClick r:id="rId47"/>
              </a:rPr>
              <a:t>IEA, 2027 Solar PV Global Supply Chain Projections</a:t>
            </a:r>
            <a:endParaRPr lang="en-US" sz="800" dirty="0">
              <a:solidFill>
                <a:srgbClr val="000000"/>
              </a:solidFill>
            </a:endParaRP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48"/>
              </a:rPr>
              <a:t>Gernot Wagner</a:t>
            </a:r>
            <a:r>
              <a:rPr lang="en-US" sz="800" dirty="0">
                <a:solidFill>
                  <a:srgbClr val="000000"/>
                </a:solidFill>
              </a:rPr>
              <a:t> (23 September 2024); share/adapt </a:t>
            </a:r>
            <a:r>
              <a:rPr lang="en-US" sz="800" dirty="0">
                <a:solidFill>
                  <a:srgbClr val="000000"/>
                </a:solidFill>
                <a:hlinkClick r:id="rId49"/>
              </a:rPr>
              <a:t>with attribution</a:t>
            </a:r>
            <a:r>
              <a:rPr lang="en-US" sz="800" dirty="0">
                <a:solidFill>
                  <a:srgbClr val="000000"/>
                </a:solidFill>
              </a:rPr>
              <a:t>. Contact: </a:t>
            </a:r>
            <a:r>
              <a:rPr lang="en-US" sz="800" dirty="0">
                <a:solidFill>
                  <a:srgbClr val="000000"/>
                </a:solidFill>
                <a:hlinkClick r:id="rId50"/>
              </a:rPr>
              <a:t>gwagner@columbia.edu</a:t>
            </a:r>
            <a:r>
              <a:rPr lang="en-US" sz="800" dirty="0">
                <a:solidFill>
                  <a:srgbClr val="000000"/>
                </a:solidFill>
              </a:rPr>
              <a:t> </a:t>
            </a:r>
          </a:p>
        </p:txBody>
      </p:sp>
      <p:graphicFrame>
        <p:nvGraphicFramePr>
          <p:cNvPr id="3" name="Chart 2">
            <a:extLst>
              <a:ext uri="{FF2B5EF4-FFF2-40B4-BE49-F238E27FC236}">
                <a16:creationId xmlns:a16="http://schemas.microsoft.com/office/drawing/2014/main" id="{C47A5414-AE20-E1D5-E2AA-0262F0273CAE}"/>
              </a:ext>
            </a:extLst>
          </p:cNvPr>
          <p:cNvGraphicFramePr/>
          <p:nvPr>
            <p:custDataLst>
              <p:tags r:id="rId4"/>
            </p:custDataLst>
          </p:nvPr>
        </p:nvGraphicFramePr>
        <p:xfrm>
          <a:off x="7278688" y="1933575"/>
          <a:ext cx="2117725" cy="3995738"/>
        </p:xfrm>
        <a:graphic>
          <a:graphicData uri="http://schemas.openxmlformats.org/drawingml/2006/chart">
            <c:chart xmlns:c="http://schemas.openxmlformats.org/drawingml/2006/chart" xmlns:r="http://schemas.openxmlformats.org/officeDocument/2006/relationships" r:id="rId51"/>
          </a:graphicData>
        </a:graphic>
      </p:graphicFrame>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auto">
          <a:xfrm>
            <a:off x="74310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C02CEEF-82F0-40C2-BF8D-462BD5E0004C}" type="datetime'2''''''''''''''''0''''''''1''''''''''''''0'''''''''''">
              <a:rPr lang="en-US" altLang="en-US" sz="1200" smtClean="0"/>
              <a:pPr/>
              <a:t>2010</a:t>
            </a:fld>
            <a:endParaRPr lang="en-US" sz="1200" dirty="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auto">
          <a:xfrm>
            <a:off x="79184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ECAD22-F079-4169-A75E-420574BEA164}" type="datetime'''''''''''''''''''2''''''''''''''''''''''''0''''1''''5'''''">
              <a:rPr lang="en-US" altLang="en-US" sz="1200" smtClean="0"/>
              <a:pPr/>
              <a:t>2015</a:t>
            </a:fld>
            <a:endParaRPr lang="en-US" sz="1200" dirty="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84074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1FAFF5-FCE7-4AB7-9965-5FC6F36E8D47}" type="datetime'''20''''''''''''''2''''''''''''''''''''''''''1'''''''">
              <a:rPr lang="en-US" altLang="en-US" sz="1200" smtClean="0"/>
              <a:pPr/>
              <a:t>2021</a:t>
            </a:fld>
            <a:endParaRPr lang="en-US" sz="1200" dirty="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8853488"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6A48E0-6321-4552-9499-3C0E9ED11E88}" type="datetime'''''''''''''''''20''''''''''''''''''''''''2''7e'''''''">
              <a:rPr lang="en-US" altLang="en-US" sz="1200" smtClean="0"/>
              <a:pPr/>
              <a:t>2027e</a:t>
            </a:fld>
            <a:endParaRPr lang="en-US" sz="1200" dirty="0"/>
          </a:p>
        </p:txBody>
      </p:sp>
      <p:grpSp>
        <p:nvGrpSpPr>
          <p:cNvPr id="192" name="btfpColumnHeaderBox641739"/>
          <p:cNvGrpSpPr/>
          <p:nvPr>
            <p:custDataLst>
              <p:tags r:id="rId9"/>
            </p:custDataLst>
          </p:nvPr>
        </p:nvGrpSpPr>
        <p:grpSpPr>
          <a:xfrm>
            <a:off x="7361238" y="1554571"/>
            <a:ext cx="1925638" cy="318997"/>
            <a:chOff x="330200" y="1270000"/>
            <a:chExt cx="2673664" cy="318997"/>
          </a:xfrm>
        </p:grpSpPr>
        <p:sp>
          <p:nvSpPr>
            <p:cNvPr id="190"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Modules</a:t>
              </a:r>
            </a:p>
          </p:txBody>
        </p:sp>
        <p:cxnSp>
          <p:nvCxnSpPr>
            <p:cNvPr id="191" name="btfpColumnHeaderBoxLine641739"/>
            <p:cNvCxnSpPr/>
            <p:nvPr/>
          </p:nvCxnSpPr>
          <p:spPr bwMode="gray">
            <a:xfrm flipV="1">
              <a:off x="330200" y="1585913"/>
              <a:ext cx="2673664"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8" name="Rectangle 277"/>
          <p:cNvSpPr/>
          <p:nvPr>
            <p:custDataLst>
              <p:tags r:id="rId10"/>
            </p:custDataLst>
          </p:nvPr>
        </p:nvSpPr>
        <p:spPr bwMode="auto">
          <a:xfrm>
            <a:off x="1960563" y="5972175"/>
            <a:ext cx="568642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1" name="Rectangle 200"/>
          <p:cNvSpPr/>
          <p:nvPr>
            <p:custDataLst>
              <p:tags r:id="rId11"/>
            </p:custDataLst>
          </p:nvPr>
        </p:nvSpPr>
        <p:spPr bwMode="auto">
          <a:xfrm>
            <a:off x="2020888" y="60372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6" name="Rectangle 205"/>
          <p:cNvSpPr/>
          <p:nvPr>
            <p:custDataLst>
              <p:tags r:id="rId12"/>
            </p:custDataLst>
          </p:nvPr>
        </p:nvSpPr>
        <p:spPr bwMode="auto">
          <a:xfrm>
            <a:off x="6434138" y="6037263"/>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2" name="Rectangle 201"/>
          <p:cNvSpPr/>
          <p:nvPr>
            <p:custDataLst>
              <p:tags r:id="rId13"/>
            </p:custDataLst>
          </p:nvPr>
        </p:nvSpPr>
        <p:spPr bwMode="auto">
          <a:xfrm>
            <a:off x="2782888" y="6037263"/>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5" name="Rectangle 204"/>
          <p:cNvSpPr/>
          <p:nvPr>
            <p:custDataLst>
              <p:tags r:id="rId14"/>
            </p:custDataLst>
          </p:nvPr>
        </p:nvSpPr>
        <p:spPr bwMode="auto">
          <a:xfrm>
            <a:off x="5738813" y="603726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3" name="Rectangle 202"/>
          <p:cNvSpPr/>
          <p:nvPr>
            <p:custDataLst>
              <p:tags r:id="rId15"/>
            </p:custDataLst>
          </p:nvPr>
        </p:nvSpPr>
        <p:spPr bwMode="auto">
          <a:xfrm>
            <a:off x="3638550" y="60372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4" name="Rectangle 203"/>
          <p:cNvSpPr/>
          <p:nvPr>
            <p:custDataLst>
              <p:tags r:id="rId16"/>
            </p:custDataLst>
          </p:nvPr>
        </p:nvSpPr>
        <p:spPr bwMode="auto">
          <a:xfrm>
            <a:off x="4968875" y="6037263"/>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286000" y="60325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886921-9FDF-4251-954E-CDD81E93DED3}" type="datetime'''''''''''''''''''''''''''''C''''''h''''in''''''a'''''''''''''">
              <a:rPr lang="en-US" altLang="en-US" sz="1200" smtClean="0"/>
              <a:pPr marL="0" lvl="0" indent="0">
                <a:spcBef>
                  <a:spcPct val="0"/>
                </a:spcBef>
                <a:spcAft>
                  <a:spcPct val="0"/>
                </a:spcAft>
                <a:buNone/>
              </a:pPr>
              <a:t>China</a:t>
            </a:fld>
            <a:endParaRPr lang="en-US" sz="1200" dirty="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6003925" y="6032500"/>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B27F15-C249-4C0A-B962-71BB1CE43C65}" type="datetime'I''n''''''''d''''''''''''''i''''''''a'''''''''">
              <a:rPr lang="en-US" altLang="en-US" sz="1200" smtClean="0"/>
              <a:pPr marL="0" lvl="0" indent="0">
                <a:spcBef>
                  <a:spcPct val="0"/>
                </a:spcBef>
                <a:spcAft>
                  <a:spcPct val="0"/>
                </a:spcAft>
                <a:buNone/>
              </a:pPr>
              <a:t>India</a:t>
            </a:fld>
            <a:endParaRPr lang="en-US" sz="1200" dirty="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903663" y="6032500"/>
            <a:ext cx="963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CE05108-AAA7-465D-A328-132D93E3FD0B}" type="datetime'No''''rt''h ''''''''Am''''er''''''''i''''''c''a'''''''''''''''">
              <a:rPr lang="en-US" altLang="en-US" sz="1200" smtClean="0"/>
              <a:pPr marL="0" lvl="0" indent="0">
                <a:spcBef>
                  <a:spcPct val="0"/>
                </a:spcBef>
                <a:spcAft>
                  <a:spcPct val="0"/>
                </a:spcAft>
                <a:buNone/>
              </a:pPr>
              <a:t>North America</a:t>
            </a:fld>
            <a:endParaRPr lang="en-US" sz="1200" dirty="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699250" y="6032500"/>
            <a:ext cx="887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6C31CD-1E07-4985-B63E-582E3CEFA007}" type="datetime'''''R''e''s''''t ''o''f'''''''''''''' ''''''wo''r''''''''''ld'">
              <a:rPr lang="en-US" altLang="en-US" sz="1200" smtClean="0"/>
              <a:pPr marL="0" lvl="0" indent="0">
                <a:spcBef>
                  <a:spcPct val="0"/>
                </a:spcBef>
                <a:spcAft>
                  <a:spcPct val="0"/>
                </a:spcAft>
                <a:buNone/>
              </a:pPr>
              <a:t>Rest of world</a:t>
            </a:fld>
            <a:endParaRPr lang="en-US" sz="1200" dirty="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048000" y="6032500"/>
            <a:ext cx="488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E856AEA-2DDC-43D3-A266-C0E9B9C4EB86}" type="datetime'''E''''''''''''''''''''''''u''rope'">
              <a:rPr lang="en-US" altLang="en-US" sz="1200" smtClean="0"/>
              <a:pPr marL="0" lvl="0" indent="0">
                <a:spcBef>
                  <a:spcPct val="0"/>
                </a:spcBef>
                <a:spcAft>
                  <a:spcPct val="0"/>
                </a:spcAft>
                <a:buNone/>
              </a:pPr>
              <a:t>Europe</a:t>
            </a:fld>
            <a:endParaRPr lang="en-US" sz="1200" dirty="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233988" y="60325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E8FFCEE-99BE-41E6-96BA-99E9DAA130A5}" type="datetime'''''A''''''''''''''''''''''''''P''''''A''''''''''C'''''">
              <a:rPr lang="en-US" altLang="en-US" sz="1200" smtClean="0"/>
              <a:pPr marL="0" lvl="0" indent="0">
                <a:spcBef>
                  <a:spcPct val="0"/>
                </a:spcBef>
                <a:spcAft>
                  <a:spcPct val="0"/>
                </a:spcAft>
                <a:buNone/>
              </a:pPr>
              <a:t>APAC</a:t>
            </a:fld>
            <a:endParaRPr lang="en-US" sz="1200" dirty="0"/>
          </a:p>
        </p:txBody>
      </p:sp>
      <p:grpSp>
        <p:nvGrpSpPr>
          <p:cNvPr id="228" name="btfpColumnHeaderBox641739"/>
          <p:cNvGrpSpPr/>
          <p:nvPr>
            <p:custDataLst>
              <p:tags r:id="rId23"/>
            </p:custDataLst>
          </p:nvPr>
        </p:nvGrpSpPr>
        <p:grpSpPr>
          <a:xfrm>
            <a:off x="5051425" y="1554480"/>
            <a:ext cx="1925638" cy="319088"/>
            <a:chOff x="330200" y="1270000"/>
            <a:chExt cx="2673664" cy="318997"/>
          </a:xfrm>
        </p:grpSpPr>
        <p:sp>
          <p:nvSpPr>
            <p:cNvPr id="229"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Cells</a:t>
              </a:r>
            </a:p>
          </p:txBody>
        </p:sp>
        <p:cxnSp>
          <p:nvCxnSpPr>
            <p:cNvPr id="230" name="btfpColumnHeaderBoxLine641739"/>
            <p:cNvCxnSpPr/>
            <p:nvPr/>
          </p:nvCxnSpPr>
          <p:spPr bwMode="gray">
            <a:xfrm flipV="1">
              <a:off x="330200" y="1585405"/>
              <a:ext cx="2673664" cy="359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52" name="btfpColumnHeaderBox641739"/>
          <p:cNvGrpSpPr/>
          <p:nvPr>
            <p:custDataLst>
              <p:tags r:id="rId24"/>
            </p:custDataLst>
          </p:nvPr>
        </p:nvGrpSpPr>
        <p:grpSpPr>
          <a:xfrm>
            <a:off x="2640013" y="1554480"/>
            <a:ext cx="1925638" cy="319088"/>
            <a:chOff x="330200" y="1270000"/>
            <a:chExt cx="2673664" cy="318997"/>
          </a:xfrm>
        </p:grpSpPr>
        <p:sp>
          <p:nvSpPr>
            <p:cNvPr id="253"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Wafers</a:t>
              </a:r>
            </a:p>
          </p:txBody>
        </p:sp>
        <p:cxnSp>
          <p:nvCxnSpPr>
            <p:cNvPr id="254" name="btfpColumnHeaderBoxLine641739"/>
            <p:cNvCxnSpPr/>
            <p:nvPr/>
          </p:nvCxnSpPr>
          <p:spPr bwMode="gray">
            <a:xfrm flipV="1">
              <a:off x="330200" y="1585404"/>
              <a:ext cx="2673664"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63" name="btfpColumnHeaderBox641739"/>
          <p:cNvGrpSpPr/>
          <p:nvPr>
            <p:custDataLst>
              <p:tags r:id="rId25"/>
            </p:custDataLst>
          </p:nvPr>
        </p:nvGrpSpPr>
        <p:grpSpPr>
          <a:xfrm>
            <a:off x="330200" y="1554480"/>
            <a:ext cx="1920876" cy="319088"/>
            <a:chOff x="330200" y="1270000"/>
            <a:chExt cx="2667052" cy="318997"/>
          </a:xfrm>
        </p:grpSpPr>
        <p:sp>
          <p:nvSpPr>
            <p:cNvPr id="264"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Polysilicon</a:t>
              </a:r>
            </a:p>
          </p:txBody>
        </p:sp>
        <p:cxnSp>
          <p:nvCxnSpPr>
            <p:cNvPr id="265" name="btfpColumnHeaderBoxLine641739"/>
            <p:cNvCxnSpPr/>
            <p:nvPr/>
          </p:nvCxnSpPr>
          <p:spPr bwMode="gray">
            <a:xfrm flipV="1">
              <a:off x="330200" y="1585404"/>
              <a:ext cx="2667052"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8E18AA7D-483E-F113-8CE3-93CF43CB9AB7}"/>
              </a:ext>
            </a:extLst>
          </p:cNvPr>
          <p:cNvGraphicFramePr/>
          <p:nvPr>
            <p:custDataLst>
              <p:tags r:id="rId26"/>
            </p:custDataLst>
          </p:nvPr>
        </p:nvGraphicFramePr>
        <p:xfrm>
          <a:off x="4968875" y="1933575"/>
          <a:ext cx="2117725" cy="3995738"/>
        </p:xfrm>
        <a:graphic>
          <a:graphicData uri="http://schemas.openxmlformats.org/drawingml/2006/chart">
            <c:chart xmlns:c="http://schemas.openxmlformats.org/drawingml/2006/chart" xmlns:r="http://schemas.openxmlformats.org/officeDocument/2006/relationships" r:id="rId52"/>
          </a:graphicData>
        </a:graphic>
      </p:graphicFrame>
      <p:cxnSp>
        <p:nvCxnSpPr>
          <p:cNvPr id="89" name="Conector recto 88"/>
          <p:cNvCxnSpPr/>
          <p:nvPr>
            <p:custDataLst>
              <p:tags r:id="rId27"/>
            </p:custDataLst>
          </p:nvPr>
        </p:nvCxnSpPr>
        <p:spPr bwMode="auto">
          <a:xfrm flipH="1">
            <a:off x="5884863" y="3222625"/>
            <a:ext cx="4762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1212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B5C67EE-720D-4F22-AADB-64EBC1FD3780}" type="datetime'''''''''''''''''2''''''''''''0''''1''''''0'">
              <a:rPr lang="en-US" altLang="en-US" sz="1200" smtClean="0"/>
              <a:pPr/>
              <a:t>2010</a:t>
            </a:fld>
            <a:endParaRPr lang="en-US" sz="1200" dirty="0"/>
          </a:p>
        </p:txBody>
      </p:sp>
      <p:sp>
        <p:nvSpPr>
          <p:cNvPr id="299"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60863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6DBEB1-3BF2-4B21-B32F-93050D639078}" type="datetime'''2''''''''0''''''''''''''''''''''''15'''''''''">
              <a:rPr lang="en-US" altLang="en-US" sz="1200" smtClean="0"/>
              <a:pPr/>
              <a:t>2015</a:t>
            </a:fld>
            <a:endParaRPr lang="en-US" sz="1200" dirty="0"/>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60975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16FDEA-6E60-4F6F-8F7E-FA900557825D}" type="datetime'''2''''''''02''''''''''''''1'''''''''''''''''''''''''''''''''">
              <a:rPr lang="en-US" altLang="en-US" sz="1200" smtClean="0"/>
              <a:pPr/>
              <a:t>2021</a:t>
            </a:fld>
            <a:endParaRPr lang="en-US" sz="1200" dirty="0"/>
          </a:p>
        </p:txBody>
      </p:sp>
      <p:sp>
        <p:nvSpPr>
          <p:cNvPr id="23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6543675"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4ECC6-2682-4A84-B981-9F85B74A849E}" type="datetime'''''''''''''''2''''''02''7e'''''''''''''''''''''''">
              <a:rPr lang="en-US" altLang="en-US" sz="1200" smtClean="0"/>
              <a:pPr/>
              <a:t>2027e</a:t>
            </a:fld>
            <a:endParaRPr lang="en-US" sz="1200" dirty="0"/>
          </a:p>
        </p:txBody>
      </p:sp>
      <p:graphicFrame>
        <p:nvGraphicFramePr>
          <p:cNvPr id="5" name="Chart 4">
            <a:extLst>
              <a:ext uri="{FF2B5EF4-FFF2-40B4-BE49-F238E27FC236}">
                <a16:creationId xmlns:a16="http://schemas.microsoft.com/office/drawing/2014/main" id="{962DF07B-EFFA-5F8D-4885-64E797B7553C}"/>
              </a:ext>
            </a:extLst>
          </p:cNvPr>
          <p:cNvGraphicFramePr/>
          <p:nvPr>
            <p:custDataLst>
              <p:tags r:id="rId32"/>
            </p:custDataLst>
          </p:nvPr>
        </p:nvGraphicFramePr>
        <p:xfrm>
          <a:off x="2557463" y="1933575"/>
          <a:ext cx="2117725" cy="3995738"/>
        </p:xfrm>
        <a:graphic>
          <a:graphicData uri="http://schemas.openxmlformats.org/drawingml/2006/chart">
            <c:chart xmlns:c="http://schemas.openxmlformats.org/drawingml/2006/chart" xmlns:r="http://schemas.openxmlformats.org/officeDocument/2006/relationships" r:id="rId53"/>
          </a:graphicData>
        </a:graphic>
      </p:graphicFrame>
      <p:sp>
        <p:nvSpPr>
          <p:cNvPr id="367"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270986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0F6562-645C-4FCF-A805-7FF45A7EC01D}" type="datetime'''''''''''''''''''''''''''20''''''''''''1''''''''''0'''">
              <a:rPr lang="en-US" altLang="en-US" sz="1200" smtClean="0"/>
              <a:pPr/>
              <a:t>2010</a:t>
            </a:fld>
            <a:endParaRPr lang="en-US" sz="1200" dirty="0"/>
          </a:p>
        </p:txBody>
      </p:sp>
      <p:sp>
        <p:nvSpPr>
          <p:cNvPr id="36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31972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6A6A45-FBED-4970-9574-CFBBC8B1F2A1}" type="datetime'''''20''''''1''''''''''''''''''''''''''''''5'''">
              <a:rPr lang="en-US" altLang="en-US" sz="1200" smtClean="0"/>
              <a:pPr/>
              <a:t>2015</a:t>
            </a:fld>
            <a:endParaRPr lang="en-US" sz="1200" dirty="0"/>
          </a:p>
        </p:txBody>
      </p:sp>
      <p:sp>
        <p:nvSpPr>
          <p:cNvPr id="369"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36861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F814003-9A8E-4B7E-BD4D-C70CB29757B2}" type="datetime'''''''''''''''2''''''0''''''''''''''''''''''''''2''''1'">
              <a:rPr lang="en-US" altLang="en-US" sz="1200" smtClean="0"/>
              <a:pPr/>
              <a:t>2021</a:t>
            </a:fld>
            <a:endParaRPr lang="en-US" sz="1200" dirty="0"/>
          </a:p>
        </p:txBody>
      </p:sp>
      <p:sp>
        <p:nvSpPr>
          <p:cNvPr id="16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4132263"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3202AFA-B31B-46DC-8D53-38FF639238AA}" type="datetime'''''''''''''''''''''''20''''2''''''''''''''7e'''''">
              <a:rPr lang="en-US" altLang="en-US" sz="1200" smtClean="0"/>
              <a:pPr/>
              <a:t>2027e</a:t>
            </a:fld>
            <a:endParaRPr lang="en-US" sz="1200" dirty="0"/>
          </a:p>
        </p:txBody>
      </p:sp>
      <p:graphicFrame>
        <p:nvGraphicFramePr>
          <p:cNvPr id="8" name="Chart 7">
            <a:extLst>
              <a:ext uri="{FF2B5EF4-FFF2-40B4-BE49-F238E27FC236}">
                <a16:creationId xmlns:a16="http://schemas.microsoft.com/office/drawing/2014/main" id="{9A2E4D09-7709-A2E1-BB44-A77B2A42C663}"/>
              </a:ext>
            </a:extLst>
          </p:cNvPr>
          <p:cNvGraphicFramePr/>
          <p:nvPr>
            <p:custDataLst>
              <p:tags r:id="rId37"/>
            </p:custDataLst>
          </p:nvPr>
        </p:nvGraphicFramePr>
        <p:xfrm>
          <a:off x="242888" y="1933575"/>
          <a:ext cx="2117725" cy="3995738"/>
        </p:xfrm>
        <a:graphic>
          <a:graphicData uri="http://schemas.openxmlformats.org/drawingml/2006/chart">
            <c:chart xmlns:c="http://schemas.openxmlformats.org/drawingml/2006/chart" xmlns:r="http://schemas.openxmlformats.org/officeDocument/2006/relationships" r:id="rId54"/>
          </a:graphicData>
        </a:graphic>
      </p:graphicFrame>
      <p:sp>
        <p:nvSpPr>
          <p:cNvPr id="399"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3952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070844-A000-42EB-8117-8F4DB00AAB88}" type="datetime'''''''2''''''''''''''''''0''1''''''''''''''''''''''0'''">
              <a:rPr lang="en-US" altLang="en-US" sz="1200" smtClean="0"/>
              <a:pPr/>
              <a:t>2010</a:t>
            </a:fld>
            <a:endParaRPr lang="en-US" sz="1200" dirty="0"/>
          </a:p>
        </p:txBody>
      </p:sp>
      <p:sp>
        <p:nvSpPr>
          <p:cNvPr id="400"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8826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5C3783-2A97-4B6E-BD01-FC8AC700D559}" type="datetime'''''''2''''''''0''1''''''''''''''5'''''''">
              <a:rPr lang="en-US" altLang="en-US" sz="1200" smtClean="0"/>
              <a:pPr/>
              <a:t>2015</a:t>
            </a:fld>
            <a:endParaRPr lang="en-US" sz="1200" dirty="0"/>
          </a:p>
        </p:txBody>
      </p:sp>
      <p:sp>
        <p:nvSpPr>
          <p:cNvPr id="401"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13716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7131A5-074E-49C4-A516-4877BE8C23FB}" type="datetime'''''''''''''2''''0''''''''''''''''''2''1'''''''''''''''''''">
              <a:rPr lang="en-US" altLang="en-US" sz="1200" smtClean="0"/>
              <a:pPr/>
              <a:t>2021</a:t>
            </a:fld>
            <a:endParaRPr lang="en-US" sz="1200" dirty="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817688"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BBBB0A-A837-4495-A88C-D80A4DB676E9}" type="datetime'''''''''''2''''''''0''''''''''2''''7''e'''''''''''''''">
              <a:rPr lang="en-US" altLang="en-US" sz="1200" smtClean="0"/>
              <a:pPr/>
              <a:t>2027e</a:t>
            </a:fld>
            <a:endParaRPr lang="en-US" sz="1200" dirty="0"/>
          </a:p>
        </p:txBody>
      </p:sp>
      <p:sp>
        <p:nvSpPr>
          <p:cNvPr id="54" name="TextBox 8">
            <a:extLst>
              <a:ext uri="{FF2B5EF4-FFF2-40B4-BE49-F238E27FC236}">
                <a16:creationId xmlns:a16="http://schemas.microsoft.com/office/drawing/2014/main" id="{0C657577-D6D1-3C12-9C56-626BDB83BA4C}"/>
              </a:ext>
            </a:extLst>
          </p:cNvPr>
          <p:cNvSpPr txBox="1"/>
          <p:nvPr/>
        </p:nvSpPr>
        <p:spPr bwMode="gray">
          <a:xfrm>
            <a:off x="9750425" y="1554480"/>
            <a:ext cx="2111373" cy="368562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China’s share </a:t>
            </a:r>
            <a:r>
              <a:rPr lang="en-US" sz="1050" dirty="0"/>
              <a:t>in </a:t>
            </a:r>
            <a:r>
              <a:rPr lang="en-US" sz="1050" b="1" dirty="0"/>
              <a:t>all solar PV manufacturing stages exceeds 75</a:t>
            </a:r>
            <a:r>
              <a:rPr lang="en-US" sz="1050" dirty="0"/>
              <a:t>%, which is </a:t>
            </a:r>
            <a:r>
              <a:rPr lang="en-US" sz="1050" b="1" dirty="0"/>
              <a:t>more than double its 36% share in global PV demand</a:t>
            </a:r>
            <a:r>
              <a:rPr lang="en-US" sz="1050" dirty="0"/>
              <a:t>. </a:t>
            </a:r>
          </a:p>
          <a:p>
            <a:pPr>
              <a:spcBef>
                <a:spcPts val="600"/>
              </a:spcBef>
            </a:pPr>
            <a:r>
              <a:rPr lang="en-US" sz="1050" dirty="0"/>
              <a:t>In </a:t>
            </a:r>
            <a:r>
              <a:rPr lang="en-US" sz="1050" b="1" dirty="0"/>
              <a:t>cells and modules production</a:t>
            </a:r>
            <a:r>
              <a:rPr lang="en-US" sz="1050" dirty="0"/>
              <a:t>, China faces </a:t>
            </a:r>
            <a:r>
              <a:rPr lang="en-US" sz="1050" b="1" dirty="0"/>
              <a:t>some competition </a:t>
            </a:r>
            <a:r>
              <a:rPr lang="en-US" sz="1050" dirty="0"/>
              <a:t>from Southeast Asia. Mostly from Vietnam, Malaysia, and Thailand.</a:t>
            </a:r>
          </a:p>
          <a:p>
            <a:pPr>
              <a:spcBef>
                <a:spcPts val="600"/>
              </a:spcBef>
            </a:pPr>
            <a:r>
              <a:rPr lang="en-US" sz="1050" b="1" dirty="0"/>
              <a:t>North America and India </a:t>
            </a:r>
            <a:r>
              <a:rPr lang="en-US" sz="1050" dirty="0"/>
              <a:t>are </a:t>
            </a:r>
            <a:r>
              <a:rPr lang="en-US" sz="1050" b="1" dirty="0"/>
              <a:t>projected </a:t>
            </a:r>
            <a:r>
              <a:rPr lang="en-US" sz="1050" dirty="0"/>
              <a:t>to get more </a:t>
            </a:r>
            <a:r>
              <a:rPr lang="en-US" sz="1050" b="1" dirty="0"/>
              <a:t>involved in wafers, cells, and modules production by 2027</a:t>
            </a:r>
            <a:r>
              <a:rPr lang="en-US" sz="1050" dirty="0"/>
              <a:t>.</a:t>
            </a:r>
          </a:p>
        </p:txBody>
      </p:sp>
    </p:spTree>
    <p:custDataLst>
      <p:tags r:id="rId1"/>
    </p:custDataLst>
    <p:extLst>
      <p:ext uri="{BB962C8B-B14F-4D97-AF65-F5344CB8AC3E}">
        <p14:creationId xmlns:p14="http://schemas.microsoft.com/office/powerpoint/2010/main" val="2381076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1819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592" imgH="591" progId="TCLayout.ActiveDocument.1">
                  <p:embed/>
                </p:oleObj>
              </mc:Choice>
              <mc:Fallback>
                <p:oleObj name="think-cell Slide" r:id="rId64" imgW="592" imgH="591" progId="TCLayout.ActiveDocument.1">
                  <p:embed/>
                  <p:pic>
                    <p:nvPicPr>
                      <p:cNvPr id="7" name="think-cell data - do not delete" hidden="1"/>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China’s low production costs are enabled by vertical integration and a focus on mega-scale plants </a:t>
            </a:r>
          </a:p>
        </p:txBody>
      </p:sp>
      <p:grpSp>
        <p:nvGrpSpPr>
          <p:cNvPr id="5" name="btfpColumnHeaderBox567145"/>
          <p:cNvGrpSpPr/>
          <p:nvPr>
            <p:custDataLst>
              <p:tags r:id="rId3"/>
            </p:custDataLst>
          </p:nvPr>
        </p:nvGrpSpPr>
        <p:grpSpPr>
          <a:xfrm>
            <a:off x="330199" y="1551396"/>
            <a:ext cx="4288314" cy="318997"/>
            <a:chOff x="330200" y="1530022"/>
            <a:chExt cx="1873885" cy="318997"/>
          </a:xfrm>
        </p:grpSpPr>
        <p:sp>
          <p:nvSpPr>
            <p:cNvPr id="3" name="btfpColumnHeaderBoxText567145"/>
            <p:cNvSpPr txBox="1"/>
            <p:nvPr/>
          </p:nvSpPr>
          <p:spPr bwMode="gray">
            <a:xfrm>
              <a:off x="330200" y="1530022"/>
              <a:ext cx="1873885" cy="318997"/>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Lowest production costs globally</a:t>
              </a:r>
            </a:p>
          </p:txBody>
        </p:sp>
        <p:cxnSp>
          <p:nvCxnSpPr>
            <p:cNvPr id="4" name="btfpColumnHeaderBoxLine567145"/>
            <p:cNvCxnSpPr/>
            <p:nvPr/>
          </p:nvCxnSpPr>
          <p:spPr bwMode="gray">
            <a:xfrm>
              <a:off x="330200" y="1834858"/>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btfpColumnHeaderBox567145"/>
          <p:cNvGrpSpPr/>
          <p:nvPr>
            <p:custDataLst>
              <p:tags r:id="rId4"/>
            </p:custDataLst>
          </p:nvPr>
        </p:nvGrpSpPr>
        <p:grpSpPr>
          <a:xfrm>
            <a:off x="5157788" y="1536718"/>
            <a:ext cx="4288314" cy="318997"/>
            <a:chOff x="330200" y="1524558"/>
            <a:chExt cx="1873885" cy="318997"/>
          </a:xfrm>
        </p:grpSpPr>
        <p:sp>
          <p:nvSpPr>
            <p:cNvPr id="10" name="btfpColumnHeaderBoxText567145"/>
            <p:cNvSpPr txBox="1"/>
            <p:nvPr/>
          </p:nvSpPr>
          <p:spPr bwMode="gray">
            <a:xfrm>
              <a:off x="330200" y="1524558"/>
              <a:ext cx="1873885" cy="318997"/>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Lowest investment costs for new plants</a:t>
              </a:r>
            </a:p>
          </p:txBody>
        </p:sp>
        <p:cxnSp>
          <p:nvCxnSpPr>
            <p:cNvPr id="11" name="btfpColumnHeaderBoxLine567145"/>
            <p:cNvCxnSpPr/>
            <p:nvPr/>
          </p:nvCxnSpPr>
          <p:spPr bwMode="gray">
            <a:xfrm>
              <a:off x="330200" y="1826310"/>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4" name="Chart 13">
            <a:extLst>
              <a:ext uri="{FF2B5EF4-FFF2-40B4-BE49-F238E27FC236}">
                <a16:creationId xmlns:a16="http://schemas.microsoft.com/office/drawing/2014/main" id="{FB87F3FE-C09F-B77A-01D4-784AE21A58E7}"/>
              </a:ext>
            </a:extLst>
          </p:cNvPr>
          <p:cNvGraphicFramePr/>
          <p:nvPr>
            <p:custDataLst>
              <p:tags r:id="rId5"/>
            </p:custDataLst>
          </p:nvPr>
        </p:nvGraphicFramePr>
        <p:xfrm>
          <a:off x="706438" y="2701925"/>
          <a:ext cx="3994150" cy="3378200"/>
        </p:xfrm>
        <a:graphic>
          <a:graphicData uri="http://schemas.openxmlformats.org/drawingml/2006/chart">
            <c:chart xmlns:c="http://schemas.openxmlformats.org/drawingml/2006/chart" xmlns:r="http://schemas.openxmlformats.org/officeDocument/2006/relationships" r:id="rId66"/>
          </a:graphicData>
        </a:graphic>
      </p:graphicFrame>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392113" y="5264151"/>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4B8868-C42F-4C17-96EC-0CDC71F59BB8}" type="datetime'''0''.''''''''''''1''''''''''''''''0'''">
              <a:rPr lang="en-US" altLang="en-US" sz="1200" smtClean="0"/>
              <a:pPr marL="0" lvl="0" indent="0" algn="r">
                <a:spcBef>
                  <a:spcPct val="0"/>
                </a:spcBef>
                <a:spcAft>
                  <a:spcPct val="0"/>
                </a:spcAft>
                <a:buNone/>
              </a:pPr>
              <a:t>0.10</a:t>
            </a:fld>
            <a:endParaRPr lang="en-US" sz="1200" dirty="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392113" y="4621214"/>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3DAD12-7269-48A4-9B74-E9D2595F332F}" type="datetime'''''''''''0''''.''''''2''''''''''''''''''''0'''''''''''">
              <a:rPr lang="en-US" altLang="en-US" sz="1200" smtClean="0"/>
              <a:pPr marL="0" lvl="0" indent="0" algn="r">
                <a:spcBef>
                  <a:spcPct val="0"/>
                </a:spcBef>
                <a:spcAft>
                  <a:spcPct val="0"/>
                </a:spcAft>
                <a:buNone/>
              </a:pPr>
              <a:t>0.20</a:t>
            </a:fld>
            <a:endParaRPr lang="en-US" sz="1200" dirty="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92113" y="3979864"/>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E56AF8-73B5-4FA1-B1CE-9D244D0C4C84}" type="datetime'''''''''''''''''''''''0''''.''30'''''''''''''''''''">
              <a:rPr lang="en-US" altLang="en-US" sz="1200" smtClean="0"/>
              <a:pPr marL="0" lvl="0" indent="0" algn="r">
                <a:spcBef>
                  <a:spcPct val="0"/>
                </a:spcBef>
                <a:spcAft>
                  <a:spcPct val="0"/>
                </a:spcAft>
                <a:buNone/>
              </a:pPr>
              <a:t>0.30</a:t>
            </a:fld>
            <a:endParaRPr lang="en-US" sz="1200" dirty="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392113" y="3336926"/>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2943B8A-314F-4181-851C-3A093AA9FCD0}" type="datetime'''''''''''0''''.4''''''''''''''''''''''''''''''''''''''''0'">
              <a:rPr lang="en-US" altLang="en-US" sz="1200" smtClean="0"/>
              <a:pPr marL="0" lvl="0" indent="0" algn="r">
                <a:spcBef>
                  <a:spcPct val="0"/>
                </a:spcBef>
                <a:spcAft>
                  <a:spcPct val="0"/>
                </a:spcAft>
                <a:buNone/>
              </a:pPr>
              <a:t>0.40</a:t>
            </a:fld>
            <a:endParaRPr lang="en-US" sz="1200" dirty="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2113" y="2693989"/>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53065D6-82E4-4D01-A326-18F8C8ABBCDE}" type="datetime'''''''''''''''0''''''''.''''''''''''''''''''''''50'">
              <a:rPr lang="en-US" altLang="en-US" sz="1200" smtClean="0"/>
              <a:pPr marL="0" lvl="0" indent="0" algn="r">
                <a:spcBef>
                  <a:spcPct val="0"/>
                </a:spcBef>
                <a:spcAft>
                  <a:spcPct val="0"/>
                </a:spcAft>
                <a:buNone/>
              </a:pPr>
              <a:t>0.50</a:t>
            </a:fld>
            <a:endParaRPr lang="en-US" sz="1200" dirty="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2113" y="5907089"/>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FDE5681-E7D6-44A6-9C93-50B07978F135}" type="datetime'0''''''''''.''''''0''''0'''''''''''''''">
              <a:rPr lang="en-US" altLang="en-US" sz="1200" smtClean="0"/>
              <a:pPr marL="0" lvl="0" indent="0" algn="r">
                <a:spcBef>
                  <a:spcPct val="0"/>
                </a:spcBef>
                <a:spcAft>
                  <a:spcPct val="0"/>
                </a:spcAft>
                <a:buNone/>
              </a:pPr>
              <a:t>0.00</a:t>
            </a:fld>
            <a:endParaRPr lang="en-US" sz="1200" dirty="0"/>
          </a:p>
        </p:txBody>
      </p:sp>
      <p:sp>
        <p:nvSpPr>
          <p:cNvPr id="1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904875" y="6048375"/>
            <a:ext cx="40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965A63-2EED-4E9E-AEFB-797A09B0EA0A}" type="datetime'C''''''''''''''''''''''''''''''''''''''''''hi''na'''''''''">
              <a:rPr lang="en-US" altLang="en-US" sz="1200" smtClean="0"/>
              <a:pPr/>
              <a:t>China</a:t>
            </a:fld>
            <a:endParaRPr lang="en-US" sz="1200" dirty="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482725" y="6048375"/>
            <a:ext cx="5286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F507A1-9D4A-4EF2-8BC3-8EEE7B5D5DC9}" type="datetime'''''A''''''''''SE''''''''''''''''''''''''''''''''''''''AN'">
              <a:rPr lang="en-US" altLang="en-US" sz="1200" smtClean="0"/>
              <a:pPr/>
              <a:t>ASEAN</a:t>
            </a:fld>
            <a:endParaRPr lang="en-US" sz="1200" dirty="0"/>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2214563" y="6048375"/>
            <a:ext cx="341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16981D-8326-4119-BE3D-5047A49A3586}" type="datetime'I''''''''''n''d''''''''''''''''i''''''a'''''''''''''''''''''">
              <a:rPr lang="en-US" altLang="en-US" sz="1200" smtClean="0"/>
              <a:pPr/>
              <a:t>India</a:t>
            </a:fld>
            <a:endParaRPr lang="en-US" sz="1200" dirty="0"/>
          </a:p>
        </p:txBody>
      </p:sp>
      <p:sp>
        <p:nvSpPr>
          <p:cNvPr id="24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392113" y="2206625"/>
            <a:ext cx="4124325"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Total production costs for mono PERC c-Si solar components</a:t>
            </a:r>
            <a:br>
              <a:rPr lang="en-US" altLang="en-US" sz="1200" dirty="0"/>
            </a:br>
            <a:r>
              <a:rPr lang="en-US" altLang="en-US" sz="1200" dirty="0"/>
              <a:t>by input (2022, USD per watt) </a:t>
            </a:r>
            <a:endParaRPr lang="en-US" sz="1200" dirty="0"/>
          </a:p>
        </p:txBody>
      </p:sp>
      <p:sp>
        <p:nvSpPr>
          <p:cNvPr id="153"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452813" y="6048375"/>
            <a:ext cx="417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202469-BBF1-4359-9EBA-9ED47A333EEF}" type="datetime'''Kor''e''''''''''''''''''''''''''a'''''''''''">
              <a:rPr lang="en-US" altLang="en-US" sz="1200" smtClean="0"/>
              <a:pPr/>
              <a:t>Korea</a:t>
            </a:fld>
            <a:endParaRPr lang="en-US" sz="1200" dirty="0"/>
          </a:p>
        </p:txBody>
      </p:sp>
      <p:sp>
        <p:nvSpPr>
          <p:cNvPr id="154"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048125" y="6048375"/>
            <a:ext cx="501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C16C86-0169-4F35-B847-D7F211489532}" type="datetime'''''E''''u''''''r''''''''''''''''''''''''o''''p''''e'''''">
              <a:rPr lang="en-US" altLang="en-US" sz="1200" smtClean="0"/>
              <a:pPr/>
              <a:t>Europe</a:t>
            </a:fld>
            <a:endParaRPr lang="en-US" sz="1200" dirty="0"/>
          </a:p>
        </p:txBody>
      </p:sp>
      <p:sp>
        <p:nvSpPr>
          <p:cNvPr id="14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938213" y="42465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A70F14-CF42-469E-939C-58F23E3B0705}" type="datetime'''''''''''0''''''''''''''''.2''''''''''4'''''''''''''">
              <a:rPr lang="en-US" altLang="en-US" sz="1200" smtClean="0"/>
              <a:pPr/>
              <a:t>0.24</a:t>
            </a:fld>
            <a:endParaRPr lang="en-US" sz="1200" dirty="0"/>
          </a:p>
        </p:txBody>
      </p:sp>
      <p:sp>
        <p:nvSpPr>
          <p:cNvPr id="14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1576388" y="41830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DEC133-9382-4A52-8D52-9DC242D7A4AD}" type="datetime'0''''''''.2''''''''''''''''''''''''''''''''''''5'''''''">
              <a:rPr lang="en-US" altLang="en-US" sz="1200" smtClean="0"/>
              <a:pPr/>
              <a:t>0.25</a:t>
            </a:fld>
            <a:endParaRPr lang="en-US" sz="1200" dirty="0"/>
          </a:p>
        </p:txBody>
      </p:sp>
      <p:sp>
        <p:nvSpPr>
          <p:cNvPr id="14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2214563" y="41195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DE1978-4CB7-4A65-90F8-57515C7D8B9E}" type="datetime'''''''''''''''''''''''0''''''.''2''''''6'">
              <a:rPr lang="en-US" altLang="en-US" sz="1200" smtClean="0"/>
              <a:pPr/>
              <a:t>0.26</a:t>
            </a:fld>
            <a:endParaRPr lang="en-US" sz="1200" dirty="0"/>
          </a:p>
        </p:txBody>
      </p:sp>
      <p:sp useBgFill="1">
        <p:nvSpPr>
          <p:cNvPr id="155"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2852738" y="392588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5E077E-6326-43C4-9CFB-F210A188CE17}" type="datetime'''''''''''''''''''''''0.''2''''''''''''''''''''9'''''''">
              <a:rPr lang="en-US" altLang="en-US" sz="1200" smtClean="0"/>
              <a:pPr/>
              <a:t>0.29</a:t>
            </a:fld>
            <a:endParaRPr lang="en-US" sz="1200" dirty="0"/>
          </a:p>
        </p:txBody>
      </p:sp>
      <p:sp>
        <p:nvSpPr>
          <p:cNvPr id="156"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490913" y="379730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CDE2DC-DF52-45BC-A2EF-5E954997F4D2}" type="datetime'''''''''''''''''''''''''''''0''''.''''''''''''3''''1'''''">
              <a:rPr lang="en-US" altLang="en-US" sz="1200" smtClean="0"/>
              <a:pPr/>
              <a:t>0.31</a:t>
            </a:fld>
            <a:endParaRPr lang="en-US" sz="1200" dirty="0"/>
          </a:p>
        </p:txBody>
      </p:sp>
      <p:sp>
        <p:nvSpPr>
          <p:cNvPr id="15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129088" y="366871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4557CF-F9B3-4EC9-85F0-E00ACD3B2564}" type="datetime'''''''''''''''''''''''''0''.''''3''''''3'''''''''''''''''">
              <a:rPr lang="en-US" altLang="en-US" sz="1200" smtClean="0"/>
              <a:pPr/>
              <a:t>0.33</a:t>
            </a:fld>
            <a:endParaRPr lang="en-US" sz="1200" dirty="0"/>
          </a:p>
        </p:txBody>
      </p:sp>
      <p:sp>
        <p:nvSpPr>
          <p:cNvPr id="152"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2797175" y="6048375"/>
            <a:ext cx="45085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3C0BEE5-CA12-4FFC-B312-83CD09330925}" type="datetime'''''''''''''Un''it''''''''''ed'''' ''''''S''''t''at''e''s'">
              <a:rPr lang="en-US" altLang="en-US" sz="1200" smtClean="0"/>
              <a:pPr/>
              <a:t>United States</a:t>
            </a:fld>
            <a:endParaRPr lang="en-US" sz="1200" dirty="0"/>
          </a:p>
        </p:txBody>
      </p:sp>
      <p:sp>
        <p:nvSpPr>
          <p:cNvPr id="18" name="Rectangle 17"/>
          <p:cNvSpPr/>
          <p:nvPr/>
        </p:nvSpPr>
        <p:spPr bwMode="gray">
          <a:xfrm>
            <a:off x="788988" y="2784475"/>
            <a:ext cx="1839913" cy="123666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36" name="Rectangle 235"/>
          <p:cNvSpPr/>
          <p:nvPr>
            <p:custDataLst>
              <p:tags r:id="rId25"/>
            </p:custDataLst>
          </p:nvPr>
        </p:nvSpPr>
        <p:spPr bwMode="auto">
          <a:xfrm>
            <a:off x="788988" y="2784475"/>
            <a:ext cx="1839913" cy="123666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19" name="Rectangle 218"/>
          <p:cNvSpPr/>
          <p:nvPr>
            <p:custDataLst>
              <p:tags r:id="rId26"/>
            </p:custDataLst>
          </p:nvPr>
        </p:nvSpPr>
        <p:spPr bwMode="auto">
          <a:xfrm>
            <a:off x="849313" y="28495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23" name="Rectangle 222"/>
          <p:cNvSpPr/>
          <p:nvPr>
            <p:custDataLst>
              <p:tags r:id="rId27"/>
            </p:custDataLst>
          </p:nvPr>
        </p:nvSpPr>
        <p:spPr bwMode="auto">
          <a:xfrm>
            <a:off x="849313" y="378301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20" name="Rectangle 219"/>
          <p:cNvSpPr/>
          <p:nvPr>
            <p:custDataLst>
              <p:tags r:id="rId28"/>
            </p:custDataLst>
          </p:nvPr>
        </p:nvSpPr>
        <p:spPr bwMode="auto">
          <a:xfrm>
            <a:off x="849313" y="30829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22" name="Rectangle 221"/>
          <p:cNvSpPr/>
          <p:nvPr>
            <p:custDataLst>
              <p:tags r:id="rId29"/>
            </p:custDataLst>
          </p:nvPr>
        </p:nvSpPr>
        <p:spPr bwMode="auto">
          <a:xfrm>
            <a:off x="849313" y="35496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21" name="Rectangle 220"/>
          <p:cNvSpPr/>
          <p:nvPr>
            <p:custDataLst>
              <p:tags r:id="rId30"/>
            </p:custDataLst>
          </p:nvPr>
        </p:nvSpPr>
        <p:spPr bwMode="auto">
          <a:xfrm>
            <a:off x="849313" y="33162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15"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14425" y="3544888"/>
            <a:ext cx="850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D972E2-C6C6-450C-B79E-C6BA8DC86299}" type="datetime'''''Dep''''''''''re''ci''''''''''at''i''''''on'''''''''''">
              <a:rPr lang="en-US" altLang="en-US" sz="1200" smtClean="0"/>
              <a:pPr marL="0" lvl="0" indent="0">
                <a:spcBef>
                  <a:spcPct val="0"/>
                </a:spcBef>
                <a:spcAft>
                  <a:spcPct val="0"/>
                </a:spcAft>
                <a:buNone/>
              </a:pPr>
              <a:t>Depreciation</a:t>
            </a:fld>
            <a:endParaRPr lang="en-US" sz="1200" dirty="0"/>
          </a:p>
        </p:txBody>
      </p:sp>
      <p:sp>
        <p:nvSpPr>
          <p:cNvPr id="21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14425" y="3311525"/>
            <a:ext cx="13414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3241C5-90AE-4E7F-884F-E5E354B3DE8F}" type="datetime'M''''''''''''a''n''u''fa''''''ctu''ri''n''''''g ''la''b''or'''">
              <a:rPr lang="en-US" altLang="en-US" sz="1200" smtClean="0"/>
              <a:pPr marL="0" lvl="0" indent="0">
                <a:spcBef>
                  <a:spcPct val="0"/>
                </a:spcBef>
                <a:spcAft>
                  <a:spcPct val="0"/>
                </a:spcAft>
                <a:buNone/>
              </a:pPr>
              <a:t>Manufacturing labor</a:t>
            </a:fld>
            <a:endParaRPr lang="en-US" sz="1200" dirty="0"/>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14425" y="3778250"/>
            <a:ext cx="1454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8AF3949-A9FC-443A-87A5-473A00AA1F0F}" type="datetime'''O''the''r'''''''' ove''r''''''''''head'' c''o''s''''ts'''''">
              <a:rPr lang="en-US" altLang="en-US" sz="1200" smtClean="0"/>
              <a:pPr marL="0" lvl="0" indent="0">
                <a:spcBef>
                  <a:spcPct val="0"/>
                </a:spcBef>
                <a:spcAft>
                  <a:spcPct val="0"/>
                </a:spcAft>
                <a:buNone/>
              </a:pPr>
              <a:t>Other overhead costs</a:t>
            </a:fld>
            <a:endParaRPr lang="en-US" sz="1200" dirty="0"/>
          </a:p>
        </p:txBody>
      </p:sp>
      <p:sp>
        <p:nvSpPr>
          <p:cNvPr id="217"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14425" y="3078163"/>
            <a:ext cx="481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148C75-B35C-42B6-8B70-68067E6643E7}" type="datetime'''''''En''''''''''''''''''''''''erg''''''y'''''">
              <a:rPr lang="en-US" altLang="en-US" sz="1200" smtClean="0"/>
              <a:pPr marL="0" lvl="0" indent="0">
                <a:spcBef>
                  <a:spcPct val="0"/>
                </a:spcBef>
                <a:spcAft>
                  <a:spcPct val="0"/>
                </a:spcAft>
                <a:buNone/>
              </a:pPr>
              <a:t>Energy</a:t>
            </a:fld>
            <a:endParaRPr lang="en-US" sz="1200" dirty="0"/>
          </a:p>
        </p:txBody>
      </p:sp>
      <p:sp>
        <p:nvSpPr>
          <p:cNvPr id="21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14425" y="2844800"/>
            <a:ext cx="615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205F6C-CBE2-415C-98ED-EEA2B41BC185}" type="datetime'M''''ate''''r''''''''''''''''''''''ia''''''''''''''ls'''">
              <a:rPr lang="en-US" altLang="en-US" sz="1200" smtClean="0"/>
              <a:pPr marL="0" lvl="0" indent="0">
                <a:spcBef>
                  <a:spcPct val="0"/>
                </a:spcBef>
                <a:spcAft>
                  <a:spcPct val="0"/>
                </a:spcAft>
                <a:buNone/>
              </a:pPr>
              <a:t>Materials</a:t>
            </a:fld>
            <a:endParaRPr lang="en-US" sz="1200" dirty="0"/>
          </a:p>
        </p:txBody>
      </p:sp>
      <p:sp>
        <p:nvSpPr>
          <p:cNvPr id="237" name="btfpNotesBox473470"/>
          <p:cNvSpPr txBox="1"/>
          <p:nvPr>
            <p:custDataLst>
              <p:tags r:id="rId3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a:t>
            </a:r>
            <a:r>
              <a:rPr lang="en-US" sz="800" dirty="0">
                <a:solidFill>
                  <a:srgbClr val="000000"/>
                </a:solidFill>
                <a:hlinkClick r:id="rId67"/>
              </a:rPr>
              <a:t> IEA, Solar PV Global Supply Chains</a:t>
            </a:r>
            <a:endParaRPr lang="en-US" sz="800" dirty="0">
              <a:solidFill>
                <a:srgbClr val="000000"/>
              </a:solidFill>
            </a:endParaRP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68"/>
              </a:rPr>
              <a:t>Gernot Wagner</a:t>
            </a:r>
            <a:r>
              <a:rPr lang="en-US" sz="800" dirty="0">
                <a:solidFill>
                  <a:srgbClr val="000000"/>
                </a:solidFill>
              </a:rPr>
              <a:t> (23 September 2024); share/adapt </a:t>
            </a:r>
            <a:r>
              <a:rPr lang="en-US" sz="800" dirty="0">
                <a:solidFill>
                  <a:srgbClr val="000000"/>
                </a:solidFill>
                <a:hlinkClick r:id="rId69"/>
              </a:rPr>
              <a:t>with attribution</a:t>
            </a:r>
            <a:r>
              <a:rPr lang="en-US" sz="800" dirty="0">
                <a:solidFill>
                  <a:srgbClr val="000000"/>
                </a:solidFill>
              </a:rPr>
              <a:t>. Contact: </a:t>
            </a:r>
            <a:r>
              <a:rPr lang="en-US" sz="800" dirty="0">
                <a:solidFill>
                  <a:srgbClr val="000000"/>
                </a:solidFill>
                <a:hlinkClick r:id="rId70"/>
              </a:rPr>
              <a:t>gwagner@columbia.edu</a:t>
            </a:r>
            <a:r>
              <a:rPr lang="en-US" sz="800" dirty="0">
                <a:solidFill>
                  <a:srgbClr val="000000"/>
                </a:solidFill>
              </a:rPr>
              <a:t> </a:t>
            </a:r>
          </a:p>
        </p:txBody>
      </p:sp>
      <p:graphicFrame>
        <p:nvGraphicFramePr>
          <p:cNvPr id="15" name="Chart 14">
            <a:extLst>
              <a:ext uri="{FF2B5EF4-FFF2-40B4-BE49-F238E27FC236}">
                <a16:creationId xmlns:a16="http://schemas.microsoft.com/office/drawing/2014/main" id="{7465805C-200B-1804-AC61-07828414DF1E}"/>
              </a:ext>
            </a:extLst>
          </p:cNvPr>
          <p:cNvGraphicFramePr/>
          <p:nvPr>
            <p:custDataLst>
              <p:tags r:id="rId37"/>
            </p:custDataLst>
          </p:nvPr>
        </p:nvGraphicFramePr>
        <p:xfrm>
          <a:off x="5516563" y="2517775"/>
          <a:ext cx="4011612" cy="3746500"/>
        </p:xfrm>
        <a:graphic>
          <a:graphicData uri="http://schemas.openxmlformats.org/drawingml/2006/chart">
            <c:chart xmlns:c="http://schemas.openxmlformats.org/drawingml/2006/chart" xmlns:r="http://schemas.openxmlformats.org/officeDocument/2006/relationships" r:id="rId71"/>
          </a:graphicData>
        </a:graphic>
      </p:graphicFrame>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5329238" y="5103814"/>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532B40-42A3-47C2-8E89-3080D44FE857}" type="datetime'''''''4''''''0'''''''''''''''''''''''''''''''''''''">
              <a:rPr lang="en-US" altLang="en-US" sz="1200" smtClean="0"/>
              <a:pPr marL="0" lvl="0" indent="0" algn="r">
                <a:spcBef>
                  <a:spcPct val="0"/>
                </a:spcBef>
                <a:spcAft>
                  <a:spcPct val="0"/>
                </a:spcAft>
                <a:buNone/>
              </a:pPr>
              <a:t>40</a:t>
            </a:fld>
            <a:endParaRPr lang="en-US" sz="1200" dirty="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329238" y="4300539"/>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79EC84F-AD5E-451E-A100-133E559CFDC8}" type="datetime'''8''''''''''''''''''''''''0'''''''''''''''''''''''''''''''">
              <a:rPr lang="en-US" altLang="en-US" sz="1200" smtClean="0"/>
              <a:pPr marL="0" lvl="0" indent="0" algn="r">
                <a:spcBef>
                  <a:spcPct val="0"/>
                </a:spcBef>
                <a:spcAft>
                  <a:spcPct val="0"/>
                </a:spcAft>
                <a:buNone/>
              </a:pPr>
              <a:t>80</a:t>
            </a:fld>
            <a:endParaRPr lang="en-US" sz="1200" dirty="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245100" y="349726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24DB141-B405-45D4-B74C-2FE863DA7E4F}" type="datetime'''''1''''''''''''''''''''''''''''''''2''0'''''''''''">
              <a:rPr lang="en-US" altLang="en-US" sz="1200" smtClean="0"/>
              <a:pPr marL="0" lvl="0" indent="0" algn="r">
                <a:spcBef>
                  <a:spcPct val="0"/>
                </a:spcBef>
                <a:spcAft>
                  <a:spcPct val="0"/>
                </a:spcAft>
                <a:buNone/>
              </a:pPr>
              <a:t>120</a:t>
            </a:fld>
            <a:endParaRPr lang="en-US" sz="1200" dirty="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5245100" y="2693989"/>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2A7646A-930C-4951-BE81-D13FDCF67974}" type="datetime'''''''''''''''''''''1''''''''''''''''''6''''0'''''">
              <a:rPr lang="en-US" altLang="en-US" sz="1200" smtClean="0"/>
              <a:pPr marL="0" lvl="0" indent="0" algn="r">
                <a:spcBef>
                  <a:spcPct val="0"/>
                </a:spcBef>
                <a:spcAft>
                  <a:spcPct val="0"/>
                </a:spcAft>
                <a:buNone/>
              </a:pPr>
              <a:t>160</a:t>
            </a:fld>
            <a:endParaRPr lang="en-US" sz="1200" dirty="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5413375" y="590708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C5CD2BB-3FB5-4491-92BA-4DAF69513C7D}" type="datetime'''''''''''''''''''''0'''''''''''''''''''''''''">
              <a:rPr lang="en-US" altLang="en-US" sz="1200" smtClean="0"/>
              <a:pPr marL="0" lvl="0" indent="0" algn="r">
                <a:spcBef>
                  <a:spcPct val="0"/>
                </a:spcBef>
                <a:spcAft>
                  <a:spcPct val="0"/>
                </a:spcAft>
                <a:buNone/>
              </a:pPr>
              <a:t>0</a:t>
            </a:fld>
            <a:endParaRPr lang="en-US" sz="1200" dirty="0"/>
          </a:p>
        </p:txBody>
      </p:sp>
      <p:sp>
        <p:nvSpPr>
          <p:cNvPr id="296"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5715000" y="6048375"/>
            <a:ext cx="728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40E5A91-B53C-4996-9B16-68D21625E55F}" type="datetime'''''''''''''''''''P''''''o''ly''si''li''c''''''''''o''''''n'''">
              <a:rPr lang="en-US" altLang="en-US" sz="1200" smtClean="0"/>
              <a:pPr/>
              <a:t>Polysilicon</a:t>
            </a:fld>
            <a:endParaRPr lang="en-US" sz="1200" dirty="0"/>
          </a:p>
        </p:txBody>
      </p:sp>
      <p:sp>
        <p:nvSpPr>
          <p:cNvPr id="297"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6754813" y="6048375"/>
            <a:ext cx="57150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dirty="0"/>
              <a:t>Ingots,   wafers</a:t>
            </a:r>
            <a:endParaRPr lang="en-US" sz="1200" dirty="0"/>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245100" y="2206625"/>
            <a:ext cx="38528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Investment required for new solar PV production capacity</a:t>
            </a:r>
          </a:p>
          <a:p>
            <a:pPr marL="0" lvl="0" indent="0">
              <a:spcBef>
                <a:spcPct val="0"/>
              </a:spcBef>
              <a:spcAft>
                <a:spcPct val="0"/>
              </a:spcAft>
              <a:buNone/>
            </a:pPr>
            <a:r>
              <a:rPr lang="en-US" altLang="en-US" sz="1200" dirty="0"/>
              <a:t>(in USD millions per GW of production capacity)</a:t>
            </a:r>
            <a:endParaRPr lang="en-US" sz="1200" dirty="0"/>
          </a:p>
        </p:txBody>
      </p:sp>
      <p:sp>
        <p:nvSpPr>
          <p:cNvPr id="302"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8670925" y="6048375"/>
            <a:ext cx="5857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3C6995-EEFB-40CF-A8CB-6935598F7D84}" type="datetime'''M''''''''''''''''''''''od''''ul''e''''''s'''''">
              <a:rPr lang="en-US" altLang="en-US" sz="1200" smtClean="0"/>
              <a:pPr/>
              <a:t>Modules</a:t>
            </a:fld>
            <a:endParaRPr lang="en-US" sz="1200" dirty="0"/>
          </a:p>
        </p:txBody>
      </p:sp>
      <p:sp useBgFill="1">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5830888" y="2735264"/>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F8804F-D0D5-40CE-AC19-69B07F0AD8CC}" type="datetime'1''''''''''''''''''''''5''''''''2'''''''''''''''''''''''''''''">
              <a:rPr lang="en-US" altLang="en-US" sz="1200" smtClean="0"/>
              <a:pPr marL="0" lvl="0" indent="0" algn="ctr">
                <a:spcBef>
                  <a:spcPct val="0"/>
                </a:spcBef>
                <a:spcAft>
                  <a:spcPct val="0"/>
                </a:spcAft>
                <a:buNone/>
              </a:pPr>
              <a:t>152</a:t>
            </a:fld>
            <a:endParaRPr lang="en-US" sz="1200" dirty="0"/>
          </a:p>
        </p:txBody>
      </p:sp>
      <p:sp useBgFill="1">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6273800" y="427355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528BDD-8830-452C-836F-E4FE14323945}" type="datetime'7''''''''''''''''''''6'''''''''''">
              <a:rPr lang="en-US" altLang="en-US" sz="1200" smtClean="0"/>
              <a:pPr marL="0" lvl="0" indent="0" algn="ctr">
                <a:spcBef>
                  <a:spcPct val="0"/>
                </a:spcBef>
                <a:spcAft>
                  <a:spcPct val="0"/>
                </a:spcAft>
                <a:buNone/>
              </a:pPr>
              <a:t>76</a:t>
            </a:fld>
            <a:endParaRPr lang="en-US" sz="1200" dirty="0"/>
          </a:p>
        </p:txBody>
      </p:sp>
      <p:sp useBgFill="1">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7235825" y="434975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2E1513-0CBD-4181-B9E3-DC60AF14E212}" type="datetime'''''7''''''''''2'''''''''''''''">
              <a:rPr lang="en-US" altLang="en-US" sz="1200" smtClean="0"/>
              <a:pPr marL="0" lvl="0" indent="0" algn="ctr">
                <a:spcBef>
                  <a:spcPct val="0"/>
                </a:spcBef>
                <a:spcAft>
                  <a:spcPct val="0"/>
                </a:spcAft>
                <a:buNone/>
              </a:pPr>
              <a:t>72</a:t>
            </a:fld>
            <a:endParaRPr lang="en-US" sz="1200" dirty="0"/>
          </a:p>
        </p:txBody>
      </p:sp>
      <p:sp useBgFill="1">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7759700" y="3500439"/>
            <a:ext cx="285750"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E491B6-8056-4DB2-895C-1396BF4AF530}" type="datetime'''''''''''''''''''''''11''''''''''''''''''''''''''4'''">
              <a:rPr lang="en-US" altLang="en-US" sz="1200" smtClean="0"/>
              <a:pPr marL="0" lvl="0" indent="0" algn="ctr">
                <a:spcBef>
                  <a:spcPct val="0"/>
                </a:spcBef>
                <a:spcAft>
                  <a:spcPct val="0"/>
                </a:spcAft>
                <a:buNone/>
              </a:pPr>
              <a:t>114</a:t>
            </a:fld>
            <a:endParaRPr lang="en-US" sz="1200" dirty="0"/>
          </a:p>
        </p:txBody>
      </p:sp>
      <p:sp useBgFill="1">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9158288" y="516890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BB03822-691D-45F2-BF70-FEE682C07472}" type="datetime'3''''''''''''''''''''''1'''''''''''''''''''''''">
              <a:rPr lang="en-US" altLang="en-US" sz="1200" smtClean="0"/>
              <a:pPr marL="0" lvl="0" indent="0" algn="ctr">
                <a:spcBef>
                  <a:spcPct val="0"/>
                </a:spcBef>
                <a:spcAft>
                  <a:spcPct val="0"/>
                </a:spcAft>
                <a:buNone/>
              </a:pPr>
              <a:t>31</a:t>
            </a:fld>
            <a:endParaRPr lang="en-US" sz="1200" dirty="0"/>
          </a:p>
        </p:txBody>
      </p: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7827963" y="604837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6CADAB-0572-46FD-86F8-C85055F3FCCE}" type="datetime'''C''''''''''''e''''l''''''''''''''''''''''''l''''s'">
              <a:rPr lang="en-US" altLang="en-US" sz="1200" smtClean="0"/>
              <a:pPr/>
              <a:t>Cells</a:t>
            </a:fld>
            <a:endParaRPr lang="en-US" sz="1200" dirty="0"/>
          </a:p>
        </p:txBody>
      </p:sp>
      <p:sp>
        <p:nvSpPr>
          <p:cNvPr id="2" name="Rectangle 1"/>
          <p:cNvSpPr/>
          <p:nvPr/>
        </p:nvSpPr>
        <p:spPr bwMode="gray">
          <a:xfrm>
            <a:off x="8231188" y="2784475"/>
            <a:ext cx="1214437" cy="10128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26" name="Rectangle 325"/>
          <p:cNvSpPr/>
          <p:nvPr>
            <p:custDataLst>
              <p:tags r:id="rId53"/>
            </p:custDataLst>
          </p:nvPr>
        </p:nvSpPr>
        <p:spPr bwMode="auto">
          <a:xfrm>
            <a:off x="8231188" y="2784475"/>
            <a:ext cx="1214437"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00" name="Rectangle 299"/>
          <p:cNvSpPr/>
          <p:nvPr>
            <p:custDataLst>
              <p:tags r:id="rId54"/>
            </p:custDataLst>
          </p:nvPr>
        </p:nvSpPr>
        <p:spPr bwMode="auto">
          <a:xfrm>
            <a:off x="8291513" y="28495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08" name="Rectangle 307"/>
          <p:cNvSpPr/>
          <p:nvPr>
            <p:custDataLst>
              <p:tags r:id="rId55"/>
            </p:custDataLst>
          </p:nvPr>
        </p:nvSpPr>
        <p:spPr bwMode="auto">
          <a:xfrm>
            <a:off x="8291513" y="35496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01" name="Rectangle 300"/>
          <p:cNvSpPr/>
          <p:nvPr>
            <p:custDataLst>
              <p:tags r:id="rId56"/>
            </p:custDataLst>
          </p:nvPr>
        </p:nvSpPr>
        <p:spPr bwMode="auto">
          <a:xfrm>
            <a:off x="8291513" y="30829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07" name="Rectangle 306"/>
          <p:cNvSpPr/>
          <p:nvPr>
            <p:custDataLst>
              <p:tags r:id="rId57"/>
            </p:custDataLst>
          </p:nvPr>
        </p:nvSpPr>
        <p:spPr bwMode="auto">
          <a:xfrm>
            <a:off x="8291513" y="33162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93"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8556625" y="28448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65332-8222-4714-8B4D-E02AF9106D50}" type="datetime'''''''''''''''''''''C''''''''''''h''''i''''''''na'''''''''''">
              <a:rPr lang="en-US" altLang="en-US" sz="1200" smtClean="0"/>
              <a:pPr/>
              <a:t>China</a:t>
            </a:fld>
            <a:endParaRPr lang="en-US" sz="1200" dirty="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8556625" y="3544888"/>
            <a:ext cx="51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BE1C756-C031-41AA-B702-B3751E92160E}" type="datetime'''A''''''S''''''''''''''E''''''''''''''A''''''''''''''''N'''''">
              <a:rPr lang="en-US" altLang="en-US" sz="1200" smtClean="0"/>
              <a:pPr/>
              <a:t>ASEAN</a:t>
            </a:fld>
            <a:endParaRPr lang="en-US" sz="1200" dirty="0"/>
          </a:p>
        </p:txBody>
      </p:sp>
      <p:sp>
        <p:nvSpPr>
          <p:cNvPr id="295"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8556625" y="3078163"/>
            <a:ext cx="828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59BCD8-7F67-46FB-B95B-A3A3E8E4BA79}" type="datetime'''''Eu''''''''''''''''r''op''e'''''''' /'' ''''''US'''''''">
              <a:rPr lang="en-US" altLang="en-US" sz="1200" smtClean="0"/>
              <a:pPr/>
              <a:t>Europe / US</a:t>
            </a:fld>
            <a:endParaRPr lang="en-US" sz="1200" dirty="0"/>
          </a:p>
        </p:txBody>
      </p:sp>
      <p:sp>
        <p:nvSpPr>
          <p:cNvPr id="303"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8556625" y="331152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1657B25-7F0D-4D1C-A5A4-EB644CFAF49C}" type="datetime'I''''''n''d''''''i''''''''''a'''''''''">
              <a:rPr lang="en-US" altLang="en-US" sz="1200" smtClean="0"/>
              <a:pPr/>
              <a:t>India</a:t>
            </a:fld>
            <a:endParaRPr lang="en-US" sz="1200" dirty="0"/>
          </a:p>
        </p:txBody>
      </p:sp>
      <p:sp>
        <p:nvSpPr>
          <p:cNvPr id="8" name="Rectangle 7">
            <a:extLst>
              <a:ext uri="{FF2B5EF4-FFF2-40B4-BE49-F238E27FC236}">
                <a16:creationId xmlns:a16="http://schemas.microsoft.com/office/drawing/2014/main" id="{79144DD4-5D5C-C09F-4661-F92226E7D609}"/>
              </a:ext>
            </a:extLst>
          </p:cNvPr>
          <p:cNvSpPr/>
          <p:nvPr/>
        </p:nvSpPr>
        <p:spPr bwMode="gray">
          <a:xfrm>
            <a:off x="9710737" y="1554480"/>
            <a:ext cx="2151062" cy="35493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Driven by </a:t>
            </a:r>
            <a:r>
              <a:rPr lang="en-US" sz="1050" b="1" dirty="0">
                <a:solidFill>
                  <a:schemeClr val="tx1"/>
                </a:solidFill>
              </a:rPr>
              <a:t>government investments in the early 2000s</a:t>
            </a:r>
            <a:r>
              <a:rPr lang="en-US" sz="1050" dirty="0">
                <a:solidFill>
                  <a:schemeClr val="tx1"/>
                </a:solidFill>
              </a:rPr>
              <a:t>, China built an </a:t>
            </a:r>
            <a:r>
              <a:rPr lang="en-US" sz="1050" b="1" dirty="0">
                <a:solidFill>
                  <a:schemeClr val="tx1"/>
                </a:solidFill>
              </a:rPr>
              <a:t>enormous lead in solar PV manufacturing</a:t>
            </a:r>
          </a:p>
          <a:p>
            <a:pPr>
              <a:spcBef>
                <a:spcPts val="600"/>
              </a:spcBef>
            </a:pPr>
            <a:r>
              <a:rPr lang="en-US" sz="1050" dirty="0">
                <a:solidFill>
                  <a:schemeClr val="tx1"/>
                </a:solidFill>
              </a:rPr>
              <a:t>Over the past 10 years, producers have also </a:t>
            </a:r>
            <a:r>
              <a:rPr lang="en-US" sz="1050" b="1" dirty="0">
                <a:solidFill>
                  <a:schemeClr val="tx1"/>
                </a:solidFill>
              </a:rPr>
              <a:t>vertically integrated along the value chain </a:t>
            </a:r>
            <a:r>
              <a:rPr lang="en-US" sz="1050" dirty="0">
                <a:solidFill>
                  <a:schemeClr val="tx1"/>
                </a:solidFill>
              </a:rPr>
              <a:t>to realize further economies of scale</a:t>
            </a:r>
          </a:p>
          <a:p>
            <a:pPr>
              <a:spcBef>
                <a:spcPts val="600"/>
              </a:spcBef>
            </a:pPr>
            <a:r>
              <a:rPr lang="en-US" sz="1050" dirty="0">
                <a:solidFill>
                  <a:schemeClr val="tx1"/>
                </a:solidFill>
              </a:rPr>
              <a:t>Finally, China now has </a:t>
            </a:r>
            <a:r>
              <a:rPr lang="en-US" sz="1050" b="1" dirty="0">
                <a:solidFill>
                  <a:schemeClr val="tx1"/>
                </a:solidFill>
              </a:rPr>
              <a:t>extensive expertise </a:t>
            </a:r>
            <a:r>
              <a:rPr lang="en-US" sz="1050" dirty="0">
                <a:solidFill>
                  <a:schemeClr val="tx1"/>
                </a:solidFill>
              </a:rPr>
              <a:t>in </a:t>
            </a:r>
            <a:r>
              <a:rPr lang="en-US" sz="1050" b="1" dirty="0">
                <a:solidFill>
                  <a:schemeClr val="tx1"/>
                </a:solidFill>
              </a:rPr>
              <a:t>developing mega-scale PV manufacturing facilities </a:t>
            </a:r>
            <a:r>
              <a:rPr lang="en-US" sz="1050" dirty="0">
                <a:solidFill>
                  <a:schemeClr val="tx1"/>
                </a:solidFill>
              </a:rPr>
              <a:t>that no other country can match</a:t>
            </a:r>
          </a:p>
          <a:p>
            <a:pPr marL="0" indent="0">
              <a:spcBef>
                <a:spcPts val="600"/>
              </a:spcBef>
              <a:buNone/>
            </a:pPr>
            <a:endParaRPr lang="en-US" sz="1050" b="1" dirty="0">
              <a:solidFill>
                <a:schemeClr val="tx1"/>
              </a:solidFill>
            </a:endParaRPr>
          </a:p>
          <a:p>
            <a:pPr marL="0" indent="0" algn="ctr">
              <a:spcBef>
                <a:spcPts val="600"/>
              </a:spcBef>
              <a:buNone/>
            </a:pPr>
            <a:endParaRPr lang="en-AT" sz="1600" dirty="0" err="1">
              <a:solidFill>
                <a:schemeClr val="tx1"/>
              </a:solidFill>
            </a:endParaRPr>
          </a:p>
        </p:txBody>
      </p:sp>
    </p:spTree>
    <p:custDataLst>
      <p:tags r:id="rId1"/>
    </p:custDataLst>
    <p:extLst>
      <p:ext uri="{BB962C8B-B14F-4D97-AF65-F5344CB8AC3E}">
        <p14:creationId xmlns:p14="http://schemas.microsoft.com/office/powerpoint/2010/main" val="2763008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822232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dirty="0">
                <a:effectLst>
                  <a:outerShdw blurRad="50800" dist="38100" dir="8100000" algn="tr" rotWithShape="0">
                    <a:prstClr val="black">
                      <a:alpha val="40000"/>
                    </a:prstClr>
                  </a:outerShdw>
                </a:effectLst>
              </a:rPr>
              <a:t>Solar Deployment Landscape</a:t>
            </a:r>
          </a:p>
        </p:txBody>
      </p:sp>
    </p:spTree>
    <p:custDataLst>
      <p:tags r:id="rId1"/>
    </p:custDataLst>
    <p:extLst>
      <p:ext uri="{BB962C8B-B14F-4D97-AF65-F5344CB8AC3E}">
        <p14:creationId xmlns:p14="http://schemas.microsoft.com/office/powerpoint/2010/main" val="2172018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pic>
        <p:nvPicPr>
          <p:cNvPr id="30" name="btfpPhotoGeneric871618">
            <a:extLst>
              <a:ext uri="{FF2B5EF4-FFF2-40B4-BE49-F238E27FC236}">
                <a16:creationId xmlns:a16="http://schemas.microsoft.com/office/drawing/2014/main" id="{E38B546A-A343-86D1-EFF3-B3051B2B7867}"/>
              </a:ext>
            </a:extLst>
          </p:cNvPr>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p:blipFill>
        <p:spPr bwMode="auto">
          <a:xfrm>
            <a:off x="330201" y="780698"/>
            <a:ext cx="3512304" cy="52622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92" imgH="591" progId="TCLayout.ActiveDocument.1">
                  <p:embed/>
                </p:oleObj>
              </mc:Choice>
              <mc:Fallback>
                <p:oleObj name="think-cell Slide" r:id="rId12"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btfpNotesBox111697">
            <a:extLst>
              <a:ext uri="{FF2B5EF4-FFF2-40B4-BE49-F238E27FC236}">
                <a16:creationId xmlns:a16="http://schemas.microsoft.com/office/drawing/2014/main" id="{D96041CA-E817-D668-EB71-D499792CCA1A}"/>
              </a:ext>
            </a:extLst>
          </p:cNvPr>
          <p:cNvSpPr txBox="1"/>
          <p:nvPr>
            <p:custDataLst>
              <p:tags r:id="rId4"/>
            </p:custDataLst>
          </p:nvPr>
        </p:nvSpPr>
        <p:spPr bwMode="gray">
          <a:xfrm>
            <a:off x="330200" y="6492240"/>
            <a:ext cx="11531600" cy="123111"/>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Taicheng Jin, Max de Boer, Lara Geiger, Marcelo Cibie</a:t>
            </a:r>
            <a:r>
              <a:rPr lang="en-US" sz="800" dirty="0">
                <a:solidFill>
                  <a:srgbClr val="000000"/>
                </a:solidFill>
                <a:latin typeface="Arial"/>
              </a:rPr>
              <a:t>,</a:t>
            </a:r>
            <a:r>
              <a:rPr lang="en-US" sz="800" dirty="0">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AT" sz="1600" b="0" i="0" u="none" strike="noStrike" kern="1200" cap="none" spc="0" normalizeH="0" baseline="0" noProof="0" dirty="0">
                <a:ln>
                  <a:noFill/>
                </a:ln>
                <a:solidFill>
                  <a:srgbClr val="000000"/>
                </a:solidFill>
                <a:effectLst/>
                <a:uLnTx/>
                <a:uFillTx/>
                <a:latin typeface="Times"/>
                <a:ea typeface="+mn-ea"/>
                <a:cs typeface="+mn-cs"/>
              </a:rPr>
              <a:t> </a:t>
            </a:r>
            <a:endParaRPr kumimoji="0" lang="en-AT"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5"/>
            </p:custDataLst>
          </p:nvPr>
        </p:nvSpPr>
        <p:spPr bwMode="gray">
          <a:xfrm>
            <a:off x="4178504" y="780698"/>
            <a:ext cx="7507288" cy="1057588"/>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a:ea typeface="+mn-ea"/>
                <a:cs typeface="+mn-cs"/>
              </a:rPr>
              <a:t>To achieve net zero by 2050, </a:t>
            </a:r>
            <a:r>
              <a:rPr lang="en-US" sz="1400" b="1" dirty="0">
                <a:solidFill>
                  <a:srgbClr val="000000"/>
                </a:solidFill>
                <a:latin typeface="Arial"/>
              </a:rPr>
              <a:t>s</a:t>
            </a:r>
            <a:r>
              <a:rPr kumimoji="0" lang="en-US" sz="1400" b="1" i="0" u="none" strike="noStrike" kern="1200" cap="none" spc="0" normalizeH="0" baseline="0" noProof="0" dirty="0" err="1">
                <a:ln>
                  <a:noFill/>
                </a:ln>
                <a:solidFill>
                  <a:srgbClr val="000000"/>
                </a:solidFill>
                <a:effectLst/>
                <a:uLnTx/>
                <a:uFillTx/>
                <a:latin typeface="Arial"/>
                <a:ea typeface="+mn-ea"/>
                <a:cs typeface="+mn-cs"/>
              </a:rPr>
              <a:t>olar</a:t>
            </a:r>
            <a:r>
              <a:rPr kumimoji="0" lang="en-US" sz="1400" b="1" i="0" u="none" strike="noStrike" kern="1200" cap="none" spc="0" normalizeH="0" baseline="0" noProof="0" dirty="0">
                <a:ln>
                  <a:noFill/>
                </a:ln>
                <a:solidFill>
                  <a:srgbClr val="000000"/>
                </a:solidFill>
                <a:effectLst/>
                <a:uLnTx/>
                <a:uFillTx/>
                <a:latin typeface="Arial"/>
                <a:ea typeface="+mn-ea"/>
                <a:cs typeface="+mn-cs"/>
              </a:rPr>
              <a:t> PV capacity must grow 15-fold </a:t>
            </a:r>
            <a:r>
              <a:rPr kumimoji="0" lang="en-US" sz="1400" i="0" u="none" strike="noStrike" kern="1200" cap="none" spc="0" normalizeH="0" baseline="0" noProof="0" dirty="0">
                <a:ln>
                  <a:noFill/>
                </a:ln>
                <a:solidFill>
                  <a:srgbClr val="000000"/>
                </a:solidFill>
                <a:effectLst/>
                <a:uLnTx/>
                <a:uFillTx/>
                <a:latin typeface="Arial"/>
                <a:ea typeface="+mn-ea"/>
                <a:cs typeface="+mn-cs"/>
              </a:rPr>
              <a:t>— from 1,600 TWh in 2023 to 25,000 TWh in 2050.</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lvl="1">
              <a:spcBef>
                <a:spcPts val="0"/>
              </a:spcBef>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Only </a:t>
            </a:r>
            <a:r>
              <a:rPr kumimoji="0" lang="en-US" sz="1200" b="1" i="0" u="none" strike="noStrike" kern="1200" cap="none" spc="0" normalizeH="0" baseline="0" noProof="0" dirty="0">
                <a:ln>
                  <a:noFill/>
                </a:ln>
                <a:solidFill>
                  <a:srgbClr val="000000"/>
                </a:solidFill>
                <a:effectLst/>
                <a:uLnTx/>
                <a:uFillTx/>
                <a:latin typeface="Arial"/>
                <a:ea typeface="+mn-ea"/>
                <a:cs typeface="+mn-cs"/>
              </a:rPr>
              <a:t>55% of global solar PV generation capacity </a:t>
            </a:r>
            <a:r>
              <a:rPr kumimoji="0" lang="en-US" sz="1200" b="0" i="0" u="none" strike="noStrike" kern="1200" cap="none" spc="0" normalizeH="0" baseline="0" noProof="0" dirty="0">
                <a:ln>
                  <a:noFill/>
                </a:ln>
                <a:solidFill>
                  <a:srgbClr val="000000"/>
                </a:solidFill>
                <a:effectLst/>
                <a:uLnTx/>
                <a:uFillTx/>
                <a:latin typeface="Arial"/>
                <a:ea typeface="+mn-ea"/>
                <a:cs typeface="+mn-cs"/>
              </a:rPr>
              <a:t>has been deployed by </a:t>
            </a:r>
            <a:r>
              <a:rPr kumimoji="0" lang="en-US" sz="1200" b="1" i="0" u="none" strike="noStrike" kern="1200" cap="none" spc="0" normalizeH="0" baseline="0" noProof="0" dirty="0">
                <a:ln>
                  <a:noFill/>
                </a:ln>
                <a:solidFill>
                  <a:srgbClr val="000000"/>
                </a:solidFill>
                <a:effectLst/>
                <a:uLnTx/>
                <a:uFillTx/>
                <a:latin typeface="Arial"/>
                <a:ea typeface="+mn-ea"/>
                <a:cs typeface="+mn-cs"/>
              </a:rPr>
              <a:t>utility companies</a:t>
            </a:r>
            <a:r>
              <a:rPr lang="en-US" sz="1200" dirty="0">
                <a:solidFill>
                  <a:srgbClr val="000000"/>
                </a:solidFill>
                <a:latin typeface="Arial"/>
              </a:rPr>
              <a:t>.</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Residential capacity </a:t>
            </a:r>
            <a:r>
              <a:rPr kumimoji="0" lang="en-US" sz="1200" b="0" i="0" u="none" strike="noStrike" kern="1200" cap="none" spc="0" normalizeH="0" baseline="0" noProof="0" dirty="0">
                <a:ln>
                  <a:noFill/>
                </a:ln>
                <a:solidFill>
                  <a:srgbClr val="000000"/>
                </a:solidFill>
                <a:effectLst/>
                <a:uLnTx/>
                <a:uFillTx/>
                <a:latin typeface="Arial"/>
                <a:ea typeface="+mn-ea"/>
                <a:cs typeface="+mn-cs"/>
              </a:rPr>
              <a:t>has </a:t>
            </a:r>
            <a:r>
              <a:rPr kumimoji="0" lang="en-US" sz="1200" b="1" i="0" u="none" strike="noStrike" kern="1200" cap="none" spc="0" normalizeH="0" baseline="0" noProof="0" dirty="0">
                <a:ln>
                  <a:noFill/>
                </a:ln>
                <a:solidFill>
                  <a:srgbClr val="000000"/>
                </a:solidFill>
                <a:effectLst/>
                <a:uLnTx/>
                <a:uFillTx/>
                <a:latin typeface="Arial"/>
                <a:ea typeface="+mn-ea"/>
                <a:cs typeface="+mn-cs"/>
              </a:rPr>
              <a:t>proportionally</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grown the fastest at +31% (’17</a:t>
            </a:r>
            <a:r>
              <a:rPr lang="en-US" sz="1200" b="1" dirty="0"/>
              <a:t>–</a:t>
            </a:r>
            <a:r>
              <a:rPr kumimoji="0" lang="en-US" sz="1200" b="1" i="0" u="none" strike="noStrike" kern="1200" cap="none" spc="0" normalizeH="0" baseline="0" noProof="0" dirty="0">
                <a:ln>
                  <a:noFill/>
                </a:ln>
                <a:solidFill>
                  <a:srgbClr val="000000"/>
                </a:solidFill>
                <a:effectLst/>
                <a:uLnTx/>
                <a:uFillTx/>
                <a:latin typeface="Arial"/>
                <a:ea typeface="+mn-ea"/>
                <a:cs typeface="+mn-cs"/>
              </a:rPr>
              <a:t>’22 CAGR)</a:t>
            </a:r>
            <a:r>
              <a:rPr kumimoji="0" lang="en-US" sz="1200" b="0" i="0" u="none" strike="noStrike" kern="1200" cap="none" spc="0" normalizeH="0" baseline="0" noProof="0" dirty="0">
                <a:ln>
                  <a:noFill/>
                </a:ln>
                <a:solidFill>
                  <a:srgbClr val="000000"/>
                </a:solidFill>
                <a:effectLst/>
                <a:uLnTx/>
                <a:uFillTx/>
                <a:latin typeface="Arial"/>
                <a:ea typeface="+mn-ea"/>
                <a:cs typeface="+mn-cs"/>
              </a:rPr>
              <a:t>, while </a:t>
            </a:r>
            <a:r>
              <a:rPr lang="en-US" sz="1200" b="1" dirty="0">
                <a:solidFill>
                  <a:srgbClr val="000000"/>
                </a:solidFill>
                <a:latin typeface="Arial"/>
              </a:rPr>
              <a:t>u</a:t>
            </a:r>
            <a:r>
              <a:rPr kumimoji="0" lang="en-US" sz="1200" b="1" i="0" u="none" strike="noStrike" kern="1200" cap="none" spc="0" normalizeH="0" baseline="0" noProof="0" dirty="0" err="1">
                <a:ln>
                  <a:noFill/>
                </a:ln>
                <a:solidFill>
                  <a:srgbClr val="000000"/>
                </a:solidFill>
                <a:effectLst/>
                <a:uLnTx/>
                <a:uFillTx/>
                <a:latin typeface="Arial"/>
                <a:ea typeface="+mn-ea"/>
                <a:cs typeface="+mn-cs"/>
              </a:rPr>
              <a:t>tility</a:t>
            </a:r>
            <a:r>
              <a:rPr kumimoji="0" lang="en-US" sz="1200" b="1" i="0" u="none" strike="noStrike" kern="1200" cap="none" spc="0" normalizeH="0" baseline="0" noProof="0" dirty="0">
                <a:ln>
                  <a:noFill/>
                </a:ln>
                <a:solidFill>
                  <a:srgbClr val="000000"/>
                </a:solidFill>
                <a:effectLst/>
                <a:uLnTx/>
                <a:uFillTx/>
                <a:latin typeface="Arial"/>
                <a:ea typeface="+mn-ea"/>
                <a:cs typeface="+mn-cs"/>
              </a:rPr>
              <a:t> capacity has grown the most in absolute terms</a:t>
            </a:r>
            <a:r>
              <a:rPr kumimoji="0" lang="en-US" sz="1200" b="0" i="0" u="none" strike="noStrike" kern="1200" cap="none" spc="0" normalizeH="0" baseline="0" noProof="0" dirty="0">
                <a:ln>
                  <a:noFill/>
                </a:ln>
                <a:solidFill>
                  <a:srgbClr val="000000"/>
                </a:solidFill>
                <a:effectLst/>
                <a:uLnTx/>
                <a:uFillTx/>
                <a:latin typeface="Arial"/>
                <a:ea typeface="+mn-ea"/>
                <a:cs typeface="+mn-cs"/>
              </a:rPr>
              <a:t> from </a:t>
            </a:r>
            <a:r>
              <a:rPr kumimoji="0" lang="en-US" sz="1200" b="1" i="0" u="none" strike="noStrike" kern="1200" cap="none" spc="0" normalizeH="0" baseline="0" noProof="0" dirty="0">
                <a:ln>
                  <a:noFill/>
                </a:ln>
                <a:solidFill>
                  <a:srgbClr val="000000"/>
                </a:solidFill>
                <a:effectLst/>
                <a:uLnTx/>
                <a:uFillTx/>
                <a:latin typeface="Arial"/>
                <a:ea typeface="+mn-ea"/>
                <a:cs typeface="+mn-cs"/>
              </a:rPr>
              <a:t>230 TWh to 961 TWh (+731 TWh ’17-’22)</a:t>
            </a:r>
            <a:r>
              <a:rPr kumimoji="0" lang="en-US" sz="1200" i="0" u="none" strike="noStrike" kern="1200" cap="none" spc="0" normalizeH="0" baseline="0" noProof="0" dirty="0">
                <a:ln>
                  <a:noFill/>
                </a:ln>
                <a:solidFill>
                  <a:srgbClr val="000000"/>
                </a:solidFill>
                <a:effectLst/>
                <a:uLnTx/>
                <a:uFillTx/>
                <a:latin typeface="Arial"/>
                <a:ea typeface="+mn-ea"/>
                <a:cs typeface="+mn-cs"/>
              </a:rPr>
              <a:t>.</a:t>
            </a:r>
            <a:endParaRPr kumimoji="0" lang="en-US" sz="1200" i="0" u="none" strike="noStrike" kern="1200" cap="none" spc="0" normalizeH="0" baseline="0" noProof="0" dirty="0">
              <a:ln>
                <a:noFill/>
              </a:ln>
              <a:solidFill>
                <a:srgbClr val="000000"/>
              </a:solidFill>
              <a:effectLst/>
              <a:uLnTx/>
              <a:uFillTx/>
              <a:latin typeface="Arial"/>
              <a:ea typeface="+mn-ea"/>
              <a:cs typeface="Arial"/>
            </a:endParaRPr>
          </a:p>
        </p:txBody>
      </p:sp>
      <p:sp>
        <p:nvSpPr>
          <p:cNvPr id="37" name="btfpBulletedList771181">
            <a:extLst>
              <a:ext uri="{FF2B5EF4-FFF2-40B4-BE49-F238E27FC236}">
                <a16:creationId xmlns:a16="http://schemas.microsoft.com/office/drawing/2014/main" id="{A66EE6E4-1B49-DE9F-69E8-BD59D397B71B}"/>
              </a:ext>
            </a:extLst>
          </p:cNvPr>
          <p:cNvSpPr txBox="1"/>
          <p:nvPr>
            <p:custDataLst>
              <p:tags r:id="rId6"/>
            </p:custDataLst>
          </p:nvPr>
        </p:nvSpPr>
        <p:spPr bwMode="gray">
          <a:xfrm>
            <a:off x="4178504" y="2023808"/>
            <a:ext cx="7507288" cy="1211476"/>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a:ea typeface="+mn-ea"/>
                <a:cs typeface="+mn-cs"/>
              </a:rPr>
              <a:t>Residential solar challenges include </a:t>
            </a:r>
            <a:r>
              <a:rPr kumimoji="0" lang="en-US" sz="1400" b="1" i="0" u="none" strike="noStrike" kern="1200" cap="none" spc="0" normalizeH="0" baseline="0" noProof="0" dirty="0">
                <a:ln>
                  <a:noFill/>
                </a:ln>
                <a:solidFill>
                  <a:srgbClr val="000000"/>
                </a:solidFill>
                <a:effectLst/>
                <a:uLnTx/>
                <a:uFillTx/>
                <a:latin typeface="Arial"/>
                <a:ea typeface="+mn-ea"/>
                <a:cs typeface="+mn-cs"/>
              </a:rPr>
              <a:t>financing access</a:t>
            </a:r>
            <a:r>
              <a:rPr kumimoji="0" lang="en-US" sz="1400" i="0" u="none" strike="noStrike" kern="1200" cap="none" spc="0" normalizeH="0" baseline="0" noProof="0" dirty="0">
                <a:ln>
                  <a:noFill/>
                </a:ln>
                <a:solidFill>
                  <a:srgbClr val="000000"/>
                </a:solidFill>
                <a:effectLst/>
                <a:uLnTx/>
                <a:uFillTx/>
                <a:latin typeface="Arial"/>
                <a:ea typeface="+mn-ea"/>
                <a:cs typeface="+mn-cs"/>
              </a:rPr>
              <a:t>.</a:t>
            </a:r>
            <a:endParaRPr kumimoji="0" lang="en-US" sz="140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dirty="0">
                <a:ln>
                  <a:noFill/>
                </a:ln>
                <a:solidFill>
                  <a:srgbClr val="000000"/>
                </a:solidFill>
                <a:effectLst/>
                <a:uLnTx/>
                <a:uFillTx/>
                <a:latin typeface="Arial"/>
                <a:ea typeface="+mn-ea"/>
                <a:cs typeface="+mn-cs"/>
              </a:rPr>
              <a:t>Recently in the United States, </a:t>
            </a:r>
            <a:r>
              <a:rPr kumimoji="0" lang="en-US" sz="1200" b="1" i="0" u="none" strike="noStrike" kern="1200" cap="none" spc="0" normalizeH="0" baseline="0" noProof="0" dirty="0">
                <a:ln>
                  <a:noFill/>
                </a:ln>
                <a:solidFill>
                  <a:srgbClr val="000000"/>
                </a:solidFill>
                <a:effectLst/>
                <a:uLnTx/>
                <a:uFillTx/>
                <a:latin typeface="Arial"/>
                <a:ea typeface="+mn-ea"/>
                <a:cs typeface="+mn-cs"/>
              </a:rPr>
              <a:t>solar loans and direct purchases </a:t>
            </a:r>
            <a:r>
              <a:rPr kumimoji="0" lang="en-US" sz="1200" i="0" u="none" strike="noStrike" kern="1200" cap="none" spc="0" normalizeH="0" baseline="0" noProof="0" dirty="0">
                <a:ln>
                  <a:noFill/>
                </a:ln>
                <a:solidFill>
                  <a:srgbClr val="000000"/>
                </a:solidFill>
                <a:effectLst/>
                <a:uLnTx/>
                <a:uFillTx/>
                <a:latin typeface="Arial"/>
                <a:ea typeface="+mn-ea"/>
                <a:cs typeface="+mn-cs"/>
              </a:rPr>
              <a:t>gained traction over once-dominant third-party ownership models.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dirty="0">
                <a:ln>
                  <a:noFill/>
                </a:ln>
                <a:solidFill>
                  <a:srgbClr val="000000"/>
                </a:solidFill>
                <a:effectLst/>
                <a:uLnTx/>
                <a:uFillTx/>
                <a:latin typeface="Arial"/>
                <a:ea typeface="+mn-ea"/>
                <a:cs typeface="+mn-cs"/>
              </a:rPr>
              <a:t>Utilities either </a:t>
            </a:r>
            <a:r>
              <a:rPr kumimoji="0" lang="en-US" sz="1200" b="1" i="0" u="none" strike="noStrike" kern="1200" cap="none" spc="0" normalizeH="0" baseline="0" noProof="0" dirty="0">
                <a:ln>
                  <a:noFill/>
                </a:ln>
                <a:solidFill>
                  <a:srgbClr val="000000"/>
                </a:solidFill>
                <a:effectLst/>
                <a:uLnTx/>
                <a:uFillTx/>
                <a:latin typeface="Arial"/>
                <a:ea typeface="+mn-ea"/>
                <a:cs typeface="+mn-cs"/>
              </a:rPr>
              <a:t>pay homeowners directly </a:t>
            </a:r>
            <a:r>
              <a:rPr kumimoji="0" lang="en-US" sz="1200" i="0" u="none" strike="noStrike" kern="1200" cap="none" spc="0" normalizeH="0" baseline="0" noProof="0" dirty="0">
                <a:ln>
                  <a:noFill/>
                </a:ln>
                <a:solidFill>
                  <a:srgbClr val="000000"/>
                </a:solidFill>
                <a:effectLst/>
                <a:uLnTx/>
                <a:uFillTx/>
                <a:latin typeface="Arial"/>
                <a:ea typeface="+mn-ea"/>
                <a:cs typeface="+mn-cs"/>
              </a:rPr>
              <a:t>for their power (direct payment mechanisms) or give </a:t>
            </a:r>
            <a:r>
              <a:rPr kumimoji="0" lang="en-US" sz="1200" b="1" i="0" u="none" strike="noStrike" kern="1200" cap="none" spc="0" normalizeH="0" baseline="0" noProof="0" dirty="0">
                <a:ln>
                  <a:noFill/>
                </a:ln>
                <a:solidFill>
                  <a:srgbClr val="000000"/>
                </a:solidFill>
                <a:effectLst/>
                <a:uLnTx/>
                <a:uFillTx/>
                <a:latin typeface="Arial"/>
                <a:ea typeface="+mn-ea"/>
                <a:cs typeface="+mn-cs"/>
              </a:rPr>
              <a:t>credits to offset future consumption </a:t>
            </a:r>
            <a:r>
              <a:rPr kumimoji="0" lang="en-US" sz="1200" i="0" u="none" strike="noStrike" kern="1200" cap="none" spc="0" normalizeH="0" baseline="0" noProof="0" dirty="0">
                <a:ln>
                  <a:noFill/>
                </a:ln>
                <a:solidFill>
                  <a:srgbClr val="000000"/>
                </a:solidFill>
                <a:effectLst/>
                <a:uLnTx/>
                <a:uFillTx/>
                <a:latin typeface="Arial"/>
                <a:ea typeface="+mn-ea"/>
                <a:cs typeface="+mn-cs"/>
              </a:rPr>
              <a:t>(credit systems).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dirty="0">
                <a:ln>
                  <a:noFill/>
                </a:ln>
                <a:solidFill>
                  <a:srgbClr val="000000"/>
                </a:solidFill>
                <a:effectLst/>
                <a:uLnTx/>
                <a:uFillTx/>
                <a:latin typeface="Arial"/>
                <a:ea typeface="+mn-ea"/>
                <a:cs typeface="Arial"/>
              </a:rPr>
              <a:t>Community solar projects are a different way for </a:t>
            </a:r>
            <a:r>
              <a:rPr kumimoji="0" lang="en-US" sz="1200" b="1" i="0" u="none" strike="noStrike" kern="1200" cap="none" spc="0" normalizeH="0" baseline="0" noProof="0" dirty="0">
                <a:ln>
                  <a:noFill/>
                </a:ln>
                <a:solidFill>
                  <a:srgbClr val="000000"/>
                </a:solidFill>
                <a:effectLst/>
                <a:uLnTx/>
                <a:uFillTx/>
                <a:latin typeface="Arial"/>
                <a:ea typeface="+mn-ea"/>
                <a:cs typeface="Arial"/>
              </a:rPr>
              <a:t>non-homeowners to get access</a:t>
            </a:r>
            <a:r>
              <a:rPr kumimoji="0" lang="en-US" sz="1200" i="0" u="none" strike="noStrike" kern="1200" cap="none" spc="0" normalizeH="0" baseline="0" noProof="0" dirty="0">
                <a:ln>
                  <a:noFill/>
                </a:ln>
                <a:solidFill>
                  <a:srgbClr val="000000"/>
                </a:solidFill>
                <a:effectLst/>
                <a:uLnTx/>
                <a:uFillTx/>
                <a:latin typeface="Arial"/>
                <a:ea typeface="+mn-ea"/>
                <a:cs typeface="Arial"/>
              </a:rPr>
              <a:t> to solar PV.</a:t>
            </a:r>
          </a:p>
        </p:txBody>
      </p:sp>
      <p:sp>
        <p:nvSpPr>
          <p:cNvPr id="39" name="btfpBulletedList771181">
            <a:extLst>
              <a:ext uri="{FF2B5EF4-FFF2-40B4-BE49-F238E27FC236}">
                <a16:creationId xmlns:a16="http://schemas.microsoft.com/office/drawing/2014/main" id="{F7EE0693-D671-3610-3E92-FB90635E5EC0}"/>
              </a:ext>
            </a:extLst>
          </p:cNvPr>
          <p:cNvSpPr txBox="1"/>
          <p:nvPr>
            <p:custDataLst>
              <p:tags r:id="rId7"/>
            </p:custDataLst>
          </p:nvPr>
        </p:nvSpPr>
        <p:spPr bwMode="gray">
          <a:xfrm>
            <a:off x="4178504" y="3420806"/>
            <a:ext cx="7507288" cy="1242254"/>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a:ea typeface="+mn-ea"/>
                <a:cs typeface="+mn-cs"/>
              </a:rPr>
              <a:t>Commercial </a:t>
            </a:r>
            <a:r>
              <a:rPr lang="en-US" sz="1400" dirty="0">
                <a:solidFill>
                  <a:srgbClr val="000000"/>
                </a:solidFill>
                <a:latin typeface="Arial"/>
              </a:rPr>
              <a:t>and </a:t>
            </a:r>
            <a:r>
              <a:rPr kumimoji="0" lang="en-US" sz="1400" i="0" u="none" strike="noStrike" kern="1200" cap="none" spc="0" normalizeH="0" baseline="0" noProof="0" dirty="0">
                <a:ln>
                  <a:noFill/>
                </a:ln>
                <a:solidFill>
                  <a:srgbClr val="000000"/>
                </a:solidFill>
                <a:effectLst/>
                <a:uLnTx/>
                <a:uFillTx/>
                <a:latin typeface="Arial"/>
                <a:ea typeface="+mn-ea"/>
                <a:cs typeface="+mn-cs"/>
              </a:rPr>
              <a:t>industrial players can opt for on-site installation of solar panels</a:t>
            </a:r>
            <a:r>
              <a:rPr lang="en-US" sz="1400" dirty="0">
                <a:solidFill>
                  <a:srgbClr val="000000"/>
                </a:solidFill>
                <a:latin typeface="Arial"/>
              </a:rPr>
              <a:t>, </a:t>
            </a:r>
            <a:r>
              <a:rPr kumimoji="0" lang="en-US" sz="1400" i="0" u="none" strike="noStrike" kern="1200" cap="none" spc="0" normalizeH="0" baseline="0" noProof="0" dirty="0">
                <a:ln>
                  <a:noFill/>
                </a:ln>
                <a:solidFill>
                  <a:srgbClr val="000000"/>
                </a:solidFill>
                <a:effectLst/>
                <a:uLnTx/>
                <a:uFillTx/>
                <a:latin typeface="Arial"/>
                <a:ea typeface="+mn-ea"/>
                <a:cs typeface="+mn-cs"/>
              </a:rPr>
              <a:t>signing a </a:t>
            </a:r>
            <a:r>
              <a:rPr lang="en-US" sz="1400" b="1" dirty="0">
                <a:solidFill>
                  <a:srgbClr val="000000"/>
                </a:solidFill>
                <a:latin typeface="Arial"/>
              </a:rPr>
              <a:t>p</a:t>
            </a:r>
            <a:r>
              <a:rPr kumimoji="0" lang="en-US" sz="1400" b="1" i="0" u="none" strike="noStrike" kern="1200" cap="none" spc="0" normalizeH="0" baseline="0" noProof="0" dirty="0" err="1">
                <a:ln>
                  <a:noFill/>
                </a:ln>
                <a:solidFill>
                  <a:srgbClr val="000000"/>
                </a:solidFill>
                <a:effectLst/>
                <a:uLnTx/>
                <a:uFillTx/>
                <a:latin typeface="Arial"/>
                <a:ea typeface="+mn-ea"/>
                <a:cs typeface="+mn-cs"/>
              </a:rPr>
              <a:t>ower</a:t>
            </a:r>
            <a:r>
              <a:rPr kumimoji="0" lang="en-US" sz="1400" b="1" i="0" u="none" strike="noStrike" kern="1200" cap="none" spc="0" normalizeH="0" baseline="0" noProof="0" dirty="0">
                <a:ln>
                  <a:noFill/>
                </a:ln>
                <a:solidFill>
                  <a:srgbClr val="000000"/>
                </a:solidFill>
                <a:effectLst/>
                <a:uLnTx/>
                <a:uFillTx/>
                <a:latin typeface="Arial"/>
                <a:ea typeface="+mn-ea"/>
                <a:cs typeface="+mn-cs"/>
              </a:rPr>
              <a:t> </a:t>
            </a:r>
            <a:r>
              <a:rPr lang="en-US" sz="1400" b="1" dirty="0">
                <a:solidFill>
                  <a:srgbClr val="000000"/>
                </a:solidFill>
                <a:latin typeface="Arial"/>
              </a:rPr>
              <a:t>p</a:t>
            </a:r>
            <a:r>
              <a:rPr kumimoji="0" lang="en-US" sz="1400" b="1" i="0" u="none" strike="noStrike" kern="1200" cap="none" spc="0" normalizeH="0" baseline="0" noProof="0" dirty="0" err="1">
                <a:ln>
                  <a:noFill/>
                </a:ln>
                <a:solidFill>
                  <a:srgbClr val="000000"/>
                </a:solidFill>
                <a:effectLst/>
                <a:uLnTx/>
                <a:uFillTx/>
                <a:latin typeface="Arial"/>
                <a:ea typeface="+mn-ea"/>
                <a:cs typeface="+mn-cs"/>
              </a:rPr>
              <a:t>urchase</a:t>
            </a:r>
            <a:r>
              <a:rPr kumimoji="0" lang="en-US" sz="1400" b="1" i="0" u="none" strike="noStrike" kern="1200" cap="none" spc="0" normalizeH="0" baseline="0" noProof="0" dirty="0">
                <a:ln>
                  <a:noFill/>
                </a:ln>
                <a:solidFill>
                  <a:srgbClr val="000000"/>
                </a:solidFill>
                <a:effectLst/>
                <a:uLnTx/>
                <a:uFillTx/>
                <a:latin typeface="Arial"/>
                <a:ea typeface="+mn-ea"/>
                <a:cs typeface="+mn-cs"/>
              </a:rPr>
              <a:t> </a:t>
            </a:r>
            <a:r>
              <a:rPr lang="en-US" sz="1400" b="1" dirty="0">
                <a:solidFill>
                  <a:srgbClr val="000000"/>
                </a:solidFill>
                <a:latin typeface="Arial"/>
              </a:rPr>
              <a:t>a</a:t>
            </a:r>
            <a:r>
              <a:rPr kumimoji="0" lang="en-US" sz="1400" b="1" i="0" u="none" strike="noStrike" kern="1200" cap="none" spc="0" normalizeH="0" baseline="0" noProof="0" dirty="0" err="1">
                <a:ln>
                  <a:noFill/>
                </a:ln>
                <a:solidFill>
                  <a:srgbClr val="000000"/>
                </a:solidFill>
                <a:effectLst/>
                <a:uLnTx/>
                <a:uFillTx/>
                <a:latin typeface="Arial"/>
                <a:ea typeface="+mn-ea"/>
                <a:cs typeface="+mn-cs"/>
              </a:rPr>
              <a:t>greement</a:t>
            </a:r>
            <a:r>
              <a:rPr kumimoji="0" lang="en-US" sz="1400" b="1" i="0" u="none" strike="noStrike" kern="1200" cap="none" spc="0" normalizeH="0" baseline="0" noProof="0" dirty="0">
                <a:ln>
                  <a:noFill/>
                </a:ln>
                <a:solidFill>
                  <a:srgbClr val="000000"/>
                </a:solidFill>
                <a:effectLst/>
                <a:uLnTx/>
                <a:uFillTx/>
                <a:latin typeface="Arial"/>
                <a:ea typeface="+mn-ea"/>
                <a:cs typeface="+mn-cs"/>
              </a:rPr>
              <a:t> (PPA) </a:t>
            </a:r>
            <a:r>
              <a:rPr lang="en-US" sz="1400" dirty="0">
                <a:solidFill>
                  <a:srgbClr val="000000"/>
                </a:solidFill>
                <a:latin typeface="Arial"/>
              </a:rPr>
              <a:t>or opting for a </a:t>
            </a:r>
            <a:r>
              <a:rPr lang="en-US" sz="1400" b="1" dirty="0">
                <a:solidFill>
                  <a:srgbClr val="000000"/>
                </a:solidFill>
                <a:latin typeface="Arial"/>
              </a:rPr>
              <a:t>solar lease </a:t>
            </a:r>
            <a:r>
              <a:rPr kumimoji="0" lang="en-US" sz="1400" i="0" u="none" strike="noStrike" kern="1200" cap="none" spc="0" normalizeH="0" baseline="0" noProof="0" dirty="0">
                <a:ln>
                  <a:noFill/>
                </a:ln>
                <a:solidFill>
                  <a:srgbClr val="000000"/>
                </a:solidFill>
                <a:effectLst/>
                <a:uLnTx/>
                <a:uFillTx/>
                <a:latin typeface="Arial"/>
                <a:ea typeface="+mn-ea"/>
                <a:cs typeface="+mn-cs"/>
              </a:rPr>
              <a:t>with a solar PV provider.</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PPAs</a:t>
            </a:r>
            <a:r>
              <a:rPr kumimoji="0" lang="en-US" sz="1200" i="0" u="none" strike="noStrike" kern="1200" cap="none" spc="0" normalizeH="0" baseline="0" noProof="0" dirty="0">
                <a:ln>
                  <a:noFill/>
                </a:ln>
                <a:solidFill>
                  <a:srgbClr val="000000"/>
                </a:solidFill>
                <a:effectLst/>
                <a:uLnTx/>
                <a:uFillTx/>
                <a:latin typeface="Arial"/>
                <a:ea typeface="+mn-ea"/>
                <a:cs typeface="+mn-cs"/>
              </a:rPr>
              <a:t> have surged in popularity recently, with global volume covered by PPAs growing from 14 GW to 110 GW from 2016 to 2021.</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dirty="0">
                <a:solidFill>
                  <a:srgbClr val="000000"/>
                </a:solidFill>
                <a:latin typeface="Arial"/>
              </a:rPr>
              <a:t>Solar leases </a:t>
            </a:r>
            <a:r>
              <a:rPr lang="en-US" sz="1200" dirty="0">
                <a:solidFill>
                  <a:srgbClr val="000000"/>
                </a:solidFill>
                <a:latin typeface="Arial"/>
              </a:rPr>
              <a:t>have also grown in popularity in the Northeast corridor and recently California with very attractive lease rates ranging from $68,000 to $100,000 a year per 100,000 square feet.</a:t>
            </a:r>
            <a:endParaRPr kumimoji="0" lang="en-US" sz="120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8"/>
            </p:custDataLst>
          </p:nvPr>
        </p:nvSpPr>
        <p:spPr bwMode="gray">
          <a:xfrm>
            <a:off x="4178504" y="4848583"/>
            <a:ext cx="7507288" cy="872922"/>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Project finance </a:t>
            </a:r>
            <a:r>
              <a:rPr kumimoji="0" lang="en-US" sz="1400" b="0" i="0" u="none" strike="noStrike" kern="1200" cap="none" spc="0" normalizeH="0" baseline="0" noProof="0" dirty="0">
                <a:ln>
                  <a:noFill/>
                </a:ln>
                <a:solidFill>
                  <a:srgbClr val="000000"/>
                </a:solidFill>
                <a:effectLst/>
                <a:uLnTx/>
                <a:uFillTx/>
                <a:latin typeface="Arial"/>
                <a:ea typeface="+mn-ea"/>
                <a:cs typeface="+mn-cs"/>
              </a:rPr>
              <a:t>has become an increasingly popular financing method for </a:t>
            </a:r>
            <a:r>
              <a:rPr kumimoji="0" lang="en-US" sz="1400" b="1" i="0" u="none" strike="noStrike" kern="1200" cap="none" spc="0" normalizeH="0" baseline="0" noProof="0" dirty="0">
                <a:ln>
                  <a:noFill/>
                </a:ln>
                <a:solidFill>
                  <a:srgbClr val="000000"/>
                </a:solidFill>
                <a:effectLst/>
                <a:uLnTx/>
                <a:uFillTx/>
                <a:latin typeface="Arial"/>
                <a:ea typeface="+mn-ea"/>
                <a:cs typeface="+mn-cs"/>
              </a:rPr>
              <a:t>utility-scale solar PV projects </a:t>
            </a:r>
            <a:r>
              <a:rPr kumimoji="0" lang="en-US" sz="1400" b="0" i="0" u="none" strike="noStrike" kern="1200" cap="none" spc="0" normalizeH="0" baseline="0" noProof="0" dirty="0">
                <a:ln>
                  <a:noFill/>
                </a:ln>
                <a:solidFill>
                  <a:srgbClr val="000000"/>
                </a:solidFill>
                <a:effectLst/>
                <a:uLnTx/>
                <a:uFillTx/>
                <a:latin typeface="Arial"/>
                <a:ea typeface="+mn-ea"/>
                <a:cs typeface="+mn-cs"/>
              </a:rPr>
              <a:t>given a surge in projects covered by PPAs. Project finance benefits include: </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Risk isolation</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dirty="0">
                <a:solidFill>
                  <a:srgbClr val="000000"/>
                </a:solidFill>
                <a:latin typeface="Arial"/>
              </a:rPr>
              <a:t>Ability to o</a:t>
            </a:r>
            <a:r>
              <a:rPr kumimoji="0" lang="en-US" sz="1200" b="1" i="0" u="none" strike="noStrike" kern="1200" cap="none" spc="0" normalizeH="0" baseline="0" noProof="0" dirty="0" err="1">
                <a:ln>
                  <a:noFill/>
                </a:ln>
                <a:solidFill>
                  <a:srgbClr val="000000"/>
                </a:solidFill>
                <a:effectLst/>
                <a:uLnTx/>
                <a:uFillTx/>
                <a:latin typeface="Arial"/>
                <a:ea typeface="+mn-ea"/>
                <a:cs typeface="+mn-cs"/>
              </a:rPr>
              <a:t>ptimize</a:t>
            </a:r>
            <a:r>
              <a:rPr kumimoji="0" lang="en-US" sz="1200" b="1" i="0" u="none" strike="noStrike" kern="1200" cap="none" spc="0" normalizeH="0" baseline="0" noProof="0" dirty="0">
                <a:ln>
                  <a:noFill/>
                </a:ln>
                <a:solidFill>
                  <a:srgbClr val="000000"/>
                </a:solidFill>
                <a:effectLst/>
                <a:uLnTx/>
                <a:uFillTx/>
                <a:latin typeface="Arial"/>
                <a:ea typeface="+mn-ea"/>
                <a:cs typeface="+mn-cs"/>
              </a:rPr>
              <a:t> capital </a:t>
            </a:r>
            <a:r>
              <a:rPr lang="en-US" sz="1200" b="1" dirty="0">
                <a:solidFill>
                  <a:srgbClr val="000000"/>
                </a:solidFill>
                <a:latin typeface="Arial"/>
              </a:rPr>
              <a:t>s</a:t>
            </a:r>
            <a:r>
              <a:rPr kumimoji="0" lang="en-US" sz="1200" b="1" i="0" u="none" strike="noStrike" kern="1200" cap="none" spc="0" normalizeH="0" baseline="0" noProof="0" dirty="0" err="1">
                <a:ln>
                  <a:noFill/>
                </a:ln>
                <a:solidFill>
                  <a:srgbClr val="000000"/>
                </a:solidFill>
                <a:effectLst/>
                <a:uLnTx/>
                <a:uFillTx/>
                <a:latin typeface="Arial"/>
                <a:ea typeface="+mn-ea"/>
                <a:cs typeface="+mn-cs"/>
              </a:rPr>
              <a:t>tructure</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78504" y="193104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78504" y="332804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78504" y="47558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E2FA8C0-0188-AFF4-A188-58218F1103E4}"/>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dirty="0">
                <a:ln>
                  <a:noFill/>
                </a:ln>
                <a:solidFill>
                  <a:srgbClr val="FFFFFF"/>
                </a:solidFill>
                <a:effectLst/>
                <a:uLnTx/>
                <a:uFillTx/>
                <a:latin typeface="Arial"/>
                <a:ea typeface="+mj-ea"/>
                <a:cs typeface="+mj-cs"/>
              </a:rPr>
            </a:br>
            <a:r>
              <a:rPr lang="en-US" sz="2400" b="0" dirty="0">
                <a:solidFill>
                  <a:schemeClr val="bg1"/>
                </a:solidFill>
              </a:rPr>
              <a:t>Solar Deployment Landscape</a:t>
            </a:r>
            <a:endParaRPr kumimoji="0" lang="en-US" sz="2400" b="1" i="0" u="none" strike="noStrike" kern="1200" cap="none" spc="0" normalizeH="0" baseline="0" noProof="0" dirty="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23184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1540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8" imgW="592" imgH="591" progId="TCLayout.ActiveDocument.1">
                  <p:embed/>
                </p:oleObj>
              </mc:Choice>
              <mc:Fallback>
                <p:oleObj name="think-cell Slide" r:id="rId88" imgW="592" imgH="591" progId="TCLayout.ActiveDocument.1">
                  <p:embed/>
                  <p:pic>
                    <p:nvPicPr>
                      <p:cNvPr id="7" name="think-cell data - do not delete" hidden="1"/>
                      <p:cNvPicPr/>
                      <p:nvPr/>
                    </p:nvPicPr>
                    <p:blipFill>
                      <a:blip r:embed="rId8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To achieve net zero by 2050, solar PV capacity must grow 15-fold from current levels</a:t>
            </a:r>
          </a:p>
        </p:txBody>
      </p:sp>
      <p:sp>
        <p:nvSpPr>
          <p:cNvPr id="67" name="btfpNotesBox96261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BloombergNEF</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IEA</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3"/>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4"/>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grpSp>
        <p:nvGrpSpPr>
          <p:cNvPr id="72" name="btfpColumnHeaderBox223027"/>
          <p:cNvGrpSpPr/>
          <p:nvPr>
            <p:custDataLst>
              <p:tags r:id="rId4"/>
            </p:custDataLst>
          </p:nvPr>
        </p:nvGrpSpPr>
        <p:grpSpPr>
          <a:xfrm>
            <a:off x="329183" y="1554480"/>
            <a:ext cx="8513191" cy="318997"/>
            <a:chOff x="6366265" y="1291374"/>
            <a:chExt cx="2477499" cy="318997"/>
          </a:xfrm>
        </p:grpSpPr>
        <p:sp>
          <p:nvSpPr>
            <p:cNvPr id="73" name="btfpColumnHeaderBoxText223027"/>
            <p:cNvSpPr txBox="1"/>
            <p:nvPr/>
          </p:nvSpPr>
          <p:spPr bwMode="gray">
            <a:xfrm>
              <a:off x="6366265" y="1291374"/>
              <a:ext cx="2477492"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Solar PV generation must grow from 1,600 TWh in 2023 to 25,000 TWh in 2050</a:t>
              </a:r>
            </a:p>
          </p:txBody>
        </p:sp>
        <p:cxnSp>
          <p:nvCxnSpPr>
            <p:cNvPr id="74" name="btfpColumnHeaderBoxLine223027"/>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bwMode="gray">
          <a:xfrm>
            <a:off x="634999" y="2462213"/>
            <a:ext cx="3379788" cy="11001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262703" y="1554480"/>
            <a:ext cx="2633661" cy="481670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Electricity generation is the largest source (36%) </a:t>
            </a:r>
            <a:r>
              <a:rPr kumimoji="0" lang="en-US" sz="1050" b="0" i="0" u="none" strike="noStrike" kern="1200" cap="none" spc="0" normalizeH="0" baseline="0" noProof="0" dirty="0">
                <a:ln>
                  <a:noFill/>
                </a:ln>
                <a:solidFill>
                  <a:srgbClr val="000000"/>
                </a:solidFill>
                <a:effectLst/>
                <a:uLnTx/>
                <a:uFillTx/>
                <a:latin typeface="Arial"/>
                <a:ea typeface="+mn-ea"/>
                <a:cs typeface="+mn-cs"/>
              </a:rPr>
              <a:t>of energy‐related CO</a:t>
            </a:r>
            <a:r>
              <a:rPr kumimoji="0" lang="en-US" sz="1050" b="0" i="0" u="none" strike="noStrike" kern="1200" cap="none" spc="0" normalizeH="0" baseline="-25000" noProof="0" dirty="0">
                <a:ln>
                  <a:noFill/>
                </a:ln>
                <a:solidFill>
                  <a:srgbClr val="000000"/>
                </a:solidFill>
                <a:effectLst/>
                <a:uLnTx/>
                <a:uFillTx/>
                <a:latin typeface="Arial"/>
                <a:ea typeface="+mn-ea"/>
                <a:cs typeface="+mn-cs"/>
              </a:rPr>
              <a:t>2</a:t>
            </a:r>
            <a:r>
              <a:rPr kumimoji="0" lang="en-US" sz="1050" b="0" i="0" u="none" strike="noStrike" kern="1200" cap="none" spc="0" normalizeH="0" baseline="0" noProof="0" dirty="0">
                <a:ln>
                  <a:noFill/>
                </a:ln>
                <a:solidFill>
                  <a:srgbClr val="000000"/>
                </a:solidFill>
                <a:effectLst/>
                <a:uLnTx/>
                <a:uFillTx/>
                <a:latin typeface="Arial"/>
                <a:ea typeface="+mn-ea"/>
                <a:cs typeface="+mn-cs"/>
              </a:rPr>
              <a:t> emissions today.</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Global electricity demand is expected to increase </a:t>
            </a:r>
            <a:r>
              <a:rPr kumimoji="0" lang="en-US" sz="1050" b="0" i="0" u="none" strike="noStrike" kern="1200" cap="none" spc="0" normalizeH="0" baseline="0" noProof="0" dirty="0">
                <a:ln>
                  <a:noFill/>
                </a:ln>
                <a:solidFill>
                  <a:srgbClr val="000000"/>
                </a:solidFill>
                <a:effectLst/>
                <a:uLnTx/>
                <a:uFillTx/>
                <a:latin typeface="Arial"/>
                <a:ea typeface="+mn-ea"/>
                <a:cs typeface="+mn-cs"/>
              </a:rPr>
              <a:t>from  ~25,000 TWh in 2022 to ~60,000 TWh in 2050.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Increase in electricity demand </a:t>
            </a:r>
            <a:r>
              <a:rPr kumimoji="0" lang="en-US" sz="1050" b="0" i="0" u="none" strike="noStrike" kern="1200" cap="none" spc="0" normalizeH="0" baseline="0" noProof="0" dirty="0">
                <a:ln>
                  <a:noFill/>
                </a:ln>
                <a:solidFill>
                  <a:srgbClr val="000000"/>
                </a:solidFill>
                <a:effectLst/>
                <a:uLnTx/>
                <a:uFillTx/>
                <a:latin typeface="Arial"/>
                <a:ea typeface="+mn-ea"/>
                <a:cs typeface="+mn-cs"/>
              </a:rPr>
              <a:t>is driven by:</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Advanced economies: </a:t>
            </a:r>
            <a:r>
              <a:rPr lang="en-US" sz="850" dirty="0">
                <a:solidFill>
                  <a:srgbClr val="000000"/>
                </a:solidFill>
                <a:latin typeface="Arial"/>
              </a:rPr>
              <a:t>I</a:t>
            </a:r>
            <a:r>
              <a:rPr kumimoji="0" lang="en-US" sz="850" b="0" i="0" u="none" strike="noStrike" kern="1200" cap="none" spc="0" normalizeH="0" baseline="0" noProof="0" dirty="0" err="1">
                <a:ln>
                  <a:noFill/>
                </a:ln>
                <a:solidFill>
                  <a:srgbClr val="000000"/>
                </a:solidFill>
                <a:effectLst/>
                <a:uLnTx/>
                <a:uFillTx/>
                <a:latin typeface="Arial"/>
                <a:ea typeface="+mn-ea"/>
                <a:cs typeface="+mn-cs"/>
              </a:rPr>
              <a:t>ncreased</a:t>
            </a:r>
            <a:r>
              <a:rPr kumimoji="0" lang="en-US" sz="850" b="0" i="0" u="none" strike="noStrike" kern="1200" cap="none" spc="0" normalizeH="0" baseline="0" noProof="0" dirty="0">
                <a:ln>
                  <a:noFill/>
                </a:ln>
                <a:solidFill>
                  <a:srgbClr val="000000"/>
                </a:solidFill>
                <a:effectLst/>
                <a:uLnTx/>
                <a:uFillTx/>
                <a:latin typeface="Arial"/>
                <a:ea typeface="+mn-ea"/>
                <a:cs typeface="+mn-cs"/>
              </a:rPr>
              <a:t> electrification and expansion of hydrogen electrolysis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Emerging economies: </a:t>
            </a:r>
            <a:r>
              <a:rPr lang="en-US" sz="850" dirty="0">
                <a:solidFill>
                  <a:srgbClr val="000000"/>
                </a:solidFill>
                <a:latin typeface="Arial"/>
              </a:rPr>
              <a:t>P</a:t>
            </a:r>
            <a:r>
              <a:rPr kumimoji="0" lang="en-US" sz="850" b="0" i="0" u="none" strike="noStrike" kern="1200" cap="none" spc="0" normalizeH="0" baseline="0" noProof="0" dirty="0" err="1">
                <a:ln>
                  <a:noFill/>
                </a:ln>
                <a:solidFill>
                  <a:srgbClr val="000000"/>
                </a:solidFill>
                <a:effectLst/>
                <a:uLnTx/>
                <a:uFillTx/>
                <a:latin typeface="Arial"/>
                <a:ea typeface="+mn-ea"/>
                <a:cs typeface="+mn-cs"/>
              </a:rPr>
              <a:t>opulation</a:t>
            </a:r>
            <a:r>
              <a:rPr kumimoji="0" lang="en-US" sz="850" b="0" i="0" u="none" strike="noStrike" kern="1200" cap="none" spc="0" normalizeH="0" baseline="0" noProof="0" dirty="0">
                <a:ln>
                  <a:noFill/>
                </a:ln>
                <a:solidFill>
                  <a:srgbClr val="000000"/>
                </a:solidFill>
                <a:effectLst/>
                <a:uLnTx/>
                <a:uFillTx/>
                <a:latin typeface="Arial"/>
                <a:ea typeface="+mn-ea"/>
                <a:cs typeface="+mn-cs"/>
              </a:rPr>
              <a:t> growth and increase in living standards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In the predicted NZS by 2050 scenario, </a:t>
            </a:r>
            <a:r>
              <a:rPr kumimoji="0" lang="en-US" sz="1050" b="1" i="0" u="none" strike="noStrike" kern="1200" cap="none" spc="0" normalizeH="0" baseline="0" noProof="0" dirty="0">
                <a:ln>
                  <a:noFill/>
                </a:ln>
                <a:solidFill>
                  <a:srgbClr val="000000"/>
                </a:solidFill>
                <a:effectLst/>
                <a:uLnTx/>
                <a:uFillTx/>
                <a:latin typeface="Arial"/>
                <a:ea typeface="+mn-ea"/>
                <a:cs typeface="+mn-cs"/>
              </a:rPr>
              <a:t>solar is forecasted to reach 25,000 TWh of electricity per year </a:t>
            </a:r>
            <a:r>
              <a:rPr kumimoji="0" lang="en-US" sz="1050" b="0" i="0" u="none" strike="noStrike" kern="1200" cap="none" spc="0" normalizeH="0" baseline="0" noProof="0" dirty="0">
                <a:ln>
                  <a:noFill/>
                </a:ln>
                <a:solidFill>
                  <a:srgbClr val="000000"/>
                </a:solidFill>
                <a:effectLst/>
                <a:uLnTx/>
                <a:uFillTx/>
                <a:latin typeface="Arial"/>
                <a:ea typeface="+mn-ea"/>
                <a:cs typeface="+mn-cs"/>
              </a:rPr>
              <a:t>(~100% of today’s energy production).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Forecast is based on current solar adoption trends, competing economics between other technologies, and total forecasted power generation.</a:t>
            </a:r>
          </a:p>
        </p:txBody>
      </p:sp>
      <p:cxnSp>
        <p:nvCxnSpPr>
          <p:cNvPr id="809" name="Straight Connector 808">
            <a:extLst>
              <a:ext uri="{FF2B5EF4-FFF2-40B4-BE49-F238E27FC236}">
                <a16:creationId xmlns:a16="http://schemas.microsoft.com/office/drawing/2014/main" id="{8C6FAE95-571C-D2A2-5891-03E0B10C87A4}"/>
              </a:ext>
            </a:extLst>
          </p:cNvPr>
          <p:cNvCxnSpPr/>
          <p:nvPr>
            <p:custDataLst>
              <p:tags r:id="rId5"/>
            </p:custDataLst>
          </p:nvPr>
        </p:nvCxnSpPr>
        <p:spPr bwMode="gray">
          <a:xfrm>
            <a:off x="635000" y="36639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3" name="Straight Connector 812">
            <a:extLst>
              <a:ext uri="{FF2B5EF4-FFF2-40B4-BE49-F238E27FC236}">
                <a16:creationId xmlns:a16="http://schemas.microsoft.com/office/drawing/2014/main" id="{B773A763-4961-7D1C-9A81-E54C4F10B802}"/>
              </a:ext>
            </a:extLst>
          </p:cNvPr>
          <p:cNvCxnSpPr/>
          <p:nvPr>
            <p:custDataLst>
              <p:tags r:id="rId6"/>
            </p:custDataLst>
          </p:nvPr>
        </p:nvCxnSpPr>
        <p:spPr bwMode="gray">
          <a:xfrm>
            <a:off x="635000" y="2862263"/>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9" name="Straight Connector 798">
            <a:extLst>
              <a:ext uri="{FF2B5EF4-FFF2-40B4-BE49-F238E27FC236}">
                <a16:creationId xmlns:a16="http://schemas.microsoft.com/office/drawing/2014/main" id="{2EEBFD85-5605-08B0-F5A2-2D473D337139}"/>
              </a:ext>
            </a:extLst>
          </p:cNvPr>
          <p:cNvCxnSpPr/>
          <p:nvPr>
            <p:custDataLst>
              <p:tags r:id="rId7"/>
            </p:custDataLst>
          </p:nvPr>
        </p:nvCxnSpPr>
        <p:spPr bwMode="gray">
          <a:xfrm>
            <a:off x="635000" y="586898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2" name="Straight Connector 801">
            <a:extLst>
              <a:ext uri="{FF2B5EF4-FFF2-40B4-BE49-F238E27FC236}">
                <a16:creationId xmlns:a16="http://schemas.microsoft.com/office/drawing/2014/main" id="{E56E03E1-D879-23A9-5200-01EB8A7B90A2}"/>
              </a:ext>
            </a:extLst>
          </p:cNvPr>
          <p:cNvCxnSpPr/>
          <p:nvPr>
            <p:custDataLst>
              <p:tags r:id="rId8"/>
            </p:custDataLst>
          </p:nvPr>
        </p:nvCxnSpPr>
        <p:spPr bwMode="gray">
          <a:xfrm>
            <a:off x="635000" y="5267325"/>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1" name="Straight Connector 800">
            <a:extLst>
              <a:ext uri="{FF2B5EF4-FFF2-40B4-BE49-F238E27FC236}">
                <a16:creationId xmlns:a16="http://schemas.microsoft.com/office/drawing/2014/main" id="{33AACAA0-8D53-C78F-8389-789706B06DBC}"/>
              </a:ext>
            </a:extLst>
          </p:cNvPr>
          <p:cNvCxnSpPr/>
          <p:nvPr>
            <p:custDataLst>
              <p:tags r:id="rId9"/>
            </p:custDataLst>
          </p:nvPr>
        </p:nvCxnSpPr>
        <p:spPr bwMode="gray">
          <a:xfrm>
            <a:off x="635000" y="54673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5" name="Straight Connector 804">
            <a:extLst>
              <a:ext uri="{FF2B5EF4-FFF2-40B4-BE49-F238E27FC236}">
                <a16:creationId xmlns:a16="http://schemas.microsoft.com/office/drawing/2014/main" id="{BF9B0511-63C3-76B5-1433-AEF4E516552D}"/>
              </a:ext>
            </a:extLst>
          </p:cNvPr>
          <p:cNvCxnSpPr/>
          <p:nvPr>
            <p:custDataLst>
              <p:tags r:id="rId10"/>
            </p:custDataLst>
          </p:nvPr>
        </p:nvCxnSpPr>
        <p:spPr bwMode="gray">
          <a:xfrm>
            <a:off x="635000" y="446563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 name="Chart 2">
            <a:extLst>
              <a:ext uri="{FF2B5EF4-FFF2-40B4-BE49-F238E27FC236}">
                <a16:creationId xmlns:a16="http://schemas.microsoft.com/office/drawing/2014/main" id="{A135777E-7E37-C664-A58F-8D50CA5FF679}"/>
              </a:ext>
            </a:extLst>
          </p:cNvPr>
          <p:cNvGraphicFramePr/>
          <p:nvPr>
            <p:custDataLst>
              <p:tags r:id="rId11"/>
            </p:custDataLst>
            <p:extLst>
              <p:ext uri="{D42A27DB-BD31-4B8C-83A1-F6EECF244321}">
                <p14:modId xmlns:p14="http://schemas.microsoft.com/office/powerpoint/2010/main" val="484239790"/>
              </p:ext>
            </p:extLst>
          </p:nvPr>
        </p:nvGraphicFramePr>
        <p:xfrm>
          <a:off x="552450" y="2379663"/>
          <a:ext cx="3987800" cy="3771900"/>
        </p:xfrm>
        <a:graphic>
          <a:graphicData uri="http://schemas.openxmlformats.org/drawingml/2006/chart">
            <c:chart xmlns:c="http://schemas.openxmlformats.org/drawingml/2006/chart" xmlns:r="http://schemas.openxmlformats.org/officeDocument/2006/relationships" r:id="rId95"/>
          </a:graphicData>
        </a:graphic>
      </p:graphicFrame>
      <p:sp>
        <p:nvSpPr>
          <p:cNvPr id="559" name="Text Placeholder 10">
            <a:extLst>
              <a:ext uri="{FF2B5EF4-FFF2-40B4-BE49-F238E27FC236}">
                <a16:creationId xmlns:a16="http://schemas.microsoft.com/office/drawing/2014/main" id="{72985F88-778B-B548-3807-EAE5F799D072}"/>
              </a:ext>
            </a:extLst>
          </p:cNvPr>
          <p:cNvSpPr txBox="1">
            <a:spLocks/>
          </p:cNvSpPr>
          <p:nvPr>
            <p:custDataLst>
              <p:tags r:id="rId12"/>
            </p:custDataLst>
          </p:nvPr>
        </p:nvSpPr>
        <p:spPr bwMode="gray">
          <a:xfrm>
            <a:off x="409575"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45365-86AE-427A-B090-3CF8282CC695}"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63" name="Text Placeholder 10">
            <a:extLst>
              <a:ext uri="{FF2B5EF4-FFF2-40B4-BE49-F238E27FC236}">
                <a16:creationId xmlns:a16="http://schemas.microsoft.com/office/drawing/2014/main" id="{5D2C9F28-4834-F0A7-CFF8-6D2E81EAE314}"/>
              </a:ext>
            </a:extLst>
          </p:cNvPr>
          <p:cNvSpPr txBox="1">
            <a:spLocks/>
          </p:cNvSpPr>
          <p:nvPr>
            <p:custDataLst>
              <p:tags r:id="rId13"/>
            </p:custDataLst>
          </p:nvPr>
        </p:nvSpPr>
        <p:spPr bwMode="gray">
          <a:xfrm>
            <a:off x="409575"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48081B-203C-4955-94E3-759F5E3D29F4}"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62" name="Text Placeholder 10">
            <a:extLst>
              <a:ext uri="{FF2B5EF4-FFF2-40B4-BE49-F238E27FC236}">
                <a16:creationId xmlns:a16="http://schemas.microsoft.com/office/drawing/2014/main" id="{BF589781-0841-67CD-88FB-535AC8114A96}"/>
              </a:ext>
            </a:extLst>
          </p:cNvPr>
          <p:cNvSpPr txBox="1">
            <a:spLocks/>
          </p:cNvSpPr>
          <p:nvPr>
            <p:custDataLst>
              <p:tags r:id="rId14"/>
            </p:custDataLst>
          </p:nvPr>
        </p:nvSpPr>
        <p:spPr bwMode="gray">
          <a:xfrm>
            <a:off x="409575"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6143F37-2DE9-49D4-87C0-4FB1A00723E1}"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2" name="Text Placeholder 10">
            <a:extLst>
              <a:ext uri="{FF2B5EF4-FFF2-40B4-BE49-F238E27FC236}">
                <a16:creationId xmlns:a16="http://schemas.microsoft.com/office/drawing/2014/main" id="{24E87B68-95C7-C81E-2223-48F1F81C8A47}"/>
              </a:ext>
            </a:extLst>
          </p:cNvPr>
          <p:cNvSpPr txBox="1">
            <a:spLocks/>
          </p:cNvSpPr>
          <p:nvPr>
            <p:custDataLst>
              <p:tags r:id="rId15"/>
            </p:custDataLst>
          </p:nvPr>
        </p:nvSpPr>
        <p:spPr bwMode="gray">
          <a:xfrm>
            <a:off x="409575"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7386-9D50-4860-878A-32E71758D49F}"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38" name="Text Placeholder 10">
            <a:extLst>
              <a:ext uri="{FF2B5EF4-FFF2-40B4-BE49-F238E27FC236}">
                <a16:creationId xmlns:a16="http://schemas.microsoft.com/office/drawing/2014/main" id="{0153D2BB-DA64-1127-1A5C-6741A77D5644}"/>
              </a:ext>
            </a:extLst>
          </p:cNvPr>
          <p:cNvSpPr txBox="1">
            <a:spLocks/>
          </p:cNvSpPr>
          <p:nvPr>
            <p:custDataLst>
              <p:tags r:id="rId16"/>
            </p:custDataLst>
          </p:nvPr>
        </p:nvSpPr>
        <p:spPr bwMode="gray">
          <a:xfrm>
            <a:off x="409575"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6A7DD24-F424-4047-9048-642C5F24BC2A}"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56" name="Text Placeholder 10">
            <a:extLst>
              <a:ext uri="{FF2B5EF4-FFF2-40B4-BE49-F238E27FC236}">
                <a16:creationId xmlns:a16="http://schemas.microsoft.com/office/drawing/2014/main" id="{2396D167-6F59-D4D3-D360-E827A8A55EC8}"/>
              </a:ext>
            </a:extLst>
          </p:cNvPr>
          <p:cNvSpPr txBox="1">
            <a:spLocks/>
          </p:cNvSpPr>
          <p:nvPr>
            <p:custDataLst>
              <p:tags r:id="rId17"/>
            </p:custDataLst>
          </p:nvPr>
        </p:nvSpPr>
        <p:spPr bwMode="gray">
          <a:xfrm>
            <a:off x="409575"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1B728-182A-4B99-9EB3-5341450A4124}"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40" name="Text Placeholder 10">
            <a:extLst>
              <a:ext uri="{FF2B5EF4-FFF2-40B4-BE49-F238E27FC236}">
                <a16:creationId xmlns:a16="http://schemas.microsoft.com/office/drawing/2014/main" id="{4B3A07A3-A75A-63CA-2A1E-FBFED68AA736}"/>
              </a:ext>
            </a:extLst>
          </p:cNvPr>
          <p:cNvSpPr txBox="1">
            <a:spLocks/>
          </p:cNvSpPr>
          <p:nvPr>
            <p:custDataLst>
              <p:tags r:id="rId18"/>
            </p:custDataLst>
          </p:nvPr>
        </p:nvSpPr>
        <p:spPr bwMode="gray">
          <a:xfrm>
            <a:off x="409575"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21EDB5-4B54-4CAE-AEED-FE53502F95B1}"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42" name="Text Placeholder 10">
            <a:extLst>
              <a:ext uri="{FF2B5EF4-FFF2-40B4-BE49-F238E27FC236}">
                <a16:creationId xmlns:a16="http://schemas.microsoft.com/office/drawing/2014/main" id="{EC682228-DD67-BF01-7767-3DC541DE3F82}"/>
              </a:ext>
            </a:extLst>
          </p:cNvPr>
          <p:cNvSpPr txBox="1">
            <a:spLocks/>
          </p:cNvSpPr>
          <p:nvPr>
            <p:custDataLst>
              <p:tags r:id="rId19"/>
            </p:custDataLst>
          </p:nvPr>
        </p:nvSpPr>
        <p:spPr bwMode="gray">
          <a:xfrm>
            <a:off x="409575"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B090CF-8579-4839-A32F-7F82AECF1AA6}"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 Placeholder 10">
            <a:extLst>
              <a:ext uri="{FF2B5EF4-FFF2-40B4-BE49-F238E27FC236}">
                <a16:creationId xmlns:a16="http://schemas.microsoft.com/office/drawing/2014/main" id="{74B4C9B2-4606-C8AD-0FD5-90355E9E1297}"/>
              </a:ext>
            </a:extLst>
          </p:cNvPr>
          <p:cNvSpPr>
            <a:spLocks noGrp="1"/>
          </p:cNvSpPr>
          <p:nvPr>
            <p:custDataLst>
              <p:tags r:id="rId20"/>
            </p:custDataLst>
          </p:nvPr>
        </p:nvSpPr>
        <p:spPr bwMode="gray">
          <a:xfrm>
            <a:off x="479425"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CC6FFDC-29E8-45E2-A74A-A441068FD001}"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46" name="Text Placeholder 10">
            <a:extLst>
              <a:ext uri="{FF2B5EF4-FFF2-40B4-BE49-F238E27FC236}">
                <a16:creationId xmlns:a16="http://schemas.microsoft.com/office/drawing/2014/main" id="{05586D01-7B1B-7DD9-0ED9-09CAA83F2BF3}"/>
              </a:ext>
            </a:extLst>
          </p:cNvPr>
          <p:cNvSpPr txBox="1">
            <a:spLocks/>
          </p:cNvSpPr>
          <p:nvPr>
            <p:custDataLst>
              <p:tags r:id="rId21"/>
            </p:custDataLst>
          </p:nvPr>
        </p:nvSpPr>
        <p:spPr bwMode="gray">
          <a:xfrm>
            <a:off x="409575"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D76320-336C-415E-BF16-5358D6D2A0FC}"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BDBF5C00-3DF1-C06C-2A8B-636195E081B7}"/>
              </a:ext>
            </a:extLst>
          </p:cNvPr>
          <p:cNvSpPr>
            <a:spLocks noGrp="1"/>
          </p:cNvSpPr>
          <p:nvPr>
            <p:custDataLst>
              <p:tags r:id="rId22"/>
            </p:custDataLst>
          </p:nvPr>
        </p:nvSpPr>
        <p:spPr bwMode="auto">
          <a:xfrm>
            <a:off x="409575" y="2060575"/>
            <a:ext cx="3708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Economic Transition Scenario (ETZ) in thousands TWh</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00" name="Text Placeholder 10">
            <a:extLst>
              <a:ext uri="{FF2B5EF4-FFF2-40B4-BE49-F238E27FC236}">
                <a16:creationId xmlns:a16="http://schemas.microsoft.com/office/drawing/2014/main" id="{E772E5EA-55E5-3A22-AF51-45873B0E1E2F}"/>
              </a:ext>
            </a:extLst>
          </p:cNvPr>
          <p:cNvSpPr txBox="1">
            <a:spLocks/>
          </p:cNvSpPr>
          <p:nvPr>
            <p:custDataLst>
              <p:tags r:id="rId23"/>
            </p:custDataLst>
          </p:nvPr>
        </p:nvSpPr>
        <p:spPr bwMode="auto">
          <a:xfrm>
            <a:off x="4889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E91422C-E014-4EBA-B265-43A6CCCD2CC0}"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05" name="Text Placeholder 10">
            <a:extLst>
              <a:ext uri="{FF2B5EF4-FFF2-40B4-BE49-F238E27FC236}">
                <a16:creationId xmlns:a16="http://schemas.microsoft.com/office/drawing/2014/main" id="{74DC43B0-2BE5-D725-4FE6-5D3DC72D7C6C}"/>
              </a:ext>
            </a:extLst>
          </p:cNvPr>
          <p:cNvSpPr txBox="1">
            <a:spLocks/>
          </p:cNvSpPr>
          <p:nvPr>
            <p:custDataLst>
              <p:tags r:id="rId24"/>
            </p:custDataLst>
          </p:nvPr>
        </p:nvSpPr>
        <p:spPr bwMode="auto">
          <a:xfrm>
            <a:off x="87153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601C0E-1785-47BD-9F56-BA2F918C650D}"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10" name="Text Placeholder 10">
            <a:extLst>
              <a:ext uri="{FF2B5EF4-FFF2-40B4-BE49-F238E27FC236}">
                <a16:creationId xmlns:a16="http://schemas.microsoft.com/office/drawing/2014/main" id="{26F5F073-3C6F-A0C9-0741-2DB2BCE6CC11}"/>
              </a:ext>
            </a:extLst>
          </p:cNvPr>
          <p:cNvSpPr txBox="1">
            <a:spLocks/>
          </p:cNvSpPr>
          <p:nvPr>
            <p:custDataLst>
              <p:tags r:id="rId25"/>
            </p:custDataLst>
          </p:nvPr>
        </p:nvSpPr>
        <p:spPr bwMode="auto">
          <a:xfrm>
            <a:off x="1254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80DC95-968B-4288-A5A7-602B68FDAAEF}"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15" name="Text Placeholder 10">
            <a:extLst>
              <a:ext uri="{FF2B5EF4-FFF2-40B4-BE49-F238E27FC236}">
                <a16:creationId xmlns:a16="http://schemas.microsoft.com/office/drawing/2014/main" id="{02086374-ABF0-EC4B-AA44-AACE7C40031C}"/>
              </a:ext>
            </a:extLst>
          </p:cNvPr>
          <p:cNvSpPr txBox="1">
            <a:spLocks/>
          </p:cNvSpPr>
          <p:nvPr>
            <p:custDataLst>
              <p:tags r:id="rId26"/>
            </p:custDataLst>
          </p:nvPr>
        </p:nvSpPr>
        <p:spPr bwMode="auto">
          <a:xfrm>
            <a:off x="1635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1E0567C-D1A9-46D2-9DCE-8A35B984F396}"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20" name="Text Placeholder 10">
            <a:extLst>
              <a:ext uri="{FF2B5EF4-FFF2-40B4-BE49-F238E27FC236}">
                <a16:creationId xmlns:a16="http://schemas.microsoft.com/office/drawing/2014/main" id="{1F58F2FD-6179-89A9-6174-67319FF3182A}"/>
              </a:ext>
            </a:extLst>
          </p:cNvPr>
          <p:cNvSpPr txBox="1">
            <a:spLocks/>
          </p:cNvSpPr>
          <p:nvPr>
            <p:custDataLst>
              <p:tags r:id="rId27"/>
            </p:custDataLst>
          </p:nvPr>
        </p:nvSpPr>
        <p:spPr bwMode="auto">
          <a:xfrm>
            <a:off x="201771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E3B9C97-559C-4320-A128-8CE0881AD9DE}"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25" name="Text Placeholder 10">
            <a:extLst>
              <a:ext uri="{FF2B5EF4-FFF2-40B4-BE49-F238E27FC236}">
                <a16:creationId xmlns:a16="http://schemas.microsoft.com/office/drawing/2014/main" id="{F3DA18DA-1738-6395-9B32-F8F1085A1EA5}"/>
              </a:ext>
            </a:extLst>
          </p:cNvPr>
          <p:cNvSpPr txBox="1">
            <a:spLocks/>
          </p:cNvSpPr>
          <p:nvPr>
            <p:custDataLst>
              <p:tags r:id="rId28"/>
            </p:custDataLst>
          </p:nvPr>
        </p:nvSpPr>
        <p:spPr bwMode="auto">
          <a:xfrm>
            <a:off x="240030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20CA8DC-2243-41DC-9D40-73815540FD8A}"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30" name="Text Placeholder 10">
            <a:extLst>
              <a:ext uri="{FF2B5EF4-FFF2-40B4-BE49-F238E27FC236}">
                <a16:creationId xmlns:a16="http://schemas.microsoft.com/office/drawing/2014/main" id="{F78820F8-95E1-EFA4-2B55-EDF8AD1F70DD}"/>
              </a:ext>
            </a:extLst>
          </p:cNvPr>
          <p:cNvSpPr txBox="1">
            <a:spLocks/>
          </p:cNvSpPr>
          <p:nvPr>
            <p:custDataLst>
              <p:tags r:id="rId29"/>
            </p:custDataLst>
          </p:nvPr>
        </p:nvSpPr>
        <p:spPr bwMode="auto">
          <a:xfrm>
            <a:off x="278288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C5DFE0-D2B6-4619-B13B-F86A1F743384}"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35" name="Text Placeholder 10">
            <a:extLst>
              <a:ext uri="{FF2B5EF4-FFF2-40B4-BE49-F238E27FC236}">
                <a16:creationId xmlns:a16="http://schemas.microsoft.com/office/drawing/2014/main" id="{430D2DA4-634B-00D5-2A84-7D5BA611BA80}"/>
              </a:ext>
            </a:extLst>
          </p:cNvPr>
          <p:cNvSpPr txBox="1">
            <a:spLocks/>
          </p:cNvSpPr>
          <p:nvPr>
            <p:custDataLst>
              <p:tags r:id="rId30"/>
            </p:custDataLst>
          </p:nvPr>
        </p:nvSpPr>
        <p:spPr bwMode="auto">
          <a:xfrm>
            <a:off x="3165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689B33B-47F5-4131-889A-A9CBBA133F8A}"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40" name="Text Placeholder 10">
            <a:extLst>
              <a:ext uri="{FF2B5EF4-FFF2-40B4-BE49-F238E27FC236}">
                <a16:creationId xmlns:a16="http://schemas.microsoft.com/office/drawing/2014/main" id="{4A94E181-3C16-19A5-47A1-32250E74B4A3}"/>
              </a:ext>
            </a:extLst>
          </p:cNvPr>
          <p:cNvSpPr txBox="1">
            <a:spLocks/>
          </p:cNvSpPr>
          <p:nvPr>
            <p:custDataLst>
              <p:tags r:id="rId31"/>
            </p:custDataLst>
          </p:nvPr>
        </p:nvSpPr>
        <p:spPr bwMode="auto">
          <a:xfrm>
            <a:off x="3546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B17AF65-6447-460A-84D5-8F0F51DA2A1A}"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45" name="Text Placeholder 10">
            <a:extLst>
              <a:ext uri="{FF2B5EF4-FFF2-40B4-BE49-F238E27FC236}">
                <a16:creationId xmlns:a16="http://schemas.microsoft.com/office/drawing/2014/main" id="{9BE6CE90-F588-9915-2EFF-3F711B502D49}"/>
              </a:ext>
            </a:extLst>
          </p:cNvPr>
          <p:cNvSpPr txBox="1">
            <a:spLocks/>
          </p:cNvSpPr>
          <p:nvPr>
            <p:custDataLst>
              <p:tags r:id="rId32"/>
            </p:custDataLst>
          </p:nvPr>
        </p:nvSpPr>
        <p:spPr bwMode="auto">
          <a:xfrm>
            <a:off x="392906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CB7870-BF06-44F9-AE2B-10859031405D}"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50" name="Text Placeholder 10">
            <a:extLst>
              <a:ext uri="{FF2B5EF4-FFF2-40B4-BE49-F238E27FC236}">
                <a16:creationId xmlns:a16="http://schemas.microsoft.com/office/drawing/2014/main" id="{C63EE082-073E-DEA1-E023-91087D075C78}"/>
              </a:ext>
            </a:extLst>
          </p:cNvPr>
          <p:cNvSpPr txBox="1">
            <a:spLocks/>
          </p:cNvSpPr>
          <p:nvPr>
            <p:custDataLst>
              <p:tags r:id="rId33"/>
            </p:custDataLst>
          </p:nvPr>
        </p:nvSpPr>
        <p:spPr bwMode="auto">
          <a:xfrm>
            <a:off x="43116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FDCE3C-DC2B-4659-8369-14465F0EA9A3}"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36" name="Straight Connector 835">
            <a:extLst>
              <a:ext uri="{FF2B5EF4-FFF2-40B4-BE49-F238E27FC236}">
                <a16:creationId xmlns:a16="http://schemas.microsoft.com/office/drawing/2014/main" id="{25BD2F74-6124-8A8A-22C3-EF49AA55FC12}"/>
              </a:ext>
            </a:extLst>
          </p:cNvPr>
          <p:cNvCxnSpPr/>
          <p:nvPr>
            <p:custDataLst>
              <p:tags r:id="rId34"/>
            </p:custDataLst>
          </p:nvPr>
        </p:nvCxnSpPr>
        <p:spPr bwMode="auto">
          <a:xfrm>
            <a:off x="5019675" y="36639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4D9ADDB6-888F-AAEE-25CD-85369E6DE76C}"/>
              </a:ext>
            </a:extLst>
          </p:cNvPr>
          <p:cNvCxnSpPr/>
          <p:nvPr>
            <p:custDataLst>
              <p:tags r:id="rId35"/>
            </p:custDataLst>
          </p:nvPr>
        </p:nvCxnSpPr>
        <p:spPr bwMode="auto">
          <a:xfrm>
            <a:off x="5019675" y="28622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0" name="Straight Connector 829">
            <a:extLst>
              <a:ext uri="{FF2B5EF4-FFF2-40B4-BE49-F238E27FC236}">
                <a16:creationId xmlns:a16="http://schemas.microsoft.com/office/drawing/2014/main" id="{08559AA6-9B8F-E830-4E56-9BF32F875BDE}"/>
              </a:ext>
            </a:extLst>
          </p:cNvPr>
          <p:cNvCxnSpPr/>
          <p:nvPr>
            <p:custDataLst>
              <p:tags r:id="rId36"/>
            </p:custDataLst>
          </p:nvPr>
        </p:nvCxnSpPr>
        <p:spPr bwMode="auto">
          <a:xfrm>
            <a:off x="5019675" y="58689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2" name="Straight Connector 831">
            <a:extLst>
              <a:ext uri="{FF2B5EF4-FFF2-40B4-BE49-F238E27FC236}">
                <a16:creationId xmlns:a16="http://schemas.microsoft.com/office/drawing/2014/main" id="{B6224782-B630-EEE3-45B0-C3935ECEA695}"/>
              </a:ext>
            </a:extLst>
          </p:cNvPr>
          <p:cNvCxnSpPr/>
          <p:nvPr>
            <p:custDataLst>
              <p:tags r:id="rId37"/>
            </p:custDataLst>
          </p:nvPr>
        </p:nvCxnSpPr>
        <p:spPr bwMode="auto">
          <a:xfrm>
            <a:off x="5019675" y="5267325"/>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805CF31D-3D48-295E-D411-3538A324803D}"/>
              </a:ext>
            </a:extLst>
          </p:cNvPr>
          <p:cNvCxnSpPr/>
          <p:nvPr>
            <p:custDataLst>
              <p:tags r:id="rId38"/>
            </p:custDataLst>
          </p:nvPr>
        </p:nvCxnSpPr>
        <p:spPr bwMode="auto">
          <a:xfrm>
            <a:off x="5019675" y="56689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4" name="Straight Connector 833">
            <a:extLst>
              <a:ext uri="{FF2B5EF4-FFF2-40B4-BE49-F238E27FC236}">
                <a16:creationId xmlns:a16="http://schemas.microsoft.com/office/drawing/2014/main" id="{8FF4947C-F406-23D9-D6AC-8B4E42B564E4}"/>
              </a:ext>
            </a:extLst>
          </p:cNvPr>
          <p:cNvCxnSpPr/>
          <p:nvPr>
            <p:custDataLst>
              <p:tags r:id="rId39"/>
            </p:custDataLst>
          </p:nvPr>
        </p:nvCxnSpPr>
        <p:spPr bwMode="auto">
          <a:xfrm>
            <a:off x="5019675" y="446563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70" name="Chart 769">
            <a:extLst>
              <a:ext uri="{FF2B5EF4-FFF2-40B4-BE49-F238E27FC236}">
                <a16:creationId xmlns:a16="http://schemas.microsoft.com/office/drawing/2014/main" id="{F0F117F3-BA30-E56F-DCEA-7C67DE36D32E}"/>
              </a:ext>
            </a:extLst>
          </p:cNvPr>
          <p:cNvGraphicFramePr/>
          <p:nvPr>
            <p:custDataLst>
              <p:tags r:id="rId40"/>
            </p:custDataLst>
            <p:extLst>
              <p:ext uri="{D42A27DB-BD31-4B8C-83A1-F6EECF244321}">
                <p14:modId xmlns:p14="http://schemas.microsoft.com/office/powerpoint/2010/main" val="3821450940"/>
              </p:ext>
            </p:extLst>
          </p:nvPr>
        </p:nvGraphicFramePr>
        <p:xfrm>
          <a:off x="4937125" y="2379663"/>
          <a:ext cx="3987800" cy="3771900"/>
        </p:xfrm>
        <a:graphic>
          <a:graphicData uri="http://schemas.openxmlformats.org/drawingml/2006/chart">
            <c:chart xmlns:c="http://schemas.openxmlformats.org/drawingml/2006/chart" xmlns:r="http://schemas.openxmlformats.org/officeDocument/2006/relationships" r:id="rId96"/>
          </a:graphicData>
        </a:graphic>
      </p:graphicFrame>
      <p:sp>
        <p:nvSpPr>
          <p:cNvPr id="566" name="Text Placeholder 10">
            <a:extLst>
              <a:ext uri="{FF2B5EF4-FFF2-40B4-BE49-F238E27FC236}">
                <a16:creationId xmlns:a16="http://schemas.microsoft.com/office/drawing/2014/main" id="{4809BA63-2FB4-B494-15AC-DCC6C6EF3BFC}"/>
              </a:ext>
            </a:extLst>
          </p:cNvPr>
          <p:cNvSpPr txBox="1">
            <a:spLocks/>
          </p:cNvSpPr>
          <p:nvPr>
            <p:custDataLst>
              <p:tags r:id="rId41"/>
            </p:custDataLst>
          </p:nvPr>
        </p:nvSpPr>
        <p:spPr bwMode="gray">
          <a:xfrm>
            <a:off x="4794250"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F11159-A4D4-4CA6-BEF3-745102237197}"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11" name="Text Placeholder 10">
            <a:extLst>
              <a:ext uri="{FF2B5EF4-FFF2-40B4-BE49-F238E27FC236}">
                <a16:creationId xmlns:a16="http://schemas.microsoft.com/office/drawing/2014/main" id="{A0407776-7A0F-324D-5003-CA9B550AF9DA}"/>
              </a:ext>
            </a:extLst>
          </p:cNvPr>
          <p:cNvSpPr txBox="1">
            <a:spLocks/>
          </p:cNvSpPr>
          <p:nvPr>
            <p:custDataLst>
              <p:tags r:id="rId42"/>
            </p:custDataLst>
          </p:nvPr>
        </p:nvSpPr>
        <p:spPr bwMode="gray">
          <a:xfrm>
            <a:off x="4794250"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19AB57-30ED-4EE1-A863-FFCBC74CAD98}"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00" name="Text Placeholder 10">
            <a:extLst>
              <a:ext uri="{FF2B5EF4-FFF2-40B4-BE49-F238E27FC236}">
                <a16:creationId xmlns:a16="http://schemas.microsoft.com/office/drawing/2014/main" id="{3D7F198D-F217-7770-6158-4CC73DC8D2E4}"/>
              </a:ext>
            </a:extLst>
          </p:cNvPr>
          <p:cNvSpPr txBox="1">
            <a:spLocks/>
          </p:cNvSpPr>
          <p:nvPr>
            <p:custDataLst>
              <p:tags r:id="rId43"/>
            </p:custDataLst>
          </p:nvPr>
        </p:nvSpPr>
        <p:spPr bwMode="gray">
          <a:xfrm>
            <a:off x="4794250"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692E56-BB5A-4020-98E6-0915C6FDDA7E}"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7" name="Text Placeholder 10">
            <a:extLst>
              <a:ext uri="{FF2B5EF4-FFF2-40B4-BE49-F238E27FC236}">
                <a16:creationId xmlns:a16="http://schemas.microsoft.com/office/drawing/2014/main" id="{AE3211C4-BAD0-3759-6D31-81C71E109433}"/>
              </a:ext>
            </a:extLst>
          </p:cNvPr>
          <p:cNvSpPr txBox="1">
            <a:spLocks/>
          </p:cNvSpPr>
          <p:nvPr>
            <p:custDataLst>
              <p:tags r:id="rId44"/>
            </p:custDataLst>
          </p:nvPr>
        </p:nvSpPr>
        <p:spPr bwMode="gray">
          <a:xfrm>
            <a:off x="4794250"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B0ECD9-E282-4101-BE7B-B84715F91775}"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12" name="Text Placeholder 10">
            <a:extLst>
              <a:ext uri="{FF2B5EF4-FFF2-40B4-BE49-F238E27FC236}">
                <a16:creationId xmlns:a16="http://schemas.microsoft.com/office/drawing/2014/main" id="{B8AFBA5F-1E89-BC08-D19B-5BBC63E16CDD}"/>
              </a:ext>
            </a:extLst>
          </p:cNvPr>
          <p:cNvSpPr txBox="1">
            <a:spLocks/>
          </p:cNvSpPr>
          <p:nvPr>
            <p:custDataLst>
              <p:tags r:id="rId45"/>
            </p:custDataLst>
          </p:nvPr>
        </p:nvSpPr>
        <p:spPr bwMode="gray">
          <a:xfrm>
            <a:off x="4794250"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EF4F1F-F4E2-44C9-89DD-555BDE5A583D}"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5" name="Text Placeholder 10">
            <a:extLst>
              <a:ext uri="{FF2B5EF4-FFF2-40B4-BE49-F238E27FC236}">
                <a16:creationId xmlns:a16="http://schemas.microsoft.com/office/drawing/2014/main" id="{921CA408-860A-A7BC-29DC-67295AA074B4}"/>
              </a:ext>
            </a:extLst>
          </p:cNvPr>
          <p:cNvSpPr txBox="1">
            <a:spLocks/>
          </p:cNvSpPr>
          <p:nvPr>
            <p:custDataLst>
              <p:tags r:id="rId46"/>
            </p:custDataLst>
          </p:nvPr>
        </p:nvSpPr>
        <p:spPr bwMode="gray">
          <a:xfrm>
            <a:off x="4794250"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999676-8C9E-4665-B440-5ABA3373C953}"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8" name="Text Placeholder 10">
            <a:extLst>
              <a:ext uri="{FF2B5EF4-FFF2-40B4-BE49-F238E27FC236}">
                <a16:creationId xmlns:a16="http://schemas.microsoft.com/office/drawing/2014/main" id="{64BB7DC6-2F12-B7F1-CC7D-2140AE396F38}"/>
              </a:ext>
            </a:extLst>
          </p:cNvPr>
          <p:cNvSpPr txBox="1">
            <a:spLocks/>
          </p:cNvSpPr>
          <p:nvPr>
            <p:custDataLst>
              <p:tags r:id="rId47"/>
            </p:custDataLst>
          </p:nvPr>
        </p:nvSpPr>
        <p:spPr bwMode="gray">
          <a:xfrm>
            <a:off x="4794250"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B8B7ECB-E56D-42ED-81AD-AB90EDA5D696}"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CC52D74C-C012-A2DA-6607-6F2BF3FFAC3E}"/>
              </a:ext>
            </a:extLst>
          </p:cNvPr>
          <p:cNvSpPr txBox="1">
            <a:spLocks/>
          </p:cNvSpPr>
          <p:nvPr>
            <p:custDataLst>
              <p:tags r:id="rId48"/>
            </p:custDataLst>
          </p:nvPr>
        </p:nvSpPr>
        <p:spPr bwMode="gray">
          <a:xfrm>
            <a:off x="4794250"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DDFABD-93C6-4643-9778-3F1C4CD35249}"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14" name="Text Placeholder 10">
            <a:extLst>
              <a:ext uri="{FF2B5EF4-FFF2-40B4-BE49-F238E27FC236}">
                <a16:creationId xmlns:a16="http://schemas.microsoft.com/office/drawing/2014/main" id="{85747DBD-EAC1-97C7-A768-4A01AEA3FACD}"/>
              </a:ext>
            </a:extLst>
          </p:cNvPr>
          <p:cNvSpPr>
            <a:spLocks noGrp="1"/>
          </p:cNvSpPr>
          <p:nvPr>
            <p:custDataLst>
              <p:tags r:id="rId49"/>
            </p:custDataLst>
          </p:nvPr>
        </p:nvSpPr>
        <p:spPr bwMode="gray">
          <a:xfrm>
            <a:off x="4864100"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BA4351-C087-453C-A3E9-65D9E45EA76F}"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9" name="Text Placeholder 10">
            <a:extLst>
              <a:ext uri="{FF2B5EF4-FFF2-40B4-BE49-F238E27FC236}">
                <a16:creationId xmlns:a16="http://schemas.microsoft.com/office/drawing/2014/main" id="{FC73BAC0-30DD-F9AB-11A6-85F5EFD97A75}"/>
              </a:ext>
            </a:extLst>
          </p:cNvPr>
          <p:cNvSpPr txBox="1">
            <a:spLocks/>
          </p:cNvSpPr>
          <p:nvPr>
            <p:custDataLst>
              <p:tags r:id="rId50"/>
            </p:custDataLst>
          </p:nvPr>
        </p:nvSpPr>
        <p:spPr bwMode="gray">
          <a:xfrm>
            <a:off x="4794250"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6C2C0BF-F9E4-44B5-AF6D-902F0915CE0E}"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9" name="Text Placeholder 10">
            <a:extLst>
              <a:ext uri="{FF2B5EF4-FFF2-40B4-BE49-F238E27FC236}">
                <a16:creationId xmlns:a16="http://schemas.microsoft.com/office/drawing/2014/main" id="{70A447E2-8E5C-2629-9702-2BE73C8702E7}"/>
              </a:ext>
            </a:extLst>
          </p:cNvPr>
          <p:cNvSpPr>
            <a:spLocks noGrp="1"/>
          </p:cNvSpPr>
          <p:nvPr>
            <p:custDataLst>
              <p:tags r:id="rId51"/>
            </p:custDataLst>
          </p:nvPr>
        </p:nvSpPr>
        <p:spPr bwMode="auto">
          <a:xfrm>
            <a:off x="4794250" y="2060575"/>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Net Zero Scenario (NZS) in thousands TWh</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15" name="Text Placeholder 10">
            <a:extLst>
              <a:ext uri="{FF2B5EF4-FFF2-40B4-BE49-F238E27FC236}">
                <a16:creationId xmlns:a16="http://schemas.microsoft.com/office/drawing/2014/main" id="{4C606919-7CE4-4379-714C-C28027BF2CA1}"/>
              </a:ext>
            </a:extLst>
          </p:cNvPr>
          <p:cNvSpPr>
            <a:spLocks noGrp="1"/>
          </p:cNvSpPr>
          <p:nvPr>
            <p:custDataLst>
              <p:tags r:id="rId52"/>
            </p:custDataLst>
          </p:nvPr>
        </p:nvSpPr>
        <p:spPr bwMode="auto">
          <a:xfrm>
            <a:off x="48736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7C50D97-576B-4087-9FC7-25CB4D7EE2E5}"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21" name="Text Placeholder 10">
            <a:extLst>
              <a:ext uri="{FF2B5EF4-FFF2-40B4-BE49-F238E27FC236}">
                <a16:creationId xmlns:a16="http://schemas.microsoft.com/office/drawing/2014/main" id="{4A049AEF-9F61-D20E-36CE-4B249EF90BB8}"/>
              </a:ext>
            </a:extLst>
          </p:cNvPr>
          <p:cNvSpPr>
            <a:spLocks noGrp="1"/>
          </p:cNvSpPr>
          <p:nvPr>
            <p:custDataLst>
              <p:tags r:id="rId53"/>
            </p:custDataLst>
          </p:nvPr>
        </p:nvSpPr>
        <p:spPr bwMode="auto">
          <a:xfrm>
            <a:off x="525621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30463E-523B-4EF5-B55D-5FE6F4DFAE50}"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26" name="Text Placeholder 10">
            <a:extLst>
              <a:ext uri="{FF2B5EF4-FFF2-40B4-BE49-F238E27FC236}">
                <a16:creationId xmlns:a16="http://schemas.microsoft.com/office/drawing/2014/main" id="{46048085-C2CC-FBEF-9D9F-B91632469D4B}"/>
              </a:ext>
            </a:extLst>
          </p:cNvPr>
          <p:cNvSpPr>
            <a:spLocks noGrp="1"/>
          </p:cNvSpPr>
          <p:nvPr>
            <p:custDataLst>
              <p:tags r:id="rId54"/>
            </p:custDataLst>
          </p:nvPr>
        </p:nvSpPr>
        <p:spPr bwMode="auto">
          <a:xfrm>
            <a:off x="5638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4953B24-154D-4517-9371-98DD0CFFA10D}"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75495678-3CF0-E9AB-7655-62CB36F82E0F}"/>
              </a:ext>
            </a:extLst>
          </p:cNvPr>
          <p:cNvSpPr>
            <a:spLocks noGrp="1"/>
          </p:cNvSpPr>
          <p:nvPr>
            <p:custDataLst>
              <p:tags r:id="rId55"/>
            </p:custDataLst>
          </p:nvPr>
        </p:nvSpPr>
        <p:spPr bwMode="auto">
          <a:xfrm>
            <a:off x="6019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B2E9CC-9F7E-43F4-A284-050BF8C8D41E}"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6" name="Text Placeholder 10">
            <a:extLst>
              <a:ext uri="{FF2B5EF4-FFF2-40B4-BE49-F238E27FC236}">
                <a16:creationId xmlns:a16="http://schemas.microsoft.com/office/drawing/2014/main" id="{DC844EB4-BBC0-C22A-0149-5410E8AAEFE6}"/>
              </a:ext>
            </a:extLst>
          </p:cNvPr>
          <p:cNvSpPr>
            <a:spLocks noGrp="1"/>
          </p:cNvSpPr>
          <p:nvPr>
            <p:custDataLst>
              <p:tags r:id="rId56"/>
            </p:custDataLst>
          </p:nvPr>
        </p:nvSpPr>
        <p:spPr bwMode="auto">
          <a:xfrm>
            <a:off x="640238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3A4B62-FFB4-4A58-B4C0-8ED3DF85C5CC}"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41" name="Text Placeholder 10">
            <a:extLst>
              <a:ext uri="{FF2B5EF4-FFF2-40B4-BE49-F238E27FC236}">
                <a16:creationId xmlns:a16="http://schemas.microsoft.com/office/drawing/2014/main" id="{10B84EC4-38B2-DD42-2309-AF8797BE5BB9}"/>
              </a:ext>
            </a:extLst>
          </p:cNvPr>
          <p:cNvSpPr>
            <a:spLocks noGrp="1"/>
          </p:cNvSpPr>
          <p:nvPr>
            <p:custDataLst>
              <p:tags r:id="rId57"/>
            </p:custDataLst>
          </p:nvPr>
        </p:nvSpPr>
        <p:spPr bwMode="auto">
          <a:xfrm>
            <a:off x="678497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623603-812C-4A1C-B5B9-EEAB9A5E1F2D}"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46" name="Text Placeholder 10">
            <a:extLst>
              <a:ext uri="{FF2B5EF4-FFF2-40B4-BE49-F238E27FC236}">
                <a16:creationId xmlns:a16="http://schemas.microsoft.com/office/drawing/2014/main" id="{B7459B2C-8A23-FB32-799E-C76F2770A2F9}"/>
              </a:ext>
            </a:extLst>
          </p:cNvPr>
          <p:cNvSpPr>
            <a:spLocks noGrp="1"/>
          </p:cNvSpPr>
          <p:nvPr>
            <p:custDataLst>
              <p:tags r:id="rId58"/>
            </p:custDataLst>
          </p:nvPr>
        </p:nvSpPr>
        <p:spPr bwMode="auto">
          <a:xfrm>
            <a:off x="716756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52BE77-05A1-4AB1-BEC7-450B4A470B22}"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1" name="Text Placeholder 10">
            <a:extLst>
              <a:ext uri="{FF2B5EF4-FFF2-40B4-BE49-F238E27FC236}">
                <a16:creationId xmlns:a16="http://schemas.microsoft.com/office/drawing/2014/main" id="{89E08298-1975-935E-4922-23EBB06E2463}"/>
              </a:ext>
            </a:extLst>
          </p:cNvPr>
          <p:cNvSpPr>
            <a:spLocks noGrp="1"/>
          </p:cNvSpPr>
          <p:nvPr>
            <p:custDataLst>
              <p:tags r:id="rId59"/>
            </p:custDataLst>
          </p:nvPr>
        </p:nvSpPr>
        <p:spPr bwMode="auto">
          <a:xfrm>
            <a:off x="7550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EEF966-C9FD-4137-B500-8F6A74CBFBC9}"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6" name="Text Placeholder 10">
            <a:extLst>
              <a:ext uri="{FF2B5EF4-FFF2-40B4-BE49-F238E27FC236}">
                <a16:creationId xmlns:a16="http://schemas.microsoft.com/office/drawing/2014/main" id="{A7EE9AF3-D23B-A039-EA91-FEDFCE1D9531}"/>
              </a:ext>
            </a:extLst>
          </p:cNvPr>
          <p:cNvSpPr>
            <a:spLocks noGrp="1"/>
          </p:cNvSpPr>
          <p:nvPr>
            <p:custDataLst>
              <p:tags r:id="rId60"/>
            </p:custDataLst>
          </p:nvPr>
        </p:nvSpPr>
        <p:spPr bwMode="auto">
          <a:xfrm>
            <a:off x="7931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966A9FC-2571-44FE-BA6E-0EDDBF512BAC}"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D8C3C5F7-3FB4-C96E-A032-BCDBA3B4D639}"/>
              </a:ext>
            </a:extLst>
          </p:cNvPr>
          <p:cNvSpPr>
            <a:spLocks noGrp="1"/>
          </p:cNvSpPr>
          <p:nvPr>
            <p:custDataLst>
              <p:tags r:id="rId61"/>
            </p:custDataLst>
          </p:nvPr>
        </p:nvSpPr>
        <p:spPr bwMode="auto">
          <a:xfrm>
            <a:off x="831373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1B28E39-E1B8-4970-9DA7-CC34E0BCC6B7}"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C6E9C4C4-C53D-E62E-9C02-A73C0E31B223}"/>
              </a:ext>
            </a:extLst>
          </p:cNvPr>
          <p:cNvSpPr>
            <a:spLocks noGrp="1"/>
          </p:cNvSpPr>
          <p:nvPr>
            <p:custDataLst>
              <p:tags r:id="rId62"/>
            </p:custDataLst>
          </p:nvPr>
        </p:nvSpPr>
        <p:spPr bwMode="auto">
          <a:xfrm>
            <a:off x="86963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DED297-2955-447D-A6CD-CD0C325B4C4D}"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8C33B172-99B2-2261-FFC2-D573D3971EBE}"/>
              </a:ext>
            </a:extLst>
          </p:cNvPr>
          <p:cNvSpPr/>
          <p:nvPr/>
        </p:nvSpPr>
        <p:spPr bwMode="gray">
          <a:xfrm>
            <a:off x="635622" y="2489428"/>
            <a:ext cx="2493341" cy="129675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 name="Rectangle 4">
            <a:extLst>
              <a:ext uri="{FF2B5EF4-FFF2-40B4-BE49-F238E27FC236}">
                <a16:creationId xmlns:a16="http://schemas.microsoft.com/office/drawing/2014/main" id="{68E17141-5454-7C7B-2ECB-DE83A20867FD}"/>
              </a:ext>
            </a:extLst>
          </p:cNvPr>
          <p:cNvSpPr/>
          <p:nvPr>
            <p:custDataLst>
              <p:tags r:id="rId63"/>
            </p:custDataLst>
          </p:nvPr>
        </p:nvSpPr>
        <p:spPr bwMode="auto">
          <a:xfrm>
            <a:off x="635000" y="2489200"/>
            <a:ext cx="2493963" cy="13239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490" name="Rectangle 489">
            <a:extLst>
              <a:ext uri="{FF2B5EF4-FFF2-40B4-BE49-F238E27FC236}">
                <a16:creationId xmlns:a16="http://schemas.microsoft.com/office/drawing/2014/main" id="{B96A68AE-A971-9B74-7991-CA75D929F952}"/>
              </a:ext>
            </a:extLst>
          </p:cNvPr>
          <p:cNvSpPr/>
          <p:nvPr>
            <p:custDataLst>
              <p:tags r:id="rId64"/>
            </p:custDataLst>
          </p:nvPr>
        </p:nvSpPr>
        <p:spPr bwMode="auto">
          <a:xfrm>
            <a:off x="688975" y="2547938"/>
            <a:ext cx="187325" cy="13970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407D7298-249E-09AF-FDEB-3138FA879B02}"/>
              </a:ext>
            </a:extLst>
          </p:cNvPr>
          <p:cNvSpPr/>
          <p:nvPr>
            <p:custDataLst>
              <p:tags r:id="rId65"/>
            </p:custDataLst>
          </p:nvPr>
        </p:nvSpPr>
        <p:spPr bwMode="auto">
          <a:xfrm>
            <a:off x="2084388" y="3392488"/>
            <a:ext cx="187325" cy="13970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1" name="Rectangle 490">
            <a:extLst>
              <a:ext uri="{FF2B5EF4-FFF2-40B4-BE49-F238E27FC236}">
                <a16:creationId xmlns:a16="http://schemas.microsoft.com/office/drawing/2014/main" id="{9C63E748-71E8-F386-119B-BCE506E40F78}"/>
              </a:ext>
            </a:extLst>
          </p:cNvPr>
          <p:cNvSpPr/>
          <p:nvPr>
            <p:custDataLst>
              <p:tags r:id="rId66"/>
            </p:custDataLst>
          </p:nvPr>
        </p:nvSpPr>
        <p:spPr bwMode="auto">
          <a:xfrm>
            <a:off x="688975" y="2759075"/>
            <a:ext cx="187325" cy="139700"/>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779707ED-132F-019D-B468-4B4ACB0CA679}"/>
              </a:ext>
            </a:extLst>
          </p:cNvPr>
          <p:cNvSpPr/>
          <p:nvPr>
            <p:custDataLst>
              <p:tags r:id="rId67"/>
            </p:custDataLst>
          </p:nvPr>
        </p:nvSpPr>
        <p:spPr bwMode="auto">
          <a:xfrm>
            <a:off x="2084388" y="318135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2" name="Rectangle 491">
            <a:extLst>
              <a:ext uri="{FF2B5EF4-FFF2-40B4-BE49-F238E27FC236}">
                <a16:creationId xmlns:a16="http://schemas.microsoft.com/office/drawing/2014/main" id="{3319AEF5-1B1F-27C6-4C8C-3323DB9846B6}"/>
              </a:ext>
            </a:extLst>
          </p:cNvPr>
          <p:cNvSpPr/>
          <p:nvPr>
            <p:custDataLst>
              <p:tags r:id="rId68"/>
            </p:custDataLst>
          </p:nvPr>
        </p:nvSpPr>
        <p:spPr bwMode="auto">
          <a:xfrm>
            <a:off x="688975" y="2970213"/>
            <a:ext cx="187325" cy="139700"/>
          </a:xfrm>
          <a:prstGeom prst="rect">
            <a:avLst/>
          </a:prstGeom>
          <a:solidFill>
            <a:srgbClr val="4D23A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9F1F3578-D662-2095-7E7A-4A504A46507D}"/>
              </a:ext>
            </a:extLst>
          </p:cNvPr>
          <p:cNvSpPr/>
          <p:nvPr>
            <p:custDataLst>
              <p:tags r:id="rId69"/>
            </p:custDataLst>
          </p:nvPr>
        </p:nvSpPr>
        <p:spPr bwMode="auto">
          <a:xfrm>
            <a:off x="2084388" y="2970213"/>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3" name="Rectangle 492">
            <a:extLst>
              <a:ext uri="{FF2B5EF4-FFF2-40B4-BE49-F238E27FC236}">
                <a16:creationId xmlns:a16="http://schemas.microsoft.com/office/drawing/2014/main" id="{A0A8B0BC-2C97-D35F-0E6D-0964951E700D}"/>
              </a:ext>
            </a:extLst>
          </p:cNvPr>
          <p:cNvSpPr/>
          <p:nvPr>
            <p:custDataLst>
              <p:tags r:id="rId70"/>
            </p:custDataLst>
          </p:nvPr>
        </p:nvSpPr>
        <p:spPr bwMode="auto">
          <a:xfrm>
            <a:off x="688975" y="3181350"/>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7" name="Rectangle 496">
            <a:extLst>
              <a:ext uri="{FF2B5EF4-FFF2-40B4-BE49-F238E27FC236}">
                <a16:creationId xmlns:a16="http://schemas.microsoft.com/office/drawing/2014/main" id="{D404B903-BC59-4830-410B-9FB334E7AFAD}"/>
              </a:ext>
            </a:extLst>
          </p:cNvPr>
          <p:cNvSpPr/>
          <p:nvPr>
            <p:custDataLst>
              <p:tags r:id="rId71"/>
            </p:custDataLst>
          </p:nvPr>
        </p:nvSpPr>
        <p:spPr bwMode="auto">
          <a:xfrm>
            <a:off x="2084388" y="2759075"/>
            <a:ext cx="187325" cy="139700"/>
          </a:xfrm>
          <a:prstGeom prst="rect">
            <a:avLst/>
          </a:prstGeom>
          <a:solidFill>
            <a:srgbClr val="D86D0A"/>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4" name="Rectangle 493">
            <a:extLst>
              <a:ext uri="{FF2B5EF4-FFF2-40B4-BE49-F238E27FC236}">
                <a16:creationId xmlns:a16="http://schemas.microsoft.com/office/drawing/2014/main" id="{17B5F258-BEEF-7403-0D9E-FA59EFCF94E3}"/>
              </a:ext>
            </a:extLst>
          </p:cNvPr>
          <p:cNvSpPr/>
          <p:nvPr>
            <p:custDataLst>
              <p:tags r:id="rId72"/>
            </p:custDataLst>
          </p:nvPr>
        </p:nvSpPr>
        <p:spPr bwMode="auto">
          <a:xfrm>
            <a:off x="688975" y="3392488"/>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6" name="Rectangle 495">
            <a:extLst>
              <a:ext uri="{FF2B5EF4-FFF2-40B4-BE49-F238E27FC236}">
                <a16:creationId xmlns:a16="http://schemas.microsoft.com/office/drawing/2014/main" id="{88EC4272-B840-0EA5-52C2-68B51524EB47}"/>
              </a:ext>
            </a:extLst>
          </p:cNvPr>
          <p:cNvSpPr/>
          <p:nvPr>
            <p:custDataLst>
              <p:tags r:id="rId73"/>
            </p:custDataLst>
          </p:nvPr>
        </p:nvSpPr>
        <p:spPr bwMode="auto">
          <a:xfrm>
            <a:off x="2084388" y="2547938"/>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5" name="Rectangle 494">
            <a:extLst>
              <a:ext uri="{FF2B5EF4-FFF2-40B4-BE49-F238E27FC236}">
                <a16:creationId xmlns:a16="http://schemas.microsoft.com/office/drawing/2014/main" id="{7AE7B307-7C1A-225B-5258-23DC5E040EF3}"/>
              </a:ext>
            </a:extLst>
          </p:cNvPr>
          <p:cNvSpPr/>
          <p:nvPr>
            <p:custDataLst>
              <p:tags r:id="rId74"/>
            </p:custDataLst>
          </p:nvPr>
        </p:nvSpPr>
        <p:spPr bwMode="auto">
          <a:xfrm>
            <a:off x="688975" y="3603625"/>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83" name="Text Placeholder 10">
            <a:extLst>
              <a:ext uri="{FF2B5EF4-FFF2-40B4-BE49-F238E27FC236}">
                <a16:creationId xmlns:a16="http://schemas.microsoft.com/office/drawing/2014/main" id="{813E12A1-DD0E-4124-2182-E4C3B127FC5D}"/>
              </a:ext>
            </a:extLst>
          </p:cNvPr>
          <p:cNvSpPr txBox="1">
            <a:spLocks/>
          </p:cNvSpPr>
          <p:nvPr>
            <p:custDataLst>
              <p:tags r:id="rId75"/>
            </p:custDataLst>
          </p:nvPr>
        </p:nvSpPr>
        <p:spPr bwMode="auto">
          <a:xfrm>
            <a:off x="2322513" y="2543175"/>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9687EF8-362A-47B5-B11D-81D1BCDBF2FC}" type="datetime'''''''''N''u''c''''''''''''''''''''''''''l''''e''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Nuclear</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1" name="Text Placeholder 10">
            <a:extLst>
              <a:ext uri="{FF2B5EF4-FFF2-40B4-BE49-F238E27FC236}">
                <a16:creationId xmlns:a16="http://schemas.microsoft.com/office/drawing/2014/main" id="{328348DF-0487-0780-6151-CE9EE912E34C}"/>
              </a:ext>
            </a:extLst>
          </p:cNvPr>
          <p:cNvSpPr txBox="1">
            <a:spLocks/>
          </p:cNvSpPr>
          <p:nvPr>
            <p:custDataLst>
              <p:tags r:id="rId76"/>
            </p:custDataLst>
          </p:nvPr>
        </p:nvSpPr>
        <p:spPr bwMode="auto">
          <a:xfrm>
            <a:off x="927100" y="3598863"/>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8B14C92-A298-46B8-8719-217BD7D585EB}" type="datetime'''''''H''''''y''''''dro''g''''''''''''''en'''''''''''''''''">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Hydrogen</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6" name="Text Placeholder 10">
            <a:extLst>
              <a:ext uri="{FF2B5EF4-FFF2-40B4-BE49-F238E27FC236}">
                <a16:creationId xmlns:a16="http://schemas.microsoft.com/office/drawing/2014/main" id="{744D2CF5-8693-D7F2-F33E-AAE30EEB84A3}"/>
              </a:ext>
            </a:extLst>
          </p:cNvPr>
          <p:cNvSpPr txBox="1">
            <a:spLocks/>
          </p:cNvSpPr>
          <p:nvPr>
            <p:custDataLst>
              <p:tags r:id="rId77"/>
            </p:custDataLst>
          </p:nvPr>
        </p:nvSpPr>
        <p:spPr bwMode="auto">
          <a:xfrm>
            <a:off x="2322513" y="2754313"/>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B0650C-3C75-4768-BE33-382865F2C752}" type="datetime'''Una''''ba''''t''e''''''d'''''' ''''''''''''''''oi''''''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oil</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4" name="Text Placeholder 10">
            <a:extLst>
              <a:ext uri="{FF2B5EF4-FFF2-40B4-BE49-F238E27FC236}">
                <a16:creationId xmlns:a16="http://schemas.microsoft.com/office/drawing/2014/main" id="{EE768151-6B0E-D354-F075-533C09E9847A}"/>
              </a:ext>
            </a:extLst>
          </p:cNvPr>
          <p:cNvSpPr txBox="1">
            <a:spLocks/>
          </p:cNvSpPr>
          <p:nvPr>
            <p:custDataLst>
              <p:tags r:id="rId78"/>
            </p:custDataLst>
          </p:nvPr>
        </p:nvSpPr>
        <p:spPr bwMode="auto">
          <a:xfrm>
            <a:off x="927100" y="3387725"/>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5042AF9-EDC2-431E-B681-5660956FB661}" type="datetime'''''O''''''t''''h''e''''r'' ''''''r''enewab''''''''l''''e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renewables</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79" name="Text Placeholder 10">
            <a:extLst>
              <a:ext uri="{FF2B5EF4-FFF2-40B4-BE49-F238E27FC236}">
                <a16:creationId xmlns:a16="http://schemas.microsoft.com/office/drawing/2014/main" id="{E5804813-2394-1684-7026-2F50009BF0D5}"/>
              </a:ext>
            </a:extLst>
          </p:cNvPr>
          <p:cNvSpPr txBox="1">
            <a:spLocks/>
          </p:cNvSpPr>
          <p:nvPr>
            <p:custDataLst>
              <p:tags r:id="rId79"/>
            </p:custDataLst>
          </p:nvPr>
        </p:nvSpPr>
        <p:spPr bwMode="auto">
          <a:xfrm>
            <a:off x="2322513" y="2965450"/>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E62C480-9602-4BC3-8831-7C355EBC8448}" type="datetime'''''''''''''''''''''''''''''O''''''''t''''''h''e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2" name="Text Placeholder 10">
            <a:extLst>
              <a:ext uri="{FF2B5EF4-FFF2-40B4-BE49-F238E27FC236}">
                <a16:creationId xmlns:a16="http://schemas.microsoft.com/office/drawing/2014/main" id="{E658AD9E-904E-83E9-7EE1-84DF5CDC8033}"/>
              </a:ext>
            </a:extLst>
          </p:cNvPr>
          <p:cNvSpPr txBox="1">
            <a:spLocks/>
          </p:cNvSpPr>
          <p:nvPr>
            <p:custDataLst>
              <p:tags r:id="rId80"/>
            </p:custDataLst>
          </p:nvPr>
        </p:nvSpPr>
        <p:spPr bwMode="auto">
          <a:xfrm>
            <a:off x="927100" y="3176588"/>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B3783B-3791-41C4-9254-106EF4518B05}" type="datetime'''''''''Ga''''s''''''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 with CCS</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0" name="Text Placeholder 10">
            <a:extLst>
              <a:ext uri="{FF2B5EF4-FFF2-40B4-BE49-F238E27FC236}">
                <a16:creationId xmlns:a16="http://schemas.microsoft.com/office/drawing/2014/main" id="{B6DD0A99-6A40-D5A8-447E-EC7BFAD0740F}"/>
              </a:ext>
            </a:extLst>
          </p:cNvPr>
          <p:cNvSpPr txBox="1">
            <a:spLocks/>
          </p:cNvSpPr>
          <p:nvPr>
            <p:custDataLst>
              <p:tags r:id="rId81"/>
            </p:custDataLst>
          </p:nvPr>
        </p:nvSpPr>
        <p:spPr bwMode="auto">
          <a:xfrm>
            <a:off x="2322513" y="317658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80BFFB5-C040-43FD-9FEC-E39C25E9E3F2}" type="datetime'''''''''''S''''''o''''''''''''''''''''''l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7" name="Text Placeholder 10">
            <a:extLst>
              <a:ext uri="{FF2B5EF4-FFF2-40B4-BE49-F238E27FC236}">
                <a16:creationId xmlns:a16="http://schemas.microsoft.com/office/drawing/2014/main" id="{0CFD13DF-4E63-5055-CFC2-961E1C539783}"/>
              </a:ext>
            </a:extLst>
          </p:cNvPr>
          <p:cNvSpPr txBox="1">
            <a:spLocks/>
          </p:cNvSpPr>
          <p:nvPr>
            <p:custDataLst>
              <p:tags r:id="rId82"/>
            </p:custDataLst>
          </p:nvPr>
        </p:nvSpPr>
        <p:spPr bwMode="auto">
          <a:xfrm>
            <a:off x="927100" y="2965450"/>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8ED076F-5CC8-4EA1-A895-53ED3304926B}" type="datetime'U''''''''''''''''nab''''''''''''''''a''''t''''''''ed ga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gas</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77" name="Text Placeholder 10">
            <a:extLst>
              <a:ext uri="{FF2B5EF4-FFF2-40B4-BE49-F238E27FC236}">
                <a16:creationId xmlns:a16="http://schemas.microsoft.com/office/drawing/2014/main" id="{AA5EB6B3-1286-EA5B-EF05-D3CAD3C8DBC4}"/>
              </a:ext>
            </a:extLst>
          </p:cNvPr>
          <p:cNvSpPr txBox="1">
            <a:spLocks/>
          </p:cNvSpPr>
          <p:nvPr>
            <p:custDataLst>
              <p:tags r:id="rId83"/>
            </p:custDataLst>
          </p:nvPr>
        </p:nvSpPr>
        <p:spPr bwMode="auto">
          <a:xfrm>
            <a:off x="2322513" y="3387725"/>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525B5C-B72D-4E89-8AD3-44E60966C6C8}" type="datetime'''W''''''''i''''n''''''''''''''''''''''''''''''''d'">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5" name="Text Placeholder 10">
            <a:extLst>
              <a:ext uri="{FF2B5EF4-FFF2-40B4-BE49-F238E27FC236}">
                <a16:creationId xmlns:a16="http://schemas.microsoft.com/office/drawing/2014/main" id="{3DEDD42C-BD94-D675-B281-1D6E7118F3A2}"/>
              </a:ext>
            </a:extLst>
          </p:cNvPr>
          <p:cNvSpPr txBox="1">
            <a:spLocks/>
          </p:cNvSpPr>
          <p:nvPr>
            <p:custDataLst>
              <p:tags r:id="rId84"/>
            </p:custDataLst>
          </p:nvPr>
        </p:nvSpPr>
        <p:spPr bwMode="auto">
          <a:xfrm>
            <a:off x="927100" y="2754313"/>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367EAF-B334-4EDE-B27E-CF1380B0B30D}" type="datetime'''C''''''''oal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 with CCS</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488" name="Text Placeholder 10">
            <a:extLst>
              <a:ext uri="{FF2B5EF4-FFF2-40B4-BE49-F238E27FC236}">
                <a16:creationId xmlns:a16="http://schemas.microsoft.com/office/drawing/2014/main" id="{CABC4075-D4D0-69A0-A99D-E6D5781FE56B}"/>
              </a:ext>
            </a:extLst>
          </p:cNvPr>
          <p:cNvSpPr txBox="1">
            <a:spLocks/>
          </p:cNvSpPr>
          <p:nvPr>
            <p:custDataLst>
              <p:tags r:id="rId85"/>
            </p:custDataLst>
          </p:nvPr>
        </p:nvSpPr>
        <p:spPr bwMode="auto">
          <a:xfrm>
            <a:off x="927100" y="2543175"/>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DFE895-0BEF-441B-B53F-1ABC81D4E010}" type="datetime'U''''''''''''''''n''ab''at''e''''''''d ''''''c''o''a''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coal</a:t>
            </a:fld>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685038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8062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0" imgW="347" imgH="348" progId="TCLayout.ActiveDocument.1">
                  <p:embed/>
                </p:oleObj>
              </mc:Choice>
              <mc:Fallback>
                <p:oleObj name="think-cell Slide" r:id="rId80" imgW="347" imgH="348" progId="TCLayout.ActiveDocument.1">
                  <p:embed/>
                  <p:pic>
                    <p:nvPicPr>
                      <p:cNvPr id="7" name="think-cell data - do not delete" hidden="1"/>
                      <p:cNvPicPr/>
                      <p:nvPr/>
                    </p:nvPicPr>
                    <p:blipFill>
                      <a:blip r:embed="rId81"/>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~70% of solar PV investment comes from private sources, mostly commercial financial institutions and corporations</a:t>
            </a:r>
          </a:p>
        </p:txBody>
      </p:sp>
      <p:graphicFrame>
        <p:nvGraphicFramePr>
          <p:cNvPr id="1034" name="Chart 1033">
            <a:extLst>
              <a:ext uri="{FF2B5EF4-FFF2-40B4-BE49-F238E27FC236}">
                <a16:creationId xmlns:a16="http://schemas.microsoft.com/office/drawing/2014/main" id="{F9444BEF-30DE-83E1-A394-37397216026B}"/>
              </a:ext>
            </a:extLst>
          </p:cNvPr>
          <p:cNvGraphicFramePr/>
          <p:nvPr>
            <p:custDataLst>
              <p:tags r:id="rId3"/>
            </p:custDataLst>
          </p:nvPr>
        </p:nvGraphicFramePr>
        <p:xfrm>
          <a:off x="571500" y="2125663"/>
          <a:ext cx="2254250" cy="4124325"/>
        </p:xfrm>
        <a:graphic>
          <a:graphicData uri="http://schemas.openxmlformats.org/drawingml/2006/chart">
            <c:chart xmlns:c="http://schemas.openxmlformats.org/drawingml/2006/chart" xmlns:r="http://schemas.openxmlformats.org/officeDocument/2006/relationships" r:id="rId82"/>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84188" y="5892800"/>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AEE07BF-61A4-4689-9053-A05D4F5867C1}" type="datetime'''''''''''''''''''''''''''''''''''0%'''''''''''''''''''''">
              <a:rPr lang="en-US" altLang="en-US" sz="1200" smtClean="0"/>
              <a:pPr/>
              <a:t>0%</a:t>
            </a:fld>
            <a:endParaRPr lang="en-US" sz="1200" dirty="0"/>
          </a:p>
        </p:txBody>
      </p:sp>
      <p:sp>
        <p:nvSpPr>
          <p:cNvPr id="70" name="Text Placeholder 10">
            <a:extLst>
              <a:ext uri="{FF2B5EF4-FFF2-40B4-BE49-F238E27FC236}">
                <a16:creationId xmlns:a16="http://schemas.microsoft.com/office/drawing/2014/main" id="{E43F8701-8212-7CB9-D66D-615560F0C5B3}"/>
              </a:ext>
            </a:extLst>
          </p:cNvPr>
          <p:cNvSpPr txBox="1">
            <a:spLocks/>
          </p:cNvSpPr>
          <p:nvPr>
            <p:custDataLst>
              <p:tags r:id="rId5"/>
            </p:custDataLst>
          </p:nvPr>
        </p:nvSpPr>
        <p:spPr bwMode="gray">
          <a:xfrm>
            <a:off x="400050" y="55340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739BCE3-E9E9-40BD-B074-0BE115E86F94}" type="datetime'''''''''''''''''''''''''''''''''''''''''''1''''0''''''''''%'''">
              <a:rPr lang="en-US" altLang="en-US" sz="1200" smtClean="0">
                <a:effectLst/>
              </a:rPr>
              <a:pPr marL="0" indent="0" algn="r">
                <a:spcBef>
                  <a:spcPct val="0"/>
                </a:spcBef>
                <a:spcAft>
                  <a:spcPct val="0"/>
                </a:spcAft>
                <a:buNone/>
              </a:pPr>
              <a:t>10%</a:t>
            </a:fld>
            <a:endParaRPr lang="en-US" sz="1200" dirty="0"/>
          </a:p>
        </p:txBody>
      </p:sp>
      <p:sp>
        <p:nvSpPr>
          <p:cNvPr id="71" name="Text Placeholder 10">
            <a:extLst>
              <a:ext uri="{FF2B5EF4-FFF2-40B4-BE49-F238E27FC236}">
                <a16:creationId xmlns:a16="http://schemas.microsoft.com/office/drawing/2014/main" id="{4AD4D117-D0B3-9C4E-74AD-BF03FD85A3EA}"/>
              </a:ext>
            </a:extLst>
          </p:cNvPr>
          <p:cNvSpPr txBox="1">
            <a:spLocks/>
          </p:cNvSpPr>
          <p:nvPr>
            <p:custDataLst>
              <p:tags r:id="rId6"/>
            </p:custDataLst>
          </p:nvPr>
        </p:nvSpPr>
        <p:spPr bwMode="gray">
          <a:xfrm>
            <a:off x="400050" y="51752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138E9A-835A-4989-87E8-E0223BFCFB58}" type="datetime'2''''''''''''''''''''''''''0''''''''''''''''''%'''''''">
              <a:rPr lang="en-US" altLang="en-US" sz="1200" smtClean="0">
                <a:effectLst/>
              </a:rPr>
              <a:pPr marL="0" indent="0" algn="r">
                <a:spcBef>
                  <a:spcPct val="0"/>
                </a:spcBef>
                <a:spcAft>
                  <a:spcPct val="0"/>
                </a:spcAft>
                <a:buNone/>
              </a:pPr>
              <a:t>20%</a:t>
            </a:fld>
            <a:endParaRPr lang="en-US" sz="1200" dirty="0"/>
          </a:p>
        </p:txBody>
      </p:sp>
      <p:sp>
        <p:nvSpPr>
          <p:cNvPr id="72" name="Text Placeholder 10">
            <a:extLst>
              <a:ext uri="{FF2B5EF4-FFF2-40B4-BE49-F238E27FC236}">
                <a16:creationId xmlns:a16="http://schemas.microsoft.com/office/drawing/2014/main" id="{17AECAE7-CDB5-2CA6-7F5F-0104D38B1F4F}"/>
              </a:ext>
            </a:extLst>
          </p:cNvPr>
          <p:cNvSpPr txBox="1">
            <a:spLocks/>
          </p:cNvSpPr>
          <p:nvPr>
            <p:custDataLst>
              <p:tags r:id="rId7"/>
            </p:custDataLst>
          </p:nvPr>
        </p:nvSpPr>
        <p:spPr bwMode="gray">
          <a:xfrm>
            <a:off x="400050" y="48148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E084ED6-4B53-4694-AA3F-B33333FD6241}" type="datetime'''''''3''''0''''%'''''''''''''''''''''''''''''''''''''">
              <a:rPr lang="en-US" altLang="en-US" sz="1200" smtClean="0">
                <a:effectLst/>
              </a:rPr>
              <a:pPr marL="0" indent="0" algn="r">
                <a:spcBef>
                  <a:spcPct val="0"/>
                </a:spcBef>
                <a:spcAft>
                  <a:spcPct val="0"/>
                </a:spcAft>
                <a:buNone/>
              </a:pPr>
              <a:t>30%</a:t>
            </a:fld>
            <a:endParaRPr lang="en-US" sz="1200" dirty="0"/>
          </a:p>
        </p:txBody>
      </p:sp>
      <p:sp>
        <p:nvSpPr>
          <p:cNvPr id="73" name="Text Placeholder 10">
            <a:extLst>
              <a:ext uri="{FF2B5EF4-FFF2-40B4-BE49-F238E27FC236}">
                <a16:creationId xmlns:a16="http://schemas.microsoft.com/office/drawing/2014/main" id="{59CF8B37-3420-8F01-5DF7-AD21C13D58DE}"/>
              </a:ext>
            </a:extLst>
          </p:cNvPr>
          <p:cNvSpPr txBox="1">
            <a:spLocks/>
          </p:cNvSpPr>
          <p:nvPr>
            <p:custDataLst>
              <p:tags r:id="rId8"/>
            </p:custDataLst>
          </p:nvPr>
        </p:nvSpPr>
        <p:spPr bwMode="gray">
          <a:xfrm>
            <a:off x="400050" y="44561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32F0291-5D3F-407C-B2D9-C4CA2F0FE320}" type="datetime'''''''4''''''''''''''''''''''''0''''''''''''''''''''''''''''%'">
              <a:rPr lang="en-US" altLang="en-US" sz="1200" smtClean="0">
                <a:effectLst/>
              </a:rPr>
              <a:pPr marL="0" indent="0" algn="r">
                <a:spcBef>
                  <a:spcPct val="0"/>
                </a:spcBef>
                <a:spcAft>
                  <a:spcPct val="0"/>
                </a:spcAft>
                <a:buNone/>
              </a:pPr>
              <a:t>40%</a:t>
            </a:fld>
            <a:endParaRPr lang="en-US" sz="1200" dirty="0"/>
          </a:p>
        </p:txBody>
      </p:sp>
      <p:sp>
        <p:nvSpPr>
          <p:cNvPr id="78" name="Text Placeholder 10">
            <a:extLst>
              <a:ext uri="{FF2B5EF4-FFF2-40B4-BE49-F238E27FC236}">
                <a16:creationId xmlns:a16="http://schemas.microsoft.com/office/drawing/2014/main" id="{26492E92-7AA4-6E84-3F7B-356CF25A7F3B}"/>
              </a:ext>
            </a:extLst>
          </p:cNvPr>
          <p:cNvSpPr txBox="1">
            <a:spLocks/>
          </p:cNvSpPr>
          <p:nvPr>
            <p:custDataLst>
              <p:tags r:id="rId9"/>
            </p:custDataLst>
          </p:nvPr>
        </p:nvSpPr>
        <p:spPr bwMode="gray">
          <a:xfrm>
            <a:off x="400050" y="40973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B79FE0-57C7-4548-932B-7A6330264B58}" type="datetime'''''''50''''''''''''''''''''%'''''''''''''''''">
              <a:rPr lang="en-US" altLang="en-US" sz="1200" smtClean="0">
                <a:effectLst/>
              </a:rPr>
              <a:pPr marL="0" indent="0" algn="r">
                <a:spcBef>
                  <a:spcPct val="0"/>
                </a:spcBef>
                <a:spcAft>
                  <a:spcPct val="0"/>
                </a:spcAft>
                <a:buNone/>
              </a:pPr>
              <a:t>50%</a:t>
            </a:fld>
            <a:endParaRPr lang="en-US" sz="1200" dirty="0"/>
          </a:p>
        </p:txBody>
      </p:sp>
      <p:sp>
        <p:nvSpPr>
          <p:cNvPr id="79" name="Text Placeholder 10">
            <a:extLst>
              <a:ext uri="{FF2B5EF4-FFF2-40B4-BE49-F238E27FC236}">
                <a16:creationId xmlns:a16="http://schemas.microsoft.com/office/drawing/2014/main" id="{FFCB7CF1-1847-9DE5-DB5C-C0F05FCB84BE}"/>
              </a:ext>
            </a:extLst>
          </p:cNvPr>
          <p:cNvSpPr txBox="1">
            <a:spLocks/>
          </p:cNvSpPr>
          <p:nvPr>
            <p:custDataLst>
              <p:tags r:id="rId10"/>
            </p:custDataLst>
          </p:nvPr>
        </p:nvSpPr>
        <p:spPr bwMode="gray">
          <a:xfrm>
            <a:off x="400050" y="37385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6F3A0F4-8E85-4353-B9A2-B8D9ED13278F}" type="datetime'''''''''''''''6''0''''''''''''''%'''">
              <a:rPr lang="en-US" altLang="en-US" sz="1200" smtClean="0">
                <a:effectLst/>
              </a:rPr>
              <a:pPr marL="0" indent="0" algn="r">
                <a:spcBef>
                  <a:spcPct val="0"/>
                </a:spcBef>
                <a:spcAft>
                  <a:spcPct val="0"/>
                </a:spcAft>
                <a:buNone/>
              </a:pPr>
              <a:t>60%</a:t>
            </a:fld>
            <a:endParaRPr lang="en-US" sz="1200" dirty="0"/>
          </a:p>
        </p:txBody>
      </p:sp>
      <p:sp>
        <p:nvSpPr>
          <p:cNvPr id="80" name="Text Placeholder 10">
            <a:extLst>
              <a:ext uri="{FF2B5EF4-FFF2-40B4-BE49-F238E27FC236}">
                <a16:creationId xmlns:a16="http://schemas.microsoft.com/office/drawing/2014/main" id="{E21A9242-B11F-740E-F100-9FA8A3A28A6B}"/>
              </a:ext>
            </a:extLst>
          </p:cNvPr>
          <p:cNvSpPr txBox="1">
            <a:spLocks/>
          </p:cNvSpPr>
          <p:nvPr>
            <p:custDataLst>
              <p:tags r:id="rId11"/>
            </p:custDataLst>
          </p:nvPr>
        </p:nvSpPr>
        <p:spPr bwMode="gray">
          <a:xfrm>
            <a:off x="400050" y="33797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7335A6D-DF85-4C9E-9531-3737E5E5ABE5}" type="datetime'''70''%'''''''''''''''''''''''''''''''''''''''">
              <a:rPr lang="en-US" altLang="en-US" sz="1200" smtClean="0">
                <a:effectLst/>
              </a:rPr>
              <a:pPr marL="0" indent="0" algn="r">
                <a:spcBef>
                  <a:spcPct val="0"/>
                </a:spcBef>
                <a:spcAft>
                  <a:spcPct val="0"/>
                </a:spcAft>
                <a:buNone/>
              </a:pPr>
              <a:t>70%</a:t>
            </a:fld>
            <a:endParaRPr lang="en-US" sz="1200" dirty="0"/>
          </a:p>
        </p:txBody>
      </p:sp>
      <p:sp>
        <p:nvSpPr>
          <p:cNvPr id="81" name="Text Placeholder 10">
            <a:extLst>
              <a:ext uri="{FF2B5EF4-FFF2-40B4-BE49-F238E27FC236}">
                <a16:creationId xmlns:a16="http://schemas.microsoft.com/office/drawing/2014/main" id="{407EFDC1-A95E-AAD1-5D45-DD1FBF649577}"/>
              </a:ext>
            </a:extLst>
          </p:cNvPr>
          <p:cNvSpPr txBox="1">
            <a:spLocks/>
          </p:cNvSpPr>
          <p:nvPr>
            <p:custDataLst>
              <p:tags r:id="rId12"/>
            </p:custDataLst>
          </p:nvPr>
        </p:nvSpPr>
        <p:spPr bwMode="gray">
          <a:xfrm>
            <a:off x="400050" y="30194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4F2B144-8934-46B5-8219-9BD174D73D54}" type="datetime'8''''''''''''''''0''''''''''''''''''''''%'''''''''''''">
              <a:rPr lang="en-US" altLang="en-US" sz="1200" smtClean="0">
                <a:effectLst/>
              </a:rPr>
              <a:pPr marL="0" indent="0" algn="r">
                <a:spcBef>
                  <a:spcPct val="0"/>
                </a:spcBef>
                <a:spcAft>
                  <a:spcPct val="0"/>
                </a:spcAft>
                <a:buNone/>
              </a:pPr>
              <a:t>80%</a:t>
            </a:fld>
            <a:endParaRPr lang="en-US" sz="1200" dirty="0"/>
          </a:p>
        </p:txBody>
      </p:sp>
      <p:sp>
        <p:nvSpPr>
          <p:cNvPr id="82" name="Text Placeholder 10">
            <a:extLst>
              <a:ext uri="{FF2B5EF4-FFF2-40B4-BE49-F238E27FC236}">
                <a16:creationId xmlns:a16="http://schemas.microsoft.com/office/drawing/2014/main" id="{4A14B64A-C4C0-D594-F0F0-9DDA059CE08A}"/>
              </a:ext>
            </a:extLst>
          </p:cNvPr>
          <p:cNvSpPr txBox="1">
            <a:spLocks/>
          </p:cNvSpPr>
          <p:nvPr>
            <p:custDataLst>
              <p:tags r:id="rId13"/>
            </p:custDataLst>
          </p:nvPr>
        </p:nvSpPr>
        <p:spPr bwMode="gray">
          <a:xfrm>
            <a:off x="400050" y="26606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291C245-6686-4A11-95E9-F584743A3AB7}" type="datetime'''''''''''''''''''9''''''''''''0''''''''%'''''''''''''''''''">
              <a:rPr lang="en-US" altLang="en-US" sz="1200" smtClean="0">
                <a:effectLst/>
              </a:rPr>
              <a:pPr marL="0" indent="0" algn="r">
                <a:spcBef>
                  <a:spcPct val="0"/>
                </a:spcBef>
                <a:spcAft>
                  <a:spcPct val="0"/>
                </a:spcAft>
                <a:buNone/>
              </a:pPr>
              <a:t>90%</a:t>
            </a:fld>
            <a:endParaRPr lang="en-US" sz="1200" dirty="0"/>
          </a:p>
        </p:txBody>
      </p:sp>
      <p:sp>
        <p:nvSpPr>
          <p:cNvPr id="83" name="Text Placeholder 10">
            <a:extLst>
              <a:ext uri="{FF2B5EF4-FFF2-40B4-BE49-F238E27FC236}">
                <a16:creationId xmlns:a16="http://schemas.microsoft.com/office/drawing/2014/main" id="{4D7288E9-1A63-846B-B231-9E45F443156C}"/>
              </a:ext>
            </a:extLst>
          </p:cNvPr>
          <p:cNvSpPr txBox="1">
            <a:spLocks/>
          </p:cNvSpPr>
          <p:nvPr>
            <p:custDataLst>
              <p:tags r:id="rId14"/>
            </p:custDataLst>
          </p:nvPr>
        </p:nvSpPr>
        <p:spPr bwMode="gray">
          <a:xfrm>
            <a:off x="315913" y="230187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0867317-6E68-4AA1-9E81-122819AA2370}" type="datetime'10''''''''''''''''''''0''''%'">
              <a:rPr lang="en-US" altLang="en-US" sz="1200" smtClean="0">
                <a:effectLst/>
              </a:rPr>
              <a:pPr marL="0" indent="0" algn="r">
                <a:spcBef>
                  <a:spcPct val="0"/>
                </a:spcBef>
                <a:spcAft>
                  <a:spcPct val="0"/>
                </a:spcAft>
                <a:buNone/>
              </a:pPr>
              <a:t>100%</a:t>
            </a:fld>
            <a:endParaRPr lang="en-US" sz="1200" dirty="0"/>
          </a:p>
        </p:txBody>
      </p:sp>
      <p:cxnSp>
        <p:nvCxnSpPr>
          <p:cNvPr id="771" name="Straight Connector 770">
            <a:extLst>
              <a:ext uri="{FF2B5EF4-FFF2-40B4-BE49-F238E27FC236}">
                <a16:creationId xmlns:a16="http://schemas.microsoft.com/office/drawing/2014/main" id="{74D63F71-F344-5BE6-4DF9-E9EC2BB5E7D8}"/>
              </a:ext>
            </a:extLst>
          </p:cNvPr>
          <p:cNvCxnSpPr/>
          <p:nvPr>
            <p:custDataLst>
              <p:tags r:id="rId15"/>
            </p:custDataLst>
          </p:nvPr>
        </p:nvCxnSpPr>
        <p:spPr bwMode="auto">
          <a:xfrm flipH="1" flipV="1">
            <a:off x="2119313" y="2449513"/>
            <a:ext cx="95250" cy="307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6" name="Straight Connector 925">
            <a:extLst>
              <a:ext uri="{FF2B5EF4-FFF2-40B4-BE49-F238E27FC236}">
                <a16:creationId xmlns:a16="http://schemas.microsoft.com/office/drawing/2014/main" id="{0350EBD3-C8CC-B09F-6F11-F00FB7AEF1EC}"/>
              </a:ext>
            </a:extLst>
          </p:cNvPr>
          <p:cNvCxnSpPr/>
          <p:nvPr>
            <p:custDataLst>
              <p:tags r:id="rId16"/>
            </p:custDataLst>
          </p:nvPr>
        </p:nvCxnSpPr>
        <p:spPr bwMode="auto">
          <a:xfrm flipH="1" flipV="1">
            <a:off x="2119313" y="2424113"/>
            <a:ext cx="95250" cy="1508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18" name="Straight Connector 917">
            <a:extLst>
              <a:ext uri="{FF2B5EF4-FFF2-40B4-BE49-F238E27FC236}">
                <a16:creationId xmlns:a16="http://schemas.microsoft.com/office/drawing/2014/main" id="{CC0E166B-0715-4C7D-3E3F-B548619B49C0}"/>
              </a:ext>
            </a:extLst>
          </p:cNvPr>
          <p:cNvCxnSpPr/>
          <p:nvPr>
            <p:custDataLst>
              <p:tags r:id="rId17"/>
            </p:custDataLst>
          </p:nvPr>
        </p:nvCxnSpPr>
        <p:spPr bwMode="auto">
          <a:xfrm flipH="1" flipV="1">
            <a:off x="2119313" y="2401888"/>
            <a:ext cx="95250" cy="80962"/>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96" name="Text Placeholder 10">
            <a:extLst>
              <a:ext uri="{FF2B5EF4-FFF2-40B4-BE49-F238E27FC236}">
                <a16:creationId xmlns:a16="http://schemas.microsoft.com/office/drawing/2014/main" id="{8FDC1BC1-BB65-83D4-5C11-F7D2A1781877}"/>
              </a:ext>
            </a:extLst>
          </p:cNvPr>
          <p:cNvSpPr txBox="1">
            <a:spLocks/>
          </p:cNvSpPr>
          <p:nvPr>
            <p:custDataLst>
              <p:tags r:id="rId18"/>
            </p:custDataLst>
          </p:nvPr>
        </p:nvSpPr>
        <p:spPr bwMode="gray">
          <a:xfrm>
            <a:off x="1319213" y="2590800"/>
            <a:ext cx="263525" cy="182563"/>
          </a:xfrm>
          <a:prstGeom prst="rect">
            <a:avLst/>
          </a:prstGeom>
          <a:solidFill>
            <a:srgbClr val="E6BFE6"/>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2244F5-BA78-4A1A-B1EE-B0350EB01EE7}" type="datetime'''''''''''''''''''''''''''''''''''''''''''''''''''3''%'''''''">
              <a:rPr lang="en-US" altLang="en-US" sz="1200" smtClean="0">
                <a:effectLst/>
              </a:rPr>
              <a:pPr marL="0" indent="0" algn="ctr">
                <a:spcBef>
                  <a:spcPct val="0"/>
                </a:spcBef>
                <a:spcAft>
                  <a:spcPct val="0"/>
                </a:spcAft>
                <a:buNone/>
              </a:pPr>
              <a:t>3%</a:t>
            </a:fld>
            <a:endParaRPr lang="en-US" sz="1200" dirty="0"/>
          </a:p>
        </p:txBody>
      </p:sp>
      <p:sp>
        <p:nvSpPr>
          <p:cNvPr id="767" name="Text Placeholder 10">
            <a:extLst>
              <a:ext uri="{FF2B5EF4-FFF2-40B4-BE49-F238E27FC236}">
                <a16:creationId xmlns:a16="http://schemas.microsoft.com/office/drawing/2014/main" id="{9CEC7D0F-9967-1EB8-6C2F-D28EF1B24621}"/>
              </a:ext>
            </a:extLst>
          </p:cNvPr>
          <p:cNvSpPr txBox="1">
            <a:spLocks/>
          </p:cNvSpPr>
          <p:nvPr>
            <p:custDataLst>
              <p:tags r:id="rId19"/>
            </p:custDataLst>
          </p:nvPr>
        </p:nvSpPr>
        <p:spPr bwMode="gray">
          <a:xfrm>
            <a:off x="1816100" y="2487613"/>
            <a:ext cx="263525" cy="182563"/>
          </a:xfrm>
          <a:prstGeom prst="rect">
            <a:avLst/>
          </a:prstGeom>
          <a:solidFill>
            <a:srgbClr val="B7DD9E"/>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4A1F7-FBE7-474B-AB91-A4840C246F4D}" type="datetime'''''''''''''''''''''''3''''''''''''''''%'''''''''''''''''''''">
              <a:rPr lang="en-US" altLang="en-US" sz="1200" smtClean="0">
                <a:effectLst/>
              </a:rPr>
              <a:pPr marL="0" indent="0" algn="ctr">
                <a:spcBef>
                  <a:spcPct val="0"/>
                </a:spcBef>
                <a:spcAft>
                  <a:spcPct val="0"/>
                </a:spcAft>
                <a:buNone/>
              </a:pPr>
              <a:t>3%</a:t>
            </a:fld>
            <a:endParaRPr lang="en-US" sz="1200" dirty="0"/>
          </a:p>
        </p:txBody>
      </p:sp>
      <p:sp>
        <p:nvSpPr>
          <p:cNvPr id="768" name="Text Placeholder 10">
            <a:extLst>
              <a:ext uri="{FF2B5EF4-FFF2-40B4-BE49-F238E27FC236}">
                <a16:creationId xmlns:a16="http://schemas.microsoft.com/office/drawing/2014/main" id="{E2EC296A-D2B9-EBC1-73BA-5F709F28F1B7}"/>
              </a:ext>
            </a:extLst>
          </p:cNvPr>
          <p:cNvSpPr txBox="1">
            <a:spLocks/>
          </p:cNvSpPr>
          <p:nvPr>
            <p:custDataLst>
              <p:tags r:id="rId20"/>
            </p:custDataLst>
          </p:nvPr>
        </p:nvSpPr>
        <p:spPr bwMode="gray">
          <a:xfrm>
            <a:off x="1319213" y="2405063"/>
            <a:ext cx="263525" cy="182563"/>
          </a:xfrm>
          <a:prstGeom prst="rect">
            <a:avLst/>
          </a:prstGeom>
          <a:solidFill>
            <a:srgbClr val="6BCCF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944C98-3C53-4A23-98B8-E22899B007DF}" type="datetime'''''''''''''2''''''''''''''''''%'''''''''''''''''">
              <a:rPr lang="en-US" altLang="en-US" sz="1200" smtClean="0">
                <a:effectLst/>
              </a:rPr>
              <a:pPr marL="0" indent="0" algn="ctr">
                <a:spcBef>
                  <a:spcPct val="0"/>
                </a:spcBef>
                <a:spcAft>
                  <a:spcPct val="0"/>
                </a:spcAft>
                <a:buNone/>
              </a:pPr>
              <a:t>2%</a:t>
            </a:fld>
            <a:endParaRPr lang="en-US" sz="1200" dirty="0"/>
          </a:p>
        </p:txBody>
      </p:sp>
      <p:sp>
        <p:nvSpPr>
          <p:cNvPr id="796" name="Text Placeholder 10">
            <a:extLst>
              <a:ext uri="{FF2B5EF4-FFF2-40B4-BE49-F238E27FC236}">
                <a16:creationId xmlns:a16="http://schemas.microsoft.com/office/drawing/2014/main" id="{E3C50C6C-6748-30E6-FB42-9E67AEBE2CF0}"/>
              </a:ext>
            </a:extLst>
          </p:cNvPr>
          <p:cNvSpPr txBox="1">
            <a:spLocks/>
          </p:cNvSpPr>
          <p:nvPr>
            <p:custDataLst>
              <p:tags r:id="rId21"/>
            </p:custDataLst>
          </p:nvPr>
        </p:nvSpPr>
        <p:spPr bwMode="auto">
          <a:xfrm>
            <a:off x="817563" y="6034088"/>
            <a:ext cx="17621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dirty="0">
                <a:effectLst/>
              </a:rPr>
              <a:t>Investment by percentage</a:t>
            </a:r>
            <a:endParaRPr lang="en-US" sz="1200" dirty="0"/>
          </a:p>
        </p:txBody>
      </p:sp>
      <p:sp>
        <p:nvSpPr>
          <p:cNvPr id="699" name="Text Placeholder 10">
            <a:extLst>
              <a:ext uri="{FF2B5EF4-FFF2-40B4-BE49-F238E27FC236}">
                <a16:creationId xmlns:a16="http://schemas.microsoft.com/office/drawing/2014/main" id="{822273B9-D5CB-0758-99CA-93AE3FBFAA2B}"/>
              </a:ext>
            </a:extLst>
          </p:cNvPr>
          <p:cNvSpPr txBox="1">
            <a:spLocks/>
          </p:cNvSpPr>
          <p:nvPr>
            <p:custDataLst>
              <p:tags r:id="rId22"/>
            </p:custDataLst>
          </p:nvPr>
        </p:nvSpPr>
        <p:spPr bwMode="gray">
          <a:xfrm>
            <a:off x="1457325" y="2184400"/>
            <a:ext cx="48260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dirty="0"/>
              <a:t>$348B</a:t>
            </a:r>
            <a:endParaRPr lang="en-US" sz="1200" dirty="0"/>
          </a:p>
        </p:txBody>
      </p:sp>
      <p:sp>
        <p:nvSpPr>
          <p:cNvPr id="77" name="btfpNotesBox125409"/>
          <p:cNvSpPr txBox="1"/>
          <p:nvPr>
            <p:custDataLst>
              <p:tags r:id="rId2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83"/>
              </a:rPr>
              <a:t>CPI and IRENA</a:t>
            </a:r>
            <a:r>
              <a:rPr lang="en-US" sz="800" dirty="0">
                <a:solidFill>
                  <a:srgbClr val="000000"/>
                </a:solidFill>
              </a:rPr>
              <a:t> (2023); </a:t>
            </a:r>
            <a:r>
              <a:rPr lang="en-US" sz="800" dirty="0">
                <a:solidFill>
                  <a:srgbClr val="000000"/>
                </a:solidFill>
                <a:hlinkClick r:id="rId84"/>
              </a:rPr>
              <a:t>IRENA, Investment trends</a:t>
            </a:r>
            <a:endParaRPr lang="en-US" sz="800" dirty="0">
              <a:solidFill>
                <a:srgbClr val="000000"/>
              </a:solidFill>
            </a:endParaRPr>
          </a:p>
          <a:p>
            <a:pPr marL="0" indent="0">
              <a:spcBef>
                <a:spcPts val="0"/>
              </a:spcBef>
              <a:buNone/>
            </a:pPr>
            <a:r>
              <a:rPr lang="en-US" sz="800" dirty="0">
                <a:solidFill>
                  <a:srgbClr val="000000"/>
                </a:solidFill>
              </a:rPr>
              <a:t>Credit: Isabel Hoyos, Taicheng Jin, Hassan Riaz, Hyae Ryung Kim, and</a:t>
            </a:r>
            <a:r>
              <a:rPr lang="en-US" sz="800" dirty="0"/>
              <a:t> </a:t>
            </a:r>
            <a:r>
              <a:rPr lang="en-US" sz="800" dirty="0">
                <a:solidFill>
                  <a:srgbClr val="000000"/>
                </a:solidFill>
                <a:hlinkClick r:id="rId85"/>
              </a:rPr>
              <a:t>Gernot Wagner</a:t>
            </a:r>
            <a:r>
              <a:rPr lang="en-US" sz="800" dirty="0">
                <a:solidFill>
                  <a:srgbClr val="000000"/>
                </a:solidFill>
              </a:rPr>
              <a:t> (23 September 2024); share/adapt </a:t>
            </a:r>
            <a:r>
              <a:rPr lang="en-US" sz="800" dirty="0">
                <a:solidFill>
                  <a:srgbClr val="000000"/>
                </a:solidFill>
                <a:hlinkClick r:id="rId86"/>
              </a:rPr>
              <a:t>with attribution</a:t>
            </a:r>
            <a:r>
              <a:rPr lang="en-US" sz="800" dirty="0">
                <a:solidFill>
                  <a:srgbClr val="000000"/>
                </a:solidFill>
              </a:rPr>
              <a:t>. Contact: </a:t>
            </a:r>
            <a:r>
              <a:rPr lang="en-US" sz="800" dirty="0">
                <a:solidFill>
                  <a:srgbClr val="000000"/>
                </a:solidFill>
                <a:hlinkClick r:id="rId87"/>
              </a:rPr>
              <a:t>gwagner@columbia.edu</a:t>
            </a:r>
            <a:r>
              <a:rPr lang="en-US" sz="800" dirty="0">
                <a:solidFill>
                  <a:srgbClr val="000000"/>
                </a:solidFill>
              </a:rPr>
              <a:t> </a:t>
            </a: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185680" y="1554480"/>
            <a:ext cx="3676119" cy="462893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ysClr val="windowText" lastClr="000000"/>
                </a:solidFill>
              </a:rPr>
              <a:t>Observations</a:t>
            </a:r>
            <a:endParaRPr lang="en-US" sz="1200" dirty="0">
              <a:solidFill>
                <a:schemeClr val="tx1"/>
              </a:solidFill>
            </a:endParaRPr>
          </a:p>
          <a:p>
            <a:pPr>
              <a:spcBef>
                <a:spcPts val="600"/>
              </a:spcBef>
              <a:spcAft>
                <a:spcPts val="600"/>
              </a:spcAft>
            </a:pPr>
            <a:r>
              <a:rPr lang="en-US" sz="1050" dirty="0">
                <a:solidFill>
                  <a:schemeClr val="tx1"/>
                </a:solidFill>
              </a:rPr>
              <a:t>In 2020, </a:t>
            </a:r>
            <a:r>
              <a:rPr lang="en-US" sz="1050" b="1" dirty="0">
                <a:solidFill>
                  <a:schemeClr val="tx1"/>
                </a:solidFill>
              </a:rPr>
              <a:t>68% of funding for solar PV came from private sources</a:t>
            </a:r>
            <a:r>
              <a:rPr lang="en-US" sz="1050" dirty="0">
                <a:solidFill>
                  <a:schemeClr val="tx1"/>
                </a:solidFill>
              </a:rPr>
              <a:t>.</a:t>
            </a:r>
          </a:p>
          <a:p>
            <a:pPr lvl="1">
              <a:spcAft>
                <a:spcPts val="600"/>
              </a:spcAft>
            </a:pPr>
            <a:r>
              <a:rPr lang="en-US" sz="850" dirty="0">
                <a:solidFill>
                  <a:schemeClr val="tx1"/>
                </a:solidFill>
              </a:rPr>
              <a:t>Private capital tends to flow to regions with low risk, making public investment in regions like Sub-Saharan Africa necessary.</a:t>
            </a:r>
          </a:p>
          <a:p>
            <a:pPr lvl="1">
              <a:spcAft>
                <a:spcPts val="600"/>
              </a:spcAft>
            </a:pPr>
            <a:r>
              <a:rPr lang="en-US" sz="850" dirty="0">
                <a:solidFill>
                  <a:schemeClr val="tx1"/>
                </a:solidFill>
              </a:rPr>
              <a:t>State-owned financial institutions and national development finance institutions provided most of the public funding for renewable energy in 2020.</a:t>
            </a:r>
          </a:p>
          <a:p>
            <a:pPr>
              <a:spcBef>
                <a:spcPts val="600"/>
              </a:spcBef>
              <a:spcAft>
                <a:spcPts val="600"/>
              </a:spcAft>
            </a:pPr>
            <a:r>
              <a:rPr lang="en-US" sz="1050" b="1" dirty="0">
                <a:solidFill>
                  <a:schemeClr val="tx1"/>
                </a:solidFill>
              </a:rPr>
              <a:t>Households and individuals </a:t>
            </a:r>
            <a:r>
              <a:rPr lang="en-US" sz="1050" dirty="0">
                <a:solidFill>
                  <a:schemeClr val="tx1"/>
                </a:solidFill>
              </a:rPr>
              <a:t>accounted for 10% of investment in all renewable energy in 2020 — </a:t>
            </a:r>
            <a:r>
              <a:rPr lang="en-US" sz="1050" b="1" dirty="0">
                <a:solidFill>
                  <a:schemeClr val="tx1"/>
                </a:solidFill>
              </a:rPr>
              <a:t>85% of that for solar PV</a:t>
            </a:r>
            <a:r>
              <a:rPr lang="en-US" sz="1050" dirty="0">
                <a:solidFill>
                  <a:schemeClr val="tx1"/>
                </a:solidFill>
              </a:rPr>
              <a:t>.</a:t>
            </a:r>
          </a:p>
          <a:p>
            <a:pPr>
              <a:spcBef>
                <a:spcPts val="600"/>
              </a:spcBef>
              <a:spcAft>
                <a:spcPts val="600"/>
              </a:spcAft>
            </a:pPr>
            <a:r>
              <a:rPr lang="en-US" sz="1050" b="1" dirty="0">
                <a:solidFill>
                  <a:schemeClr val="tx1"/>
                </a:solidFill>
              </a:rPr>
              <a:t>Commercial financial institutions </a:t>
            </a:r>
            <a:r>
              <a:rPr lang="en-US" sz="1050" dirty="0">
                <a:solidFill>
                  <a:schemeClr val="tx1"/>
                </a:solidFill>
              </a:rPr>
              <a:t>and </a:t>
            </a:r>
            <a:r>
              <a:rPr lang="en-US" sz="1050" b="1" dirty="0">
                <a:solidFill>
                  <a:schemeClr val="tx1"/>
                </a:solidFill>
              </a:rPr>
              <a:t>corporations</a:t>
            </a:r>
            <a:r>
              <a:rPr lang="en-US" sz="1050" dirty="0">
                <a:solidFill>
                  <a:schemeClr val="tx1"/>
                </a:solidFill>
              </a:rPr>
              <a:t> accounted for </a:t>
            </a:r>
            <a:r>
              <a:rPr lang="en-US" sz="1050" b="1" dirty="0">
                <a:solidFill>
                  <a:schemeClr val="tx1"/>
                </a:solidFill>
              </a:rPr>
              <a:t>~59% </a:t>
            </a:r>
            <a:r>
              <a:rPr lang="en-US" sz="1050" dirty="0">
                <a:solidFill>
                  <a:schemeClr val="tx1"/>
                </a:solidFill>
              </a:rPr>
              <a:t>of all renewable energy investment in 2020.</a:t>
            </a:r>
          </a:p>
          <a:p>
            <a:pPr>
              <a:spcBef>
                <a:spcPts val="600"/>
              </a:spcBef>
              <a:spcAft>
                <a:spcPts val="600"/>
              </a:spcAft>
            </a:pPr>
            <a:r>
              <a:rPr lang="en-US" sz="1050" b="1" dirty="0">
                <a:solidFill>
                  <a:schemeClr val="tx1"/>
                </a:solidFill>
              </a:rPr>
              <a:t>Institutional investors </a:t>
            </a:r>
            <a:r>
              <a:rPr lang="en-US" sz="1050" dirty="0">
                <a:solidFill>
                  <a:schemeClr val="tx1"/>
                </a:solidFill>
              </a:rPr>
              <a:t>accounted for only 1% of investment in renewable energy in 2020 and tend to favor established technologies like solar PV and onshore wind.</a:t>
            </a:r>
          </a:p>
          <a:p>
            <a:pPr lvl="1">
              <a:spcAft>
                <a:spcPts val="600"/>
              </a:spcAft>
            </a:pPr>
            <a:r>
              <a:rPr lang="en-US" sz="850" dirty="0">
                <a:solidFill>
                  <a:schemeClr val="tx1"/>
                </a:solidFill>
              </a:rPr>
              <a:t>In 2020, solar PV accounted for 74% of renewable energy funding by institutional investors. </a:t>
            </a:r>
          </a:p>
        </p:txBody>
      </p:sp>
      <p:grpSp>
        <p:nvGrpSpPr>
          <p:cNvPr id="40" name="btfpColumnHeaderBox334488">
            <a:extLst>
              <a:ext uri="{FF2B5EF4-FFF2-40B4-BE49-F238E27FC236}">
                <a16:creationId xmlns:a16="http://schemas.microsoft.com/office/drawing/2014/main" id="{84A24B7D-FA17-1DD9-BD13-F8A910AAEE93}"/>
              </a:ext>
            </a:extLst>
          </p:cNvPr>
          <p:cNvGrpSpPr/>
          <p:nvPr>
            <p:custDataLst>
              <p:tags r:id="rId24"/>
            </p:custDataLst>
          </p:nvPr>
        </p:nvGrpSpPr>
        <p:grpSpPr>
          <a:xfrm>
            <a:off x="329183" y="1554480"/>
            <a:ext cx="3968103" cy="561661"/>
            <a:chOff x="9383954" y="1661399"/>
            <a:chExt cx="1382877" cy="562192"/>
          </a:xfrm>
        </p:grpSpPr>
        <p:sp>
          <p:nvSpPr>
            <p:cNvPr id="41" name="btfpColumnHeaderBoxText334488">
              <a:extLst>
                <a:ext uri="{FF2B5EF4-FFF2-40B4-BE49-F238E27FC236}">
                  <a16:creationId xmlns:a16="http://schemas.microsoft.com/office/drawing/2014/main" id="{AAE60A6D-CBB9-B909-A7A9-BA9D12B25304}"/>
                </a:ext>
              </a:extLst>
            </p:cNvPr>
            <p:cNvSpPr txBox="1"/>
            <p:nvPr/>
          </p:nvSpPr>
          <p:spPr bwMode="gray">
            <a:xfrm>
              <a:off x="9383954" y="1661399"/>
              <a:ext cx="1382877" cy="504139"/>
            </a:xfrm>
            <a:prstGeom prst="rect">
              <a:avLst/>
            </a:prstGeom>
            <a:noFill/>
          </p:spPr>
          <p:txBody>
            <a:bodyPr vert="horz" wrap="square" lIns="36036" tIns="36036" rIns="36036" bIns="36036" rtlCol="0" anchor="b">
              <a:spAutoFit/>
            </a:bodyPr>
            <a:lstStyle/>
            <a:p>
              <a:pPr marL="0" indent="0">
                <a:spcBef>
                  <a:spcPts val="0"/>
                </a:spcBef>
                <a:buNone/>
              </a:pPr>
              <a:r>
                <a:rPr lang="en-US" sz="1400" dirty="0">
                  <a:solidFill>
                    <a:srgbClr val="000000"/>
                  </a:solidFill>
                </a:rPr>
                <a:t>Global renewable energy finance, </a:t>
              </a:r>
            </a:p>
            <a:p>
              <a:pPr marL="0" indent="0">
                <a:spcBef>
                  <a:spcPts val="0"/>
                </a:spcBef>
                <a:buNone/>
              </a:pPr>
              <a:r>
                <a:rPr lang="en-US" sz="1400" b="1" dirty="0">
                  <a:solidFill>
                    <a:srgbClr val="000000"/>
                  </a:solidFill>
                </a:rPr>
                <a:t>by type of investor (2020)</a:t>
              </a:r>
            </a:p>
          </p:txBody>
        </p:sp>
        <p:cxnSp>
          <p:nvCxnSpPr>
            <p:cNvPr id="42" name="btfpColumnHeaderBoxLine334488">
              <a:extLst>
                <a:ext uri="{FF2B5EF4-FFF2-40B4-BE49-F238E27FC236}">
                  <a16:creationId xmlns:a16="http://schemas.microsoft.com/office/drawing/2014/main" id="{ADA02B5D-6B47-8BA3-A7B4-D6B8B0C05C33}"/>
                </a:ext>
              </a:extLst>
            </p:cNvPr>
            <p:cNvCxnSpPr>
              <a:cxnSpLocks/>
            </p:cNvCxnSpPr>
            <p:nvPr/>
          </p:nvCxnSpPr>
          <p:spPr bwMode="gray">
            <a:xfrm>
              <a:off x="9383954" y="2223591"/>
              <a:ext cx="128454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88" name="Rectangle 887">
            <a:extLst>
              <a:ext uri="{FF2B5EF4-FFF2-40B4-BE49-F238E27FC236}">
                <a16:creationId xmlns:a16="http://schemas.microsoft.com/office/drawing/2014/main" id="{6D55E3C9-7B20-FE2A-8DF8-819EA9F0E6CA}"/>
              </a:ext>
            </a:extLst>
          </p:cNvPr>
          <p:cNvSpPr/>
          <p:nvPr>
            <p:custDataLst>
              <p:tags r:id="rId25"/>
            </p:custDataLst>
          </p:nvPr>
        </p:nvSpPr>
        <p:spPr bwMode="auto">
          <a:xfrm>
            <a:off x="2643188" y="3921125"/>
            <a:ext cx="179388" cy="133350"/>
          </a:xfrm>
          <a:prstGeom prst="rect">
            <a:avLst/>
          </a:prstGeom>
          <a:solidFill>
            <a:srgbClr val="E6BFE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83" name="Rectangle 882">
            <a:extLst>
              <a:ext uri="{FF2B5EF4-FFF2-40B4-BE49-F238E27FC236}">
                <a16:creationId xmlns:a16="http://schemas.microsoft.com/office/drawing/2014/main" id="{D6A4E5D6-BCA7-A387-CD66-149485EE8D60}"/>
              </a:ext>
            </a:extLst>
          </p:cNvPr>
          <p:cNvSpPr/>
          <p:nvPr>
            <p:custDataLst>
              <p:tags r:id="rId26"/>
            </p:custDataLst>
          </p:nvPr>
        </p:nvSpPr>
        <p:spPr bwMode="auto">
          <a:xfrm>
            <a:off x="2643188" y="2447925"/>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92" name="Rectangle 891">
            <a:extLst>
              <a:ext uri="{FF2B5EF4-FFF2-40B4-BE49-F238E27FC236}">
                <a16:creationId xmlns:a16="http://schemas.microsoft.com/office/drawing/2014/main" id="{B2BF90E6-8182-029B-0ECD-3FFA3F5F847B}"/>
              </a:ext>
            </a:extLst>
          </p:cNvPr>
          <p:cNvSpPr/>
          <p:nvPr>
            <p:custDataLst>
              <p:tags r:id="rId27"/>
            </p:custDataLst>
          </p:nvPr>
        </p:nvSpPr>
        <p:spPr bwMode="auto">
          <a:xfrm>
            <a:off x="2643188" y="4886325"/>
            <a:ext cx="179388" cy="1333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84" name="Rectangle 883">
            <a:extLst>
              <a:ext uri="{FF2B5EF4-FFF2-40B4-BE49-F238E27FC236}">
                <a16:creationId xmlns:a16="http://schemas.microsoft.com/office/drawing/2014/main" id="{4568C400-4FDD-3DA2-4305-6E9A7A5FCCEA}"/>
              </a:ext>
            </a:extLst>
          </p:cNvPr>
          <p:cNvSpPr/>
          <p:nvPr>
            <p:custDataLst>
              <p:tags r:id="rId28"/>
            </p:custDataLst>
          </p:nvPr>
        </p:nvSpPr>
        <p:spPr bwMode="auto">
          <a:xfrm>
            <a:off x="2643188" y="2803525"/>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91" name="Rectangle 890">
            <a:extLst>
              <a:ext uri="{FF2B5EF4-FFF2-40B4-BE49-F238E27FC236}">
                <a16:creationId xmlns:a16="http://schemas.microsoft.com/office/drawing/2014/main" id="{57598136-CB38-0DEC-61ED-8ADE2ABE473B}"/>
              </a:ext>
            </a:extLst>
          </p:cNvPr>
          <p:cNvSpPr/>
          <p:nvPr>
            <p:custDataLst>
              <p:tags r:id="rId29"/>
            </p:custDataLst>
          </p:nvPr>
        </p:nvSpPr>
        <p:spPr bwMode="auto">
          <a:xfrm>
            <a:off x="2643188" y="4683125"/>
            <a:ext cx="179388" cy="133350"/>
          </a:xfrm>
          <a:prstGeom prst="rect">
            <a:avLst/>
          </a:prstGeom>
          <a:solidFill>
            <a:srgbClr val="C3CFE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85" name="Rectangle 884">
            <a:extLst>
              <a:ext uri="{FF2B5EF4-FFF2-40B4-BE49-F238E27FC236}">
                <a16:creationId xmlns:a16="http://schemas.microsoft.com/office/drawing/2014/main" id="{867F49CA-EDD5-BE85-EC32-9F5912F6D29E}"/>
              </a:ext>
            </a:extLst>
          </p:cNvPr>
          <p:cNvSpPr/>
          <p:nvPr>
            <p:custDataLst>
              <p:tags r:id="rId30"/>
            </p:custDataLst>
          </p:nvPr>
        </p:nvSpPr>
        <p:spPr bwMode="auto">
          <a:xfrm>
            <a:off x="2643188" y="3006725"/>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90" name="Rectangle 889">
            <a:extLst>
              <a:ext uri="{FF2B5EF4-FFF2-40B4-BE49-F238E27FC236}">
                <a16:creationId xmlns:a16="http://schemas.microsoft.com/office/drawing/2014/main" id="{AB985EBB-76CB-A05B-2E19-003B7CDC9E3F}"/>
              </a:ext>
            </a:extLst>
          </p:cNvPr>
          <p:cNvSpPr/>
          <p:nvPr>
            <p:custDataLst>
              <p:tags r:id="rId31"/>
            </p:custDataLst>
          </p:nvPr>
        </p:nvSpPr>
        <p:spPr bwMode="auto">
          <a:xfrm>
            <a:off x="2643188" y="4479925"/>
            <a:ext cx="179388" cy="133350"/>
          </a:xfrm>
          <a:prstGeom prst="rect">
            <a:avLst/>
          </a:prstGeom>
          <a:solidFill>
            <a:srgbClr val="6BCCF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86" name="Rectangle 885">
            <a:extLst>
              <a:ext uri="{FF2B5EF4-FFF2-40B4-BE49-F238E27FC236}">
                <a16:creationId xmlns:a16="http://schemas.microsoft.com/office/drawing/2014/main" id="{989BA828-1714-41DD-EF53-8126E380DE89}"/>
              </a:ext>
            </a:extLst>
          </p:cNvPr>
          <p:cNvSpPr/>
          <p:nvPr>
            <p:custDataLst>
              <p:tags r:id="rId32"/>
            </p:custDataLst>
          </p:nvPr>
        </p:nvSpPr>
        <p:spPr bwMode="auto">
          <a:xfrm>
            <a:off x="2643188" y="3362325"/>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89" name="Rectangle 888">
            <a:extLst>
              <a:ext uri="{FF2B5EF4-FFF2-40B4-BE49-F238E27FC236}">
                <a16:creationId xmlns:a16="http://schemas.microsoft.com/office/drawing/2014/main" id="{F7F84735-ABAC-945F-A486-12ADF6FB5B6F}"/>
              </a:ext>
            </a:extLst>
          </p:cNvPr>
          <p:cNvSpPr/>
          <p:nvPr>
            <p:custDataLst>
              <p:tags r:id="rId33"/>
            </p:custDataLst>
          </p:nvPr>
        </p:nvSpPr>
        <p:spPr bwMode="auto">
          <a:xfrm>
            <a:off x="2643188" y="4124325"/>
            <a:ext cx="179388" cy="133350"/>
          </a:xfrm>
          <a:prstGeom prst="rect">
            <a:avLst/>
          </a:prstGeom>
          <a:solidFill>
            <a:srgbClr val="B7DD9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87" name="Rectangle 886">
            <a:extLst>
              <a:ext uri="{FF2B5EF4-FFF2-40B4-BE49-F238E27FC236}">
                <a16:creationId xmlns:a16="http://schemas.microsoft.com/office/drawing/2014/main" id="{C6171ECA-26CB-0081-E01A-36ECA55B40D0}"/>
              </a:ext>
            </a:extLst>
          </p:cNvPr>
          <p:cNvSpPr/>
          <p:nvPr>
            <p:custDataLst>
              <p:tags r:id="rId34"/>
            </p:custDataLst>
          </p:nvPr>
        </p:nvSpPr>
        <p:spPr bwMode="auto">
          <a:xfrm>
            <a:off x="2643188" y="35655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20" name="Rectangle 919">
            <a:extLst>
              <a:ext uri="{FF2B5EF4-FFF2-40B4-BE49-F238E27FC236}">
                <a16:creationId xmlns:a16="http://schemas.microsoft.com/office/drawing/2014/main" id="{3AFEACB5-A26E-4B42-6725-AA961CDD148B}"/>
              </a:ext>
            </a:extLst>
          </p:cNvPr>
          <p:cNvSpPr/>
          <p:nvPr>
            <p:custDataLst>
              <p:tags r:id="rId35"/>
            </p:custDataLst>
          </p:nvPr>
        </p:nvSpPr>
        <p:spPr bwMode="auto">
          <a:xfrm>
            <a:off x="2643188" y="5241925"/>
            <a:ext cx="179388" cy="13335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84" name="Text Placeholder 10">
            <a:extLst>
              <a:ext uri="{FF2B5EF4-FFF2-40B4-BE49-F238E27FC236}">
                <a16:creationId xmlns:a16="http://schemas.microsoft.com/office/drawing/2014/main" id="{FB34F297-D5A9-9046-311E-B9A59359BE79}"/>
              </a:ext>
            </a:extLst>
          </p:cNvPr>
          <p:cNvSpPr txBox="1">
            <a:spLocks/>
          </p:cNvSpPr>
          <p:nvPr>
            <p:custDataLst>
              <p:tags r:id="rId36"/>
            </p:custDataLst>
          </p:nvPr>
        </p:nvSpPr>
        <p:spPr bwMode="auto">
          <a:xfrm>
            <a:off x="2873376" y="3916363"/>
            <a:ext cx="1382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effectLst/>
              </a:rPr>
              <a:t>State-Owned Enterprises</a:t>
            </a:r>
            <a:endParaRPr lang="en-US" sz="1000" dirty="0"/>
          </a:p>
        </p:txBody>
      </p:sp>
      <p:sp>
        <p:nvSpPr>
          <p:cNvPr id="685" name="Text Placeholder 10">
            <a:extLst>
              <a:ext uri="{FF2B5EF4-FFF2-40B4-BE49-F238E27FC236}">
                <a16:creationId xmlns:a16="http://schemas.microsoft.com/office/drawing/2014/main" id="{234C7D6B-CFAB-B2A9-4C9E-3E82AFBBD9E0}"/>
              </a:ext>
            </a:extLst>
          </p:cNvPr>
          <p:cNvSpPr txBox="1">
            <a:spLocks/>
          </p:cNvSpPr>
          <p:nvPr>
            <p:custDataLst>
              <p:tags r:id="rId37"/>
            </p:custDataLst>
          </p:nvPr>
        </p:nvSpPr>
        <p:spPr bwMode="auto">
          <a:xfrm>
            <a:off x="2873375" y="4119563"/>
            <a:ext cx="1392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t>Multilateral Development</a:t>
            </a:r>
          </a:p>
          <a:p>
            <a:pPr marL="0" indent="0">
              <a:spcBef>
                <a:spcPct val="0"/>
              </a:spcBef>
              <a:spcAft>
                <a:spcPct val="0"/>
              </a:spcAft>
              <a:buNone/>
            </a:pPr>
            <a:r>
              <a:rPr lang="en-US" sz="1000" dirty="0"/>
              <a:t>Finance Institutions</a:t>
            </a:r>
          </a:p>
        </p:txBody>
      </p:sp>
      <p:sp>
        <p:nvSpPr>
          <p:cNvPr id="682" name="Text Placeholder 10">
            <a:extLst>
              <a:ext uri="{FF2B5EF4-FFF2-40B4-BE49-F238E27FC236}">
                <a16:creationId xmlns:a16="http://schemas.microsoft.com/office/drawing/2014/main" id="{305031E6-4198-CDAF-5CDB-95B2C76958EF}"/>
              </a:ext>
            </a:extLst>
          </p:cNvPr>
          <p:cNvSpPr txBox="1">
            <a:spLocks/>
          </p:cNvSpPr>
          <p:nvPr>
            <p:custDataLst>
              <p:tags r:id="rId38"/>
            </p:custDataLst>
          </p:nvPr>
        </p:nvSpPr>
        <p:spPr bwMode="auto">
          <a:xfrm>
            <a:off x="2873376" y="3560763"/>
            <a:ext cx="12430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dirty="0"/>
              <a:t>National Development</a:t>
            </a:r>
          </a:p>
          <a:p>
            <a:pPr marL="0" indent="0">
              <a:spcBef>
                <a:spcPct val="0"/>
              </a:spcBef>
              <a:spcAft>
                <a:spcPct val="0"/>
              </a:spcAft>
              <a:buNone/>
            </a:pPr>
            <a:r>
              <a:rPr lang="en-US" sz="1000" dirty="0"/>
              <a:t>Finance Institutions</a:t>
            </a:r>
          </a:p>
        </p:txBody>
      </p:sp>
      <p:sp>
        <p:nvSpPr>
          <p:cNvPr id="686" name="Text Placeholder 10">
            <a:extLst>
              <a:ext uri="{FF2B5EF4-FFF2-40B4-BE49-F238E27FC236}">
                <a16:creationId xmlns:a16="http://schemas.microsoft.com/office/drawing/2014/main" id="{DEEEC191-5DD1-7E32-E8E8-955546FC673B}"/>
              </a:ext>
            </a:extLst>
          </p:cNvPr>
          <p:cNvSpPr txBox="1">
            <a:spLocks/>
          </p:cNvSpPr>
          <p:nvPr>
            <p:custDataLst>
              <p:tags r:id="rId39"/>
            </p:custDataLst>
          </p:nvPr>
        </p:nvSpPr>
        <p:spPr bwMode="auto">
          <a:xfrm>
            <a:off x="2873376" y="4475163"/>
            <a:ext cx="695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6BAF00E-116D-4937-BF4D-C201435C3EF3}" type="datetime'''''''G''''''''''o''v''''''''e''''r''nme''''n''''t'''''''''''">
              <a:rPr lang="en-US" altLang="en-US" sz="1000" smtClean="0"/>
              <a:pPr marL="0" indent="0">
                <a:spcBef>
                  <a:spcPct val="0"/>
                </a:spcBef>
                <a:spcAft>
                  <a:spcPct val="0"/>
                </a:spcAft>
                <a:buNone/>
              </a:pPr>
              <a:t>Government</a:t>
            </a:fld>
            <a:endParaRPr lang="en-US" sz="1000" dirty="0"/>
          </a:p>
        </p:txBody>
      </p:sp>
      <p:sp>
        <p:nvSpPr>
          <p:cNvPr id="681" name="Text Placeholder 10">
            <a:extLst>
              <a:ext uri="{FF2B5EF4-FFF2-40B4-BE49-F238E27FC236}">
                <a16:creationId xmlns:a16="http://schemas.microsoft.com/office/drawing/2014/main" id="{2D98F062-9413-B65B-D136-F2775B4B88BF}"/>
              </a:ext>
            </a:extLst>
          </p:cNvPr>
          <p:cNvSpPr txBox="1">
            <a:spLocks/>
          </p:cNvSpPr>
          <p:nvPr>
            <p:custDataLst>
              <p:tags r:id="rId40"/>
            </p:custDataLst>
          </p:nvPr>
        </p:nvSpPr>
        <p:spPr bwMode="auto">
          <a:xfrm>
            <a:off x="2873375" y="3357563"/>
            <a:ext cx="1298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041FB60-DC03-439F-8836-BC3607C5D8DC}" type="datetime'''H''''''o''useho''''l''d''s/I''''ndivi''''d''''''ua''ls'">
              <a:rPr lang="en-US" altLang="en-US" sz="1000" smtClean="0"/>
              <a:pPr marL="0" indent="0">
                <a:spcBef>
                  <a:spcPct val="0"/>
                </a:spcBef>
                <a:spcAft>
                  <a:spcPct val="0"/>
                </a:spcAft>
                <a:buNone/>
              </a:pPr>
              <a:t>Households/Individuals</a:t>
            </a:fld>
            <a:endParaRPr lang="en-US" sz="1000" dirty="0"/>
          </a:p>
        </p:txBody>
      </p:sp>
      <p:sp>
        <p:nvSpPr>
          <p:cNvPr id="687" name="Text Placeholder 10">
            <a:extLst>
              <a:ext uri="{FF2B5EF4-FFF2-40B4-BE49-F238E27FC236}">
                <a16:creationId xmlns:a16="http://schemas.microsoft.com/office/drawing/2014/main" id="{5011BF16-C1CA-6D9F-C354-3789C61D2B94}"/>
              </a:ext>
            </a:extLst>
          </p:cNvPr>
          <p:cNvSpPr txBox="1">
            <a:spLocks/>
          </p:cNvSpPr>
          <p:nvPr>
            <p:custDataLst>
              <p:tags r:id="rId41"/>
            </p:custDataLst>
          </p:nvPr>
        </p:nvSpPr>
        <p:spPr bwMode="auto">
          <a:xfrm>
            <a:off x="2873376" y="4678363"/>
            <a:ext cx="1185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2630F7A-17FF-4980-A5B9-C67F8A6D96D0}" type="datetime'In''s''t''itu''t''''''''ional I''n''''''v''e''''st''ors'''">
              <a:rPr lang="en-US" altLang="en-US" sz="1000" smtClean="0"/>
              <a:pPr marL="0" indent="0">
                <a:spcBef>
                  <a:spcPct val="0"/>
                </a:spcBef>
                <a:spcAft>
                  <a:spcPct val="0"/>
                </a:spcAft>
                <a:buNone/>
              </a:pPr>
              <a:t>Institutional Investors</a:t>
            </a:fld>
            <a:endParaRPr lang="en-US" sz="1000" dirty="0"/>
          </a:p>
        </p:txBody>
      </p:sp>
      <p:sp>
        <p:nvSpPr>
          <p:cNvPr id="680" name="Text Placeholder 10">
            <a:extLst>
              <a:ext uri="{FF2B5EF4-FFF2-40B4-BE49-F238E27FC236}">
                <a16:creationId xmlns:a16="http://schemas.microsoft.com/office/drawing/2014/main" id="{967E2A71-F54F-C23B-9FF5-4F6507552C2D}"/>
              </a:ext>
            </a:extLst>
          </p:cNvPr>
          <p:cNvSpPr txBox="1">
            <a:spLocks/>
          </p:cNvSpPr>
          <p:nvPr>
            <p:custDataLst>
              <p:tags r:id="rId42"/>
            </p:custDataLst>
          </p:nvPr>
        </p:nvSpPr>
        <p:spPr bwMode="auto">
          <a:xfrm>
            <a:off x="2873375" y="3001963"/>
            <a:ext cx="12493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dirty="0"/>
              <a:t>State-Owned Financial</a:t>
            </a:r>
          </a:p>
          <a:p>
            <a:pPr marL="0" indent="0">
              <a:spcBef>
                <a:spcPct val="0"/>
              </a:spcBef>
              <a:spcAft>
                <a:spcPct val="0"/>
              </a:spcAft>
              <a:buNone/>
            </a:pPr>
            <a:r>
              <a:rPr lang="en-US" sz="1000" dirty="0"/>
              <a:t>Institutions</a:t>
            </a:r>
          </a:p>
        </p:txBody>
      </p:sp>
      <p:sp>
        <p:nvSpPr>
          <p:cNvPr id="688" name="Text Placeholder 10">
            <a:extLst>
              <a:ext uri="{FF2B5EF4-FFF2-40B4-BE49-F238E27FC236}">
                <a16:creationId xmlns:a16="http://schemas.microsoft.com/office/drawing/2014/main" id="{C16E6F3B-FA8C-7615-45F4-87527719B91E}"/>
              </a:ext>
            </a:extLst>
          </p:cNvPr>
          <p:cNvSpPr txBox="1">
            <a:spLocks/>
          </p:cNvSpPr>
          <p:nvPr>
            <p:custDataLst>
              <p:tags r:id="rId43"/>
            </p:custDataLst>
          </p:nvPr>
        </p:nvSpPr>
        <p:spPr bwMode="auto">
          <a:xfrm>
            <a:off x="2873376" y="4881563"/>
            <a:ext cx="12366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t>Bilateral Development</a:t>
            </a:r>
          </a:p>
          <a:p>
            <a:pPr marL="0" indent="0">
              <a:spcBef>
                <a:spcPct val="0"/>
              </a:spcBef>
              <a:spcAft>
                <a:spcPct val="0"/>
              </a:spcAft>
              <a:buNone/>
            </a:pPr>
            <a:r>
              <a:rPr lang="en-US" sz="1000" dirty="0"/>
              <a:t>Finance Institutions</a:t>
            </a:r>
          </a:p>
        </p:txBody>
      </p:sp>
      <p:sp>
        <p:nvSpPr>
          <p:cNvPr id="679" name="Text Placeholder 10">
            <a:extLst>
              <a:ext uri="{FF2B5EF4-FFF2-40B4-BE49-F238E27FC236}">
                <a16:creationId xmlns:a16="http://schemas.microsoft.com/office/drawing/2014/main" id="{76D30BC5-9EEC-5FCB-9C81-3D15766A9080}"/>
              </a:ext>
            </a:extLst>
          </p:cNvPr>
          <p:cNvSpPr txBox="1">
            <a:spLocks/>
          </p:cNvSpPr>
          <p:nvPr>
            <p:custDataLst>
              <p:tags r:id="rId44"/>
            </p:custDataLst>
          </p:nvPr>
        </p:nvSpPr>
        <p:spPr bwMode="auto">
          <a:xfrm>
            <a:off x="2873375" y="2798763"/>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71A0633-C1BF-49F4-B668-51241167B98E}" type="datetime'C''or''''p''''''o''''''''''''ra''''''''ti''''o''''''''''''n'''">
              <a:rPr lang="en-US" altLang="en-US" sz="1000" smtClean="0"/>
              <a:pPr marL="0" indent="0">
                <a:spcBef>
                  <a:spcPct val="0"/>
                </a:spcBef>
                <a:spcAft>
                  <a:spcPct val="0"/>
                </a:spcAft>
                <a:buNone/>
              </a:pPr>
              <a:t>Corporation</a:t>
            </a:fld>
            <a:endParaRPr lang="en-US" sz="1000" dirty="0"/>
          </a:p>
        </p:txBody>
      </p:sp>
      <p:sp>
        <p:nvSpPr>
          <p:cNvPr id="915" name="Text Placeholder 10">
            <a:extLst>
              <a:ext uri="{FF2B5EF4-FFF2-40B4-BE49-F238E27FC236}">
                <a16:creationId xmlns:a16="http://schemas.microsoft.com/office/drawing/2014/main" id="{6CFA9D3E-404F-41D4-ED0F-996B8EF95EA6}"/>
              </a:ext>
            </a:extLst>
          </p:cNvPr>
          <p:cNvSpPr txBox="1">
            <a:spLocks/>
          </p:cNvSpPr>
          <p:nvPr>
            <p:custDataLst>
              <p:tags r:id="rId45"/>
            </p:custDataLst>
          </p:nvPr>
        </p:nvSpPr>
        <p:spPr bwMode="auto">
          <a:xfrm>
            <a:off x="2873375" y="5237163"/>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225EF68-BE06-47E2-8D27-2429F0B8BE42}" type="datetime'''''''''''F''''''''u''''''''n''''ds'''''">
              <a:rPr lang="en-US" altLang="en-US" sz="1000" smtClean="0"/>
              <a:pPr/>
              <a:t>Funds</a:t>
            </a:fld>
            <a:endParaRPr lang="en-US" sz="1000" dirty="0"/>
          </a:p>
        </p:txBody>
      </p:sp>
      <p:sp>
        <p:nvSpPr>
          <p:cNvPr id="678" name="Text Placeholder 10">
            <a:extLst>
              <a:ext uri="{FF2B5EF4-FFF2-40B4-BE49-F238E27FC236}">
                <a16:creationId xmlns:a16="http://schemas.microsoft.com/office/drawing/2014/main" id="{508940D6-1F65-1B0D-364D-00369985DA90}"/>
              </a:ext>
            </a:extLst>
          </p:cNvPr>
          <p:cNvSpPr txBox="1">
            <a:spLocks/>
          </p:cNvSpPr>
          <p:nvPr>
            <p:custDataLst>
              <p:tags r:id="rId46"/>
            </p:custDataLst>
          </p:nvPr>
        </p:nvSpPr>
        <p:spPr bwMode="auto">
          <a:xfrm>
            <a:off x="2873375" y="2443163"/>
            <a:ext cx="12541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dirty="0"/>
              <a:t>Commercial Financial </a:t>
            </a:r>
          </a:p>
          <a:p>
            <a:pPr marL="0" indent="0">
              <a:spcBef>
                <a:spcPct val="0"/>
              </a:spcBef>
              <a:spcAft>
                <a:spcPct val="0"/>
              </a:spcAft>
              <a:buNone/>
            </a:pPr>
            <a:r>
              <a:rPr lang="en-US" sz="1000" dirty="0"/>
              <a:t>Institutions</a:t>
            </a:r>
          </a:p>
        </p:txBody>
      </p:sp>
      <p:graphicFrame>
        <p:nvGraphicFramePr>
          <p:cNvPr id="903" name="Chart 902">
            <a:extLst>
              <a:ext uri="{FF2B5EF4-FFF2-40B4-BE49-F238E27FC236}">
                <a16:creationId xmlns:a16="http://schemas.microsoft.com/office/drawing/2014/main" id="{E3EB870D-D425-68AE-B435-D4CF6D00656B}"/>
              </a:ext>
            </a:extLst>
          </p:cNvPr>
          <p:cNvGraphicFramePr/>
          <p:nvPr>
            <p:custDataLst>
              <p:tags r:id="rId47"/>
            </p:custDataLst>
          </p:nvPr>
        </p:nvGraphicFramePr>
        <p:xfrm>
          <a:off x="4779963" y="2152650"/>
          <a:ext cx="2254250" cy="4124325"/>
        </p:xfrm>
        <a:graphic>
          <a:graphicData uri="http://schemas.openxmlformats.org/drawingml/2006/chart">
            <c:chart xmlns:c="http://schemas.openxmlformats.org/drawingml/2006/chart" xmlns:r="http://schemas.openxmlformats.org/officeDocument/2006/relationships" r:id="rId88"/>
          </a:graphicData>
        </a:graphic>
      </p:graphicFrame>
      <p:sp>
        <p:nvSpPr>
          <p:cNvPr id="30" name="Text Placeholder 10">
            <a:extLst>
              <a:ext uri="{FF2B5EF4-FFF2-40B4-BE49-F238E27FC236}">
                <a16:creationId xmlns:a16="http://schemas.microsoft.com/office/drawing/2014/main" id="{863D2BC6-F492-9E13-E3C9-A52EAD5E9387}"/>
              </a:ext>
            </a:extLst>
          </p:cNvPr>
          <p:cNvSpPr txBox="1">
            <a:spLocks/>
          </p:cNvSpPr>
          <p:nvPr>
            <p:custDataLst>
              <p:tags r:id="rId48"/>
            </p:custDataLst>
          </p:nvPr>
        </p:nvSpPr>
        <p:spPr bwMode="gray">
          <a:xfrm>
            <a:off x="4527550" y="5561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09B3547-297D-48A0-99AD-322472A5596F}" type="datetime'''''''''''''''1''''''''0''''%'">
              <a:rPr lang="en-US" altLang="en-US" sz="1200" smtClean="0"/>
              <a:pPr/>
              <a:t>10%</a:t>
            </a:fld>
            <a:endParaRPr lang="en-US" sz="1200" dirty="0"/>
          </a:p>
        </p:txBody>
      </p:sp>
      <p:sp>
        <p:nvSpPr>
          <p:cNvPr id="31" name="Text Placeholder 10">
            <a:extLst>
              <a:ext uri="{FF2B5EF4-FFF2-40B4-BE49-F238E27FC236}">
                <a16:creationId xmlns:a16="http://schemas.microsoft.com/office/drawing/2014/main" id="{C4E45BBA-831E-7EC4-A0D6-BCC0938B85B7}"/>
              </a:ext>
            </a:extLst>
          </p:cNvPr>
          <p:cNvSpPr txBox="1">
            <a:spLocks/>
          </p:cNvSpPr>
          <p:nvPr>
            <p:custDataLst>
              <p:tags r:id="rId49"/>
            </p:custDataLst>
          </p:nvPr>
        </p:nvSpPr>
        <p:spPr bwMode="gray">
          <a:xfrm>
            <a:off x="4527550" y="52022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0D910EE-A9A8-4FA9-8434-1E7ACBBCBCE8}" type="datetime'2''''''''0''%'''''''''''''''''''''''''''''''''''''''''''''''">
              <a:rPr lang="en-US" altLang="en-US" sz="1200" smtClean="0"/>
              <a:pPr/>
              <a:t>20%</a:t>
            </a:fld>
            <a:endParaRPr lang="en-US" sz="1200" dirty="0"/>
          </a:p>
        </p:txBody>
      </p:sp>
      <p:sp>
        <p:nvSpPr>
          <p:cNvPr id="32" name="Text Placeholder 10">
            <a:extLst>
              <a:ext uri="{FF2B5EF4-FFF2-40B4-BE49-F238E27FC236}">
                <a16:creationId xmlns:a16="http://schemas.microsoft.com/office/drawing/2014/main" id="{1855FEEA-6282-77C4-87E3-3AB306D62FE7}"/>
              </a:ext>
            </a:extLst>
          </p:cNvPr>
          <p:cNvSpPr txBox="1">
            <a:spLocks/>
          </p:cNvSpPr>
          <p:nvPr>
            <p:custDataLst>
              <p:tags r:id="rId50"/>
            </p:custDataLst>
          </p:nvPr>
        </p:nvSpPr>
        <p:spPr bwMode="gray">
          <a:xfrm>
            <a:off x="4527550" y="48418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1663EF8-D45B-43AC-A552-0CD1F59B3F2F}" type="datetime'''''''''''''''''''''''''''3''''0''''''%'''''''''">
              <a:rPr lang="en-US" altLang="en-US" sz="1200" smtClean="0"/>
              <a:pPr/>
              <a:t>30%</a:t>
            </a:fld>
            <a:endParaRPr lang="en-US" sz="1200" dirty="0"/>
          </a:p>
        </p:txBody>
      </p:sp>
      <p:sp>
        <p:nvSpPr>
          <p:cNvPr id="33" name="Text Placeholder 10">
            <a:extLst>
              <a:ext uri="{FF2B5EF4-FFF2-40B4-BE49-F238E27FC236}">
                <a16:creationId xmlns:a16="http://schemas.microsoft.com/office/drawing/2014/main" id="{41C46DA7-645D-9462-D9A4-E0F68D65F2E5}"/>
              </a:ext>
            </a:extLst>
          </p:cNvPr>
          <p:cNvSpPr txBox="1">
            <a:spLocks/>
          </p:cNvSpPr>
          <p:nvPr>
            <p:custDataLst>
              <p:tags r:id="rId51"/>
            </p:custDataLst>
          </p:nvPr>
        </p:nvSpPr>
        <p:spPr bwMode="gray">
          <a:xfrm>
            <a:off x="4527550" y="4483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2FE60AB-FF95-45BD-8C60-3ABE873DDD5C}" type="datetime'''''4''0''%'''''''''''''''''''''''''''''''''''''''''''''''">
              <a:rPr lang="en-US" altLang="en-US" sz="1200" smtClean="0"/>
              <a:pPr/>
              <a:t>40%</a:t>
            </a:fld>
            <a:endParaRPr lang="en-US" sz="1200" dirty="0"/>
          </a:p>
        </p:txBody>
      </p:sp>
      <p:sp>
        <p:nvSpPr>
          <p:cNvPr id="34" name="Text Placeholder 10">
            <a:extLst>
              <a:ext uri="{FF2B5EF4-FFF2-40B4-BE49-F238E27FC236}">
                <a16:creationId xmlns:a16="http://schemas.microsoft.com/office/drawing/2014/main" id="{2F284ADD-E2A8-0F75-C8CB-CA87341817CC}"/>
              </a:ext>
            </a:extLst>
          </p:cNvPr>
          <p:cNvSpPr txBox="1">
            <a:spLocks/>
          </p:cNvSpPr>
          <p:nvPr>
            <p:custDataLst>
              <p:tags r:id="rId52"/>
            </p:custDataLst>
          </p:nvPr>
        </p:nvSpPr>
        <p:spPr bwMode="gray">
          <a:xfrm>
            <a:off x="4527550" y="41243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4219AFF-7845-4484-BCC7-FBDBDADC6D34}" type="datetime'''''''''''''''''5''''''''0''''''''''%'''''''''''">
              <a:rPr lang="en-US" altLang="en-US" sz="1200" smtClean="0"/>
              <a:pPr/>
              <a:t>50%</a:t>
            </a:fld>
            <a:endParaRPr lang="en-US" sz="1200" dirty="0"/>
          </a:p>
        </p:txBody>
      </p:sp>
      <p:sp>
        <p:nvSpPr>
          <p:cNvPr id="35" name="Text Placeholder 10">
            <a:extLst>
              <a:ext uri="{FF2B5EF4-FFF2-40B4-BE49-F238E27FC236}">
                <a16:creationId xmlns:a16="http://schemas.microsoft.com/office/drawing/2014/main" id="{4CE2290D-E16D-53B0-CD71-5C6D2D304D70}"/>
              </a:ext>
            </a:extLst>
          </p:cNvPr>
          <p:cNvSpPr txBox="1">
            <a:spLocks/>
          </p:cNvSpPr>
          <p:nvPr>
            <p:custDataLst>
              <p:tags r:id="rId53"/>
            </p:custDataLst>
          </p:nvPr>
        </p:nvSpPr>
        <p:spPr bwMode="gray">
          <a:xfrm>
            <a:off x="4527550" y="37655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D73976C-EE3A-438F-80CA-3E0877CEEA7C}" type="datetime'''''''''6''''''''''''''''''''''0''''''''''''%'''''">
              <a:rPr lang="en-US" altLang="en-US" sz="1200" smtClean="0"/>
              <a:pPr/>
              <a:t>60%</a:t>
            </a:fld>
            <a:endParaRPr lang="en-US" sz="1200" dirty="0"/>
          </a:p>
        </p:txBody>
      </p:sp>
      <p:sp>
        <p:nvSpPr>
          <p:cNvPr id="36" name="Text Placeholder 10">
            <a:extLst>
              <a:ext uri="{FF2B5EF4-FFF2-40B4-BE49-F238E27FC236}">
                <a16:creationId xmlns:a16="http://schemas.microsoft.com/office/drawing/2014/main" id="{D93CFAB0-B31F-EF2C-9678-2E087D8280E5}"/>
              </a:ext>
            </a:extLst>
          </p:cNvPr>
          <p:cNvSpPr txBox="1">
            <a:spLocks/>
          </p:cNvSpPr>
          <p:nvPr>
            <p:custDataLst>
              <p:tags r:id="rId54"/>
            </p:custDataLst>
          </p:nvPr>
        </p:nvSpPr>
        <p:spPr bwMode="gray">
          <a:xfrm>
            <a:off x="4527550" y="34067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749418-B549-40F7-BCCD-1D472B4801B1}" type="datetime'''''''7''''0''''''''''''''''''''''''%'''''''''''''''''''''">
              <a:rPr lang="en-US" altLang="en-US" sz="1200" smtClean="0"/>
              <a:pPr/>
              <a:t>70%</a:t>
            </a:fld>
            <a:endParaRPr lang="en-US" sz="1200" dirty="0"/>
          </a:p>
        </p:txBody>
      </p:sp>
      <p:sp>
        <p:nvSpPr>
          <p:cNvPr id="37" name="Text Placeholder 10">
            <a:extLst>
              <a:ext uri="{FF2B5EF4-FFF2-40B4-BE49-F238E27FC236}">
                <a16:creationId xmlns:a16="http://schemas.microsoft.com/office/drawing/2014/main" id="{7B826D95-B0E6-4453-9920-DBAFE8A0431B}"/>
              </a:ext>
            </a:extLst>
          </p:cNvPr>
          <p:cNvSpPr>
            <a:spLocks noGrp="1"/>
          </p:cNvSpPr>
          <p:nvPr>
            <p:custDataLst>
              <p:tags r:id="rId55"/>
            </p:custDataLst>
          </p:nvPr>
        </p:nvSpPr>
        <p:spPr bwMode="gray">
          <a:xfrm>
            <a:off x="4611688" y="5919788"/>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7B987D2-B470-4FC6-B14E-8603B145C51D}" type="datetime'''''''''''''''''''''''0''%'''''''''''''''''''''''''''''''''">
              <a:rPr lang="en-US" altLang="en-US" sz="1200" smtClean="0"/>
              <a:pPr/>
              <a:t>0%</a:t>
            </a:fld>
            <a:endParaRPr lang="en-US" sz="1200" dirty="0"/>
          </a:p>
        </p:txBody>
      </p:sp>
      <p:sp>
        <p:nvSpPr>
          <p:cNvPr id="38" name="Text Placeholder 10">
            <a:extLst>
              <a:ext uri="{FF2B5EF4-FFF2-40B4-BE49-F238E27FC236}">
                <a16:creationId xmlns:a16="http://schemas.microsoft.com/office/drawing/2014/main" id="{C6D708EF-0628-A2B4-6928-6C6040605CFA}"/>
              </a:ext>
            </a:extLst>
          </p:cNvPr>
          <p:cNvSpPr txBox="1">
            <a:spLocks/>
          </p:cNvSpPr>
          <p:nvPr>
            <p:custDataLst>
              <p:tags r:id="rId56"/>
            </p:custDataLst>
          </p:nvPr>
        </p:nvSpPr>
        <p:spPr bwMode="gray">
          <a:xfrm>
            <a:off x="4527550" y="26876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33A6736-8670-44F8-A250-CB34558868B5}" type="datetime'''''''''''9''''''''''''''''''''''''''''''''0%'">
              <a:rPr lang="en-US" altLang="en-US" sz="1200" smtClean="0"/>
              <a:pPr/>
              <a:t>90%</a:t>
            </a:fld>
            <a:endParaRPr lang="en-US" sz="1200" dirty="0"/>
          </a:p>
        </p:txBody>
      </p:sp>
      <p:sp>
        <p:nvSpPr>
          <p:cNvPr id="39" name="Text Placeholder 10">
            <a:extLst>
              <a:ext uri="{FF2B5EF4-FFF2-40B4-BE49-F238E27FC236}">
                <a16:creationId xmlns:a16="http://schemas.microsoft.com/office/drawing/2014/main" id="{9E95A856-8783-E510-045C-2FF35970B5A6}"/>
              </a:ext>
            </a:extLst>
          </p:cNvPr>
          <p:cNvSpPr txBox="1">
            <a:spLocks/>
          </p:cNvSpPr>
          <p:nvPr>
            <p:custDataLst>
              <p:tags r:id="rId57"/>
            </p:custDataLst>
          </p:nvPr>
        </p:nvSpPr>
        <p:spPr bwMode="gray">
          <a:xfrm>
            <a:off x="4443413" y="2328863"/>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116B13-A0CE-48F1-8858-C1A3728513A1}" type="datetime'''''''''''''''''''''1''''''''0''0''''''''%'''''''''''">
              <a:rPr lang="en-US" altLang="en-US" sz="1200" smtClean="0"/>
              <a:pPr/>
              <a:t>100%</a:t>
            </a:fld>
            <a:endParaRPr lang="en-US" sz="1200" dirty="0"/>
          </a:p>
        </p:txBody>
      </p:sp>
      <p:sp>
        <p:nvSpPr>
          <p:cNvPr id="43" name="Text Placeholder 10">
            <a:extLst>
              <a:ext uri="{FF2B5EF4-FFF2-40B4-BE49-F238E27FC236}">
                <a16:creationId xmlns:a16="http://schemas.microsoft.com/office/drawing/2014/main" id="{6274DC01-925F-A8C6-8A63-D0058D9F04BF}"/>
              </a:ext>
            </a:extLst>
          </p:cNvPr>
          <p:cNvSpPr txBox="1">
            <a:spLocks/>
          </p:cNvSpPr>
          <p:nvPr>
            <p:custDataLst>
              <p:tags r:id="rId58"/>
            </p:custDataLst>
          </p:nvPr>
        </p:nvSpPr>
        <p:spPr bwMode="gray">
          <a:xfrm>
            <a:off x="4527550" y="30464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B2B6EA-A701-4189-A8CB-6ACB6CBB5901}" type="datetime'''''''''''''''''''''''8''''''''''''''''''''0%'''''''''''''''''">
              <a:rPr lang="en-US" altLang="en-US" sz="1200" smtClean="0"/>
              <a:pPr/>
              <a:t>80%</a:t>
            </a:fld>
            <a:endParaRPr lang="en-US" sz="1200" dirty="0"/>
          </a:p>
        </p:txBody>
      </p:sp>
      <p:sp>
        <p:nvSpPr>
          <p:cNvPr id="44" name="Text Placeholder 10">
            <a:extLst>
              <a:ext uri="{FF2B5EF4-FFF2-40B4-BE49-F238E27FC236}">
                <a16:creationId xmlns:a16="http://schemas.microsoft.com/office/drawing/2014/main" id="{B4041EB9-8D16-631E-B3A7-63AB23609908}"/>
              </a:ext>
            </a:extLst>
          </p:cNvPr>
          <p:cNvSpPr txBox="1">
            <a:spLocks/>
          </p:cNvSpPr>
          <p:nvPr>
            <p:custDataLst>
              <p:tags r:id="rId59"/>
            </p:custDataLst>
          </p:nvPr>
        </p:nvSpPr>
        <p:spPr bwMode="gray">
          <a:xfrm>
            <a:off x="6045200" y="2370138"/>
            <a:ext cx="263525" cy="182563"/>
          </a:xfrm>
          <a:prstGeom prst="rect">
            <a:avLst/>
          </a:prstGeom>
          <a:solidFill>
            <a:schemeClr val="accent4"/>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C2DF0A-6756-4E50-9F20-CD8E26C6A20D}" type="datetime'''''''''2''''''''''''''''''%'''">
              <a:rPr lang="en-US" altLang="en-US" sz="1200" smtClean="0">
                <a:solidFill>
                  <a:schemeClr val="bg1"/>
                </a:solidFill>
                <a:effectLst/>
              </a:rPr>
              <a:pPr/>
              <a:t>2%</a:t>
            </a:fld>
            <a:endParaRPr lang="en-US" sz="1200" dirty="0">
              <a:solidFill>
                <a:schemeClr val="bg1"/>
              </a:solidFill>
            </a:endParaRPr>
          </a:p>
        </p:txBody>
      </p:sp>
      <p:sp>
        <p:nvSpPr>
          <p:cNvPr id="45" name="Text Placeholder 10">
            <a:extLst>
              <a:ext uri="{FF2B5EF4-FFF2-40B4-BE49-F238E27FC236}">
                <a16:creationId xmlns:a16="http://schemas.microsoft.com/office/drawing/2014/main" id="{73C75B1E-AB88-8D62-4E2E-44BBBA126AED}"/>
              </a:ext>
            </a:extLst>
          </p:cNvPr>
          <p:cNvSpPr txBox="1">
            <a:spLocks/>
          </p:cNvSpPr>
          <p:nvPr>
            <p:custDataLst>
              <p:tags r:id="rId60"/>
            </p:custDataLst>
          </p:nvPr>
        </p:nvSpPr>
        <p:spPr bwMode="gray">
          <a:xfrm>
            <a:off x="6045200" y="2559050"/>
            <a:ext cx="263525" cy="182563"/>
          </a:xfrm>
          <a:prstGeom prst="rect">
            <a:avLst/>
          </a:prstGeom>
          <a:solidFill>
            <a:schemeClr val="accent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560A6C-C4EC-42C6-9BAA-42CA6C1C524A}" type="datetime'3''''''''''''''''''''''%'''''''''">
              <a:rPr lang="en-US" altLang="en-US" sz="1200" smtClean="0">
                <a:solidFill>
                  <a:schemeClr val="bg1"/>
                </a:solidFill>
                <a:effectLst/>
              </a:rPr>
              <a:pPr/>
              <a:t>3%</a:t>
            </a:fld>
            <a:endParaRPr lang="en-US" sz="1200" dirty="0">
              <a:solidFill>
                <a:schemeClr val="bg1"/>
              </a:solidFill>
            </a:endParaRPr>
          </a:p>
        </p:txBody>
      </p:sp>
      <p:sp>
        <p:nvSpPr>
          <p:cNvPr id="46" name="Text Placeholder 10">
            <a:extLst>
              <a:ext uri="{FF2B5EF4-FFF2-40B4-BE49-F238E27FC236}">
                <a16:creationId xmlns:a16="http://schemas.microsoft.com/office/drawing/2014/main" id="{89E9282B-AA6A-EB23-70F1-578E9DA53117}"/>
              </a:ext>
            </a:extLst>
          </p:cNvPr>
          <p:cNvSpPr txBox="1">
            <a:spLocks/>
          </p:cNvSpPr>
          <p:nvPr>
            <p:custDataLst>
              <p:tags r:id="rId61"/>
            </p:custDataLst>
          </p:nvPr>
        </p:nvSpPr>
        <p:spPr bwMode="gray">
          <a:xfrm>
            <a:off x="5664200" y="2187575"/>
            <a:ext cx="482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a:t>
            </a:r>
            <a:fld id="{886CF816-8A49-40EF-A923-B23A9467B9D2}" type="datetime'''''''''''''''''''''''''''''''''''''3''''''''''3''''''9'''''''">
              <a:rPr lang="en-US" altLang="en-US" sz="1200" smtClean="0"/>
              <a:pPr/>
              <a:t>339</a:t>
            </a:fld>
            <a:r>
              <a:rPr lang="en-US" altLang="en-US" sz="1200">
                <a:effectLst/>
              </a:rPr>
              <a:t>B</a:t>
            </a:r>
            <a:endParaRPr lang="en-US" sz="1200" dirty="0"/>
          </a:p>
        </p:txBody>
      </p:sp>
      <p:sp>
        <p:nvSpPr>
          <p:cNvPr id="47" name="Text Placeholder 10">
            <a:extLst>
              <a:ext uri="{FF2B5EF4-FFF2-40B4-BE49-F238E27FC236}">
                <a16:creationId xmlns:a16="http://schemas.microsoft.com/office/drawing/2014/main" id="{D1CC4B47-7FEC-B1F9-2D8D-0EEEAB5B9CA0}"/>
              </a:ext>
            </a:extLst>
          </p:cNvPr>
          <p:cNvSpPr txBox="1">
            <a:spLocks/>
          </p:cNvSpPr>
          <p:nvPr>
            <p:custDataLst>
              <p:tags r:id="rId62"/>
            </p:custDataLst>
          </p:nvPr>
        </p:nvSpPr>
        <p:spPr bwMode="gray">
          <a:xfrm>
            <a:off x="5503863" y="2455863"/>
            <a:ext cx="263525"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E54DB-3CE0-475B-BF8E-8231FFA13AE3}" type="datetime'''''''2''''''''''''''''''''''''%'''''''''''''''''''''''''">
              <a:rPr lang="en-US" altLang="en-US" sz="1200" smtClean="0">
                <a:solidFill>
                  <a:schemeClr val="bg1"/>
                </a:solidFill>
                <a:effectLst/>
              </a:rPr>
              <a:pPr/>
              <a:t>2%</a:t>
            </a:fld>
            <a:endParaRPr lang="en-US" sz="1200" dirty="0">
              <a:solidFill>
                <a:schemeClr val="bg1"/>
              </a:solidFill>
            </a:endParaRPr>
          </a:p>
        </p:txBody>
      </p:sp>
      <p:sp>
        <p:nvSpPr>
          <p:cNvPr id="48" name="Rectangle 47">
            <a:extLst>
              <a:ext uri="{FF2B5EF4-FFF2-40B4-BE49-F238E27FC236}">
                <a16:creationId xmlns:a16="http://schemas.microsoft.com/office/drawing/2014/main" id="{34F1C551-31D9-5EE6-B59D-9EF78E48766B}"/>
              </a:ext>
            </a:extLst>
          </p:cNvPr>
          <p:cNvSpPr/>
          <p:nvPr>
            <p:custDataLst>
              <p:tags r:id="rId63"/>
            </p:custDataLst>
          </p:nvPr>
        </p:nvSpPr>
        <p:spPr bwMode="auto">
          <a:xfrm>
            <a:off x="6927850" y="3167063"/>
            <a:ext cx="160338" cy="120650"/>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49" name="Rectangle 48">
            <a:extLst>
              <a:ext uri="{FF2B5EF4-FFF2-40B4-BE49-F238E27FC236}">
                <a16:creationId xmlns:a16="http://schemas.microsoft.com/office/drawing/2014/main" id="{A044C546-1F42-D378-A38A-9825FC01E80A}"/>
              </a:ext>
            </a:extLst>
          </p:cNvPr>
          <p:cNvSpPr/>
          <p:nvPr>
            <p:custDataLst>
              <p:tags r:id="rId64"/>
            </p:custDataLst>
          </p:nvPr>
        </p:nvSpPr>
        <p:spPr bwMode="auto">
          <a:xfrm>
            <a:off x="6927850" y="2468563"/>
            <a:ext cx="160338" cy="120650"/>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0" name="Rectangle 49">
            <a:extLst>
              <a:ext uri="{FF2B5EF4-FFF2-40B4-BE49-F238E27FC236}">
                <a16:creationId xmlns:a16="http://schemas.microsoft.com/office/drawing/2014/main" id="{5B21A9E6-2F7B-16AD-A8C8-B4822DE441FD}"/>
              </a:ext>
            </a:extLst>
          </p:cNvPr>
          <p:cNvSpPr/>
          <p:nvPr>
            <p:custDataLst>
              <p:tags r:id="rId65"/>
            </p:custDataLst>
          </p:nvPr>
        </p:nvSpPr>
        <p:spPr bwMode="auto">
          <a:xfrm>
            <a:off x="6927850" y="3541713"/>
            <a:ext cx="160338" cy="1206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1" name="Rectangle 50">
            <a:extLst>
              <a:ext uri="{FF2B5EF4-FFF2-40B4-BE49-F238E27FC236}">
                <a16:creationId xmlns:a16="http://schemas.microsoft.com/office/drawing/2014/main" id="{D14AE64B-36FC-16A0-8C4D-BC5A543F4373}"/>
              </a:ext>
            </a:extLst>
          </p:cNvPr>
          <p:cNvSpPr/>
          <p:nvPr>
            <p:custDataLst>
              <p:tags r:id="rId66"/>
            </p:custDataLst>
          </p:nvPr>
        </p:nvSpPr>
        <p:spPr bwMode="auto">
          <a:xfrm>
            <a:off x="6927850" y="2655888"/>
            <a:ext cx="160338" cy="120650"/>
          </a:xfrm>
          <a:prstGeom prst="rect">
            <a:avLst/>
          </a:prstGeom>
          <a:solidFill>
            <a:srgbClr val="D86D0A"/>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2" name="Rectangle 51">
            <a:extLst>
              <a:ext uri="{FF2B5EF4-FFF2-40B4-BE49-F238E27FC236}">
                <a16:creationId xmlns:a16="http://schemas.microsoft.com/office/drawing/2014/main" id="{8AB65FAF-12C9-CF8A-C44E-360C060E1CCB}"/>
              </a:ext>
            </a:extLst>
          </p:cNvPr>
          <p:cNvSpPr/>
          <p:nvPr>
            <p:custDataLst>
              <p:tags r:id="rId67"/>
            </p:custDataLst>
          </p:nvPr>
        </p:nvSpPr>
        <p:spPr bwMode="auto">
          <a:xfrm>
            <a:off x="6927850" y="3354388"/>
            <a:ext cx="160338" cy="1206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3" name="Rectangle 52">
            <a:extLst>
              <a:ext uri="{FF2B5EF4-FFF2-40B4-BE49-F238E27FC236}">
                <a16:creationId xmlns:a16="http://schemas.microsoft.com/office/drawing/2014/main" id="{B837DF93-24D0-078C-7309-B97EABDA94E9}"/>
              </a:ext>
            </a:extLst>
          </p:cNvPr>
          <p:cNvSpPr/>
          <p:nvPr>
            <p:custDataLst>
              <p:tags r:id="rId68"/>
            </p:custDataLst>
          </p:nvPr>
        </p:nvSpPr>
        <p:spPr bwMode="auto">
          <a:xfrm>
            <a:off x="6927850" y="2979738"/>
            <a:ext cx="160338" cy="1206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4" name="Rectangle 53">
            <a:extLst>
              <a:ext uri="{FF2B5EF4-FFF2-40B4-BE49-F238E27FC236}">
                <a16:creationId xmlns:a16="http://schemas.microsoft.com/office/drawing/2014/main" id="{BB37D1E1-893B-2557-E8C8-0EEDF1B2ABCB}"/>
              </a:ext>
            </a:extLst>
          </p:cNvPr>
          <p:cNvSpPr/>
          <p:nvPr>
            <p:custDataLst>
              <p:tags r:id="rId69"/>
            </p:custDataLst>
          </p:nvPr>
        </p:nvSpPr>
        <p:spPr bwMode="auto">
          <a:xfrm>
            <a:off x="6927850" y="3729038"/>
            <a:ext cx="160338" cy="1206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5" name="Text Placeholder 10">
            <a:extLst>
              <a:ext uri="{FF2B5EF4-FFF2-40B4-BE49-F238E27FC236}">
                <a16:creationId xmlns:a16="http://schemas.microsoft.com/office/drawing/2014/main" id="{1D9C3B43-3927-184B-5C1B-D13D48C47A92}"/>
              </a:ext>
            </a:extLst>
          </p:cNvPr>
          <p:cNvSpPr txBox="1">
            <a:spLocks/>
          </p:cNvSpPr>
          <p:nvPr>
            <p:custDataLst>
              <p:tags r:id="rId70"/>
            </p:custDataLst>
          </p:nvPr>
        </p:nvSpPr>
        <p:spPr bwMode="auto">
          <a:xfrm>
            <a:off x="7138988" y="3163888"/>
            <a:ext cx="6159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9F4EBA9-D78C-4009-857C-166A70C9532F}" type="datetime'''''''''''''Hy''''''''d''ro''''po''''w''''''''e''''''r'''''">
              <a:rPr lang="en-US" altLang="en-US" sz="900" smtClean="0"/>
              <a:pPr/>
              <a:t>Hydropower</a:t>
            </a:fld>
            <a:endParaRPr lang="en-US" sz="900" dirty="0"/>
          </a:p>
        </p:txBody>
      </p:sp>
      <p:sp>
        <p:nvSpPr>
          <p:cNvPr id="56" name="Text Placeholder 10">
            <a:extLst>
              <a:ext uri="{FF2B5EF4-FFF2-40B4-BE49-F238E27FC236}">
                <a16:creationId xmlns:a16="http://schemas.microsoft.com/office/drawing/2014/main" id="{70556C0A-9F59-5388-EF0E-34CE3ECF3DFE}"/>
              </a:ext>
            </a:extLst>
          </p:cNvPr>
          <p:cNvSpPr txBox="1">
            <a:spLocks/>
          </p:cNvSpPr>
          <p:nvPr>
            <p:custDataLst>
              <p:tags r:id="rId71"/>
            </p:custDataLst>
          </p:nvPr>
        </p:nvSpPr>
        <p:spPr bwMode="auto">
          <a:xfrm>
            <a:off x="7138988" y="3351213"/>
            <a:ext cx="285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A2A54D5-1141-4E70-AD74-8F7832C50CB9}" type="datetime'''''''''''O''''''''t''''''''h''''''er'''''''''">
              <a:rPr lang="en-US" altLang="en-US" sz="900" smtClean="0"/>
              <a:pPr/>
              <a:t>Other</a:t>
            </a:fld>
            <a:endParaRPr lang="en-US" sz="900" dirty="0"/>
          </a:p>
        </p:txBody>
      </p:sp>
      <p:sp>
        <p:nvSpPr>
          <p:cNvPr id="57" name="Text Placeholder 10">
            <a:extLst>
              <a:ext uri="{FF2B5EF4-FFF2-40B4-BE49-F238E27FC236}">
                <a16:creationId xmlns:a16="http://schemas.microsoft.com/office/drawing/2014/main" id="{BFDF2C82-F257-5990-0199-97B508266A99}"/>
              </a:ext>
            </a:extLst>
          </p:cNvPr>
          <p:cNvSpPr txBox="1">
            <a:spLocks/>
          </p:cNvSpPr>
          <p:nvPr>
            <p:custDataLst>
              <p:tags r:id="rId72"/>
            </p:custDataLst>
          </p:nvPr>
        </p:nvSpPr>
        <p:spPr bwMode="auto">
          <a:xfrm>
            <a:off x="7138988" y="2976563"/>
            <a:ext cx="514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78194D1-1D8C-4D9E-9D97-89E30333DBFE}" type="datetime'''''''''''''''''''Bio''e''''n''''''''''''''''er''gy'''">
              <a:rPr lang="en-US" altLang="en-US" sz="900" smtClean="0"/>
              <a:pPr/>
              <a:t>Bioenergy</a:t>
            </a:fld>
            <a:endParaRPr lang="en-US" sz="900" dirty="0"/>
          </a:p>
        </p:txBody>
      </p:sp>
      <p:sp>
        <p:nvSpPr>
          <p:cNvPr id="58" name="Text Placeholder 10">
            <a:extLst>
              <a:ext uri="{FF2B5EF4-FFF2-40B4-BE49-F238E27FC236}">
                <a16:creationId xmlns:a16="http://schemas.microsoft.com/office/drawing/2014/main" id="{E50E0ABF-ABAB-22E8-B144-F452231C525A}"/>
              </a:ext>
            </a:extLst>
          </p:cNvPr>
          <p:cNvSpPr txBox="1">
            <a:spLocks/>
          </p:cNvSpPr>
          <p:nvPr>
            <p:custDataLst>
              <p:tags r:id="rId73"/>
            </p:custDataLst>
          </p:nvPr>
        </p:nvSpPr>
        <p:spPr bwMode="auto">
          <a:xfrm>
            <a:off x="7138988" y="3538538"/>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4B0E5C1-E097-4B11-A49A-995FB1A3B6D6}" type="datetime'''O''''n''''''''s''''''''''ho''''''r''''''e ''''''''''wi''nd'">
              <a:rPr lang="en-US" altLang="en-US" sz="900" smtClean="0"/>
              <a:pPr/>
              <a:t>Onshore wind</a:t>
            </a:fld>
            <a:endParaRPr lang="en-US" sz="900" dirty="0"/>
          </a:p>
        </p:txBody>
      </p:sp>
      <p:sp>
        <p:nvSpPr>
          <p:cNvPr id="59" name="Text Placeholder 10">
            <a:extLst>
              <a:ext uri="{FF2B5EF4-FFF2-40B4-BE49-F238E27FC236}">
                <a16:creationId xmlns:a16="http://schemas.microsoft.com/office/drawing/2014/main" id="{AF0B898A-4566-11B0-5A42-4872B261366D}"/>
              </a:ext>
            </a:extLst>
          </p:cNvPr>
          <p:cNvSpPr txBox="1">
            <a:spLocks/>
          </p:cNvSpPr>
          <p:nvPr>
            <p:custDataLst>
              <p:tags r:id="rId74"/>
            </p:custDataLst>
          </p:nvPr>
        </p:nvSpPr>
        <p:spPr bwMode="auto">
          <a:xfrm>
            <a:off x="7138988" y="2652713"/>
            <a:ext cx="7493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E75FA0A-85BA-489A-89B0-F0111EE0609D}" type="datetime'''''So''lar'' the''rmal&#10;''''i''n''cludin''''''g ''''CSP'' '''">
              <a:rPr lang="en-US" altLang="en-US" sz="900" smtClean="0"/>
              <a:pPr/>
              <a:t>Solar thermal
including CSP </a:t>
            </a:fld>
            <a:endParaRPr lang="en-US" sz="900" dirty="0"/>
          </a:p>
        </p:txBody>
      </p:sp>
      <p:sp>
        <p:nvSpPr>
          <p:cNvPr id="60" name="Text Placeholder 10">
            <a:extLst>
              <a:ext uri="{FF2B5EF4-FFF2-40B4-BE49-F238E27FC236}">
                <a16:creationId xmlns:a16="http://schemas.microsoft.com/office/drawing/2014/main" id="{7989C2C3-2D48-4505-C5F4-C2DD31D4FB6F}"/>
              </a:ext>
            </a:extLst>
          </p:cNvPr>
          <p:cNvSpPr txBox="1">
            <a:spLocks/>
          </p:cNvSpPr>
          <p:nvPr>
            <p:custDataLst>
              <p:tags r:id="rId75"/>
            </p:custDataLst>
          </p:nvPr>
        </p:nvSpPr>
        <p:spPr bwMode="auto">
          <a:xfrm>
            <a:off x="7138988" y="3725863"/>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36FE9FA-C094-435C-AED3-DBE8F9D47572}" type="datetime'''''O''''''''''''''ff''''sh''''ore'''' ''''''''win''d'">
              <a:rPr lang="en-US" altLang="en-US" sz="900" smtClean="0"/>
              <a:pPr/>
              <a:t>Offshore wind</a:t>
            </a:fld>
            <a:endParaRPr lang="en-US" sz="900" dirty="0"/>
          </a:p>
        </p:txBody>
      </p:sp>
      <p:sp>
        <p:nvSpPr>
          <p:cNvPr id="61" name="Text Placeholder 10">
            <a:extLst>
              <a:ext uri="{FF2B5EF4-FFF2-40B4-BE49-F238E27FC236}">
                <a16:creationId xmlns:a16="http://schemas.microsoft.com/office/drawing/2014/main" id="{8D24C659-9552-4072-AD0D-0403CC7D50D4}"/>
              </a:ext>
            </a:extLst>
          </p:cNvPr>
          <p:cNvSpPr txBox="1">
            <a:spLocks/>
          </p:cNvSpPr>
          <p:nvPr>
            <p:custDataLst>
              <p:tags r:id="rId76"/>
            </p:custDataLst>
          </p:nvPr>
        </p:nvSpPr>
        <p:spPr bwMode="auto">
          <a:xfrm>
            <a:off x="7138988" y="2465388"/>
            <a:ext cx="450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EAD45DE-B55F-41F0-8981-66B8951BCAB1}" type="datetime'''So''l''''''''''a''''r'''''''''' ''''''''P''''''V'''''''">
              <a:rPr lang="en-US" altLang="en-US" sz="900" smtClean="0"/>
              <a:pPr/>
              <a:t>Solar PV</a:t>
            </a:fld>
            <a:endParaRPr lang="en-US" sz="900" dirty="0"/>
          </a:p>
        </p:txBody>
      </p:sp>
      <p:grpSp>
        <p:nvGrpSpPr>
          <p:cNvPr id="62" name="btfpColumnHeaderBox334488">
            <a:extLst>
              <a:ext uri="{FF2B5EF4-FFF2-40B4-BE49-F238E27FC236}">
                <a16:creationId xmlns:a16="http://schemas.microsoft.com/office/drawing/2014/main" id="{98BC5997-9E54-EDD7-CD0A-CD080C5DEE0E}"/>
              </a:ext>
            </a:extLst>
          </p:cNvPr>
          <p:cNvGrpSpPr/>
          <p:nvPr>
            <p:custDataLst>
              <p:tags r:id="rId77"/>
            </p:custDataLst>
          </p:nvPr>
        </p:nvGrpSpPr>
        <p:grpSpPr>
          <a:xfrm>
            <a:off x="4441825" y="1554480"/>
            <a:ext cx="3414450" cy="517303"/>
            <a:chOff x="9384308" y="1554480"/>
            <a:chExt cx="1284542" cy="517303"/>
          </a:xfrm>
        </p:grpSpPr>
        <p:sp>
          <p:nvSpPr>
            <p:cNvPr id="63" name="btfpColumnHeaderBoxText334488">
              <a:extLst>
                <a:ext uri="{FF2B5EF4-FFF2-40B4-BE49-F238E27FC236}">
                  <a16:creationId xmlns:a16="http://schemas.microsoft.com/office/drawing/2014/main" id="{FF56A7EE-D701-04FD-75E5-0940684AD6A8}"/>
                </a:ext>
              </a:extLst>
            </p:cNvPr>
            <p:cNvSpPr txBox="1"/>
            <p:nvPr/>
          </p:nvSpPr>
          <p:spPr bwMode="gray">
            <a:xfrm>
              <a:off x="9384308" y="1554480"/>
              <a:ext cx="1284542" cy="503663"/>
            </a:xfrm>
            <a:prstGeom prst="rect">
              <a:avLst/>
            </a:prstGeom>
            <a:noFill/>
          </p:spPr>
          <p:txBody>
            <a:bodyPr vert="horz" wrap="square" lIns="36036" tIns="36036" rIns="36036" bIns="36036" rtlCol="0" anchor="b">
              <a:spAutoFit/>
            </a:bodyPr>
            <a:lstStyle/>
            <a:p>
              <a:pPr marL="0" indent="0">
                <a:spcBef>
                  <a:spcPts val="0"/>
                </a:spcBef>
                <a:buNone/>
              </a:pPr>
              <a:r>
                <a:rPr lang="en-US" sz="1400" dirty="0">
                  <a:solidFill>
                    <a:srgbClr val="000000"/>
                  </a:solidFill>
                </a:rPr>
                <a:t>Global renewable energy finance, </a:t>
              </a:r>
            </a:p>
            <a:p>
              <a:pPr marL="0" indent="0">
                <a:spcBef>
                  <a:spcPts val="0"/>
                </a:spcBef>
                <a:buNone/>
              </a:pPr>
              <a:r>
                <a:rPr lang="en-US" sz="1400" b="1" dirty="0">
                  <a:solidFill>
                    <a:srgbClr val="000000"/>
                  </a:solidFill>
                </a:rPr>
                <a:t>by technology (2020)</a:t>
              </a:r>
              <a:endParaRPr lang="en-US" sz="1400" dirty="0">
                <a:solidFill>
                  <a:srgbClr val="000000"/>
                </a:solidFill>
              </a:endParaRPr>
            </a:p>
          </p:txBody>
        </p:sp>
        <p:cxnSp>
          <p:nvCxnSpPr>
            <p:cNvPr id="896" name="btfpColumnHeaderBoxLine334488">
              <a:extLst>
                <a:ext uri="{FF2B5EF4-FFF2-40B4-BE49-F238E27FC236}">
                  <a16:creationId xmlns:a16="http://schemas.microsoft.com/office/drawing/2014/main" id="{8432E48D-E850-C838-04AE-5D6B2EF2D38E}"/>
                </a:ext>
              </a:extLst>
            </p:cNvPr>
            <p:cNvCxnSpPr>
              <a:cxnSpLocks/>
            </p:cNvCxnSpPr>
            <p:nvPr/>
          </p:nvCxnSpPr>
          <p:spPr bwMode="gray">
            <a:xfrm>
              <a:off x="9384308" y="2071783"/>
              <a:ext cx="128454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41075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02182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b="1" i="0" dirty="0">
                <a:solidFill>
                  <a:srgbClr val="1D1C1D"/>
                </a:solidFill>
                <a:effectLst/>
                <a:latin typeface="Arial" panose="020B0604020202020204" pitchFamily="34" charset="0"/>
                <a:cs typeface="Arial" panose="020B0604020202020204" pitchFamily="34" charset="0"/>
              </a:rPr>
              <a:t>Residential solar incurs relatively high soft costs; commercial &amp; industrial and utility-scale face long permitting processes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51300541"/>
              </p:ext>
            </p:extLst>
          </p:nvPr>
        </p:nvGraphicFramePr>
        <p:xfrm>
          <a:off x="329184" y="1868542"/>
          <a:ext cx="11463865" cy="4344989"/>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349727">
                <a:tc>
                  <a:txBody>
                    <a:bodyPr/>
                    <a:lstStyle/>
                    <a:p>
                      <a:pPr marL="0" indent="0">
                        <a:spcBef>
                          <a:spcPts val="10"/>
                        </a:spcBef>
                        <a:spcAft>
                          <a:spcPts val="10"/>
                        </a:spcAft>
                        <a:buNone/>
                      </a:pPr>
                      <a:endParaRPr lang="en-US" sz="1200" b="1" dirty="0"/>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Commercial &amp; industrial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10"/>
                        </a:spcBef>
                        <a:spcAft>
                          <a:spcPts val="10"/>
                        </a:spcAft>
                        <a:buNone/>
                      </a:pPr>
                      <a:r>
                        <a:rPr kumimoji="0" lang="en-US" sz="1400" b="1" i="0" u="none" strike="noStrike" kern="1200" cap="none" spc="0" normalizeH="0" baseline="0" dirty="0">
                          <a:ln>
                            <a:noFill/>
                          </a:ln>
                          <a:solidFill>
                            <a:schemeClr val="tx1"/>
                          </a:solidFill>
                          <a:effectLst/>
                          <a:uLnTx/>
                          <a:uFillTx/>
                          <a:latin typeface="+mn-lt"/>
                          <a:ea typeface="+mn-ea"/>
                          <a:cs typeface="+mn-cs"/>
                        </a:rPr>
                        <a:t>Utility-scale</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00000">
                <a:tc>
                  <a:txBody>
                    <a:bodyPr/>
                    <a:lstStyle/>
                    <a:p>
                      <a:pPr marL="0" indent="0">
                        <a:spcBef>
                          <a:spcPts val="10"/>
                        </a:spcBef>
                        <a:spcAft>
                          <a:spcPts val="10"/>
                        </a:spcAft>
                        <a:buNone/>
                      </a:pPr>
                      <a:r>
                        <a:rPr lang="en-US" sz="1000" b="1"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dirty="0"/>
                        <a:t>Powers a single residence</a:t>
                      </a:r>
                    </a:p>
                    <a:p>
                      <a:pPr marL="173736" marR="0" indent="-177800" algn="l" defTabSz="711200" rtl="0" eaLnBrk="1" fontAlgn="auto" latinLnBrk="0" hangingPunct="1">
                        <a:lnSpc>
                          <a:spcPct val="100000"/>
                        </a:lnSpc>
                        <a:spcBef>
                          <a:spcPts val="10"/>
                        </a:spcBef>
                        <a:spcAft>
                          <a:spcPts val="10"/>
                        </a:spcAft>
                        <a:buClrTx/>
                        <a:buSzTx/>
                        <a:tabLst/>
                        <a:defRPr/>
                      </a:pPr>
                      <a:r>
                        <a:rPr lang="en-US" sz="1000" b="0" dirty="0"/>
                        <a:t>Typically installed on rooftops or backyard, consisting of an average of 8 to 20 panels</a:t>
                      </a:r>
                    </a:p>
                    <a:p>
                      <a:pPr marL="173736" marR="0" indent="-177800" algn="l" defTabSz="711200" rtl="0" eaLnBrk="1" fontAlgn="auto" latinLnBrk="0" hangingPunct="1">
                        <a:lnSpc>
                          <a:spcPct val="100000"/>
                        </a:lnSpc>
                        <a:spcBef>
                          <a:spcPts val="10"/>
                        </a:spcBef>
                        <a:spcAft>
                          <a:spcPts val="10"/>
                        </a:spcAft>
                        <a:buClrTx/>
                        <a:buSzTx/>
                        <a:tabLst/>
                        <a:defRPr/>
                      </a:pPr>
                      <a:r>
                        <a:rPr lang="en-US" sz="1000" b="0" dirty="0"/>
                        <a:t>2</a:t>
                      </a:r>
                      <a:r>
                        <a:rPr lang="en-US" sz="1000" b="1" dirty="0"/>
                        <a:t>–</a:t>
                      </a:r>
                      <a:r>
                        <a:rPr lang="en-US" sz="1000" b="0" dirty="0"/>
                        <a:t>10 kW</a:t>
                      </a:r>
                      <a:endParaRPr lang="en-US" sz="1000" b="0" baseline="-25000" dirty="0"/>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dirty="0"/>
                        <a:t>Powers a commercial business, including small businesses and large manufacturing facilities </a:t>
                      </a:r>
                    </a:p>
                    <a:p>
                      <a:pPr marL="173736" marR="0" indent="-177800" algn="l" defTabSz="711200" rtl="0" eaLnBrk="1" fontAlgn="auto" latinLnBrk="0" hangingPunct="1">
                        <a:lnSpc>
                          <a:spcPct val="100000"/>
                        </a:lnSpc>
                        <a:spcBef>
                          <a:spcPts val="10"/>
                        </a:spcBef>
                        <a:spcAft>
                          <a:spcPts val="10"/>
                        </a:spcAft>
                        <a:buClrTx/>
                        <a:buSzTx/>
                        <a:tabLst/>
                        <a:defRPr/>
                      </a:pPr>
                      <a:r>
                        <a:rPr lang="en-US" sz="1000" b="0" dirty="0"/>
                        <a:t>Typically installed on rooftops or adjacent land</a:t>
                      </a:r>
                    </a:p>
                    <a:p>
                      <a:pPr marL="173736" marR="0" indent="-177800" algn="l" defTabSz="711200" rtl="0" eaLnBrk="1" fontAlgn="auto" latinLnBrk="0" hangingPunct="1">
                        <a:lnSpc>
                          <a:spcPct val="100000"/>
                        </a:lnSpc>
                        <a:spcBef>
                          <a:spcPts val="10"/>
                        </a:spcBef>
                        <a:spcAft>
                          <a:spcPts val="10"/>
                        </a:spcAft>
                        <a:buClrTx/>
                        <a:buSzTx/>
                        <a:tabLst/>
                        <a:defRPr/>
                      </a:pPr>
                      <a:r>
                        <a:rPr lang="en-US" sz="1000" dirty="0"/>
                        <a:t>10 kW</a:t>
                      </a:r>
                      <a:r>
                        <a:rPr lang="en-US" sz="1000" b="1" dirty="0"/>
                        <a:t>–</a:t>
                      </a:r>
                      <a:r>
                        <a:rPr lang="en-US" sz="1000" dirty="0"/>
                        <a:t>10 MW</a:t>
                      </a:r>
                      <a:endParaRPr lang="en-US" sz="1000" b="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3736" indent="-177800" algn="l">
                        <a:spcBef>
                          <a:spcPts val="10"/>
                        </a:spcBef>
                        <a:spcAft>
                          <a:spcPts val="10"/>
                        </a:spcAft>
                      </a:pPr>
                      <a:r>
                        <a:rPr lang="en-US" sz="1000" b="0" dirty="0"/>
                        <a:t>Large-scale solar projects that generate power to feed the energy grid, supplying a wide array of potential off-takers (spot market, commercial, industrial, and utility companies)</a:t>
                      </a:r>
                    </a:p>
                    <a:p>
                      <a:pPr marL="173736" indent="-177800" algn="l">
                        <a:spcBef>
                          <a:spcPts val="10"/>
                        </a:spcBef>
                        <a:spcAft>
                          <a:spcPts val="10"/>
                        </a:spcAft>
                      </a:pPr>
                      <a:r>
                        <a:rPr lang="en-US" sz="1000" b="0" dirty="0"/>
                        <a:t>10 MW or larger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75200">
                <a:tc>
                  <a:txBody>
                    <a:bodyPr/>
                    <a:lstStyle/>
                    <a:p>
                      <a:pPr marL="0" indent="0">
                        <a:spcBef>
                          <a:spcPts val="10"/>
                        </a:spcBef>
                        <a:spcAft>
                          <a:spcPts val="10"/>
                        </a:spcAft>
                        <a:buNone/>
                      </a:pPr>
                      <a:r>
                        <a:rPr lang="en-US" sz="1000" b="1" dirty="0"/>
                        <a:t>Global cumulative installed capacity</a:t>
                      </a:r>
                      <a:r>
                        <a:rPr lang="en-US" sz="1000" b="1" baseline="0" dirty="0"/>
                        <a:t>, 2023</a:t>
                      </a:r>
                      <a:endParaRPr lang="en-US" sz="1000" b="1" dirty="0"/>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10"/>
                        </a:spcBef>
                        <a:spcAft>
                          <a:spcPts val="10"/>
                        </a:spcAft>
                        <a:buNone/>
                      </a:pPr>
                      <a:r>
                        <a:rPr lang="en-US" sz="1000" b="1" dirty="0"/>
                        <a:t>319 GW</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10"/>
                        </a:spcBef>
                        <a:spcAft>
                          <a:spcPts val="10"/>
                        </a:spcAft>
                        <a:buFontTx/>
                        <a:buNone/>
                      </a:pPr>
                      <a:r>
                        <a:rPr lang="en-US" sz="1000" b="1" dirty="0"/>
                        <a:t>371 GW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10"/>
                        </a:spcBef>
                        <a:spcAft>
                          <a:spcPts val="10"/>
                        </a:spcAft>
                        <a:buFontTx/>
                        <a:buNone/>
                      </a:pPr>
                      <a:r>
                        <a:rPr lang="en-US" sz="1000" b="1" kern="1200" dirty="0">
                          <a:solidFill>
                            <a:schemeClr val="tx1"/>
                          </a:solidFill>
                          <a:latin typeface="+mn-lt"/>
                          <a:ea typeface="+mn-ea"/>
                          <a:cs typeface="+mn-cs"/>
                        </a:rPr>
                        <a:t>794 GW</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78463020"/>
                  </a:ext>
                </a:extLst>
              </a:tr>
              <a:tr h="297967">
                <a:tc>
                  <a:txBody>
                    <a:bodyPr/>
                    <a:lstStyle/>
                    <a:p>
                      <a:pPr marL="0" indent="0">
                        <a:spcBef>
                          <a:spcPts val="10"/>
                        </a:spcBef>
                        <a:spcAft>
                          <a:spcPts val="10"/>
                        </a:spcAft>
                        <a:buNone/>
                      </a:pPr>
                      <a:r>
                        <a:rPr lang="en-US" sz="1000" b="1" dirty="0">
                          <a:solidFill>
                            <a:schemeClr val="tx1"/>
                          </a:solidFill>
                        </a:rPr>
                        <a:t>US system price ($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10"/>
                        </a:spcBef>
                        <a:spcAft>
                          <a:spcPts val="10"/>
                        </a:spcAft>
                        <a:buNone/>
                      </a:pPr>
                      <a:r>
                        <a:rPr lang="en-US" sz="1000" b="1" dirty="0"/>
                        <a:t>$3.25</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10"/>
                        </a:spcBef>
                        <a:spcAft>
                          <a:spcPts val="10"/>
                        </a:spcAft>
                        <a:buNone/>
                      </a:pPr>
                      <a:r>
                        <a:rPr lang="en-US" sz="1000" b="1" dirty="0"/>
                        <a:t>$1.46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10"/>
                        </a:spcBef>
                        <a:spcAft>
                          <a:spcPts val="10"/>
                        </a:spcAft>
                        <a:buNone/>
                      </a:pPr>
                      <a:r>
                        <a:rPr lang="en-US" sz="1000" b="1" kern="1200" dirty="0">
                          <a:solidFill>
                            <a:schemeClr val="tx1"/>
                          </a:solidFill>
                          <a:latin typeface="+mn-lt"/>
                          <a:ea typeface="+mn-ea"/>
                          <a:cs typeface="+mn-cs"/>
                        </a:rPr>
                        <a:t>$0.98</a:t>
                      </a:r>
                      <a:r>
                        <a:rPr lang="en-US" sz="1000" b="1" dirty="0"/>
                        <a:t>–</a:t>
                      </a:r>
                      <a:r>
                        <a:rPr lang="en-US" sz="1000" b="1" kern="1200" dirty="0">
                          <a:solidFill>
                            <a:schemeClr val="tx1"/>
                          </a:solidFill>
                          <a:latin typeface="+mn-lt"/>
                          <a:ea typeface="+mn-ea"/>
                          <a:cs typeface="+mn-cs"/>
                        </a:rPr>
                        <a:t>$1.08 </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6514353"/>
                  </a:ext>
                </a:extLst>
              </a:tr>
              <a:tr h="475200">
                <a:tc>
                  <a:txBody>
                    <a:bodyPr/>
                    <a:lstStyle/>
                    <a:p>
                      <a:pPr marL="0" indent="0">
                        <a:spcBef>
                          <a:spcPts val="10"/>
                        </a:spcBef>
                        <a:spcAft>
                          <a:spcPts val="10"/>
                        </a:spcAft>
                        <a:buNone/>
                      </a:pPr>
                      <a:r>
                        <a:rPr lang="en-US" sz="1000" b="1" dirty="0"/>
                        <a:t>Deployment options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indent="-177800" algn="l">
                        <a:spcBef>
                          <a:spcPts val="10"/>
                        </a:spcBef>
                        <a:spcAft>
                          <a:spcPts val="10"/>
                        </a:spcAft>
                      </a:pPr>
                      <a:r>
                        <a:rPr lang="en-US" sz="1000" b="0" dirty="0"/>
                        <a:t>PPAs</a:t>
                      </a:r>
                    </a:p>
                    <a:p>
                      <a:pPr marL="177800" indent="-177800" algn="l">
                        <a:spcBef>
                          <a:spcPts val="10"/>
                        </a:spcBef>
                        <a:spcAft>
                          <a:spcPts val="10"/>
                        </a:spcAft>
                      </a:pPr>
                      <a:r>
                        <a:rPr lang="en-US" sz="1000" b="0" dirty="0"/>
                        <a:t>Lease</a:t>
                      </a:r>
                    </a:p>
                    <a:p>
                      <a:pPr marL="177800" indent="-177800" algn="l">
                        <a:spcBef>
                          <a:spcPts val="10"/>
                        </a:spcBef>
                        <a:spcAft>
                          <a:spcPts val="10"/>
                        </a:spcAft>
                      </a:pPr>
                      <a:r>
                        <a:rPr lang="en-US" sz="1000" b="0" dirty="0"/>
                        <a:t>Loan</a:t>
                      </a:r>
                    </a:p>
                    <a:p>
                      <a:pPr marL="177800" indent="-177800" algn="l">
                        <a:spcBef>
                          <a:spcPts val="10"/>
                        </a:spcBef>
                        <a:spcAft>
                          <a:spcPts val="10"/>
                        </a:spcAft>
                      </a:pPr>
                      <a:r>
                        <a:rPr lang="en-US" sz="1000" b="0" dirty="0"/>
                        <a:t>Direct purchase</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indent="-177800" algn="l">
                        <a:spcBef>
                          <a:spcPts val="10"/>
                        </a:spcBef>
                        <a:spcAft>
                          <a:spcPts val="10"/>
                        </a:spcAft>
                      </a:pPr>
                      <a:r>
                        <a:rPr lang="en-US" sz="1000" b="0" dirty="0"/>
                        <a:t>PPAs</a:t>
                      </a:r>
                    </a:p>
                    <a:p>
                      <a:pPr marL="177800" indent="-177800" algn="l">
                        <a:spcBef>
                          <a:spcPts val="10"/>
                        </a:spcBef>
                        <a:spcAft>
                          <a:spcPts val="10"/>
                        </a:spcAft>
                      </a:pPr>
                      <a:r>
                        <a:rPr lang="en-US" sz="1000" b="0" dirty="0"/>
                        <a:t>Direct purchase for on-site installation</a:t>
                      </a:r>
                    </a:p>
                    <a:p>
                      <a:pPr marL="177800" indent="-177800" algn="l">
                        <a:spcBef>
                          <a:spcPts val="10"/>
                        </a:spcBef>
                        <a:spcAft>
                          <a:spcPts val="10"/>
                        </a:spcAft>
                      </a:pPr>
                      <a:r>
                        <a:rPr lang="en-US" sz="1000" b="0" dirty="0"/>
                        <a:t>Lease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Project-level financing (equity or debt)</a:t>
                      </a:r>
                    </a:p>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Balance sheet (equity or debt)</a:t>
                      </a:r>
                    </a:p>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Grants</a:t>
                      </a:r>
                    </a:p>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VPPAs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585340">
                <a:tc>
                  <a:txBody>
                    <a:bodyPr/>
                    <a:lstStyle/>
                    <a:p>
                      <a:pPr marL="0" indent="0">
                        <a:spcBef>
                          <a:spcPts val="10"/>
                        </a:spcBef>
                        <a:spcAft>
                          <a:spcPts val="10"/>
                        </a:spcAft>
                        <a:buNone/>
                      </a:pPr>
                      <a:r>
                        <a:rPr lang="en-US" sz="1000" b="1" dirty="0">
                          <a:solidFill>
                            <a:schemeClr val="tx1"/>
                          </a:solidFill>
                        </a:rPr>
                        <a:t>Stakeholders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900" b="0" dirty="0"/>
                        <a:t>Homeowners (off-takers)</a:t>
                      </a:r>
                    </a:p>
                    <a:p>
                      <a:pPr>
                        <a:spcBef>
                          <a:spcPts val="10"/>
                        </a:spcBef>
                        <a:spcAft>
                          <a:spcPts val="10"/>
                        </a:spcAft>
                      </a:pPr>
                      <a:r>
                        <a:rPr lang="en-US" sz="900" b="0" dirty="0"/>
                        <a:t>Financial institutions</a:t>
                      </a:r>
                    </a:p>
                    <a:p>
                      <a:pPr>
                        <a:spcBef>
                          <a:spcPts val="10"/>
                        </a:spcBef>
                        <a:spcAft>
                          <a:spcPts val="10"/>
                        </a:spcAft>
                      </a:pPr>
                      <a:r>
                        <a:rPr lang="en-US" sz="900" b="0" dirty="0"/>
                        <a:t>Contractors and installers</a:t>
                      </a:r>
                    </a:p>
                    <a:p>
                      <a:pPr>
                        <a:spcBef>
                          <a:spcPts val="10"/>
                        </a:spcBef>
                        <a:spcAft>
                          <a:spcPts val="10"/>
                        </a:spcAft>
                      </a:pPr>
                      <a:r>
                        <a:rPr lang="en-US" sz="900" b="0" dirty="0"/>
                        <a:t>Solar and energy storage equipment manufacturers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900" b="0" dirty="0">
                          <a:solidFill>
                            <a:schemeClr val="tx1"/>
                          </a:solidFill>
                        </a:rPr>
                        <a:t>Corporate and industrial customers (off-takers)</a:t>
                      </a:r>
                    </a:p>
                    <a:p>
                      <a:pPr>
                        <a:spcBef>
                          <a:spcPts val="10"/>
                        </a:spcBef>
                        <a:spcAft>
                          <a:spcPts val="10"/>
                        </a:spcAft>
                      </a:pPr>
                      <a:r>
                        <a:rPr lang="en-US" sz="900" b="0" dirty="0">
                          <a:solidFill>
                            <a:schemeClr val="tx1"/>
                          </a:solidFill>
                        </a:rPr>
                        <a:t>Project developers and </a:t>
                      </a:r>
                      <a:r>
                        <a:rPr lang="en-US" sz="900" b="0" dirty="0"/>
                        <a:t>EPCs (engineering, procurement, construction)</a:t>
                      </a:r>
                    </a:p>
                    <a:p>
                      <a:pPr>
                        <a:spcBef>
                          <a:spcPts val="10"/>
                        </a:spcBef>
                        <a:spcAft>
                          <a:spcPts val="10"/>
                        </a:spcAft>
                      </a:pPr>
                      <a:r>
                        <a:rPr lang="en-US" sz="900" b="0" dirty="0">
                          <a:solidFill>
                            <a:schemeClr val="tx1"/>
                          </a:solidFill>
                        </a:rPr>
                        <a:t>Project financiers</a:t>
                      </a:r>
                    </a:p>
                    <a:p>
                      <a:pPr>
                        <a:spcBef>
                          <a:spcPts val="10"/>
                        </a:spcBef>
                        <a:spcAft>
                          <a:spcPts val="10"/>
                        </a:spcAft>
                      </a:pPr>
                      <a:r>
                        <a:rPr lang="en-US" sz="900" b="0" dirty="0">
                          <a:solidFill>
                            <a:schemeClr val="tx1"/>
                          </a:solidFill>
                        </a:rPr>
                        <a:t>Contractors and installers</a:t>
                      </a:r>
                    </a:p>
                    <a:p>
                      <a:pPr>
                        <a:spcBef>
                          <a:spcPts val="10"/>
                        </a:spcBef>
                        <a:spcAft>
                          <a:spcPts val="10"/>
                        </a:spcAft>
                      </a:pPr>
                      <a:r>
                        <a:rPr lang="en-US" sz="900" b="0" dirty="0">
                          <a:solidFill>
                            <a:schemeClr val="tx1"/>
                          </a:solidFill>
                        </a:rPr>
                        <a:t>Local government agency project owners</a:t>
                      </a:r>
                    </a:p>
                    <a:p>
                      <a:pPr>
                        <a:spcBef>
                          <a:spcPts val="10"/>
                        </a:spcBef>
                        <a:spcAft>
                          <a:spcPts val="10"/>
                        </a:spcAft>
                      </a:pPr>
                      <a:r>
                        <a:rPr lang="en-US" sz="900" b="0" dirty="0">
                          <a:solidFill>
                            <a:schemeClr val="tx1"/>
                          </a:solidFill>
                        </a:rPr>
                        <a:t>Solar and energy storage equipment manufacturers</a:t>
                      </a:r>
                    </a:p>
                    <a:p>
                      <a:pPr>
                        <a:spcBef>
                          <a:spcPts val="10"/>
                        </a:spcBef>
                        <a:spcAft>
                          <a:spcPts val="10"/>
                        </a:spcAft>
                      </a:pPr>
                      <a:r>
                        <a:rPr lang="en-US" sz="900" b="0" dirty="0">
                          <a:solidFill>
                            <a:schemeClr val="tx1"/>
                          </a:solidFill>
                        </a:rPr>
                        <a:t>Solar project owner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900" b="0" dirty="0"/>
                        <a:t>Off-takers</a:t>
                      </a:r>
                    </a:p>
                    <a:p>
                      <a:pPr>
                        <a:spcBef>
                          <a:spcPts val="10"/>
                        </a:spcBef>
                        <a:spcAft>
                          <a:spcPts val="10"/>
                        </a:spcAft>
                      </a:pPr>
                      <a:r>
                        <a:rPr lang="en-US" sz="900" b="0" dirty="0"/>
                        <a:t>Project developers and EPCs (engineering, procurement, construction)</a:t>
                      </a:r>
                    </a:p>
                    <a:p>
                      <a:pPr>
                        <a:spcBef>
                          <a:spcPts val="10"/>
                        </a:spcBef>
                        <a:spcAft>
                          <a:spcPts val="10"/>
                        </a:spcAft>
                      </a:pPr>
                      <a:r>
                        <a:rPr lang="en-US" sz="900" b="0" dirty="0"/>
                        <a:t>Project financiers</a:t>
                      </a:r>
                    </a:p>
                    <a:p>
                      <a:pPr>
                        <a:spcBef>
                          <a:spcPts val="10"/>
                        </a:spcBef>
                        <a:spcAft>
                          <a:spcPts val="10"/>
                        </a:spcAft>
                      </a:pPr>
                      <a:r>
                        <a:rPr lang="en-US" sz="900" b="0" dirty="0"/>
                        <a:t>Contractors and installers</a:t>
                      </a:r>
                    </a:p>
                    <a:p>
                      <a:pPr>
                        <a:spcBef>
                          <a:spcPts val="10"/>
                        </a:spcBef>
                        <a:spcAft>
                          <a:spcPts val="10"/>
                        </a:spcAft>
                      </a:pPr>
                      <a:r>
                        <a:rPr lang="en-US" sz="900" b="0" dirty="0"/>
                        <a:t>Local government agencies</a:t>
                      </a:r>
                    </a:p>
                    <a:p>
                      <a:pPr>
                        <a:spcBef>
                          <a:spcPts val="10"/>
                        </a:spcBef>
                        <a:spcAft>
                          <a:spcPts val="10"/>
                        </a:spcAft>
                      </a:pPr>
                      <a:r>
                        <a:rPr lang="en-US" sz="900" b="0" dirty="0"/>
                        <a:t>Solar and energy storage equipment manufacturers</a:t>
                      </a:r>
                    </a:p>
                    <a:p>
                      <a:pPr>
                        <a:spcBef>
                          <a:spcPts val="10"/>
                        </a:spcBef>
                        <a:spcAft>
                          <a:spcPts val="10"/>
                        </a:spcAft>
                      </a:pPr>
                      <a:r>
                        <a:rPr lang="en-US" sz="900" b="0" dirty="0"/>
                        <a:t>Solar project owners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1313808"/>
                  </a:ext>
                </a:extLst>
              </a:tr>
              <a:tr h="432335">
                <a:tc>
                  <a:txBody>
                    <a:bodyPr/>
                    <a:lstStyle/>
                    <a:p>
                      <a:pPr marL="0" indent="0">
                        <a:spcBef>
                          <a:spcPts val="10"/>
                        </a:spcBef>
                        <a:spcAft>
                          <a:spcPts val="10"/>
                        </a:spcAft>
                        <a:buNone/>
                      </a:pPr>
                      <a:r>
                        <a:rPr lang="en-US" sz="1000" b="1" dirty="0">
                          <a:solidFill>
                            <a:schemeClr val="tx1"/>
                          </a:solidFill>
                        </a:rPr>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1000" b="1" dirty="0"/>
                        <a:t>Relatively high soft costs</a:t>
                      </a:r>
                    </a:p>
                    <a:p>
                      <a:pPr>
                        <a:spcBef>
                          <a:spcPts val="10"/>
                        </a:spcBef>
                        <a:spcAft>
                          <a:spcPts val="10"/>
                        </a:spcAft>
                      </a:pPr>
                      <a:r>
                        <a:rPr lang="en-US" sz="1000" b="1" dirty="0"/>
                        <a:t>Relatively high cost per watt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1000" b="1" dirty="0">
                          <a:solidFill>
                            <a:schemeClr val="tx1"/>
                          </a:solidFill>
                        </a:rPr>
                        <a:t>Relatively long permitting process</a:t>
                      </a:r>
                    </a:p>
                    <a:p>
                      <a:pPr>
                        <a:spcBef>
                          <a:spcPts val="10"/>
                        </a:spcBef>
                        <a:spcAft>
                          <a:spcPts val="10"/>
                        </a:spcAft>
                      </a:pPr>
                      <a:r>
                        <a:rPr lang="en-US" sz="1000" b="1" dirty="0">
                          <a:solidFill>
                            <a:schemeClr val="tx1"/>
                          </a:solidFill>
                        </a:rPr>
                        <a:t>Interconnection roadblocks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1000" b="1" dirty="0">
                          <a:solidFill>
                            <a:schemeClr val="tx1"/>
                          </a:solidFill>
                        </a:rPr>
                        <a:t>Relatively long permitting process</a:t>
                      </a:r>
                    </a:p>
                    <a:p>
                      <a:pPr>
                        <a:spcBef>
                          <a:spcPts val="10"/>
                        </a:spcBef>
                        <a:spcAft>
                          <a:spcPts val="10"/>
                        </a:spcAft>
                      </a:pPr>
                      <a:r>
                        <a:rPr lang="en-US" sz="1000" b="1" dirty="0"/>
                        <a:t>Interconnection roadblocks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17" name="Oval 63">
            <a:extLst>
              <a:ext uri="{FF2B5EF4-FFF2-40B4-BE49-F238E27FC236}">
                <a16:creationId xmlns:a16="http://schemas.microsoft.com/office/drawing/2014/main" id="{76329F36-CE18-6FF1-AB3B-EBF8B06FD343}"/>
              </a:ext>
            </a:extLst>
          </p:cNvPr>
          <p:cNvSpPr/>
          <p:nvPr/>
        </p:nvSpPr>
        <p:spPr bwMode="gray">
          <a:xfrm>
            <a:off x="8812750" y="1494265"/>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3</a:t>
            </a:r>
          </a:p>
        </p:txBody>
      </p:sp>
      <p:sp>
        <p:nvSpPr>
          <p:cNvPr id="18" name="Oval 70">
            <a:extLst>
              <a:ext uri="{FF2B5EF4-FFF2-40B4-BE49-F238E27FC236}">
                <a16:creationId xmlns:a16="http://schemas.microsoft.com/office/drawing/2014/main" id="{9E7D71AA-D13D-A8A1-A318-942DF5B658D5}"/>
              </a:ext>
            </a:extLst>
          </p:cNvPr>
          <p:cNvSpPr/>
          <p:nvPr/>
        </p:nvSpPr>
        <p:spPr bwMode="gray">
          <a:xfrm>
            <a:off x="5787811" y="1494265"/>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2</a:t>
            </a:r>
          </a:p>
        </p:txBody>
      </p:sp>
      <p:sp>
        <p:nvSpPr>
          <p:cNvPr id="19" name="Oval 74">
            <a:extLst>
              <a:ext uri="{FF2B5EF4-FFF2-40B4-BE49-F238E27FC236}">
                <a16:creationId xmlns:a16="http://schemas.microsoft.com/office/drawing/2014/main" id="{049DAC70-321E-530E-04D2-31200A2702B5}"/>
              </a:ext>
            </a:extLst>
          </p:cNvPr>
          <p:cNvSpPr/>
          <p:nvPr/>
        </p:nvSpPr>
        <p:spPr bwMode="gray">
          <a:xfrm>
            <a:off x="2762872" y="1494265"/>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1</a:t>
            </a:r>
          </a:p>
        </p:txBody>
      </p:sp>
      <p:sp>
        <p:nvSpPr>
          <p:cNvPr id="20" name="btfpNotesBox361175"/>
          <p:cNvSpPr txBox="1"/>
          <p:nvPr>
            <p:custDataLst>
              <p:tags r:id="rId3"/>
            </p:custDataLst>
          </p:nvPr>
        </p:nvSpPr>
        <p:spPr bwMode="gray">
          <a:xfrm>
            <a:off x="330199" y="6400800"/>
            <a:ext cx="9199283"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
              </a:rPr>
              <a:t>SEIA</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IEA</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Wood Mackenzie </a:t>
            </a:r>
            <a:r>
              <a:rPr kumimoji="0" lang="en-US" sz="800" b="0" i="0" u="none" strike="noStrike" kern="1200" cap="none" spc="0" normalizeH="0" baseline="0" noProof="0" dirty="0">
                <a:ln>
                  <a:noFill/>
                </a:ln>
                <a:solidFill>
                  <a:srgbClr val="000000"/>
                </a:solidFill>
                <a:effectLst/>
                <a:uLnTx/>
                <a:uFillTx/>
                <a:latin typeface="Arial"/>
                <a:ea typeface="+mn-ea"/>
                <a:cs typeface="+mn-cs"/>
              </a:rPr>
              <a:t>(June 2024)</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Taicheng Jin,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2878636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690187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592" imgH="591" progId="TCLayout.ActiveDocument.1">
                  <p:embed/>
                </p:oleObj>
              </mc:Choice>
              <mc:Fallback>
                <p:oleObj name="think-cell Slide" r:id="rId32" imgW="592" imgH="591" progId="TCLayout.ActiveDocument.1">
                  <p:embed/>
                  <p:pic>
                    <p:nvPicPr>
                      <p:cNvPr id="7" name="think-cell data - do not delete" hidden="1"/>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~55% of installed solar PV capacity comes from utility, rest from commercial and residential</a:t>
            </a:r>
          </a:p>
        </p:txBody>
      </p:sp>
      <p:graphicFrame>
        <p:nvGraphicFramePr>
          <p:cNvPr id="9" name="Chart 8">
            <a:extLst>
              <a:ext uri="{FF2B5EF4-FFF2-40B4-BE49-F238E27FC236}">
                <a16:creationId xmlns:a16="http://schemas.microsoft.com/office/drawing/2014/main" id="{0A9D201F-10CC-1C91-7787-B7DE2F48191D}"/>
              </a:ext>
            </a:extLst>
          </p:cNvPr>
          <p:cNvGraphicFramePr/>
          <p:nvPr>
            <p:custDataLst>
              <p:tags r:id="rId3"/>
            </p:custDataLst>
            <p:extLst>
              <p:ext uri="{D42A27DB-BD31-4B8C-83A1-F6EECF244321}">
                <p14:modId xmlns:p14="http://schemas.microsoft.com/office/powerpoint/2010/main" val="4283634548"/>
              </p:ext>
            </p:extLst>
          </p:nvPr>
        </p:nvGraphicFramePr>
        <p:xfrm>
          <a:off x="822325" y="2344738"/>
          <a:ext cx="5876925" cy="3500437"/>
        </p:xfrm>
        <a:graphic>
          <a:graphicData uri="http://schemas.openxmlformats.org/drawingml/2006/chart">
            <c:chart xmlns:c="http://schemas.openxmlformats.org/drawingml/2006/chart" xmlns:r="http://schemas.openxmlformats.org/officeDocument/2006/relationships" r:id="rId34"/>
          </a:graphicData>
        </a:graphic>
      </p:graphicFrame>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719138" y="567213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E020525-8F65-4970-A535-E9E0898C5773}" type="datetime'''''''''''''''0'''''">
              <a:rPr lang="en-US" altLang="en-US" sz="1200" smtClean="0"/>
              <a:pPr marL="0" lvl="0" indent="0" algn="r">
                <a:spcBef>
                  <a:spcPct val="0"/>
                </a:spcBef>
                <a:spcAft>
                  <a:spcPct val="0"/>
                </a:spcAft>
                <a:buNone/>
              </a:pPr>
              <a:t>0</a:t>
            </a:fld>
            <a:endParaRPr lang="en-US" sz="1200" dirty="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50863" y="53022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024B9D-B728-4630-AE7A-C44582EBBA9C}" type="datetime'''''''''''''''''''2''''''''''''''''''0''''''''''''''0'''''">
              <a:rPr lang="en-US" altLang="en-US" sz="1200" smtClean="0"/>
              <a:pPr marL="0" lvl="0" indent="0" algn="r">
                <a:spcBef>
                  <a:spcPct val="0"/>
                </a:spcBef>
                <a:spcAft>
                  <a:spcPct val="0"/>
                </a:spcAft>
                <a:buNone/>
              </a:pPr>
              <a:t>200</a:t>
            </a:fld>
            <a:endParaRPr lang="en-US" sz="1200" dirty="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50863" y="4930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A7AF209-81DB-40F6-B3BC-948F5A131FBC}" type="datetime'''''''''''''''''''''''''''''''''''4''''''''0''''''0'''''''">
              <a:rPr lang="en-US" altLang="en-US" sz="1200" smtClean="0"/>
              <a:pPr marL="0" lvl="0" indent="0" algn="r">
                <a:spcBef>
                  <a:spcPct val="0"/>
                </a:spcBef>
                <a:spcAft>
                  <a:spcPct val="0"/>
                </a:spcAft>
                <a:buNone/>
              </a:pPr>
              <a:t>400</a:t>
            </a:fld>
            <a:endParaRPr lang="en-US" sz="1200" dirty="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50863" y="45608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AFDBE7-A4A9-4AE9-86A3-B7561A9A1C1B}" type="datetime'''''''''''6''''''''''''''''''''00'''''''''''''''''''''''''''''">
              <a:rPr lang="en-US" altLang="en-US" sz="1200" smtClean="0"/>
              <a:pPr marL="0" lvl="0" indent="0" algn="r">
                <a:spcBef>
                  <a:spcPct val="0"/>
                </a:spcBef>
                <a:spcAft>
                  <a:spcPct val="0"/>
                </a:spcAft>
                <a:buNone/>
              </a:pPr>
              <a:t>600</a:t>
            </a:fld>
            <a:endParaRPr lang="en-US" sz="1200" dirty="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50863" y="418941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8F129E5-BAC1-43AC-8ED0-4BBCC18EB1AE}" type="datetime'''''''''''''''''''''''''''''''''''''''''''''''''8''''''0''''0'">
              <a:rPr lang="en-US" altLang="en-US" sz="1200" smtClean="0"/>
              <a:pPr marL="0" lvl="0" indent="0" algn="r">
                <a:spcBef>
                  <a:spcPct val="0"/>
                </a:spcBef>
                <a:spcAft>
                  <a:spcPct val="0"/>
                </a:spcAft>
                <a:buNone/>
              </a:pPr>
              <a:t>800</a:t>
            </a:fld>
            <a:endParaRPr lang="en-US" sz="1200" dirty="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3863" y="38195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0562D96-F2D3-4E2D-B6BE-A121513AA6CD}" type="datetime'''''''''''1'''''''''''''''''',''''''''''''''''00''''0'''">
              <a:rPr lang="en-US" altLang="en-US" sz="1200" smtClean="0"/>
              <a:pPr marL="0" lvl="0" indent="0" algn="r">
                <a:spcBef>
                  <a:spcPct val="0"/>
                </a:spcBef>
                <a:spcAft>
                  <a:spcPct val="0"/>
                </a:spcAft>
                <a:buNone/>
              </a:pPr>
              <a:t>1,000</a:t>
            </a:fld>
            <a:endParaRPr lang="en-US" sz="1200" dirty="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3863" y="34480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34CE00-E8BD-4BB9-8AE4-828DCD6DA389}" type="datetime'''''1'''''',''2''''''''''''''0''0'">
              <a:rPr lang="en-US" altLang="en-US" sz="1200" smtClean="0"/>
              <a:pPr marL="0" lvl="0" indent="0" algn="r">
                <a:spcBef>
                  <a:spcPct val="0"/>
                </a:spcBef>
                <a:spcAft>
                  <a:spcPct val="0"/>
                </a:spcAft>
                <a:buNone/>
              </a:pPr>
              <a:t>1,200</a:t>
            </a:fld>
            <a:endParaRPr lang="en-US" sz="1200" dirty="0"/>
          </a:p>
        </p:txBody>
      </p:sp>
      <p:sp>
        <p:nvSpPr>
          <p:cNvPr id="22" name="Text Placeholder 10">
            <a:extLst>
              <a:ext uri="{FF2B5EF4-FFF2-40B4-BE49-F238E27FC236}">
                <a16:creationId xmlns:a16="http://schemas.microsoft.com/office/drawing/2014/main" id="{7BC0F98F-F318-A186-8EF2-BBB90EEE1F54}"/>
              </a:ext>
            </a:extLst>
          </p:cNvPr>
          <p:cNvSpPr txBox="1">
            <a:spLocks/>
          </p:cNvSpPr>
          <p:nvPr>
            <p:custDataLst>
              <p:tags r:id="rId11"/>
            </p:custDataLst>
          </p:nvPr>
        </p:nvSpPr>
        <p:spPr bwMode="gray">
          <a:xfrm>
            <a:off x="423863" y="3078163"/>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2D7257-A7A8-40B7-8D9F-EB37F1A7AF99}" type="datetime'''''''''''''''''''''1,''''4''''''''''''''''''0''''''''''0'">
              <a:rPr lang="en-US" altLang="en-US" sz="1200" smtClean="0">
                <a:effectLst/>
              </a:rPr>
              <a:pPr marL="0" indent="0" algn="r">
                <a:spcBef>
                  <a:spcPct val="0"/>
                </a:spcBef>
                <a:spcAft>
                  <a:spcPct val="0"/>
                </a:spcAft>
                <a:buNone/>
              </a:pPr>
              <a:t>1,400</a:t>
            </a:fld>
            <a:endParaRPr lang="en-US" sz="1200" dirty="0"/>
          </a:p>
        </p:txBody>
      </p:sp>
      <p:sp>
        <p:nvSpPr>
          <p:cNvPr id="23" name="Text Placeholder 10">
            <a:extLst>
              <a:ext uri="{FF2B5EF4-FFF2-40B4-BE49-F238E27FC236}">
                <a16:creationId xmlns:a16="http://schemas.microsoft.com/office/drawing/2014/main" id="{3861F0E5-91FE-9A12-B257-4640A1B81557}"/>
              </a:ext>
            </a:extLst>
          </p:cNvPr>
          <p:cNvSpPr txBox="1">
            <a:spLocks/>
          </p:cNvSpPr>
          <p:nvPr>
            <p:custDataLst>
              <p:tags r:id="rId12"/>
            </p:custDataLst>
          </p:nvPr>
        </p:nvSpPr>
        <p:spPr bwMode="gray">
          <a:xfrm>
            <a:off x="423863" y="270668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70AF8FA-EA33-43EB-80A1-CBBD470132F8}" type="datetime'''''''''''1'''''''''''''''',''6''''''''''''0''''''0'">
              <a:rPr lang="en-US" altLang="en-US" sz="1200" smtClean="0">
                <a:effectLst/>
              </a:rPr>
              <a:pPr marL="0" indent="0" algn="r">
                <a:spcBef>
                  <a:spcPct val="0"/>
                </a:spcBef>
                <a:spcAft>
                  <a:spcPct val="0"/>
                </a:spcAft>
                <a:buNone/>
              </a:pPr>
              <a:t>1,600</a:t>
            </a:fld>
            <a:endParaRPr lang="en-US" sz="1200" dirty="0"/>
          </a:p>
        </p:txBody>
      </p:sp>
      <p:sp>
        <p:nvSpPr>
          <p:cNvPr id="53" name="Text Placeholder 10">
            <a:extLst>
              <a:ext uri="{FF2B5EF4-FFF2-40B4-BE49-F238E27FC236}">
                <a16:creationId xmlns:a16="http://schemas.microsoft.com/office/drawing/2014/main" id="{0F852491-FF56-EFAF-2D76-F0D97B262091}"/>
              </a:ext>
            </a:extLst>
          </p:cNvPr>
          <p:cNvSpPr txBox="1">
            <a:spLocks/>
          </p:cNvSpPr>
          <p:nvPr>
            <p:custDataLst>
              <p:tags r:id="rId13"/>
            </p:custDataLst>
          </p:nvPr>
        </p:nvSpPr>
        <p:spPr bwMode="gray">
          <a:xfrm>
            <a:off x="423863" y="23368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9D9F62A-71FA-4353-BE14-869F18910975}" type="datetime'''''1'''''''''''''''''''''''''',''''8''''''''''0''0'''">
              <a:rPr lang="en-US" altLang="en-US" sz="1200" smtClean="0">
                <a:effectLst/>
              </a:rPr>
              <a:pPr marL="0" indent="0" algn="r">
                <a:spcBef>
                  <a:spcPct val="0"/>
                </a:spcBef>
                <a:spcAft>
                  <a:spcPct val="0"/>
                </a:spcAft>
                <a:buNone/>
              </a:pPr>
              <a:t>1,800</a:t>
            </a:fld>
            <a:endParaRPr lang="en-US" sz="1200" dirty="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23863" y="2032000"/>
            <a:ext cx="45751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Global cumulative installed solar capacity by producer type (in TWh)</a:t>
            </a:r>
            <a:endParaRPr lang="en-US" sz="1200" dirty="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73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581C71-99AA-4B2E-8301-F6E19A04BC20}" type="datetime'''''''''2''''0''''''''1''''5'''''''''''''''''''''''''''">
              <a:rPr lang="en-US" altLang="en-US" sz="1200" smtClean="0"/>
              <a:pPr marL="0" lvl="0" indent="0" algn="ctr">
                <a:spcBef>
                  <a:spcPct val="0"/>
                </a:spcBef>
                <a:spcAft>
                  <a:spcPct val="0"/>
                </a:spcAft>
                <a:buNone/>
              </a:pPr>
              <a:t>2015</a:t>
            </a:fld>
            <a:endParaRPr lang="en-US" sz="1200" dirty="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1365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E8281C-B6D4-41F1-9B49-BA7B58E58817}" type="datetime'''201''''''''6'''''''''''''''">
              <a:rPr lang="en-US" altLang="en-US" sz="1200" smtClean="0"/>
              <a:pPr marL="0" lvl="0" indent="0" algn="ctr">
                <a:spcBef>
                  <a:spcPct val="0"/>
                </a:spcBef>
                <a:spcAft>
                  <a:spcPct val="0"/>
                </a:spcAft>
                <a:buNone/>
              </a:pPr>
              <a:t>2016</a:t>
            </a:fld>
            <a:endParaRPr lang="en-US" sz="1200" dirty="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00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8DD51C-AF8B-4B6F-AB73-FDF5A524C9E3}" type="datetime'''''''''''''''''''2''''''''0''''''''1''''7'''''''''''''''''''">
              <a:rPr lang="en-US" altLang="en-US" sz="1200" smtClean="0"/>
              <a:pPr marL="0" lvl="0" indent="0" algn="ctr">
                <a:spcBef>
                  <a:spcPct val="0"/>
                </a:spcBef>
                <a:spcAft>
                  <a:spcPct val="0"/>
                </a:spcAft>
                <a:buNone/>
              </a:pPr>
              <a:t>2017</a:t>
            </a:fld>
            <a:endParaRPr lang="en-US" sz="1200" dirty="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63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06C5D4-8912-422E-9199-90785E084F15}" type="datetime'''''''''''''''2''''01''''''''''''8'''''''''">
              <a:rPr lang="en-US" altLang="en-US" sz="1200" smtClean="0"/>
              <a:pPr marL="0" lvl="0" indent="0" algn="ctr">
                <a:spcBef>
                  <a:spcPct val="0"/>
                </a:spcBef>
                <a:spcAft>
                  <a:spcPct val="0"/>
                </a:spcAft>
                <a:buNone/>
              </a:pPr>
              <a:t>2018</a:t>
            </a:fld>
            <a:endParaRPr lang="en-US" sz="1200" dirty="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26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D0B9AE-6E61-4A91-B366-3E0494D6AB1E}" type="datetime'''''''''2''''''''''01''''''''''''9'''''''''''''''''''''''''">
              <a:rPr lang="en-US" altLang="en-US" sz="1200" smtClean="0"/>
              <a:pPr marL="0" lvl="0" indent="0" algn="ctr">
                <a:spcBef>
                  <a:spcPct val="0"/>
                </a:spcBef>
                <a:spcAft>
                  <a:spcPct val="0"/>
                </a:spcAft>
                <a:buNone/>
              </a:pPr>
              <a:t>2019</a:t>
            </a:fld>
            <a:endParaRPr lang="en-US" sz="1200" dirty="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0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A3BF18-F65F-4884-B862-B0C2E5CBC4EB}" type="datetime'''''20''''''''2''0'''''''''''''''''''''''''">
              <a:rPr lang="en-US" altLang="en-US" sz="1200" smtClean="0"/>
              <a:pPr marL="0" lvl="0" indent="0" algn="ctr">
                <a:spcBef>
                  <a:spcPct val="0"/>
                </a:spcBef>
                <a:spcAft>
                  <a:spcPct val="0"/>
                </a:spcAft>
                <a:buNone/>
              </a:pPr>
              <a:t>2020</a:t>
            </a:fld>
            <a:endParaRPr lang="en-US" sz="1200" dirty="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53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FD9E1D-AE6F-46A5-9272-B86526663239}" type="datetime'2''''''''''''0''''''''2''''''''''''''''''1'''''''''">
              <a:rPr lang="en-US" altLang="en-US" sz="1200" smtClean="0"/>
              <a:pPr marL="0" lvl="0" indent="0" algn="ctr">
                <a:spcBef>
                  <a:spcPct val="0"/>
                </a:spcBef>
                <a:spcAft>
                  <a:spcPct val="0"/>
                </a:spcAft>
                <a:buNone/>
              </a:pPr>
              <a:t>2021</a:t>
            </a:fld>
            <a:endParaRPr lang="en-US" sz="1200" dirty="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17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4F9F57C-4AA8-4F84-B7A3-98FFDF0247BF}" type="datetime'2''''''''''''''0''''''''''''''''2''''''''2'''''''''">
              <a:rPr lang="en-US" altLang="en-US" sz="1200" smtClean="0"/>
              <a:pPr marL="0" lvl="0" indent="0" algn="ctr">
                <a:spcBef>
                  <a:spcPct val="0"/>
                </a:spcBef>
                <a:spcAft>
                  <a:spcPct val="0"/>
                </a:spcAft>
                <a:buNone/>
              </a:pPr>
              <a:t>2022</a:t>
            </a:fld>
            <a:endParaRPr lang="en-US" sz="1200" dirty="0"/>
          </a:p>
        </p:txBody>
      </p:sp>
      <p:sp>
        <p:nvSpPr>
          <p:cNvPr id="2" name="Text Placeholder 10">
            <a:extLst>
              <a:ext uri="{FF2B5EF4-FFF2-40B4-BE49-F238E27FC236}">
                <a16:creationId xmlns:a16="http://schemas.microsoft.com/office/drawing/2014/main" id="{D6F31092-2EA5-A9AC-663A-3486FA825B6D}"/>
              </a:ext>
            </a:extLst>
          </p:cNvPr>
          <p:cNvSpPr>
            <a:spLocks noGrp="1"/>
          </p:cNvSpPr>
          <p:nvPr>
            <p:custDataLst>
              <p:tags r:id="rId23"/>
            </p:custDataLst>
          </p:nvPr>
        </p:nvSpPr>
        <p:spPr bwMode="auto">
          <a:xfrm>
            <a:off x="5807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1381646-FE9D-40DB-A3FB-65F6CC4E688F}" type="datetime'2''''0''''''''''''''''''2''''3'''''''''''''''''''''''''">
              <a:rPr lang="en-US" altLang="en-US" sz="1200" smtClean="0"/>
              <a:pPr/>
              <a:t>2023</a:t>
            </a:fld>
            <a:endParaRPr lang="en-US" sz="1200" dirty="0"/>
          </a:p>
        </p:txBody>
      </p:sp>
      <p:sp>
        <p:nvSpPr>
          <p:cNvPr id="27" name="Text Placeholder 10">
            <a:extLst>
              <a:ext uri="{FF2B5EF4-FFF2-40B4-BE49-F238E27FC236}">
                <a16:creationId xmlns:a16="http://schemas.microsoft.com/office/drawing/2014/main" id="{51A556F6-86BA-A084-BEC4-4F7B559B2F57}"/>
              </a:ext>
            </a:extLst>
          </p:cNvPr>
          <p:cNvSpPr>
            <a:spLocks noGrp="1"/>
          </p:cNvSpPr>
          <p:nvPr>
            <p:custDataLst>
              <p:tags r:id="rId24"/>
            </p:custDataLst>
          </p:nvPr>
        </p:nvSpPr>
        <p:spPr bwMode="auto">
          <a:xfrm>
            <a:off x="644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A2E1FE-62E1-4CA1-8068-E8E98098B8B3}" type="datetime'''''''''''''''''''''''''''20''''''''''''''''''''''24'''''">
              <a:rPr lang="en-US" altLang="en-US" sz="1200" smtClean="0"/>
              <a:pPr/>
              <a:t>2024</a:t>
            </a:fld>
            <a:endParaRPr lang="en-US" sz="1200" dirty="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738938" y="4781550"/>
            <a:ext cx="371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7181138-4F2D-4EB1-A482-F42804DFDA0F}" type="datetime'''U''''t''''i''''li''''''''''t''''''y'''''''''''''''''''">
              <a:rPr lang="en-US" altLang="en-US" sz="1200" smtClean="0"/>
              <a:pPr/>
              <a:t>Utility</a:t>
            </a:fld>
            <a:endParaRPr lang="en-US" sz="1200" dirty="0"/>
          </a:p>
        </p:txBody>
      </p: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738938" y="3384550"/>
            <a:ext cx="101441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Commercial</a:t>
            </a:r>
            <a:br>
              <a:rPr lang="en-US" altLang="en-US" sz="1200" dirty="0"/>
            </a:br>
            <a:r>
              <a:rPr lang="en-US" altLang="en-US" sz="1200" dirty="0"/>
              <a:t>&amp; Industrial</a:t>
            </a:r>
            <a:endParaRPr lang="en-US" sz="1200" dirty="0"/>
          </a:p>
        </p:txBody>
      </p:sp>
      <p:sp>
        <p:nvSpPr>
          <p:cNvPr id="3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738938" y="2767013"/>
            <a:ext cx="749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DF656D-58DE-457A-91C8-77658CB24065}" type="datetime'R''''''''e''''si''''de''''nt''''''''''ia''''''''''l'''''">
              <a:rPr lang="en-US" altLang="en-US" sz="1200" smtClean="0"/>
              <a:pPr/>
              <a:t>Residential</a:t>
            </a:fld>
            <a:endParaRPr lang="en-US" sz="1200" dirty="0"/>
          </a:p>
        </p:txBody>
      </p:sp>
      <p:sp>
        <p:nvSpPr>
          <p:cNvPr id="70" name="btfpNotesBox288540"/>
          <p:cNvSpPr txBox="1"/>
          <p:nvPr>
            <p:custDataLst>
              <p:tags r:id="rId28"/>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Off-grid capacity in 2022 is 9 GW.</a:t>
            </a:r>
          </a:p>
          <a:p>
            <a:pPr marL="0" indent="0">
              <a:spcBef>
                <a:spcPts val="0"/>
              </a:spcBef>
              <a:buNone/>
            </a:pPr>
            <a:r>
              <a:rPr lang="en-US" sz="800" dirty="0">
                <a:solidFill>
                  <a:srgbClr val="000000"/>
                </a:solidFill>
              </a:rPr>
              <a:t>Sources: </a:t>
            </a:r>
            <a:r>
              <a:rPr lang="en-US" sz="800" dirty="0">
                <a:solidFill>
                  <a:srgbClr val="000000"/>
                </a:solidFill>
                <a:hlinkClick r:id="rId35"/>
              </a:rPr>
              <a:t>IEA, Renewables 2022</a:t>
            </a:r>
            <a:r>
              <a:rPr lang="en-US" sz="800" dirty="0">
                <a:solidFill>
                  <a:srgbClr val="000000"/>
                </a:solidFill>
              </a:rPr>
              <a:t>, </a:t>
            </a:r>
            <a:r>
              <a:rPr lang="en-US" sz="800" dirty="0">
                <a:solidFill>
                  <a:srgbClr val="000000"/>
                </a:solidFill>
                <a:hlinkClick r:id="rId36"/>
              </a:rPr>
              <a:t>IEA, Solar Power PV Capacity</a:t>
            </a:r>
            <a:endParaRPr lang="en-US" sz="800" dirty="0">
              <a:solidFill>
                <a:srgbClr val="000000"/>
              </a:solidFill>
            </a:endParaRPr>
          </a:p>
          <a:p>
            <a:pPr marL="0" indent="0">
              <a:spcBef>
                <a:spcPts val="0"/>
              </a:spcBef>
              <a:buNone/>
            </a:pPr>
            <a:r>
              <a:rPr lang="en-US" sz="800" dirty="0">
                <a:solidFill>
                  <a:srgbClr val="000000"/>
                </a:solidFill>
              </a:rPr>
              <a:t>Credit: Taicheng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37"/>
              </a:rPr>
              <a:t>Gernot Wagner</a:t>
            </a:r>
            <a:r>
              <a:rPr lang="en-US" sz="800" dirty="0">
                <a:solidFill>
                  <a:srgbClr val="000000"/>
                </a:solidFill>
              </a:rPr>
              <a:t> (23 September 2024); share/adapt </a:t>
            </a:r>
            <a:r>
              <a:rPr lang="en-US" sz="800" dirty="0">
                <a:solidFill>
                  <a:srgbClr val="000000"/>
                </a:solidFill>
                <a:hlinkClick r:id="rId38"/>
              </a:rPr>
              <a:t>with attribution</a:t>
            </a:r>
            <a:r>
              <a:rPr lang="en-US" sz="800" dirty="0">
                <a:solidFill>
                  <a:srgbClr val="000000"/>
                </a:solidFill>
              </a:rPr>
              <a:t>. Contact: </a:t>
            </a:r>
            <a:r>
              <a:rPr lang="en-US" sz="800" dirty="0">
                <a:solidFill>
                  <a:srgbClr val="000000"/>
                </a:solidFill>
                <a:hlinkClick r:id="rId39"/>
              </a:rPr>
              <a:t>gwagner@columbia.edu</a:t>
            </a:r>
            <a:r>
              <a:rPr lang="en-US" sz="800" dirty="0">
                <a:solidFill>
                  <a:srgbClr val="000000"/>
                </a:solidFill>
              </a:rPr>
              <a:t> </a:t>
            </a:r>
          </a:p>
        </p:txBody>
      </p:sp>
      <p:sp>
        <p:nvSpPr>
          <p:cNvPr id="133" name="Rectangle 132"/>
          <p:cNvSpPr/>
          <p:nvPr/>
        </p:nvSpPr>
        <p:spPr bwMode="gray">
          <a:xfrm>
            <a:off x="7774115" y="1965974"/>
            <a:ext cx="681830" cy="4156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pPr>
            <a:r>
              <a:rPr lang="en-US" sz="1200" b="1" dirty="0">
                <a:solidFill>
                  <a:schemeClr val="tx1"/>
                </a:solidFill>
              </a:rPr>
              <a:t>CAGR</a:t>
            </a:r>
            <a:br>
              <a:rPr lang="en-US" sz="1200" b="1" dirty="0">
                <a:solidFill>
                  <a:schemeClr val="tx1"/>
                </a:solidFill>
              </a:rPr>
            </a:br>
            <a:r>
              <a:rPr lang="en-US" sz="1200" b="1" dirty="0">
                <a:solidFill>
                  <a:schemeClr val="tx1"/>
                </a:solidFill>
              </a:rPr>
              <a:t>’15-’24</a:t>
            </a:r>
          </a:p>
        </p:txBody>
      </p:sp>
      <p:sp>
        <p:nvSpPr>
          <p:cNvPr id="141" name="Rectangle 140"/>
          <p:cNvSpPr/>
          <p:nvPr/>
        </p:nvSpPr>
        <p:spPr bwMode="gray">
          <a:xfrm>
            <a:off x="7774115" y="2758680"/>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dirty="0">
                <a:solidFill>
                  <a:schemeClr val="tx1"/>
                </a:solidFill>
              </a:rPr>
              <a:t>+31%</a:t>
            </a:r>
          </a:p>
        </p:txBody>
      </p:sp>
      <p:sp>
        <p:nvSpPr>
          <p:cNvPr id="142" name="Rectangle 141"/>
          <p:cNvSpPr/>
          <p:nvPr/>
        </p:nvSpPr>
        <p:spPr bwMode="gray">
          <a:xfrm>
            <a:off x="7774115" y="3362934"/>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dirty="0">
                <a:solidFill>
                  <a:schemeClr val="tx1"/>
                </a:solidFill>
              </a:rPr>
              <a:t>+20%</a:t>
            </a:r>
          </a:p>
        </p:txBody>
      </p:sp>
      <p:sp>
        <p:nvSpPr>
          <p:cNvPr id="143" name="Rectangle 142"/>
          <p:cNvSpPr/>
          <p:nvPr/>
        </p:nvSpPr>
        <p:spPr bwMode="gray">
          <a:xfrm>
            <a:off x="7774115" y="477739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dirty="0">
                <a:solidFill>
                  <a:schemeClr val="tx1"/>
                </a:solidFill>
              </a:rPr>
              <a:t>+23%</a:t>
            </a:r>
          </a:p>
        </p:txBody>
      </p:sp>
      <p:sp>
        <p:nvSpPr>
          <p:cNvPr id="161" name="Rectangle 160"/>
          <p:cNvSpPr/>
          <p:nvPr/>
        </p:nvSpPr>
        <p:spPr bwMode="gray">
          <a:xfrm>
            <a:off x="7774115" y="241686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dirty="0">
                <a:solidFill>
                  <a:schemeClr val="tx1"/>
                </a:solidFill>
              </a:rPr>
              <a:t>+25.2%</a:t>
            </a:r>
          </a:p>
        </p:txBody>
      </p:sp>
      <p:grpSp>
        <p:nvGrpSpPr>
          <p:cNvPr id="55" name="btfpColumnHeaderBox642406"/>
          <p:cNvGrpSpPr/>
          <p:nvPr>
            <p:custDataLst>
              <p:tags r:id="rId29"/>
            </p:custDataLst>
          </p:nvPr>
        </p:nvGrpSpPr>
        <p:grpSpPr>
          <a:xfrm>
            <a:off x="329184" y="1554480"/>
            <a:ext cx="8195720" cy="315913"/>
            <a:chOff x="9382561" y="1554480"/>
            <a:chExt cx="2477492" cy="315913"/>
          </a:xfrm>
        </p:grpSpPr>
        <p:sp>
          <p:nvSpPr>
            <p:cNvPr id="56" name="btfpColumnHeaderBoxText642406"/>
            <p:cNvSpPr txBox="1"/>
            <p:nvPr/>
          </p:nvSpPr>
          <p:spPr bwMode="gray">
            <a:xfrm>
              <a:off x="9382561"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Strongest growth in recent solar PV deployment comes from residential projects</a:t>
              </a:r>
            </a:p>
          </p:txBody>
        </p:sp>
        <p:cxnSp>
          <p:nvCxnSpPr>
            <p:cNvPr id="57" name="btfpColumnHeaderBoxLine642406"/>
            <p:cNvCxnSpPr/>
            <p:nvPr/>
          </p:nvCxnSpPr>
          <p:spPr bwMode="gray">
            <a:xfrm>
              <a:off x="9382561" y="185210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5D9D4DF0-8D25-D017-1075-2A8DC6A672CA}"/>
              </a:ext>
            </a:extLst>
          </p:cNvPr>
          <p:cNvSpPr/>
          <p:nvPr/>
        </p:nvSpPr>
        <p:spPr bwMode="gray">
          <a:xfrm>
            <a:off x="8685339" y="1554481"/>
            <a:ext cx="3171698" cy="430974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ysClr val="windowText" lastClr="000000"/>
                </a:solidFill>
              </a:rPr>
              <a:t>Residential solar PV trends:</a:t>
            </a:r>
          </a:p>
          <a:p>
            <a:pPr lvl="1"/>
            <a:r>
              <a:rPr lang="en-US" sz="1050" b="1" dirty="0">
                <a:solidFill>
                  <a:sysClr val="windowText" lastClr="000000"/>
                </a:solidFill>
              </a:rPr>
              <a:t>Governments support residential solar PV rollout </a:t>
            </a:r>
            <a:r>
              <a:rPr lang="en-US" sz="1050" dirty="0">
                <a:solidFill>
                  <a:sysClr val="windowText" lastClr="000000"/>
                </a:solidFill>
              </a:rPr>
              <a:t>through </a:t>
            </a:r>
            <a:r>
              <a:rPr lang="en-US" sz="1050" b="1" dirty="0">
                <a:solidFill>
                  <a:sysClr val="windowText" lastClr="000000"/>
                </a:solidFill>
              </a:rPr>
              <a:t>net metering </a:t>
            </a:r>
            <a:r>
              <a:rPr lang="en-US" sz="1050" dirty="0">
                <a:solidFill>
                  <a:sysClr val="windowText" lastClr="000000"/>
                </a:solidFill>
              </a:rPr>
              <a:t>and </a:t>
            </a:r>
            <a:r>
              <a:rPr lang="en-US" sz="1050" b="1" dirty="0">
                <a:solidFill>
                  <a:sysClr val="windowText" lastClr="000000"/>
                </a:solidFill>
              </a:rPr>
              <a:t>tax breaks and credits</a:t>
            </a:r>
            <a:r>
              <a:rPr lang="en-US" sz="1050" dirty="0">
                <a:solidFill>
                  <a:sysClr val="windowText" lastClr="000000"/>
                </a:solidFill>
              </a:rPr>
              <a:t>.</a:t>
            </a:r>
          </a:p>
          <a:p>
            <a:pPr lvl="1"/>
            <a:r>
              <a:rPr lang="en-US" sz="1050" b="1" dirty="0">
                <a:solidFill>
                  <a:sysClr val="windowText" lastClr="000000"/>
                </a:solidFill>
              </a:rPr>
              <a:t>Electricity price increases in Europe </a:t>
            </a:r>
            <a:r>
              <a:rPr lang="en-US" sz="1050" dirty="0">
                <a:solidFill>
                  <a:sysClr val="windowText" lastClr="000000"/>
                </a:solidFill>
              </a:rPr>
              <a:t>make residential solar more attractive.</a:t>
            </a:r>
          </a:p>
          <a:p>
            <a:pPr lvl="1"/>
            <a:r>
              <a:rPr lang="en-US" sz="1050" b="1" dirty="0">
                <a:solidFill>
                  <a:sysClr val="windowText" lastClr="000000"/>
                </a:solidFill>
              </a:rPr>
              <a:t>Self-sufficiency</a:t>
            </a:r>
            <a:r>
              <a:rPr lang="en-US" sz="1050" dirty="0">
                <a:solidFill>
                  <a:sysClr val="windowText" lastClr="000000"/>
                </a:solidFill>
              </a:rPr>
              <a:t> concerns return to US.</a:t>
            </a:r>
          </a:p>
          <a:p>
            <a:pPr>
              <a:spcBef>
                <a:spcPts val="600"/>
              </a:spcBef>
            </a:pPr>
            <a:r>
              <a:rPr lang="en-US" sz="1050" dirty="0">
                <a:solidFill>
                  <a:sysClr val="windowText" lastClr="000000"/>
                </a:solidFill>
              </a:rPr>
              <a:t>Large-scale (C&amp;I and utility) trends:</a:t>
            </a:r>
          </a:p>
          <a:p>
            <a:pPr lvl="1"/>
            <a:r>
              <a:rPr lang="en-US" sz="1050" b="1" dirty="0">
                <a:solidFill>
                  <a:sysClr val="windowText" lastClr="000000"/>
                </a:solidFill>
              </a:rPr>
              <a:t>High electricity prices in the EU </a:t>
            </a:r>
            <a:r>
              <a:rPr lang="en-US" sz="1050" dirty="0">
                <a:solidFill>
                  <a:sysClr val="windowText" lastClr="000000"/>
                </a:solidFill>
              </a:rPr>
              <a:t>(as a result of natural gas) drive</a:t>
            </a:r>
            <a:r>
              <a:rPr lang="en-US" sz="1050" b="1" dirty="0">
                <a:solidFill>
                  <a:sysClr val="windowText" lastClr="000000"/>
                </a:solidFill>
              </a:rPr>
              <a:t> profits for renewables</a:t>
            </a:r>
            <a:r>
              <a:rPr lang="en-US" sz="1050" dirty="0">
                <a:solidFill>
                  <a:sysClr val="windowText" lastClr="000000"/>
                </a:solidFill>
              </a:rPr>
              <a:t>.</a:t>
            </a:r>
          </a:p>
          <a:p>
            <a:pPr lvl="1"/>
            <a:r>
              <a:rPr lang="en-US" sz="1050" b="1" dirty="0">
                <a:solidFill>
                  <a:sysClr val="windowText" lastClr="000000"/>
                </a:solidFill>
              </a:rPr>
              <a:t>Considerable growth in China:</a:t>
            </a:r>
          </a:p>
          <a:p>
            <a:pPr lvl="2"/>
            <a:r>
              <a:rPr lang="en-US" sz="1050" b="1" dirty="0">
                <a:solidFill>
                  <a:sysClr val="windowText" lastClr="000000"/>
                </a:solidFill>
              </a:rPr>
              <a:t>New business models </a:t>
            </a:r>
            <a:r>
              <a:rPr lang="en-US" sz="1050" dirty="0">
                <a:solidFill>
                  <a:sysClr val="windowText" lastClr="000000"/>
                </a:solidFill>
              </a:rPr>
              <a:t>in China, like power transmission via underutilized </a:t>
            </a:r>
            <a:r>
              <a:rPr lang="en-US" sz="1050" b="1" dirty="0">
                <a:solidFill>
                  <a:sysClr val="windowText" lastClr="000000"/>
                </a:solidFill>
              </a:rPr>
              <a:t>ultra-high-voltage transmission</a:t>
            </a:r>
            <a:r>
              <a:rPr lang="en-US" sz="1050" dirty="0">
                <a:solidFill>
                  <a:sysClr val="windowText" lastClr="000000"/>
                </a:solidFill>
              </a:rPr>
              <a:t> lines, enable faster solar PV rollout.</a:t>
            </a:r>
          </a:p>
          <a:p>
            <a:pPr lvl="2"/>
            <a:r>
              <a:rPr lang="en-US" sz="1050" b="1" dirty="0">
                <a:solidFill>
                  <a:sysClr val="windowText" lastClr="000000"/>
                </a:solidFill>
              </a:rPr>
              <a:t>Rising electricity prices </a:t>
            </a:r>
            <a:r>
              <a:rPr lang="en-US" sz="1050" dirty="0">
                <a:solidFill>
                  <a:sysClr val="windowText" lastClr="000000"/>
                </a:solidFill>
              </a:rPr>
              <a:t>in China, due to </a:t>
            </a:r>
            <a:r>
              <a:rPr lang="en-US" sz="1050" b="1" dirty="0">
                <a:solidFill>
                  <a:sysClr val="windowText" lastClr="000000"/>
                </a:solidFill>
              </a:rPr>
              <a:t>internalization of externalities </a:t>
            </a:r>
            <a:r>
              <a:rPr lang="en-US" sz="1050" dirty="0">
                <a:solidFill>
                  <a:sysClr val="windowText" lastClr="000000"/>
                </a:solidFill>
              </a:rPr>
              <a:t>from coal-electricity, speeds up PV deployment.</a:t>
            </a:r>
          </a:p>
          <a:p>
            <a:pPr marL="0" indent="0" algn="ctr">
              <a:spcBef>
                <a:spcPts val="600"/>
              </a:spcBef>
              <a:buNone/>
            </a:pPr>
            <a:endParaRPr lang="en-AT" sz="1600" dirty="0" err="1">
              <a:solidFill>
                <a:sysClr val="windowText" lastClr="000000"/>
              </a:solidFill>
            </a:endParaRPr>
          </a:p>
        </p:txBody>
      </p:sp>
    </p:spTree>
    <p:custDataLst>
      <p:tags r:id="rId1"/>
    </p:custDataLst>
    <p:extLst>
      <p:ext uri="{BB962C8B-B14F-4D97-AF65-F5344CB8AC3E}">
        <p14:creationId xmlns:p14="http://schemas.microsoft.com/office/powerpoint/2010/main" val="1663027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3C61-A2D4-41A2-5DF6-57D4DED3A814}"/>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5AF9F32E-3C87-D23F-88BA-E0B39AD8F68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5" imgW="592" imgH="591" progId="TCLayout.ActiveDocument.1">
                  <p:embed/>
                </p:oleObj>
              </mc:Choice>
              <mc:Fallback>
                <p:oleObj name="think-cell Slide" r:id="rId85" imgW="592" imgH="591" progId="TCLayout.ActiveDocument.1">
                  <p:embed/>
                  <p:pic>
                    <p:nvPicPr>
                      <p:cNvPr id="32" name="think-cell data - do not delete" hidden="1">
                        <a:extLst>
                          <a:ext uri="{FF2B5EF4-FFF2-40B4-BE49-F238E27FC236}">
                            <a16:creationId xmlns:a16="http://schemas.microsoft.com/office/drawing/2014/main" id="{5AF9F32E-3C87-D23F-88BA-E0B39AD8F687}"/>
                          </a:ext>
                        </a:extLst>
                      </p:cNvPr>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1636" name="Text Placeholder 10">
            <a:extLst>
              <a:ext uri="{FF2B5EF4-FFF2-40B4-BE49-F238E27FC236}">
                <a16:creationId xmlns:a16="http://schemas.microsoft.com/office/drawing/2014/main" id="{AB43EFC1-EA70-EC9A-D39E-B2C0FC526143}"/>
              </a:ext>
            </a:extLst>
          </p:cNvPr>
          <p:cNvSpPr>
            <a:spLocks noGrp="1"/>
          </p:cNvSpPr>
          <p:nvPr>
            <p:custDataLst>
              <p:tags r:id="rId3"/>
            </p:custDataLst>
          </p:nvPr>
        </p:nvSpPr>
        <p:spPr bwMode="auto">
          <a:xfrm>
            <a:off x="492125" y="1339056"/>
            <a:ext cx="3143250"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u="none" strike="noStrike" kern="1200" cap="none" spc="0" normalizeH="0" baseline="0" noProof="0" dirty="0">
                <a:ln>
                  <a:noFill/>
                </a:ln>
                <a:solidFill>
                  <a:srgbClr val="000000"/>
                </a:solidFill>
                <a:effectLst/>
                <a:uLnTx/>
                <a:uFillTx/>
                <a:latin typeface="Arial"/>
              </a:rPr>
              <a:t>CO</a:t>
            </a:r>
            <a:r>
              <a:rPr kumimoji="0" lang="en-US" altLang="en-US" sz="1200" b="1" u="none" strike="noStrike" kern="1200" cap="none" spc="0" normalizeH="0" baseline="-25000" noProof="0" dirty="0">
                <a:ln>
                  <a:noFill/>
                </a:ln>
                <a:solidFill>
                  <a:srgbClr val="000000"/>
                </a:solidFill>
                <a:effectLst/>
                <a:uLnTx/>
                <a:uFillTx/>
                <a:latin typeface="Arial"/>
              </a:rPr>
              <a:t>2</a:t>
            </a:r>
            <a:r>
              <a:rPr kumimoji="0" lang="en-US" altLang="en-US" sz="1200" b="1" u="none" strike="noStrike" kern="1200" cap="none" spc="0" normalizeH="0" baseline="0" noProof="0" dirty="0">
                <a:ln>
                  <a:noFill/>
                </a:ln>
                <a:solidFill>
                  <a:srgbClr val="000000"/>
                </a:solidFill>
                <a:effectLst/>
                <a:uLnTx/>
                <a:uFillTx/>
                <a:latin typeface="Arial"/>
              </a:rPr>
              <a:t>e emissions in 2024*: </a:t>
            </a:r>
            <a:r>
              <a:rPr lang="en-US" altLang="en-US" sz="1200" b="1" dirty="0">
                <a:solidFill>
                  <a:srgbClr val="000000"/>
                </a:solidFill>
                <a:latin typeface="Arial"/>
              </a:rPr>
              <a:t>~51</a:t>
            </a:r>
            <a:r>
              <a:rPr kumimoji="0" lang="en-US" altLang="en-US" sz="1200" b="1" u="none" strike="noStrike" kern="1200" cap="none" spc="0" normalizeH="0" baseline="0" noProof="0" dirty="0">
                <a:ln>
                  <a:noFill/>
                </a:ln>
                <a:solidFill>
                  <a:srgbClr val="000000"/>
                </a:solidFill>
                <a:effectLst/>
                <a:uLnTx/>
                <a:uFillTx/>
                <a:latin typeface="Arial"/>
              </a:rPr>
              <a:t> billion tonnes</a:t>
            </a: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dirty="0">
              <a:ln>
                <a:noFill/>
              </a:ln>
              <a:solidFill>
                <a:srgbClr val="000000"/>
              </a:solidFill>
              <a:effectLst/>
              <a:uLnTx/>
              <a:uFillTx/>
              <a:latin typeface="Arial"/>
            </a:endParaRP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dirty="0">
              <a:ln>
                <a:noFill/>
              </a:ln>
              <a:solidFill>
                <a:srgbClr val="000000"/>
              </a:solidFill>
              <a:effectLst/>
              <a:uLnTx/>
              <a:uFillTx/>
              <a:latin typeface="Arial"/>
            </a:endParaRPr>
          </a:p>
        </p:txBody>
      </p:sp>
      <p:sp>
        <p:nvSpPr>
          <p:cNvPr id="1662" name="Title 1661">
            <a:extLst>
              <a:ext uri="{FF2B5EF4-FFF2-40B4-BE49-F238E27FC236}">
                <a16:creationId xmlns:a16="http://schemas.microsoft.com/office/drawing/2014/main" id="{146EADD6-5F5D-7B25-A8E2-BE658C460219}"/>
              </a:ext>
            </a:extLst>
          </p:cNvPr>
          <p:cNvSpPr>
            <a:spLocks noGrp="1"/>
          </p:cNvSpPr>
          <p:nvPr>
            <p:ph type="title"/>
          </p:nvPr>
        </p:nvSpPr>
        <p:spPr>
          <a:xfrm>
            <a:off x="330200" y="523318"/>
            <a:ext cx="11762205" cy="574147"/>
          </a:xfrm>
          <a:noFill/>
        </p:spPr>
        <p:txBody>
          <a:bodyPr vert="horz">
            <a:noAutofit/>
          </a:bodyPr>
          <a:lstStyle/>
          <a:p>
            <a:r>
              <a:rPr lang="en-US" dirty="0"/>
              <a:t>Solar can abate 5.5 to 10 Gt of CO</a:t>
            </a:r>
            <a:r>
              <a:rPr lang="en-US" baseline="-25000" dirty="0"/>
              <a:t>2</a:t>
            </a:r>
            <a:r>
              <a:rPr lang="en-US" dirty="0"/>
              <a:t>e by 2050 in select subsectors depending on the transition scenario</a:t>
            </a:r>
          </a:p>
        </p:txBody>
      </p:sp>
      <p:sp>
        <p:nvSpPr>
          <p:cNvPr id="5" name="btfpNotesBox111697">
            <a:extLst>
              <a:ext uri="{FF2B5EF4-FFF2-40B4-BE49-F238E27FC236}">
                <a16:creationId xmlns:a16="http://schemas.microsoft.com/office/drawing/2014/main" id="{F508D049-0A54-4F81-0796-BA6050777050}"/>
              </a:ext>
            </a:extLst>
          </p:cNvPr>
          <p:cNvSpPr txBox="1"/>
          <p:nvPr>
            <p:custDataLst>
              <p:tags r:id="rId4"/>
            </p:custDataLst>
          </p:nvPr>
        </p:nvSpPr>
        <p:spPr bwMode="gray">
          <a:xfrm>
            <a:off x="330199" y="6279291"/>
            <a:ext cx="9602789" cy="369332"/>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Scope 1 emissions from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Rhodium Group Climate Deck</a:t>
            </a:r>
            <a:r>
              <a:rPr kumimoji="0" lang="en-US" sz="800" b="0" i="0" u="none" strike="noStrike" kern="1200" cap="none" spc="0" normalizeH="0" baseline="0" noProof="0" dirty="0">
                <a:ln>
                  <a:noFill/>
                </a:ln>
                <a:solidFill>
                  <a:srgbClr val="000000"/>
                </a:solidFill>
                <a:effectLst/>
                <a:uLnTx/>
                <a:uFillTx/>
                <a:latin typeface="Arial"/>
                <a:ea typeface="+mn-ea"/>
                <a:cs typeface="+mn-cs"/>
              </a:rPr>
              <a:t> (September 2024); abatement estimates from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BloombergNEF</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 IRENA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IEA</a:t>
            </a:r>
            <a:r>
              <a:rPr kumimoji="0" lang="en-US" sz="800" b="0" i="0" u="none" strike="noStrike" kern="1200" cap="none" spc="0" normalizeH="0" baseline="0" noProof="0" dirty="0">
                <a:ln>
                  <a:noFill/>
                </a:ln>
                <a:solidFill>
                  <a:srgbClr val="000000"/>
                </a:solidFill>
                <a:effectLst/>
                <a:uLnTx/>
                <a:uFillTx/>
                <a:latin typeface="Arial"/>
                <a:ea typeface="+mn-ea"/>
                <a:cs typeface="+mn-cs"/>
              </a:rPr>
              <a:t> (2023),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Way et al. </a:t>
            </a:r>
            <a:r>
              <a:rPr kumimoji="0" lang="en-US" sz="800" b="0" i="0" u="none" strike="noStrike" kern="1200" cap="none" spc="0" normalizeH="0" baseline="0" noProof="0" dirty="0">
                <a:ln>
                  <a:noFill/>
                </a:ln>
                <a:solidFill>
                  <a:srgbClr val="000000"/>
                </a:solidFill>
                <a:effectLst/>
                <a:uLnTx/>
                <a:uFillTx/>
                <a:latin typeface="Arial"/>
                <a:ea typeface="+mn-ea"/>
                <a:cs typeface="+mn-cs"/>
              </a:rPr>
              <a:t>(2022). </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 2024 emissions based on projections.</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Hassan Riaz, Theo Moers,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(1 October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3"/>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4"/>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19" name="Rectangle 18">
            <a:extLst>
              <a:ext uri="{FF2B5EF4-FFF2-40B4-BE49-F238E27FC236}">
                <a16:creationId xmlns:a16="http://schemas.microsoft.com/office/drawing/2014/main" id="{A432D508-14AD-D7F9-6AB0-61A0ADCFD54C}"/>
              </a:ext>
            </a:extLst>
          </p:cNvPr>
          <p:cNvSpPr/>
          <p:nvPr>
            <p:custDataLst>
              <p:tags r:id="rId5"/>
            </p:custDataLst>
          </p:nvPr>
        </p:nvSpPr>
        <p:spPr bwMode="auto">
          <a:xfrm>
            <a:off x="10561638" y="4138614"/>
            <a:ext cx="784225" cy="1838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24" name="Rectangle 1623">
            <a:extLst>
              <a:ext uri="{FF2B5EF4-FFF2-40B4-BE49-F238E27FC236}">
                <a16:creationId xmlns:a16="http://schemas.microsoft.com/office/drawing/2014/main" id="{092FC510-4056-C158-A14C-FB0ED355BDC9}"/>
              </a:ext>
            </a:extLst>
          </p:cNvPr>
          <p:cNvSpPr/>
          <p:nvPr>
            <p:custDataLst>
              <p:tags r:id="rId6"/>
            </p:custDataLst>
          </p:nvPr>
        </p:nvSpPr>
        <p:spPr bwMode="auto">
          <a:xfrm>
            <a:off x="10561638" y="3300413"/>
            <a:ext cx="784225" cy="8382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9ADC9EE-2182-E60F-EC12-A1FFE7943DDC}"/>
              </a:ext>
            </a:extLst>
          </p:cNvPr>
          <p:cNvSpPr/>
          <p:nvPr>
            <p:custDataLst>
              <p:tags r:id="rId7"/>
            </p:custDataLst>
          </p:nvPr>
        </p:nvSpPr>
        <p:spPr bwMode="auto">
          <a:xfrm>
            <a:off x="10561638" y="2732088"/>
            <a:ext cx="784225" cy="568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66DF687-1C02-CD6F-6ED9-7974EF0E156E}"/>
              </a:ext>
            </a:extLst>
          </p:cNvPr>
          <p:cNvSpPr/>
          <p:nvPr>
            <p:custDataLst>
              <p:tags r:id="rId8"/>
            </p:custDataLst>
          </p:nvPr>
        </p:nvSpPr>
        <p:spPr bwMode="auto">
          <a:xfrm>
            <a:off x="10561638" y="2336800"/>
            <a:ext cx="784225" cy="39528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8A4B8EA-3030-7B07-6C69-BAF4470D99B7}"/>
              </a:ext>
            </a:extLst>
          </p:cNvPr>
          <p:cNvSpPr/>
          <p:nvPr>
            <p:custDataLst>
              <p:tags r:id="rId9"/>
            </p:custDataLst>
          </p:nvPr>
        </p:nvSpPr>
        <p:spPr bwMode="auto">
          <a:xfrm>
            <a:off x="10561638" y="2057400"/>
            <a:ext cx="784225" cy="27940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21" name="Rectangle 120">
            <a:extLst>
              <a:ext uri="{FF2B5EF4-FFF2-40B4-BE49-F238E27FC236}">
                <a16:creationId xmlns:a16="http://schemas.microsoft.com/office/drawing/2014/main" id="{17F74454-8F37-4BD2-6A14-3BBE1A7856BE}"/>
              </a:ext>
            </a:extLst>
          </p:cNvPr>
          <p:cNvSpPr/>
          <p:nvPr>
            <p:custDataLst>
              <p:tags r:id="rId10"/>
            </p:custDataLst>
          </p:nvPr>
        </p:nvSpPr>
        <p:spPr bwMode="auto">
          <a:xfrm>
            <a:off x="8899525" y="4030663"/>
            <a:ext cx="1662113" cy="19462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3B8050B-E2C1-8588-7902-86688044B515}"/>
              </a:ext>
            </a:extLst>
          </p:cNvPr>
          <p:cNvSpPr/>
          <p:nvPr>
            <p:custDataLst>
              <p:tags r:id="rId11"/>
            </p:custDataLst>
          </p:nvPr>
        </p:nvSpPr>
        <p:spPr bwMode="auto">
          <a:xfrm>
            <a:off x="8899525" y="3417888"/>
            <a:ext cx="1662113" cy="612775"/>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21" name="Rectangle 1620">
            <a:extLst>
              <a:ext uri="{FF2B5EF4-FFF2-40B4-BE49-F238E27FC236}">
                <a16:creationId xmlns:a16="http://schemas.microsoft.com/office/drawing/2014/main" id="{95296EF3-8738-8721-2A3B-CB6F6C5394B1}"/>
              </a:ext>
            </a:extLst>
          </p:cNvPr>
          <p:cNvSpPr/>
          <p:nvPr>
            <p:custDataLst>
              <p:tags r:id="rId12"/>
            </p:custDataLst>
          </p:nvPr>
        </p:nvSpPr>
        <p:spPr bwMode="auto">
          <a:xfrm>
            <a:off x="8899525" y="3011488"/>
            <a:ext cx="1662113" cy="40640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90004C7-4A6C-25E9-9AD9-CD916B8623C6}"/>
              </a:ext>
            </a:extLst>
          </p:cNvPr>
          <p:cNvSpPr/>
          <p:nvPr>
            <p:custDataLst>
              <p:tags r:id="rId13"/>
            </p:custDataLst>
          </p:nvPr>
        </p:nvSpPr>
        <p:spPr bwMode="auto">
          <a:xfrm>
            <a:off x="8899525" y="2614614"/>
            <a:ext cx="1662113" cy="396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EE72FDEC-0C17-658F-8E40-A764991D71FF}"/>
              </a:ext>
            </a:extLst>
          </p:cNvPr>
          <p:cNvSpPr/>
          <p:nvPr>
            <p:custDataLst>
              <p:tags r:id="rId14"/>
            </p:custDataLst>
          </p:nvPr>
        </p:nvSpPr>
        <p:spPr bwMode="auto">
          <a:xfrm>
            <a:off x="8899525" y="2193925"/>
            <a:ext cx="1662113" cy="4206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D754C9D-9FF9-1609-A713-5FFEBF48C6D2}"/>
              </a:ext>
            </a:extLst>
          </p:cNvPr>
          <p:cNvSpPr/>
          <p:nvPr>
            <p:custDataLst>
              <p:tags r:id="rId15"/>
            </p:custDataLst>
          </p:nvPr>
        </p:nvSpPr>
        <p:spPr bwMode="auto">
          <a:xfrm>
            <a:off x="8899525" y="2166938"/>
            <a:ext cx="1662113" cy="269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4AE44FBA-DBC9-E7E0-C1E9-A15D8249ACEC}"/>
              </a:ext>
            </a:extLst>
          </p:cNvPr>
          <p:cNvSpPr/>
          <p:nvPr>
            <p:custDataLst>
              <p:tags r:id="rId16"/>
            </p:custDataLst>
          </p:nvPr>
        </p:nvSpPr>
        <p:spPr bwMode="auto">
          <a:xfrm>
            <a:off x="8899525" y="2154237"/>
            <a:ext cx="1662113" cy="12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EC67CCD-9053-D8FF-E1CB-EADB6151CC7C}"/>
              </a:ext>
            </a:extLst>
          </p:cNvPr>
          <p:cNvSpPr/>
          <p:nvPr>
            <p:custDataLst>
              <p:tags r:id="rId17"/>
            </p:custDataLst>
          </p:nvPr>
        </p:nvSpPr>
        <p:spPr bwMode="auto">
          <a:xfrm>
            <a:off x="8899525" y="2146300"/>
            <a:ext cx="1662113" cy="79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7" name="Rectangle 16">
            <a:extLst>
              <a:ext uri="{FF2B5EF4-FFF2-40B4-BE49-F238E27FC236}">
                <a16:creationId xmlns:a16="http://schemas.microsoft.com/office/drawing/2014/main" id="{58A44F5E-75B3-2B26-B19B-3C7B09125400}"/>
              </a:ext>
            </a:extLst>
          </p:cNvPr>
          <p:cNvSpPr/>
          <p:nvPr>
            <p:custDataLst>
              <p:tags r:id="rId18"/>
            </p:custDataLst>
          </p:nvPr>
        </p:nvSpPr>
        <p:spPr bwMode="auto">
          <a:xfrm>
            <a:off x="8899525" y="2057400"/>
            <a:ext cx="1662113" cy="889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1" name="Rectangle 30">
            <a:extLst>
              <a:ext uri="{FF2B5EF4-FFF2-40B4-BE49-F238E27FC236}">
                <a16:creationId xmlns:a16="http://schemas.microsoft.com/office/drawing/2014/main" id="{6F954963-6B49-2A81-B206-A5AA1E34E1BD}"/>
              </a:ext>
            </a:extLst>
          </p:cNvPr>
          <p:cNvSpPr/>
          <p:nvPr>
            <p:custDataLst>
              <p:tags r:id="rId19"/>
            </p:custDataLst>
          </p:nvPr>
        </p:nvSpPr>
        <p:spPr bwMode="auto">
          <a:xfrm>
            <a:off x="6713537" y="4924425"/>
            <a:ext cx="2185988" cy="10525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3470BEE6-7E1D-D6A1-C579-826F16054009}"/>
              </a:ext>
            </a:extLst>
          </p:cNvPr>
          <p:cNvSpPr/>
          <p:nvPr>
            <p:custDataLst>
              <p:tags r:id="rId20"/>
            </p:custDataLst>
          </p:nvPr>
        </p:nvSpPr>
        <p:spPr bwMode="auto">
          <a:xfrm>
            <a:off x="6713537" y="3683001"/>
            <a:ext cx="2185988" cy="1241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3DB28BF-86BC-A2BA-9916-2BC0A3EC27FB}"/>
              </a:ext>
            </a:extLst>
          </p:cNvPr>
          <p:cNvSpPr/>
          <p:nvPr>
            <p:custDataLst>
              <p:tags r:id="rId21"/>
            </p:custDataLst>
          </p:nvPr>
        </p:nvSpPr>
        <p:spPr bwMode="auto">
          <a:xfrm>
            <a:off x="6713537" y="2871788"/>
            <a:ext cx="2185988" cy="8112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A6F7F09-EB08-B9D7-BB14-FDF521BD5343}"/>
              </a:ext>
            </a:extLst>
          </p:cNvPr>
          <p:cNvSpPr/>
          <p:nvPr>
            <p:custDataLst>
              <p:tags r:id="rId22"/>
            </p:custDataLst>
          </p:nvPr>
        </p:nvSpPr>
        <p:spPr bwMode="auto">
          <a:xfrm>
            <a:off x="6713537" y="2714626"/>
            <a:ext cx="2185988" cy="1571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628605C-08D0-4E23-DC7A-CFC4C953A962}"/>
              </a:ext>
            </a:extLst>
          </p:cNvPr>
          <p:cNvSpPr/>
          <p:nvPr>
            <p:custDataLst>
              <p:tags r:id="rId23"/>
            </p:custDataLst>
          </p:nvPr>
        </p:nvSpPr>
        <p:spPr bwMode="auto">
          <a:xfrm>
            <a:off x="6713537" y="2057400"/>
            <a:ext cx="2185988" cy="6572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17" name="Rectangle 1616">
            <a:extLst>
              <a:ext uri="{FF2B5EF4-FFF2-40B4-BE49-F238E27FC236}">
                <a16:creationId xmlns:a16="http://schemas.microsoft.com/office/drawing/2014/main" id="{B255DCC4-BE2C-DBE3-E07D-50A631FF71F5}"/>
              </a:ext>
            </a:extLst>
          </p:cNvPr>
          <p:cNvSpPr/>
          <p:nvPr>
            <p:custDataLst>
              <p:tags r:id="rId24"/>
            </p:custDataLst>
          </p:nvPr>
        </p:nvSpPr>
        <p:spPr bwMode="auto">
          <a:xfrm>
            <a:off x="3760787" y="4205288"/>
            <a:ext cx="2952750" cy="17716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A4C90353-7535-2FB2-B50D-7D1EE45F9F9A}"/>
              </a:ext>
            </a:extLst>
          </p:cNvPr>
          <p:cNvSpPr/>
          <p:nvPr>
            <p:custDataLst>
              <p:tags r:id="rId25"/>
            </p:custDataLst>
          </p:nvPr>
        </p:nvSpPr>
        <p:spPr bwMode="auto">
          <a:xfrm>
            <a:off x="3760787" y="3852863"/>
            <a:ext cx="2952750" cy="352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1DE2346-432D-7CCA-6914-FEE18F4EA8D4}"/>
              </a:ext>
            </a:extLst>
          </p:cNvPr>
          <p:cNvSpPr/>
          <p:nvPr>
            <p:custDataLst>
              <p:tags r:id="rId26"/>
            </p:custDataLst>
          </p:nvPr>
        </p:nvSpPr>
        <p:spPr bwMode="auto">
          <a:xfrm>
            <a:off x="3760787" y="3729039"/>
            <a:ext cx="2952750" cy="1238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18" name="Rectangle 1617">
            <a:extLst>
              <a:ext uri="{FF2B5EF4-FFF2-40B4-BE49-F238E27FC236}">
                <a16:creationId xmlns:a16="http://schemas.microsoft.com/office/drawing/2014/main" id="{176C8969-CED8-3487-A6E8-1FE3F8942345}"/>
              </a:ext>
            </a:extLst>
          </p:cNvPr>
          <p:cNvSpPr/>
          <p:nvPr>
            <p:custDataLst>
              <p:tags r:id="rId27"/>
            </p:custDataLst>
          </p:nvPr>
        </p:nvSpPr>
        <p:spPr bwMode="auto">
          <a:xfrm>
            <a:off x="3760787" y="2782888"/>
            <a:ext cx="2952750" cy="946150"/>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49FAB53F-E3B1-24D8-FBE0-EC1C783D19C8}"/>
              </a:ext>
            </a:extLst>
          </p:cNvPr>
          <p:cNvSpPr/>
          <p:nvPr>
            <p:custDataLst>
              <p:tags r:id="rId28"/>
            </p:custDataLst>
          </p:nvPr>
        </p:nvSpPr>
        <p:spPr bwMode="auto">
          <a:xfrm>
            <a:off x="3760787" y="2057400"/>
            <a:ext cx="2952750" cy="72548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B35FB7F-1903-B81C-1087-6A1A3C7CBCBD}"/>
              </a:ext>
            </a:extLst>
          </p:cNvPr>
          <p:cNvSpPr/>
          <p:nvPr>
            <p:custDataLst>
              <p:tags r:id="rId29"/>
            </p:custDataLst>
          </p:nvPr>
        </p:nvSpPr>
        <p:spPr bwMode="auto">
          <a:xfrm>
            <a:off x="782637" y="5308600"/>
            <a:ext cx="2978150" cy="6683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BDE22209-9B35-C9A5-DA92-7DE7D614320F}"/>
              </a:ext>
            </a:extLst>
          </p:cNvPr>
          <p:cNvSpPr/>
          <p:nvPr>
            <p:custDataLst>
              <p:tags r:id="rId30"/>
            </p:custDataLst>
          </p:nvPr>
        </p:nvSpPr>
        <p:spPr bwMode="auto">
          <a:xfrm>
            <a:off x="782637" y="4811713"/>
            <a:ext cx="2978150" cy="4968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32387C66-8154-8C9F-1E91-6409CEB14F34}"/>
              </a:ext>
            </a:extLst>
          </p:cNvPr>
          <p:cNvSpPr/>
          <p:nvPr>
            <p:custDataLst>
              <p:tags r:id="rId31"/>
            </p:custDataLst>
          </p:nvPr>
        </p:nvSpPr>
        <p:spPr bwMode="auto">
          <a:xfrm>
            <a:off x="782637" y="4710113"/>
            <a:ext cx="2978150" cy="101600"/>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14" name="Rectangle 1613">
            <a:extLst>
              <a:ext uri="{FF2B5EF4-FFF2-40B4-BE49-F238E27FC236}">
                <a16:creationId xmlns:a16="http://schemas.microsoft.com/office/drawing/2014/main" id="{05427EFF-E739-5A1E-5165-A55BB7415DE7}"/>
              </a:ext>
            </a:extLst>
          </p:cNvPr>
          <p:cNvSpPr/>
          <p:nvPr>
            <p:custDataLst>
              <p:tags r:id="rId32"/>
            </p:custDataLst>
          </p:nvPr>
        </p:nvSpPr>
        <p:spPr bwMode="auto">
          <a:xfrm>
            <a:off x="782637" y="4635500"/>
            <a:ext cx="2978150" cy="74613"/>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45FBA12-41EB-0642-9FE2-FABA6925C305}"/>
              </a:ext>
            </a:extLst>
          </p:cNvPr>
          <p:cNvSpPr/>
          <p:nvPr>
            <p:custDataLst>
              <p:tags r:id="rId33"/>
            </p:custDataLst>
          </p:nvPr>
        </p:nvSpPr>
        <p:spPr bwMode="auto">
          <a:xfrm>
            <a:off x="782637" y="3830639"/>
            <a:ext cx="2978150" cy="8048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AF45E70E-6A20-7FE3-0975-610D2329417A}"/>
              </a:ext>
            </a:extLst>
          </p:cNvPr>
          <p:cNvSpPr/>
          <p:nvPr>
            <p:custDataLst>
              <p:tags r:id="rId34"/>
            </p:custDataLst>
          </p:nvPr>
        </p:nvSpPr>
        <p:spPr bwMode="auto">
          <a:xfrm>
            <a:off x="782637" y="3182938"/>
            <a:ext cx="2978150" cy="647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262410A4-3F59-499D-1A64-A0A93E8E524A}"/>
              </a:ext>
            </a:extLst>
          </p:cNvPr>
          <p:cNvSpPr/>
          <p:nvPr>
            <p:custDataLst>
              <p:tags r:id="rId35"/>
            </p:custDataLst>
          </p:nvPr>
        </p:nvSpPr>
        <p:spPr bwMode="auto">
          <a:xfrm>
            <a:off x="782637" y="3167063"/>
            <a:ext cx="2978150" cy="15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1C822E36-77D0-58DF-29AB-208270BE27B4}"/>
              </a:ext>
            </a:extLst>
          </p:cNvPr>
          <p:cNvSpPr/>
          <p:nvPr>
            <p:custDataLst>
              <p:tags r:id="rId36"/>
            </p:custDataLst>
          </p:nvPr>
        </p:nvSpPr>
        <p:spPr bwMode="auto">
          <a:xfrm>
            <a:off x="782637" y="3157538"/>
            <a:ext cx="2978150" cy="95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9D384151-56FB-93BC-524D-C4B4CEEE5523}"/>
              </a:ext>
            </a:extLst>
          </p:cNvPr>
          <p:cNvSpPr/>
          <p:nvPr>
            <p:custDataLst>
              <p:tags r:id="rId37"/>
            </p:custDataLst>
          </p:nvPr>
        </p:nvSpPr>
        <p:spPr bwMode="auto">
          <a:xfrm>
            <a:off x="782637" y="2630488"/>
            <a:ext cx="2978150" cy="5270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A204C22-53FD-7825-7512-3F6DF5464349}"/>
              </a:ext>
            </a:extLst>
          </p:cNvPr>
          <p:cNvSpPr/>
          <p:nvPr>
            <p:custDataLst>
              <p:tags r:id="rId38"/>
            </p:custDataLst>
          </p:nvPr>
        </p:nvSpPr>
        <p:spPr bwMode="auto">
          <a:xfrm>
            <a:off x="782637" y="2355850"/>
            <a:ext cx="2978150" cy="2746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EB53A17E-2821-2CED-8622-CECF8D1EA9FE}"/>
              </a:ext>
            </a:extLst>
          </p:cNvPr>
          <p:cNvSpPr/>
          <p:nvPr>
            <p:custDataLst>
              <p:tags r:id="rId39"/>
            </p:custDataLst>
          </p:nvPr>
        </p:nvSpPr>
        <p:spPr bwMode="auto">
          <a:xfrm>
            <a:off x="782637" y="2290763"/>
            <a:ext cx="2978150" cy="650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6DAC24E-3C7B-FFB8-8ACB-571A4B2BB4AD}"/>
              </a:ext>
            </a:extLst>
          </p:cNvPr>
          <p:cNvSpPr/>
          <p:nvPr>
            <p:custDataLst>
              <p:tags r:id="rId40"/>
            </p:custDataLst>
          </p:nvPr>
        </p:nvSpPr>
        <p:spPr bwMode="auto">
          <a:xfrm>
            <a:off x="782637" y="2117725"/>
            <a:ext cx="2978150" cy="1730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650DFA14-F0D6-0D81-6993-B0FB717EF8E2}"/>
              </a:ext>
            </a:extLst>
          </p:cNvPr>
          <p:cNvSpPr/>
          <p:nvPr>
            <p:custDataLst>
              <p:tags r:id="rId41"/>
            </p:custDataLst>
          </p:nvPr>
        </p:nvSpPr>
        <p:spPr bwMode="auto">
          <a:xfrm>
            <a:off x="782638" y="2057400"/>
            <a:ext cx="2978150" cy="60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53" name="Straight Connector 52">
            <a:extLst>
              <a:ext uri="{FF2B5EF4-FFF2-40B4-BE49-F238E27FC236}">
                <a16:creationId xmlns:a16="http://schemas.microsoft.com/office/drawing/2014/main" id="{D513F8CD-BEC4-FD48-76F7-8FD5E73CD9CF}"/>
              </a:ext>
            </a:extLst>
          </p:cNvPr>
          <p:cNvCxnSpPr/>
          <p:nvPr>
            <p:custDataLst>
              <p:tags r:id="rId42"/>
            </p:custDataLst>
          </p:nvPr>
        </p:nvCxnSpPr>
        <p:spPr bwMode="auto">
          <a:xfrm>
            <a:off x="777874" y="5976938"/>
            <a:ext cx="1057275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59" name="Text Placeholder 10">
            <a:extLst>
              <a:ext uri="{FF2B5EF4-FFF2-40B4-BE49-F238E27FC236}">
                <a16:creationId xmlns:a16="http://schemas.microsoft.com/office/drawing/2014/main" id="{0378EBCB-ED70-54BE-7937-AE00876E3DEC}"/>
              </a:ext>
            </a:extLst>
          </p:cNvPr>
          <p:cNvSpPr txBox="1">
            <a:spLocks/>
          </p:cNvSpPr>
          <p:nvPr>
            <p:custDataLst>
              <p:tags r:id="rId43"/>
            </p:custDataLst>
          </p:nvPr>
        </p:nvSpPr>
        <p:spPr bwMode="gray">
          <a:xfrm>
            <a:off x="7451725" y="2670175"/>
            <a:ext cx="70961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0329CC-4E7E-4DB0-8B89-BF201F181BBF}" type="datetime'Ag''ric''''''''u''''ltu''''r''''''''e f''u''''''''''''el'''''">
              <a:rPr lang="en-US" altLang="en-US" sz="800" smtClean="0">
                <a:solidFill>
                  <a:srgbClr val="000000"/>
                </a:solidFill>
                <a:effectLst/>
              </a:rPr>
              <a:pPr/>
              <a:t>Agriculture fuel</a:t>
            </a:fld>
            <a:br>
              <a:rPr lang="en-US" altLang="en-US" sz="800" dirty="0">
                <a:solidFill>
                  <a:srgbClr val="000000"/>
                </a:solidFill>
                <a:effectLst/>
              </a:rPr>
            </a:br>
            <a:fld id="{BA3E6DFC-922F-4F89-8160-C905C19AFC45}" type="datetime'4''''''''''''''''''''''''''''''%'''''''''''''''''''''''">
              <a:rPr lang="en-US" altLang="en-US" sz="800" smtClean="0">
                <a:solidFill>
                  <a:srgbClr val="000000"/>
                </a:solidFill>
                <a:effectLst/>
              </a:rPr>
              <a:pPr marL="0" indent="0" algn="ctr">
                <a:spcBef>
                  <a:spcPct val="0"/>
                </a:spcBef>
                <a:spcAft>
                  <a:spcPct val="0"/>
                </a:spcAft>
                <a:buNone/>
              </a:pPr>
              <a:t>4%</a:t>
            </a:fld>
            <a:endParaRPr lang="en-US" sz="800" dirty="0">
              <a:solidFill>
                <a:srgbClr val="000000"/>
              </a:solidFill>
            </a:endParaRPr>
          </a:p>
        </p:txBody>
      </p:sp>
      <p:sp>
        <p:nvSpPr>
          <p:cNvPr id="1758" name="Text Placeholder 10">
            <a:extLst>
              <a:ext uri="{FF2B5EF4-FFF2-40B4-BE49-F238E27FC236}">
                <a16:creationId xmlns:a16="http://schemas.microsoft.com/office/drawing/2014/main" id="{2573B3E7-F43F-01A5-96D4-3A1C1931B6AD}"/>
              </a:ext>
            </a:extLst>
          </p:cNvPr>
          <p:cNvSpPr txBox="1">
            <a:spLocks/>
          </p:cNvSpPr>
          <p:nvPr>
            <p:custDataLst>
              <p:tags r:id="rId44"/>
            </p:custDataLst>
          </p:nvPr>
        </p:nvSpPr>
        <p:spPr bwMode="gray">
          <a:xfrm>
            <a:off x="7570788" y="3094038"/>
            <a:ext cx="4699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76E185D-FAAA-4718-B1FA-734075115998}" type="datetime'W''a''''''''''''''''''s''t''''''e'''''''''">
              <a:rPr lang="en-US" altLang="en-US" sz="1200" smtClean="0"/>
              <a:pPr/>
              <a:t>Waste</a:t>
            </a:fld>
            <a:br>
              <a:rPr lang="en-US" altLang="en-US" sz="1200">
                <a:effectLst/>
              </a:rPr>
            </a:br>
            <a:fld id="{1003E166-B06A-4438-8D3E-51203ED1710D}" type="datetime'''''2''1''''''''''''''''''%'''''''''''''''''''''">
              <a:rPr lang="en-US" altLang="en-US" sz="1200" smtClean="0"/>
              <a:pPr/>
              <a:t>21%</a:t>
            </a:fld>
            <a:endParaRPr lang="en-US" sz="1200" dirty="0"/>
          </a:p>
        </p:txBody>
      </p:sp>
      <p:sp>
        <p:nvSpPr>
          <p:cNvPr id="1760" name="Text Placeholder 10">
            <a:extLst>
              <a:ext uri="{FF2B5EF4-FFF2-40B4-BE49-F238E27FC236}">
                <a16:creationId xmlns:a16="http://schemas.microsoft.com/office/drawing/2014/main" id="{9B4D0C53-AAF4-DAB8-EC01-3C7016A3FA35}"/>
              </a:ext>
            </a:extLst>
          </p:cNvPr>
          <p:cNvSpPr txBox="1">
            <a:spLocks/>
          </p:cNvSpPr>
          <p:nvPr>
            <p:custDataLst>
              <p:tags r:id="rId45"/>
            </p:custDataLst>
          </p:nvPr>
        </p:nvSpPr>
        <p:spPr bwMode="gray">
          <a:xfrm>
            <a:off x="7631113" y="2263775"/>
            <a:ext cx="3508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77B432-1245-44E2-ADBE-1F8CB7651888}" type="datetime'''L''''''''U''''''''''''''''LC''''''''''''''F'''''''''''''''''">
              <a:rPr lang="en-US" altLang="en-US" sz="800" smtClean="0"/>
              <a:pPr/>
              <a:t>LULCF</a:t>
            </a:fld>
            <a:br>
              <a:rPr lang="en-US" altLang="en-US" sz="800" dirty="0">
                <a:effectLst/>
              </a:rPr>
            </a:br>
            <a:fld id="{4B69666C-094A-4427-8F02-F01726EE3EEA}" type="datetime'1''''''''''''''''''''''''''''''''''''''''7%'''''''''''''''''">
              <a:rPr lang="en-US" altLang="en-US" sz="800" smtClean="0"/>
              <a:pPr marL="0" indent="0" algn="ctr">
                <a:spcBef>
                  <a:spcPct val="0"/>
                </a:spcBef>
                <a:spcAft>
                  <a:spcPct val="0"/>
                </a:spcAft>
                <a:buNone/>
              </a:pPr>
              <a:t>17%</a:t>
            </a:fld>
            <a:endParaRPr lang="en-US" sz="800" dirty="0"/>
          </a:p>
        </p:txBody>
      </p:sp>
      <p:sp>
        <p:nvSpPr>
          <p:cNvPr id="1757" name="Text Placeholder 10">
            <a:extLst>
              <a:ext uri="{FF2B5EF4-FFF2-40B4-BE49-F238E27FC236}">
                <a16:creationId xmlns:a16="http://schemas.microsoft.com/office/drawing/2014/main" id="{665E10F1-EB4D-F571-0948-12480773DBFF}"/>
              </a:ext>
            </a:extLst>
          </p:cNvPr>
          <p:cNvSpPr txBox="1">
            <a:spLocks/>
          </p:cNvSpPr>
          <p:nvPr>
            <p:custDataLst>
              <p:tags r:id="rId46"/>
            </p:custDataLst>
          </p:nvPr>
        </p:nvSpPr>
        <p:spPr bwMode="gray">
          <a:xfrm>
            <a:off x="7467600" y="4121150"/>
            <a:ext cx="6778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C89805-78BB-4E1A-BDA5-4530DC911FA5}" type="datetime'''''''''''L''''''i''''''v''e''''s''''''''t''o''''''''''c''''k'">
              <a:rPr lang="en-US" altLang="en-US" sz="1200" smtClean="0"/>
              <a:pPr/>
              <a:t>Livestock</a:t>
            </a:fld>
            <a:br>
              <a:rPr lang="en-US" altLang="en-US" sz="1200" dirty="0">
                <a:effectLst/>
              </a:rPr>
            </a:br>
            <a:fld id="{95889984-7A49-42F9-8DAB-B7D6B5E4921B}" type="datetime'32''''''''''''''''''%'''''''''''''''''''''''''''''''''''''''''">
              <a:rPr lang="en-US" altLang="en-US" sz="1200" smtClean="0"/>
              <a:pPr/>
              <a:t>32%</a:t>
            </a:fld>
            <a:endParaRPr lang="en-US" sz="1200" dirty="0"/>
          </a:p>
        </p:txBody>
      </p:sp>
      <p:sp>
        <p:nvSpPr>
          <p:cNvPr id="1761" name="Text Placeholder 10">
            <a:extLst>
              <a:ext uri="{FF2B5EF4-FFF2-40B4-BE49-F238E27FC236}">
                <a16:creationId xmlns:a16="http://schemas.microsoft.com/office/drawing/2014/main" id="{C85AD02B-0192-728A-FE33-1CCAFCB79812}"/>
              </a:ext>
            </a:extLst>
          </p:cNvPr>
          <p:cNvSpPr txBox="1">
            <a:spLocks/>
          </p:cNvSpPr>
          <p:nvPr>
            <p:custDataLst>
              <p:tags r:id="rId47"/>
            </p:custDataLst>
          </p:nvPr>
        </p:nvSpPr>
        <p:spPr bwMode="gray">
          <a:xfrm>
            <a:off x="9526588" y="4821238"/>
            <a:ext cx="4064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EA49F9-905E-4B86-9890-007F230546FA}" type="datetime'''''''''''Ro''''''''a''''''''''d'">
              <a:rPr lang="en-US" altLang="en-US" sz="1200" smtClean="0"/>
              <a:pPr/>
              <a:t>Road</a:t>
            </a:fld>
            <a:br>
              <a:rPr lang="en-US" altLang="en-US" sz="1200">
                <a:effectLst/>
              </a:rPr>
            </a:br>
            <a:fld id="{5194F339-022D-4313-A12E-9D8B25EB9F47}" type="datetime'''''''''''''''50''''''''''''''''''%'''''">
              <a:rPr lang="en-US" altLang="en-US" sz="1200" smtClean="0"/>
              <a:pPr/>
              <a:t>50%</a:t>
            </a:fld>
            <a:endParaRPr lang="en-US" sz="1200" dirty="0"/>
          </a:p>
        </p:txBody>
      </p:sp>
      <p:sp>
        <p:nvSpPr>
          <p:cNvPr id="1756" name="Text Placeholder 10">
            <a:extLst>
              <a:ext uri="{FF2B5EF4-FFF2-40B4-BE49-F238E27FC236}">
                <a16:creationId xmlns:a16="http://schemas.microsoft.com/office/drawing/2014/main" id="{C9227F4C-94F7-3BB3-8638-3FE3A9FCB3AC}"/>
              </a:ext>
            </a:extLst>
          </p:cNvPr>
          <p:cNvSpPr txBox="1">
            <a:spLocks/>
          </p:cNvSpPr>
          <p:nvPr>
            <p:custDataLst>
              <p:tags r:id="rId48"/>
            </p:custDataLst>
          </p:nvPr>
        </p:nvSpPr>
        <p:spPr bwMode="gray">
          <a:xfrm>
            <a:off x="7581900" y="5267325"/>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9DEA76-3223-4A91-A98E-D39B7550FEED}" type="datetime'''''''''''''''''C''''''''r''''o''''''''''''''''ps'''''''''''">
              <a:rPr lang="en-US" altLang="en-US" sz="1200" smtClean="0"/>
              <a:pPr/>
              <a:t>Crops</a:t>
            </a:fld>
            <a:br>
              <a:rPr lang="en-US" altLang="en-US" sz="1200">
                <a:effectLst/>
              </a:rPr>
            </a:br>
            <a:fld id="{A69AEDA8-3798-4E31-9302-0220A75E22AC}" type="datetime'''''''''''27''''''''''''''''''%'''''''''''''''''''''''''''''">
              <a:rPr lang="en-US" altLang="en-US" sz="1200" smtClean="0"/>
              <a:pPr/>
              <a:t>27%</a:t>
            </a:fld>
            <a:endParaRPr lang="en-US" sz="1200" dirty="0"/>
          </a:p>
        </p:txBody>
      </p:sp>
      <p:sp>
        <p:nvSpPr>
          <p:cNvPr id="1753" name="Text Placeholder 10">
            <a:extLst>
              <a:ext uri="{FF2B5EF4-FFF2-40B4-BE49-F238E27FC236}">
                <a16:creationId xmlns:a16="http://schemas.microsoft.com/office/drawing/2014/main" id="{F55433ED-76FE-3738-FA9C-57AC64CC9183}"/>
              </a:ext>
            </a:extLst>
          </p:cNvPr>
          <p:cNvSpPr txBox="1">
            <a:spLocks/>
          </p:cNvSpPr>
          <p:nvPr>
            <p:custDataLst>
              <p:tags r:id="rId49"/>
            </p:custDataLst>
          </p:nvPr>
        </p:nvSpPr>
        <p:spPr bwMode="gray">
          <a:xfrm>
            <a:off x="5843588" y="3608388"/>
            <a:ext cx="263525" cy="365125"/>
          </a:xfrm>
          <a:prstGeom prst="rect">
            <a:avLst/>
          </a:prstGeom>
          <a:solidFill>
            <a:srgbClr val="D2D9E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B2D724-8ECD-40E4-83F6-9E79399541E4}" type="datetime'''''''''''''''''''''''O''''''''''''''i''''''''''l'''''''''''">
              <a:rPr lang="en-US" altLang="en-US" sz="1200" smtClean="0">
                <a:effectLst/>
              </a:rPr>
              <a:pPr/>
              <a:t>Oil</a:t>
            </a:fld>
            <a:br>
              <a:rPr lang="en-US" altLang="en-US" sz="1200">
                <a:effectLst/>
              </a:rPr>
            </a:br>
            <a:fld id="{94A8D719-86BB-4EE8-8379-A58F212F7FCF}" type="datetime'''''''''''''''''''''''''''3''''%'''''''''''''''''''''''''">
              <a:rPr lang="en-US" altLang="en-US" sz="1200" smtClean="0">
                <a:effectLst/>
              </a:rPr>
              <a:pPr/>
              <a:t>3%</a:t>
            </a:fld>
            <a:endParaRPr lang="en-US" sz="1200" dirty="0"/>
          </a:p>
        </p:txBody>
      </p:sp>
      <p:sp>
        <p:nvSpPr>
          <p:cNvPr id="1763" name="Text Placeholder 10">
            <a:extLst>
              <a:ext uri="{FF2B5EF4-FFF2-40B4-BE49-F238E27FC236}">
                <a16:creationId xmlns:a16="http://schemas.microsoft.com/office/drawing/2014/main" id="{94235B92-7CD7-A05E-47CE-37AB6D9470B9}"/>
              </a:ext>
            </a:extLst>
          </p:cNvPr>
          <p:cNvSpPr txBox="1">
            <a:spLocks/>
          </p:cNvSpPr>
          <p:nvPr>
            <p:custDataLst>
              <p:tags r:id="rId50"/>
            </p:custDataLst>
          </p:nvPr>
        </p:nvSpPr>
        <p:spPr bwMode="gray">
          <a:xfrm>
            <a:off x="9556750" y="3032125"/>
            <a:ext cx="3476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br>
              <a:rPr lang="en-US" altLang="en-US" sz="1200" dirty="0">
                <a:solidFill>
                  <a:schemeClr val="bg1"/>
                </a:solidFill>
                <a:effectLst/>
              </a:rPr>
            </a:br>
            <a:fld id="{C11AFC1B-57EE-496D-857F-CFF46785C59C}" type="datetime'''1''''''''''''''''''''''''''''0''''''''%'''''''''''''''''''''">
              <a:rPr lang="en-US" altLang="en-US" sz="1200" smtClean="0">
                <a:solidFill>
                  <a:schemeClr val="bg1"/>
                </a:solidFill>
              </a:rPr>
              <a:pPr marL="0" indent="0" algn="ctr">
                <a:spcBef>
                  <a:spcPct val="0"/>
                </a:spcBef>
                <a:spcAft>
                  <a:spcPct val="0"/>
                </a:spcAft>
                <a:buNone/>
              </a:pPr>
              <a:t>10%</a:t>
            </a:fld>
            <a:endParaRPr lang="en-US" sz="1200" dirty="0">
              <a:solidFill>
                <a:schemeClr val="bg1"/>
              </a:solidFill>
            </a:endParaRPr>
          </a:p>
        </p:txBody>
      </p:sp>
      <p:sp>
        <p:nvSpPr>
          <p:cNvPr id="1752" name="Text Placeholder 10">
            <a:extLst>
              <a:ext uri="{FF2B5EF4-FFF2-40B4-BE49-F238E27FC236}">
                <a16:creationId xmlns:a16="http://schemas.microsoft.com/office/drawing/2014/main" id="{EC5F24F2-5EFE-F143-F6B6-268B8A2A2C0B}"/>
              </a:ext>
            </a:extLst>
          </p:cNvPr>
          <p:cNvSpPr txBox="1">
            <a:spLocks/>
          </p:cNvSpPr>
          <p:nvPr>
            <p:custDataLst>
              <p:tags r:id="rId51"/>
            </p:custDataLst>
          </p:nvPr>
        </p:nvSpPr>
        <p:spPr bwMode="gray">
          <a:xfrm>
            <a:off x="4089400" y="3846513"/>
            <a:ext cx="82073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50C87C-3ABF-406E-A68A-F0925E4EA321}" type="datetime'''N''''a''tu''ra''''l'''' ''''''''''ga''''s'''''">
              <a:rPr lang="en-US" altLang="en-US" sz="1200" smtClean="0"/>
              <a:pPr/>
              <a:t>Natural gas</a:t>
            </a:fld>
            <a:br>
              <a:rPr lang="en-US" altLang="en-US" sz="1200">
                <a:effectLst/>
              </a:rPr>
            </a:br>
            <a:fld id="{7820165E-3749-429B-8D7D-3AFD7B7F44F4}" type="datetime'''''''9''''''''''''''''''''''''''''''''''''''''%'''">
              <a:rPr lang="en-US" altLang="en-US" sz="1200" smtClean="0"/>
              <a:pPr/>
              <a:t>9%</a:t>
            </a:fld>
            <a:endParaRPr lang="en-US" sz="1200" dirty="0"/>
          </a:p>
        </p:txBody>
      </p:sp>
      <p:sp>
        <p:nvSpPr>
          <p:cNvPr id="1764" name="Text Placeholder 10">
            <a:extLst>
              <a:ext uri="{FF2B5EF4-FFF2-40B4-BE49-F238E27FC236}">
                <a16:creationId xmlns:a16="http://schemas.microsoft.com/office/drawing/2014/main" id="{9B29C6ED-37A4-DA74-A595-87CD2FB89082}"/>
              </a:ext>
            </a:extLst>
          </p:cNvPr>
          <p:cNvSpPr txBox="1">
            <a:spLocks/>
          </p:cNvSpPr>
          <p:nvPr>
            <p:custDataLst>
              <p:tags r:id="rId52"/>
            </p:custDataLst>
          </p:nvPr>
        </p:nvSpPr>
        <p:spPr bwMode="gray">
          <a:xfrm>
            <a:off x="9439275" y="2630488"/>
            <a:ext cx="581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F5AB70-4A1F-4CC7-B1FB-21776509BB17}" type="datetime'''A''''vi''''''''''''''a''''''''t''i''''''o''''''''''''''n'''">
              <a:rPr lang="en-US" altLang="en-US" sz="1200" smtClean="0"/>
              <a:pPr/>
              <a:t>Aviation</a:t>
            </a:fld>
            <a:br>
              <a:rPr lang="en-US" altLang="en-US" sz="1200" dirty="0">
                <a:effectLst/>
              </a:rPr>
            </a:br>
            <a:fld id="{892C7D03-C309-4BDD-AA41-E3340B8C29D7}" type="datetime'''''''''''''''''''''''10''''''''''''''''''''''''''''''''%'''">
              <a:rPr lang="en-US" altLang="en-US" sz="1200" smtClean="0"/>
              <a:pPr/>
              <a:t>10%</a:t>
            </a:fld>
            <a:endParaRPr lang="en-US" sz="1200" dirty="0"/>
          </a:p>
        </p:txBody>
      </p:sp>
      <p:sp>
        <p:nvSpPr>
          <p:cNvPr id="1751" name="Text Placeholder 10">
            <a:extLst>
              <a:ext uri="{FF2B5EF4-FFF2-40B4-BE49-F238E27FC236}">
                <a16:creationId xmlns:a16="http://schemas.microsoft.com/office/drawing/2014/main" id="{8E54FCC5-CAC8-DA60-6C35-DBACCE6F3E84}"/>
              </a:ext>
            </a:extLst>
          </p:cNvPr>
          <p:cNvSpPr txBox="1">
            <a:spLocks/>
          </p:cNvSpPr>
          <p:nvPr>
            <p:custDataLst>
              <p:tags r:id="rId53"/>
            </p:custDataLst>
          </p:nvPr>
        </p:nvSpPr>
        <p:spPr bwMode="gray">
          <a:xfrm>
            <a:off x="5059362" y="4908550"/>
            <a:ext cx="3556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109CC8-96C5-4BAA-B949-FC4EFD4180EC}" type="datetime'''''''''''''''''''Co''''''''''''''''''''a''''''''l'''''''''''">
              <a:rPr lang="en-US" altLang="en-US" sz="1200" smtClean="0"/>
              <a:pPr/>
              <a:t>Coal</a:t>
            </a:fld>
            <a:br>
              <a:rPr lang="en-US" altLang="en-US" sz="1200" dirty="0">
                <a:effectLst/>
              </a:rPr>
            </a:br>
            <a:fld id="{7E9A4C1C-9559-4EB9-A89E-754D6891E827}" type="datetime'''''''''45''''''''''''''''''''''''''''''''''''%'''''''''''''''">
              <a:rPr lang="en-US" altLang="en-US" sz="1200" smtClean="0"/>
              <a:pPr/>
              <a:t>45%</a:t>
            </a:fld>
            <a:endParaRPr lang="en-US" sz="1200" dirty="0"/>
          </a:p>
        </p:txBody>
      </p:sp>
      <p:sp>
        <p:nvSpPr>
          <p:cNvPr id="1765" name="Text Placeholder 10">
            <a:extLst>
              <a:ext uri="{FF2B5EF4-FFF2-40B4-BE49-F238E27FC236}">
                <a16:creationId xmlns:a16="http://schemas.microsoft.com/office/drawing/2014/main" id="{26F72863-1E75-49A2-AC5F-E5211971C10A}"/>
              </a:ext>
            </a:extLst>
          </p:cNvPr>
          <p:cNvSpPr txBox="1">
            <a:spLocks/>
          </p:cNvSpPr>
          <p:nvPr>
            <p:custDataLst>
              <p:tags r:id="rId54"/>
            </p:custDataLst>
          </p:nvPr>
        </p:nvSpPr>
        <p:spPr bwMode="gray">
          <a:xfrm>
            <a:off x="9104314" y="2251075"/>
            <a:ext cx="4222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8DB3FFA-5B3B-4738-88D9-3EAA1FE7C24B}" type="datetime'''''''''''''M''''''''''''''a''r''in''''''''''''''''''e'''''">
              <a:rPr lang="en-US" altLang="en-US" sz="1000" smtClean="0"/>
              <a:pPr/>
              <a:t>Marine</a:t>
            </a:fld>
            <a:br>
              <a:rPr lang="en-US" altLang="en-US" sz="1000" dirty="0">
                <a:effectLst/>
              </a:rPr>
            </a:br>
            <a:fld id="{5DF484B9-98A7-42DE-8AA2-D4121EA113C6}" type="datetime'''''''''11''''''%'''''''">
              <a:rPr lang="en-US" altLang="en-US" sz="1000" smtClean="0"/>
              <a:pPr/>
              <a:t>11%</a:t>
            </a:fld>
            <a:endParaRPr lang="en-US" sz="1000" dirty="0"/>
          </a:p>
        </p:txBody>
      </p:sp>
      <p:sp>
        <p:nvSpPr>
          <p:cNvPr id="1792" name="Text Placeholder 10">
            <a:extLst>
              <a:ext uri="{FF2B5EF4-FFF2-40B4-BE49-F238E27FC236}">
                <a16:creationId xmlns:a16="http://schemas.microsoft.com/office/drawing/2014/main" id="{11C59483-9783-4703-28AA-489C86D467B1}"/>
              </a:ext>
            </a:extLst>
          </p:cNvPr>
          <p:cNvSpPr txBox="1">
            <a:spLocks/>
          </p:cNvSpPr>
          <p:nvPr>
            <p:custDataLst>
              <p:tags r:id="rId55"/>
            </p:custDataLst>
          </p:nvPr>
        </p:nvSpPr>
        <p:spPr bwMode="gray">
          <a:xfrm>
            <a:off x="2568575" y="1965326"/>
            <a:ext cx="89535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080302-55F0-4E87-9FBA-E7BAA192F9DC}" type="datetime'Non''''''-''''f''''''err''''''''''o''u''s metals'''''">
              <a:rPr lang="en-US" altLang="en-US" sz="800" smtClean="0">
                <a:effectLst/>
              </a:rPr>
              <a:pPr marL="0" indent="0" algn="ctr">
                <a:spcBef>
                  <a:spcPct val="0"/>
                </a:spcBef>
                <a:spcAft>
                  <a:spcPct val="0"/>
                </a:spcAft>
                <a:buNone/>
              </a:pPr>
              <a:t>Non-ferrous metals</a:t>
            </a:fld>
            <a:br>
              <a:rPr lang="en-US" altLang="en-US" sz="800" dirty="0"/>
            </a:br>
            <a:fld id="{858C5998-A7CA-495D-BAC6-1CFAC96B2247}" type="datetime'''''''''''''2''''''''''''''''%'''''''''''''''''''">
              <a:rPr lang="en-US" altLang="en-US" sz="800" smtClean="0">
                <a:effectLst/>
              </a:rPr>
              <a:pPr marL="0" indent="0" algn="ctr">
                <a:spcBef>
                  <a:spcPct val="0"/>
                </a:spcBef>
                <a:spcAft>
                  <a:spcPct val="0"/>
                </a:spcAft>
                <a:buNone/>
              </a:pPr>
              <a:t>2%</a:t>
            </a:fld>
            <a:endParaRPr lang="en-US" sz="800" dirty="0"/>
          </a:p>
        </p:txBody>
      </p:sp>
      <p:sp>
        <p:nvSpPr>
          <p:cNvPr id="1766" name="Text Placeholder 10">
            <a:extLst>
              <a:ext uri="{FF2B5EF4-FFF2-40B4-BE49-F238E27FC236}">
                <a16:creationId xmlns:a16="http://schemas.microsoft.com/office/drawing/2014/main" id="{045B2D05-CDFB-7DE1-27B7-588E8EAFDCBF}"/>
              </a:ext>
            </a:extLst>
          </p:cNvPr>
          <p:cNvSpPr txBox="1">
            <a:spLocks/>
          </p:cNvSpPr>
          <p:nvPr>
            <p:custDataLst>
              <p:tags r:id="rId56"/>
            </p:custDataLst>
          </p:nvPr>
        </p:nvSpPr>
        <p:spPr bwMode="gray">
          <a:xfrm>
            <a:off x="10044113" y="2057400"/>
            <a:ext cx="20320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9C504A-BA53-4514-A159-095CEB694235}" type="datetime'''''''''R''ail'''''''''''''''''''''''''''''''''''">
              <a:rPr lang="en-US" altLang="en-US" sz="800" smtClean="0"/>
              <a:pPr marL="0" indent="0" algn="ctr">
                <a:spcBef>
                  <a:spcPct val="0"/>
                </a:spcBef>
                <a:spcAft>
                  <a:spcPct val="0"/>
                </a:spcAft>
                <a:buNone/>
              </a:pPr>
              <a:t>Rail</a:t>
            </a:fld>
            <a:br>
              <a:rPr lang="en-US" altLang="en-US" sz="800" dirty="0">
                <a:effectLst/>
              </a:rPr>
            </a:br>
            <a:fld id="{610BF428-6AE2-452B-90DE-A808E6AF704E}" type="datetime'''''''''1''''''''''''''''%'''''''">
              <a:rPr lang="en-US" altLang="en-US" sz="800" smtClean="0"/>
              <a:pPr marL="0" indent="0" algn="ctr">
                <a:spcBef>
                  <a:spcPct val="0"/>
                </a:spcBef>
                <a:spcAft>
                  <a:spcPct val="0"/>
                </a:spcAft>
                <a:buNone/>
              </a:pPr>
              <a:t>1%</a:t>
            </a:fld>
            <a:endParaRPr lang="en-US" sz="800" dirty="0"/>
          </a:p>
        </p:txBody>
      </p:sp>
      <p:sp>
        <p:nvSpPr>
          <p:cNvPr id="1790" name="Text Placeholder 10">
            <a:extLst>
              <a:ext uri="{FF2B5EF4-FFF2-40B4-BE49-F238E27FC236}">
                <a16:creationId xmlns:a16="http://schemas.microsoft.com/office/drawing/2014/main" id="{71C30F8E-E923-7B66-AF89-2E47C8C405A9}"/>
              </a:ext>
            </a:extLst>
          </p:cNvPr>
          <p:cNvSpPr txBox="1">
            <a:spLocks/>
          </p:cNvSpPr>
          <p:nvPr>
            <p:custDataLst>
              <p:tags r:id="rId57"/>
            </p:custDataLst>
          </p:nvPr>
        </p:nvSpPr>
        <p:spPr bwMode="gray">
          <a:xfrm>
            <a:off x="1325563" y="2081213"/>
            <a:ext cx="40322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E61920-7435-424A-BFA2-3A9A71AC9BEF}" type="datetime'''''''''R''''''''''e''''f''''''''''i''ni''''''''''''ng'''">
              <a:rPr lang="en-US" altLang="en-US" sz="800" smtClean="0"/>
              <a:pPr marL="0" indent="0" algn="ctr">
                <a:spcBef>
                  <a:spcPct val="0"/>
                </a:spcBef>
                <a:spcAft>
                  <a:spcPct val="0"/>
                </a:spcAft>
                <a:buNone/>
              </a:pPr>
              <a:t>Refining</a:t>
            </a:fld>
            <a:br>
              <a:rPr lang="en-US" altLang="en-US" sz="800"/>
            </a:br>
            <a:fld id="{EA1B8A53-1932-49A0-9D8E-62E3F9309467}" type="datetime'''''''''''''''''''''''4''%'''''''''">
              <a:rPr lang="en-US" altLang="en-US" sz="800" smtClean="0"/>
              <a:pPr marL="0" indent="0" algn="ctr">
                <a:spcBef>
                  <a:spcPct val="0"/>
                </a:spcBef>
                <a:spcAft>
                  <a:spcPct val="0"/>
                </a:spcAft>
                <a:buNone/>
              </a:pPr>
              <a:t>4%</a:t>
            </a:fld>
            <a:endParaRPr lang="en-US" sz="800" dirty="0"/>
          </a:p>
        </p:txBody>
      </p:sp>
      <p:sp>
        <p:nvSpPr>
          <p:cNvPr id="1788" name="Text Placeholder 10">
            <a:extLst>
              <a:ext uri="{FF2B5EF4-FFF2-40B4-BE49-F238E27FC236}">
                <a16:creationId xmlns:a16="http://schemas.microsoft.com/office/drawing/2014/main" id="{64F96C82-E55D-037E-1903-A38A3C3DB27B}"/>
              </a:ext>
            </a:extLst>
          </p:cNvPr>
          <p:cNvSpPr txBox="1">
            <a:spLocks/>
          </p:cNvSpPr>
          <p:nvPr>
            <p:custDataLst>
              <p:tags r:id="rId58"/>
            </p:custDataLst>
          </p:nvPr>
        </p:nvSpPr>
        <p:spPr bwMode="gray">
          <a:xfrm>
            <a:off x="2513013" y="2200275"/>
            <a:ext cx="100647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CA9C1D-AC5B-4D28-B665-92C18EC61CA9}" type="datetime'N''o''''n''-me''''t''a''''''''''''lli''''''c'' ''miner''als'''">
              <a:rPr lang="en-US" altLang="en-US" sz="800" smtClean="0">
                <a:effectLst/>
              </a:rPr>
              <a:pPr marL="0" indent="0" algn="ctr">
                <a:spcBef>
                  <a:spcPct val="0"/>
                </a:spcBef>
                <a:spcAft>
                  <a:spcPct val="0"/>
                </a:spcAft>
                <a:buNone/>
              </a:pPr>
              <a:t>Non-metallic minerals</a:t>
            </a:fld>
            <a:br>
              <a:rPr lang="en-US" altLang="en-US" sz="800"/>
            </a:br>
            <a:fld id="{142464E8-7296-46BC-BC9F-559E9D7713D1}" type="datetime'''2''''''''%'''''''''''">
              <a:rPr lang="en-US" altLang="en-US" sz="800" smtClean="0">
                <a:effectLst/>
              </a:rPr>
              <a:pPr marL="0" indent="0" algn="ctr">
                <a:spcBef>
                  <a:spcPct val="0"/>
                </a:spcBef>
                <a:spcAft>
                  <a:spcPct val="0"/>
                </a:spcAft>
                <a:buNone/>
              </a:pPr>
              <a:t>2%</a:t>
            </a:fld>
            <a:endParaRPr lang="en-US" sz="800" dirty="0"/>
          </a:p>
        </p:txBody>
      </p:sp>
      <p:sp>
        <p:nvSpPr>
          <p:cNvPr id="1784" name="Text Placeholder 10">
            <a:extLst>
              <a:ext uri="{FF2B5EF4-FFF2-40B4-BE49-F238E27FC236}">
                <a16:creationId xmlns:a16="http://schemas.microsoft.com/office/drawing/2014/main" id="{09DC06A1-0C87-8C6E-A9B5-3A35C08D0401}"/>
              </a:ext>
            </a:extLst>
          </p:cNvPr>
          <p:cNvSpPr txBox="1">
            <a:spLocks/>
          </p:cNvSpPr>
          <p:nvPr>
            <p:custDataLst>
              <p:tags r:id="rId59"/>
            </p:custDataLst>
          </p:nvPr>
        </p:nvSpPr>
        <p:spPr bwMode="gray">
          <a:xfrm>
            <a:off x="1244600" y="2370138"/>
            <a:ext cx="5667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BD64FA-1EB5-4CF9-865F-7441855147E3}" type="datetime'''C''oa''''l ''''''''m''''''''''''''i''''''n''''''''''ing'''">
              <a:rPr lang="en-US" altLang="en-US" sz="800" smtClean="0"/>
              <a:pPr marL="0" indent="0" algn="ctr">
                <a:spcBef>
                  <a:spcPct val="0"/>
                </a:spcBef>
                <a:spcAft>
                  <a:spcPct val="0"/>
                </a:spcAft>
                <a:buNone/>
              </a:pPr>
              <a:t>Coal mining</a:t>
            </a:fld>
            <a:br>
              <a:rPr lang="en-US" altLang="en-US" sz="800" dirty="0"/>
            </a:br>
            <a:fld id="{A7EBD6EF-D057-4944-95E3-EAB7CBD97BA6}" type="datetime'''''''''''''''''''7''''''''''''%'''''''''''''''''''''''''''">
              <a:rPr lang="en-US" altLang="en-US" sz="800" smtClean="0"/>
              <a:pPr marL="0" indent="0" algn="ctr">
                <a:spcBef>
                  <a:spcPct val="0"/>
                </a:spcBef>
                <a:spcAft>
                  <a:spcPct val="0"/>
                </a:spcAft>
                <a:buNone/>
              </a:pPr>
              <a:t>7%</a:t>
            </a:fld>
            <a:endParaRPr lang="en-US" sz="800" dirty="0"/>
          </a:p>
        </p:txBody>
      </p:sp>
      <p:sp>
        <p:nvSpPr>
          <p:cNvPr id="1769" name="Text Placeholder 10">
            <a:extLst>
              <a:ext uri="{FF2B5EF4-FFF2-40B4-BE49-F238E27FC236}">
                <a16:creationId xmlns:a16="http://schemas.microsoft.com/office/drawing/2014/main" id="{7631188F-C9F3-F92F-B43B-9DD58F5E5A4B}"/>
              </a:ext>
            </a:extLst>
          </p:cNvPr>
          <p:cNvSpPr txBox="1">
            <a:spLocks/>
          </p:cNvSpPr>
          <p:nvPr>
            <p:custDataLst>
              <p:tags r:id="rId60"/>
            </p:custDataLst>
          </p:nvPr>
        </p:nvSpPr>
        <p:spPr bwMode="gray">
          <a:xfrm>
            <a:off x="9174164" y="1979613"/>
            <a:ext cx="28416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AA71D9-42DD-485C-A86D-0AB8E21B94B0}" type="datetime'''''''O''''''''''t''''''''''''''he''''r'''''''''''''">
              <a:rPr lang="en-US" altLang="en-US" sz="800" smtClean="0"/>
              <a:pPr marL="0" indent="0" algn="ctr">
                <a:spcBef>
                  <a:spcPct val="0"/>
                </a:spcBef>
                <a:spcAft>
                  <a:spcPct val="0"/>
                </a:spcAft>
                <a:buNone/>
              </a:pPr>
              <a:t>Other</a:t>
            </a:fld>
            <a:br>
              <a:rPr lang="en-US" altLang="en-US" sz="800" dirty="0">
                <a:effectLst/>
              </a:rPr>
            </a:br>
            <a:fld id="{6AA71F81-F4C4-4D9F-B2C1-E21605DBFFCD}" type="datetime'''''''''''''2''''''''''''''''''''''''''''''''%'''''">
              <a:rPr lang="en-US" altLang="en-US" sz="800" smtClean="0"/>
              <a:pPr marL="0" indent="0" algn="ctr">
                <a:spcBef>
                  <a:spcPct val="0"/>
                </a:spcBef>
                <a:spcAft>
                  <a:spcPct val="0"/>
                </a:spcAft>
                <a:buNone/>
              </a:pPr>
              <a:t>2%</a:t>
            </a:fld>
            <a:endParaRPr lang="en-US" sz="800" dirty="0"/>
          </a:p>
        </p:txBody>
      </p:sp>
      <p:sp>
        <p:nvSpPr>
          <p:cNvPr id="1794" name="Text Placeholder 10">
            <a:extLst>
              <a:ext uri="{FF2B5EF4-FFF2-40B4-BE49-F238E27FC236}">
                <a16:creationId xmlns:a16="http://schemas.microsoft.com/office/drawing/2014/main" id="{9F03D1B9-F6BD-C82C-2AD9-E43D2EC13EC7}"/>
              </a:ext>
            </a:extLst>
          </p:cNvPr>
          <p:cNvSpPr txBox="1">
            <a:spLocks/>
          </p:cNvSpPr>
          <p:nvPr>
            <p:custDataLst>
              <p:tags r:id="rId61"/>
            </p:custDataLst>
          </p:nvPr>
        </p:nvSpPr>
        <p:spPr bwMode="gray">
          <a:xfrm>
            <a:off x="1895475" y="2711450"/>
            <a:ext cx="7524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0920ED-D8C4-4CD8-A596-67542376D28D}" type="datetime'''''''''''C''''''h''''e''''''''''m''''ic''a''l''''''''s'">
              <a:rPr lang="en-US" altLang="en-US" sz="1200" smtClean="0"/>
              <a:pPr/>
              <a:t>Chemicals</a:t>
            </a:fld>
            <a:br>
              <a:rPr lang="en-US" altLang="en-US" sz="1200"/>
            </a:br>
            <a:fld id="{36B5DF98-8F8E-4C29-91E2-A1A64DFDCA3F}" type="datetime'''''''''''''''''''''''''''''1''3''''''''''''''''%'''''''''''">
              <a:rPr lang="en-US" altLang="en-US" sz="1200" smtClean="0"/>
              <a:pPr/>
              <a:t>13%</a:t>
            </a:fld>
            <a:endParaRPr lang="en-US" sz="1200" dirty="0"/>
          </a:p>
        </p:txBody>
      </p:sp>
      <p:sp>
        <p:nvSpPr>
          <p:cNvPr id="1770" name="Text Placeholder 10">
            <a:extLst>
              <a:ext uri="{FF2B5EF4-FFF2-40B4-BE49-F238E27FC236}">
                <a16:creationId xmlns:a16="http://schemas.microsoft.com/office/drawing/2014/main" id="{77031991-98FB-5EB4-48DB-3D0C8FD7DCEB}"/>
              </a:ext>
            </a:extLst>
          </p:cNvPr>
          <p:cNvSpPr txBox="1">
            <a:spLocks/>
          </p:cNvSpPr>
          <p:nvPr>
            <p:custDataLst>
              <p:tags r:id="rId62"/>
            </p:custDataLst>
          </p:nvPr>
        </p:nvSpPr>
        <p:spPr bwMode="gray">
          <a:xfrm>
            <a:off x="10771189" y="4251325"/>
            <a:ext cx="365125" cy="16129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eaVert" wrap="none" lIns="0" tIns="22225" rIns="0" bIns="22225"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D2A1BF-7FA5-484A-B906-00180966B62F}" type="datetime'''R''esid''e''n''''''''tial'' co''''m''b''us''''ti''''o''n'">
              <a:rPr lang="en-US" altLang="en-US" sz="1200" smtClean="0"/>
              <a:pPr/>
              <a:t>Residential combustion</a:t>
            </a:fld>
            <a:br>
              <a:rPr lang="en-US" altLang="en-US" sz="1200" dirty="0">
                <a:effectLst/>
              </a:rPr>
            </a:br>
            <a:fld id="{B9DB5132-8CC3-440A-880F-259B9B07F9FB}" type="datetime'''''''''4''''''''''''''7''''''''''''''''%'''">
              <a:rPr lang="en-US" altLang="en-US" sz="1200" smtClean="0"/>
              <a:pPr marL="0" indent="0" algn="ctr">
                <a:spcBef>
                  <a:spcPct val="0"/>
                </a:spcBef>
                <a:spcAft>
                  <a:spcPct val="0"/>
                </a:spcAft>
                <a:buNone/>
              </a:pPr>
              <a:t>47%</a:t>
            </a:fld>
            <a:endParaRPr lang="en-US" sz="1200" dirty="0"/>
          </a:p>
        </p:txBody>
      </p:sp>
      <p:sp>
        <p:nvSpPr>
          <p:cNvPr id="1786" name="Text Placeholder 10">
            <a:extLst>
              <a:ext uri="{FF2B5EF4-FFF2-40B4-BE49-F238E27FC236}">
                <a16:creationId xmlns:a16="http://schemas.microsoft.com/office/drawing/2014/main" id="{0E851497-78C7-1D27-05C3-591BEAFBEA3B}"/>
              </a:ext>
            </a:extLst>
          </p:cNvPr>
          <p:cNvSpPr txBox="1">
            <a:spLocks/>
          </p:cNvSpPr>
          <p:nvPr>
            <p:custDataLst>
              <p:tags r:id="rId63"/>
            </p:custDataLst>
          </p:nvPr>
        </p:nvSpPr>
        <p:spPr bwMode="gray">
          <a:xfrm>
            <a:off x="1984375" y="3324225"/>
            <a:ext cx="576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C9CDEA-F434-49E3-A137-DF4292381368}" type="datetime'Ce''''''''''''''''''''''me''''n''''''''''t'''''''''">
              <a:rPr lang="en-US" altLang="en-US" sz="1200" smtClean="0"/>
              <a:pPr/>
              <a:t>Cement</a:t>
            </a:fld>
            <a:br>
              <a:rPr lang="en-US" altLang="en-US" sz="1200"/>
            </a:br>
            <a:fld id="{AD80061D-83E7-4B22-B193-D1903F0F0625}" type="datetime'''''1''7''''%'''''''''''''''''''''''">
              <a:rPr lang="en-US" altLang="en-US" sz="1200" smtClean="0"/>
              <a:pPr/>
              <a:t>17%</a:t>
            </a:fld>
            <a:endParaRPr lang="en-US" sz="1200" dirty="0"/>
          </a:p>
        </p:txBody>
      </p:sp>
      <p:sp>
        <p:nvSpPr>
          <p:cNvPr id="1771" name="Text Placeholder 10">
            <a:extLst>
              <a:ext uri="{FF2B5EF4-FFF2-40B4-BE49-F238E27FC236}">
                <a16:creationId xmlns:a16="http://schemas.microsoft.com/office/drawing/2014/main" id="{4A8972A5-BD66-F5F8-2855-699E230DB8D6}"/>
              </a:ext>
            </a:extLst>
          </p:cNvPr>
          <p:cNvSpPr txBox="1">
            <a:spLocks/>
          </p:cNvSpPr>
          <p:nvPr>
            <p:custDataLst>
              <p:tags r:id="rId64"/>
            </p:custDataLst>
          </p:nvPr>
        </p:nvSpPr>
        <p:spPr bwMode="gray">
          <a:xfrm>
            <a:off x="10737850" y="3536950"/>
            <a:ext cx="43338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618FAE-D622-4AD7-823E-00F894D6714A}" type="datetime'''''''H''FCs'''''''''''''''''''''''''''''''''''''''''">
              <a:rPr lang="en-US" altLang="en-US" sz="1200" smtClean="0">
                <a:effectLst/>
              </a:rPr>
              <a:pPr/>
              <a:t>HFCs</a:t>
            </a:fld>
            <a:br>
              <a:rPr lang="en-US" altLang="en-US" sz="1200" dirty="0">
                <a:effectLst/>
              </a:rPr>
            </a:br>
            <a:fld id="{6BF6F6CC-0CC8-4ED2-8170-62431F70D4BA}" type="datetime'''''''''''''2''''''''''''''1''''''%'''''''''''''''''">
              <a:rPr lang="en-US" altLang="en-US" sz="1200" smtClean="0"/>
              <a:pPr marL="0" indent="0" algn="ctr">
                <a:spcBef>
                  <a:spcPct val="0"/>
                </a:spcBef>
                <a:spcAft>
                  <a:spcPct val="0"/>
                </a:spcAft>
                <a:buNone/>
              </a:pPr>
              <a:t>21%</a:t>
            </a:fld>
            <a:endParaRPr lang="en-US" sz="1200" dirty="0"/>
          </a:p>
        </p:txBody>
      </p:sp>
      <p:sp>
        <p:nvSpPr>
          <p:cNvPr id="1785" name="Text Placeholder 10">
            <a:extLst>
              <a:ext uri="{FF2B5EF4-FFF2-40B4-BE49-F238E27FC236}">
                <a16:creationId xmlns:a16="http://schemas.microsoft.com/office/drawing/2014/main" id="{F7D1FE86-E387-294B-826A-95F4C42E766D}"/>
              </a:ext>
            </a:extLst>
          </p:cNvPr>
          <p:cNvSpPr txBox="1">
            <a:spLocks/>
          </p:cNvSpPr>
          <p:nvPr>
            <p:custDataLst>
              <p:tags r:id="rId65"/>
            </p:custDataLst>
          </p:nvPr>
        </p:nvSpPr>
        <p:spPr bwMode="gray">
          <a:xfrm>
            <a:off x="1865313" y="4049713"/>
            <a:ext cx="8128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B75FD1-2BD7-49DC-AAE7-B7CE19870980}" type="datetime'Oi''''l ''''''a''''n''''''d'''''' ''g''a''''''s'''''">
              <a:rPr lang="en-US" altLang="en-US" sz="1200" smtClean="0"/>
              <a:pPr/>
              <a:t>Oil and gas</a:t>
            </a:fld>
            <a:br>
              <a:rPr lang="en-US" altLang="en-US" sz="1200"/>
            </a:br>
            <a:fld id="{31E51847-0504-4EC9-9582-BBBC8D834B06}" type="datetime'''''''2''''''''''''1''''''''''''''''''''''''''''%'''''''">
              <a:rPr lang="en-US" altLang="en-US" sz="1200" smtClean="0"/>
              <a:pPr/>
              <a:t>21%</a:t>
            </a:fld>
            <a:endParaRPr lang="en-US" sz="1200" dirty="0"/>
          </a:p>
        </p:txBody>
      </p:sp>
      <p:sp>
        <p:nvSpPr>
          <p:cNvPr id="1772" name="Text Placeholder 10">
            <a:extLst>
              <a:ext uri="{FF2B5EF4-FFF2-40B4-BE49-F238E27FC236}">
                <a16:creationId xmlns:a16="http://schemas.microsoft.com/office/drawing/2014/main" id="{C5314C38-CFF2-BA90-6C1F-BA2E302AC102}"/>
              </a:ext>
            </a:extLst>
          </p:cNvPr>
          <p:cNvSpPr txBox="1">
            <a:spLocks/>
          </p:cNvSpPr>
          <p:nvPr>
            <p:custDataLst>
              <p:tags r:id="rId66"/>
            </p:custDataLst>
          </p:nvPr>
        </p:nvSpPr>
        <p:spPr bwMode="gray">
          <a:xfrm>
            <a:off x="10598150" y="2863850"/>
            <a:ext cx="712788" cy="3048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766F58-FAEF-42B2-B9B6-16950B7B740C}" type="datetime'''''''''''''C''''''''o''''m''''''me''rc''''''''''''''ia''''l'">
              <a:rPr lang="en-US" altLang="en-US" sz="1000" smtClean="0">
                <a:effectLst/>
              </a:rPr>
              <a:pPr/>
              <a:t>Commercial</a:t>
            </a:fld>
            <a:br>
              <a:rPr lang="en-US" altLang="en-US" sz="1000" dirty="0">
                <a:effectLst/>
              </a:rPr>
            </a:br>
            <a:fld id="{57FB4EF4-CFC0-4348-B45C-544EA3AF76FE}" type="datetime'''''''''''1''''''''''''''''''''''''''''''''5''''''%'''">
              <a:rPr lang="en-US" altLang="en-US" sz="1000" smtClean="0"/>
              <a:pPr marL="0" indent="0" algn="ctr">
                <a:spcBef>
                  <a:spcPct val="0"/>
                </a:spcBef>
                <a:spcAft>
                  <a:spcPct val="0"/>
                </a:spcAft>
                <a:buNone/>
              </a:pPr>
              <a:t>15%</a:t>
            </a:fld>
            <a:endParaRPr lang="en-US" sz="1000" dirty="0"/>
          </a:p>
        </p:txBody>
      </p:sp>
      <p:sp>
        <p:nvSpPr>
          <p:cNvPr id="1782" name="Text Placeholder 10">
            <a:extLst>
              <a:ext uri="{FF2B5EF4-FFF2-40B4-BE49-F238E27FC236}">
                <a16:creationId xmlns:a16="http://schemas.microsoft.com/office/drawing/2014/main" id="{A158ADE2-24C6-3C80-EAE4-CC87D4E7E194}"/>
              </a:ext>
            </a:extLst>
          </p:cNvPr>
          <p:cNvSpPr txBox="1">
            <a:spLocks/>
          </p:cNvSpPr>
          <p:nvPr>
            <p:custDataLst>
              <p:tags r:id="rId67"/>
            </p:custDataLst>
          </p:nvPr>
        </p:nvSpPr>
        <p:spPr bwMode="gray">
          <a:xfrm>
            <a:off x="1789113" y="4876800"/>
            <a:ext cx="9652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535111-A91A-469F-A25B-38638D3CADCA}" type="datetime'Ir''''''on'''' a''''n''d ''s''''t''e''''''''''el'''''">
              <a:rPr lang="en-US" altLang="en-US" sz="1200" smtClean="0"/>
              <a:pPr marL="0" indent="0" algn="ctr">
                <a:spcBef>
                  <a:spcPct val="0"/>
                </a:spcBef>
                <a:spcAft>
                  <a:spcPct val="0"/>
                </a:spcAft>
                <a:buNone/>
              </a:pPr>
              <a:t>Iron and steel</a:t>
            </a:fld>
            <a:br>
              <a:rPr lang="en-US" altLang="en-US" sz="1200"/>
            </a:br>
            <a:fld id="{935B1783-C0F4-41AE-A542-4592A5324F69}" type="datetime'''''''''''''''1''''''''''''3%'''''''''''''">
              <a:rPr lang="en-US" altLang="en-US" sz="1200" smtClean="0"/>
              <a:pPr marL="0" indent="0" algn="ctr">
                <a:spcBef>
                  <a:spcPct val="0"/>
                </a:spcBef>
                <a:spcAft>
                  <a:spcPct val="0"/>
                </a:spcAft>
                <a:buNone/>
              </a:pPr>
              <a:t>13%</a:t>
            </a:fld>
            <a:endParaRPr lang="en-US" sz="1200" dirty="0"/>
          </a:p>
        </p:txBody>
      </p:sp>
      <p:sp>
        <p:nvSpPr>
          <p:cNvPr id="1789" name="Text Placeholder 10">
            <a:extLst>
              <a:ext uri="{FF2B5EF4-FFF2-40B4-BE49-F238E27FC236}">
                <a16:creationId xmlns:a16="http://schemas.microsoft.com/office/drawing/2014/main" id="{FE58DDA8-76A7-3437-5AA5-782BB0BD45EF}"/>
              </a:ext>
            </a:extLst>
          </p:cNvPr>
          <p:cNvSpPr txBox="1">
            <a:spLocks/>
          </p:cNvSpPr>
          <p:nvPr>
            <p:custDataLst>
              <p:tags r:id="rId68"/>
            </p:custDataLst>
          </p:nvPr>
        </p:nvSpPr>
        <p:spPr bwMode="gray">
          <a:xfrm>
            <a:off x="1600200" y="5459413"/>
            <a:ext cx="1343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64A313-FC5F-46D8-A7D2-EF3FEBED2E41}" type="datetime'''Rem''ai''''n''in''g'' ''''''''i''n''d''''u''''''s''''try'">
              <a:rPr lang="en-US" altLang="en-US" sz="1200" smtClean="0"/>
              <a:pPr/>
              <a:t>Remaining industry</a:t>
            </a:fld>
            <a:br>
              <a:rPr lang="en-US" altLang="en-US" sz="1200" dirty="0"/>
            </a:br>
            <a:fld id="{47801682-0238-4B94-A45E-574B4A2DE07E}" type="datetime'1''''''''7''''''''''''''''''%'''''''''''''''''''''''''''">
              <a:rPr lang="en-US" altLang="en-US" sz="1200" smtClean="0"/>
              <a:pPr/>
              <a:t>17%</a:t>
            </a:fld>
            <a:endParaRPr lang="en-US" sz="1200" dirty="0"/>
          </a:p>
        </p:txBody>
      </p:sp>
      <p:sp>
        <p:nvSpPr>
          <p:cNvPr id="1844" name="Text Placeholder 10">
            <a:extLst>
              <a:ext uri="{FF2B5EF4-FFF2-40B4-BE49-F238E27FC236}">
                <a16:creationId xmlns:a16="http://schemas.microsoft.com/office/drawing/2014/main" id="{8BF46AA5-432A-A6D8-D110-9281F7D83FDF}"/>
              </a:ext>
            </a:extLst>
          </p:cNvPr>
          <p:cNvSpPr txBox="1">
            <a:spLocks/>
          </p:cNvSpPr>
          <p:nvPr>
            <p:custDataLst>
              <p:tags r:id="rId69"/>
            </p:custDataLst>
          </p:nvPr>
        </p:nvSpPr>
        <p:spPr bwMode="gray">
          <a:xfrm>
            <a:off x="206851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46C15E-BF67-4943-80BF-6FCF90BA63D0}" type="datetime'''2''''''''''''8''''''''%'''''''''''''''''">
              <a:rPr lang="en-US" altLang="en-US" sz="1400" smtClean="0"/>
              <a:pPr/>
              <a:t>28%</a:t>
            </a:fld>
            <a:endParaRPr lang="en-US" sz="1400" dirty="0"/>
          </a:p>
        </p:txBody>
      </p:sp>
      <p:sp>
        <p:nvSpPr>
          <p:cNvPr id="1846" name="Text Placeholder 10">
            <a:extLst>
              <a:ext uri="{FF2B5EF4-FFF2-40B4-BE49-F238E27FC236}">
                <a16:creationId xmlns:a16="http://schemas.microsoft.com/office/drawing/2014/main" id="{C09E52E8-5F75-F9CC-DF79-C7B5CB0A8A1F}"/>
              </a:ext>
            </a:extLst>
          </p:cNvPr>
          <p:cNvSpPr txBox="1">
            <a:spLocks/>
          </p:cNvSpPr>
          <p:nvPr>
            <p:custDataLst>
              <p:tags r:id="rId70"/>
            </p:custDataLst>
          </p:nvPr>
        </p:nvSpPr>
        <p:spPr bwMode="gray">
          <a:xfrm>
            <a:off x="503396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F3C59-E00F-4415-9A6B-8DBC05F8E28B}" type="datetime'2''''''''''''''8''''''''''''''''''%'''''''''''">
              <a:rPr lang="en-US" altLang="en-US" sz="1400" smtClean="0"/>
              <a:pPr/>
              <a:t>28%</a:t>
            </a:fld>
            <a:endParaRPr lang="en-US" sz="1400" dirty="0"/>
          </a:p>
        </p:txBody>
      </p:sp>
      <p:sp>
        <p:nvSpPr>
          <p:cNvPr id="1847" name="Text Placeholder 10">
            <a:extLst>
              <a:ext uri="{FF2B5EF4-FFF2-40B4-BE49-F238E27FC236}">
                <a16:creationId xmlns:a16="http://schemas.microsoft.com/office/drawing/2014/main" id="{3CF82CD9-F923-5B8E-B306-8913B25C4B88}"/>
              </a:ext>
            </a:extLst>
          </p:cNvPr>
          <p:cNvSpPr txBox="1">
            <a:spLocks/>
          </p:cNvSpPr>
          <p:nvPr>
            <p:custDataLst>
              <p:tags r:id="rId71"/>
            </p:custDataLst>
          </p:nvPr>
        </p:nvSpPr>
        <p:spPr bwMode="gray">
          <a:xfrm>
            <a:off x="760253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40EA6C-34CD-4B33-988F-D42729898E20}" type="datetime'2''''''''''''''''''''''1''''''''%'''''''''''">
              <a:rPr lang="en-US" altLang="en-US" sz="1400" smtClean="0"/>
              <a:pPr/>
              <a:t>21%</a:t>
            </a:fld>
            <a:endParaRPr lang="en-US" sz="1400" dirty="0"/>
          </a:p>
        </p:txBody>
      </p:sp>
      <p:sp>
        <p:nvSpPr>
          <p:cNvPr id="1848" name="Text Placeholder 10">
            <a:extLst>
              <a:ext uri="{FF2B5EF4-FFF2-40B4-BE49-F238E27FC236}">
                <a16:creationId xmlns:a16="http://schemas.microsoft.com/office/drawing/2014/main" id="{E3B9AEB8-AA32-E51A-38AA-E103D3F713E2}"/>
              </a:ext>
            </a:extLst>
          </p:cNvPr>
          <p:cNvSpPr txBox="1">
            <a:spLocks/>
          </p:cNvSpPr>
          <p:nvPr>
            <p:custDataLst>
              <p:tags r:id="rId72"/>
            </p:custDataLst>
          </p:nvPr>
        </p:nvSpPr>
        <p:spPr bwMode="gray">
          <a:xfrm>
            <a:off x="952658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44684-3C37-4C66-A362-381559F8C274}" type="datetime'''''''1''6''''''''%'''''''''''''''">
              <a:rPr lang="en-US" altLang="en-US" sz="1400" smtClean="0"/>
              <a:pPr/>
              <a:t>16%</a:t>
            </a:fld>
            <a:endParaRPr lang="en-US" sz="1400" dirty="0"/>
          </a:p>
        </p:txBody>
      </p:sp>
      <p:sp>
        <p:nvSpPr>
          <p:cNvPr id="1849" name="Text Placeholder 10">
            <a:extLst>
              <a:ext uri="{FF2B5EF4-FFF2-40B4-BE49-F238E27FC236}">
                <a16:creationId xmlns:a16="http://schemas.microsoft.com/office/drawing/2014/main" id="{B8B99238-D2C6-E992-561C-6210CA2BCEEC}"/>
              </a:ext>
            </a:extLst>
          </p:cNvPr>
          <p:cNvSpPr txBox="1">
            <a:spLocks/>
          </p:cNvSpPr>
          <p:nvPr>
            <p:custDataLst>
              <p:tags r:id="rId73"/>
            </p:custDataLst>
          </p:nvPr>
        </p:nvSpPr>
        <p:spPr bwMode="gray">
          <a:xfrm>
            <a:off x="10799763" y="1752601"/>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4A3C098-85D5-4B55-9987-32ECC678CE71}" type="datetime'''''''''''''''''''''''''''''''''''7''%'''''''''''''''''''''">
              <a:rPr lang="en-US" altLang="en-US" sz="1400" smtClean="0"/>
              <a:pPr/>
              <a:t>7%</a:t>
            </a:fld>
            <a:endParaRPr lang="en-US" sz="1400" dirty="0"/>
          </a:p>
        </p:txBody>
      </p:sp>
      <p:sp>
        <p:nvSpPr>
          <p:cNvPr id="1857" name="Text Placeholder 10">
            <a:extLst>
              <a:ext uri="{FF2B5EF4-FFF2-40B4-BE49-F238E27FC236}">
                <a16:creationId xmlns:a16="http://schemas.microsoft.com/office/drawing/2014/main" id="{AA3BE4A6-4441-4A61-96BA-AAC7E56DFBB4}"/>
              </a:ext>
            </a:extLst>
          </p:cNvPr>
          <p:cNvSpPr txBox="1">
            <a:spLocks/>
          </p:cNvSpPr>
          <p:nvPr>
            <p:custDataLst>
              <p:tags r:id="rId74"/>
            </p:custDataLst>
          </p:nvPr>
        </p:nvSpPr>
        <p:spPr bwMode="auto">
          <a:xfrm>
            <a:off x="1957388" y="6035675"/>
            <a:ext cx="630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132E68-4AD7-4FB5-BDC9-7FC84EB46C34}" type="datetime'I''n''''''''d''''''u''s''''''t''''''''r''y'''">
              <a:rPr lang="en-US" altLang="en-US" sz="1400" smtClean="0">
                <a:effectLst/>
              </a:rPr>
              <a:pPr marL="0" indent="0" algn="ctr">
                <a:spcBef>
                  <a:spcPct val="0"/>
                </a:spcBef>
                <a:spcAft>
                  <a:spcPct val="0"/>
                </a:spcAft>
                <a:buNone/>
              </a:pPr>
              <a:t>Industry</a:t>
            </a:fld>
            <a:endParaRPr lang="en-US" sz="1400" dirty="0"/>
          </a:p>
        </p:txBody>
      </p:sp>
      <p:sp>
        <p:nvSpPr>
          <p:cNvPr id="1859" name="Text Placeholder 10">
            <a:extLst>
              <a:ext uri="{FF2B5EF4-FFF2-40B4-BE49-F238E27FC236}">
                <a16:creationId xmlns:a16="http://schemas.microsoft.com/office/drawing/2014/main" id="{FC6CE405-78FB-FCF4-1717-9411131F75EF}"/>
              </a:ext>
            </a:extLst>
          </p:cNvPr>
          <p:cNvSpPr txBox="1">
            <a:spLocks/>
          </p:cNvSpPr>
          <p:nvPr>
            <p:custDataLst>
              <p:tags r:id="rId75"/>
            </p:custDataLst>
          </p:nvPr>
        </p:nvSpPr>
        <p:spPr bwMode="auto">
          <a:xfrm>
            <a:off x="4602163" y="6035675"/>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59DB172-6DCF-4D93-AB4F-05575365E206}" type="datetime'P''o''wer'''' a''''''''n''''d ''H''e''''''''''a''''''''''t'">
              <a:rPr lang="en-US" altLang="en-US" sz="1400" smtClean="0">
                <a:effectLst/>
              </a:rPr>
              <a:pPr marL="0" indent="0" algn="ctr">
                <a:spcBef>
                  <a:spcPct val="0"/>
                </a:spcBef>
                <a:spcAft>
                  <a:spcPct val="0"/>
                </a:spcAft>
                <a:buNone/>
              </a:pPr>
              <a:t>Power and Heat</a:t>
            </a:fld>
            <a:endParaRPr lang="en-US" sz="1400" dirty="0"/>
          </a:p>
        </p:txBody>
      </p:sp>
      <p:sp>
        <p:nvSpPr>
          <p:cNvPr id="1860" name="Text Placeholder 10">
            <a:extLst>
              <a:ext uri="{FF2B5EF4-FFF2-40B4-BE49-F238E27FC236}">
                <a16:creationId xmlns:a16="http://schemas.microsoft.com/office/drawing/2014/main" id="{0673EA38-7ED4-4CF8-7808-6E51D7974F37}"/>
              </a:ext>
            </a:extLst>
          </p:cNvPr>
          <p:cNvSpPr txBox="1">
            <a:spLocks/>
          </p:cNvSpPr>
          <p:nvPr>
            <p:custDataLst>
              <p:tags r:id="rId76"/>
            </p:custDataLst>
          </p:nvPr>
        </p:nvSpPr>
        <p:spPr bwMode="auto">
          <a:xfrm>
            <a:off x="6569075" y="6035675"/>
            <a:ext cx="24733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01A5E2-9861-4EC0-8215-0E9B646E2062}" type="datetime'A''g''r''i''culture, ''l''and ''use'' and'' ''w''''as''t''''e'">
              <a:rPr lang="en-US" altLang="en-US" sz="1400" smtClean="0">
                <a:effectLst/>
              </a:rPr>
              <a:pPr marL="0" indent="0" algn="ctr">
                <a:spcBef>
                  <a:spcPct val="0"/>
                </a:spcBef>
                <a:spcAft>
                  <a:spcPct val="0"/>
                </a:spcAft>
                <a:buNone/>
              </a:pPr>
              <a:t>Agriculture, land use and waste</a:t>
            </a:fld>
            <a:endParaRPr lang="en-US" sz="1400" dirty="0"/>
          </a:p>
        </p:txBody>
      </p:sp>
      <p:sp>
        <p:nvSpPr>
          <p:cNvPr id="1861" name="Text Placeholder 10">
            <a:extLst>
              <a:ext uri="{FF2B5EF4-FFF2-40B4-BE49-F238E27FC236}">
                <a16:creationId xmlns:a16="http://schemas.microsoft.com/office/drawing/2014/main" id="{8097E399-057A-9350-BCB2-16830A1FB816}"/>
              </a:ext>
            </a:extLst>
          </p:cNvPr>
          <p:cNvSpPr txBox="1">
            <a:spLocks/>
          </p:cNvSpPr>
          <p:nvPr>
            <p:custDataLst>
              <p:tags r:id="rId77"/>
            </p:custDataLst>
          </p:nvPr>
        </p:nvSpPr>
        <p:spPr bwMode="auto">
          <a:xfrm>
            <a:off x="9355138" y="6035675"/>
            <a:ext cx="750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E703DB-0541-4686-BF21-4E927D29F2D2}" type="datetime'''''''T''''''r''a''''''''''''''ns''p''''o''''''''r''t'''''">
              <a:rPr lang="en-US" altLang="en-US" sz="1400" smtClean="0">
                <a:effectLst/>
              </a:rPr>
              <a:pPr marL="0" indent="0" algn="ctr">
                <a:spcBef>
                  <a:spcPct val="0"/>
                </a:spcBef>
                <a:spcAft>
                  <a:spcPct val="0"/>
                </a:spcAft>
                <a:buNone/>
              </a:pPr>
              <a:t>Transport</a:t>
            </a:fld>
            <a:endParaRPr lang="en-US" sz="1400" dirty="0"/>
          </a:p>
        </p:txBody>
      </p:sp>
      <p:sp>
        <p:nvSpPr>
          <p:cNvPr id="1862" name="Text Placeholder 10">
            <a:extLst>
              <a:ext uri="{FF2B5EF4-FFF2-40B4-BE49-F238E27FC236}">
                <a16:creationId xmlns:a16="http://schemas.microsoft.com/office/drawing/2014/main" id="{0C405184-5FC3-2BB2-74C9-8AE2BDA98B2C}"/>
              </a:ext>
            </a:extLst>
          </p:cNvPr>
          <p:cNvSpPr txBox="1">
            <a:spLocks/>
          </p:cNvSpPr>
          <p:nvPr>
            <p:custDataLst>
              <p:tags r:id="rId78"/>
            </p:custDataLst>
          </p:nvPr>
        </p:nvSpPr>
        <p:spPr bwMode="auto">
          <a:xfrm>
            <a:off x="10593388" y="6035675"/>
            <a:ext cx="720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33FAC6-8D4A-41E1-851B-B5E37FD645D4}" type="datetime'''''''''''''''B''''u''''''''''''''''''''i''l''di''''''n''gs'''">
              <a:rPr lang="en-US" altLang="en-US" sz="1400" smtClean="0">
                <a:effectLst/>
              </a:rPr>
              <a:pPr marL="0" indent="0" algn="ctr">
                <a:spcBef>
                  <a:spcPct val="0"/>
                </a:spcBef>
                <a:spcAft>
                  <a:spcPct val="0"/>
                </a:spcAft>
                <a:buNone/>
              </a:pPr>
              <a:t>Buildings</a:t>
            </a:fld>
            <a:endParaRPr lang="en-US" sz="1400" dirty="0"/>
          </a:p>
        </p:txBody>
      </p:sp>
      <p:sp>
        <p:nvSpPr>
          <p:cNvPr id="1863" name="Rectangle 1862">
            <a:extLst>
              <a:ext uri="{FF2B5EF4-FFF2-40B4-BE49-F238E27FC236}">
                <a16:creationId xmlns:a16="http://schemas.microsoft.com/office/drawing/2014/main" id="{3E75C954-BBF1-6DAD-CB7E-5A026BE6C26A}"/>
              </a:ext>
            </a:extLst>
          </p:cNvPr>
          <p:cNvSpPr/>
          <p:nvPr/>
        </p:nvSpPr>
        <p:spPr bwMode="gray">
          <a:xfrm>
            <a:off x="4256506" y="2538904"/>
            <a:ext cx="2016125" cy="4784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a:rPr>
              <a:t>24</a:t>
            </a:r>
            <a:r>
              <a:rPr kumimoji="0" lang="en-US" sz="1200" b="0" i="0" u="none" strike="noStrike" kern="1200" cap="none" spc="0" normalizeH="0" baseline="0" noProof="0" dirty="0">
                <a:ln>
                  <a:noFill/>
                </a:ln>
                <a:solidFill>
                  <a:srgbClr val="000000"/>
                </a:solidFill>
                <a:effectLst/>
                <a:uLnTx/>
                <a:uFillTx/>
                <a:latin typeface="Arial"/>
                <a:ea typeface="+mn-ea"/>
                <a:cs typeface="+mn-cs"/>
              </a:rPr>
              <a:t>% to 43%</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 all power and heat</a:t>
            </a:r>
          </a:p>
        </p:txBody>
      </p:sp>
      <p:sp>
        <p:nvSpPr>
          <p:cNvPr id="1864" name="Rectangle 1863">
            <a:extLst>
              <a:ext uri="{FF2B5EF4-FFF2-40B4-BE49-F238E27FC236}">
                <a16:creationId xmlns:a16="http://schemas.microsoft.com/office/drawing/2014/main" id="{4DEF2C79-5FEA-0EBC-84E4-C74049217397}"/>
              </a:ext>
            </a:extLst>
          </p:cNvPr>
          <p:cNvSpPr/>
          <p:nvPr/>
        </p:nvSpPr>
        <p:spPr bwMode="gray">
          <a:xfrm>
            <a:off x="9325641" y="3241675"/>
            <a:ext cx="829104" cy="353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16% to 26%</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in road</a:t>
            </a:r>
          </a:p>
        </p:txBody>
      </p:sp>
      <p:sp>
        <p:nvSpPr>
          <p:cNvPr id="1865" name="Rectangle 1864">
            <a:extLst>
              <a:ext uri="{FF2B5EF4-FFF2-40B4-BE49-F238E27FC236}">
                <a16:creationId xmlns:a16="http://schemas.microsoft.com/office/drawing/2014/main" id="{B5C12EF9-3B0B-6923-F207-77FD12956C44}"/>
              </a:ext>
            </a:extLst>
          </p:cNvPr>
          <p:cNvSpPr/>
          <p:nvPr/>
        </p:nvSpPr>
        <p:spPr bwMode="gray">
          <a:xfrm>
            <a:off x="10644583" y="2267740"/>
            <a:ext cx="602457" cy="22066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10% to 17%</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Arial"/>
              </a:rPr>
              <a:t>i</a:t>
            </a:r>
            <a:r>
              <a:rPr kumimoji="0" lang="en-US" sz="700" b="0" i="0" u="none" strike="noStrike" kern="1200" cap="none" spc="0" normalizeH="0" baseline="0" noProof="0" dirty="0">
                <a:ln>
                  <a:noFill/>
                </a:ln>
                <a:solidFill>
                  <a:srgbClr val="000000"/>
                </a:solidFill>
                <a:effectLst/>
                <a:uLnTx/>
                <a:uFillTx/>
                <a:latin typeface="Arial"/>
                <a:ea typeface="+mn-ea"/>
                <a:cs typeface="+mn-cs"/>
              </a:rPr>
              <a:t>n </a:t>
            </a:r>
            <a:r>
              <a:rPr lang="en-US" sz="700" dirty="0">
                <a:solidFill>
                  <a:srgbClr val="000000"/>
                </a:solidFill>
                <a:latin typeface="Arial"/>
              </a:rPr>
              <a:t>b</a:t>
            </a:r>
            <a:r>
              <a:rPr kumimoji="0" lang="en-US" sz="700" b="0" i="0" u="none" strike="noStrike" kern="1200" cap="none" spc="0" normalizeH="0" baseline="0" noProof="0" dirty="0">
                <a:ln>
                  <a:noFill/>
                </a:ln>
                <a:solidFill>
                  <a:srgbClr val="000000"/>
                </a:solidFill>
                <a:effectLst/>
                <a:uLnTx/>
                <a:uFillTx/>
                <a:latin typeface="Arial"/>
                <a:ea typeface="+mn-ea"/>
                <a:cs typeface="+mn-cs"/>
              </a:rPr>
              <a:t>uildings</a:t>
            </a:r>
          </a:p>
        </p:txBody>
      </p:sp>
      <p:sp>
        <p:nvSpPr>
          <p:cNvPr id="1866" name="Rectangle 1865">
            <a:extLst>
              <a:ext uri="{FF2B5EF4-FFF2-40B4-BE49-F238E27FC236}">
                <a16:creationId xmlns:a16="http://schemas.microsoft.com/office/drawing/2014/main" id="{3D02F2B3-39FC-266F-26C5-55B5ED46FE37}"/>
              </a:ext>
            </a:extLst>
          </p:cNvPr>
          <p:cNvSpPr/>
          <p:nvPr/>
        </p:nvSpPr>
        <p:spPr bwMode="gray">
          <a:xfrm>
            <a:off x="1720453" y="4524374"/>
            <a:ext cx="1102518" cy="34704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3% to 5%</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1050" dirty="0">
                <a:solidFill>
                  <a:srgbClr val="000000"/>
                </a:solidFill>
                <a:latin typeface="Arial"/>
              </a:rPr>
              <a:t>i</a:t>
            </a:r>
            <a:r>
              <a:rPr kumimoji="0" lang="en-US" sz="1050" b="0" i="0" u="none" strike="noStrike" kern="1200" cap="none" spc="0" normalizeH="0" baseline="0" noProof="0" dirty="0">
                <a:ln>
                  <a:noFill/>
                </a:ln>
                <a:solidFill>
                  <a:srgbClr val="000000"/>
                </a:solidFill>
                <a:effectLst/>
                <a:uLnTx/>
                <a:uFillTx/>
                <a:latin typeface="Arial"/>
                <a:ea typeface="+mn-ea"/>
                <a:cs typeface="+mn-cs"/>
              </a:rPr>
              <a:t>n </a:t>
            </a:r>
            <a:r>
              <a:rPr lang="en-US" sz="1050" dirty="0">
                <a:solidFill>
                  <a:srgbClr val="000000"/>
                </a:solidFill>
                <a:latin typeface="Arial"/>
              </a:rPr>
              <a:t>i</a:t>
            </a:r>
            <a:r>
              <a:rPr kumimoji="0" lang="en-US" sz="1050" b="0" i="0" u="none" strike="noStrike" kern="1200" cap="none" spc="0" normalizeH="0" baseline="0" noProof="0" dirty="0">
                <a:ln>
                  <a:noFill/>
                </a:ln>
                <a:solidFill>
                  <a:srgbClr val="000000"/>
                </a:solidFill>
                <a:effectLst/>
                <a:uLnTx/>
                <a:uFillTx/>
                <a:latin typeface="Arial"/>
                <a:ea typeface="+mn-ea"/>
                <a:cs typeface="+mn-cs"/>
              </a:rPr>
              <a:t>ron and steel</a:t>
            </a:r>
          </a:p>
        </p:txBody>
      </p:sp>
      <p:sp>
        <p:nvSpPr>
          <p:cNvPr id="1908" name="Rectangle 1907">
            <a:extLst>
              <a:ext uri="{FF2B5EF4-FFF2-40B4-BE49-F238E27FC236}">
                <a16:creationId xmlns:a16="http://schemas.microsoft.com/office/drawing/2014/main" id="{789FB45F-02E2-C4FA-C086-A29B25BB4BEF}"/>
              </a:ext>
            </a:extLst>
          </p:cNvPr>
          <p:cNvSpPr/>
          <p:nvPr>
            <p:custDataLst>
              <p:tags r:id="rId79"/>
            </p:custDataLst>
          </p:nvPr>
        </p:nvSpPr>
        <p:spPr bwMode="auto">
          <a:xfrm>
            <a:off x="8072438" y="1395413"/>
            <a:ext cx="214313" cy="16033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907" name="Rectangle 1906">
            <a:extLst>
              <a:ext uri="{FF2B5EF4-FFF2-40B4-BE49-F238E27FC236}">
                <a16:creationId xmlns:a16="http://schemas.microsoft.com/office/drawing/2014/main" id="{8BD642CC-FF50-309A-FE16-4772F1FFFD84}"/>
              </a:ext>
            </a:extLst>
          </p:cNvPr>
          <p:cNvSpPr/>
          <p:nvPr>
            <p:custDataLst>
              <p:tags r:id="rId80"/>
            </p:custDataLst>
          </p:nvPr>
        </p:nvSpPr>
        <p:spPr bwMode="auto">
          <a:xfrm>
            <a:off x="8072438" y="1162050"/>
            <a:ext cx="214313" cy="16033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898" name="Text Placeholder 10">
            <a:extLst>
              <a:ext uri="{FF2B5EF4-FFF2-40B4-BE49-F238E27FC236}">
                <a16:creationId xmlns:a16="http://schemas.microsoft.com/office/drawing/2014/main" id="{A36D476C-E22C-5946-67B4-8234B6A42060}"/>
              </a:ext>
            </a:extLst>
          </p:cNvPr>
          <p:cNvSpPr txBox="1">
            <a:spLocks/>
          </p:cNvSpPr>
          <p:nvPr>
            <p:custDataLst>
              <p:tags r:id="rId81"/>
            </p:custDataLst>
          </p:nvPr>
        </p:nvSpPr>
        <p:spPr bwMode="auto">
          <a:xfrm>
            <a:off x="8337550" y="1157288"/>
            <a:ext cx="294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dirty="0">
                <a:effectLst/>
              </a:rPr>
              <a:t>Abatement in Economic Transition Scenario</a:t>
            </a:r>
            <a:endParaRPr lang="en-US" sz="1200" dirty="0"/>
          </a:p>
        </p:txBody>
      </p:sp>
      <p:sp>
        <p:nvSpPr>
          <p:cNvPr id="1891" name="Text Placeholder 10">
            <a:extLst>
              <a:ext uri="{FF2B5EF4-FFF2-40B4-BE49-F238E27FC236}">
                <a16:creationId xmlns:a16="http://schemas.microsoft.com/office/drawing/2014/main" id="{0A0C47D0-43BD-99C4-E13E-A9045E23E863}"/>
              </a:ext>
            </a:extLst>
          </p:cNvPr>
          <p:cNvSpPr txBox="1">
            <a:spLocks/>
          </p:cNvSpPr>
          <p:nvPr>
            <p:custDataLst>
              <p:tags r:id="rId82"/>
            </p:custDataLst>
          </p:nvPr>
        </p:nvSpPr>
        <p:spPr bwMode="auto">
          <a:xfrm>
            <a:off x="8337550" y="1390650"/>
            <a:ext cx="2871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dirty="0"/>
              <a:t>Additional Abatement in Net Zero Scenario</a:t>
            </a:r>
          </a:p>
        </p:txBody>
      </p:sp>
    </p:spTree>
    <p:custDataLst>
      <p:tags r:id="rId1"/>
    </p:custDataLst>
    <p:extLst>
      <p:ext uri="{BB962C8B-B14F-4D97-AF65-F5344CB8AC3E}">
        <p14:creationId xmlns:p14="http://schemas.microsoft.com/office/powerpoint/2010/main" val="109001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09580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Residential solar can be financed with different structures — key difference is actual ownership</a:t>
            </a:r>
          </a:p>
        </p:txBody>
      </p:sp>
      <p:graphicFrame>
        <p:nvGraphicFramePr>
          <p:cNvPr id="16" name="btfpTable467589"/>
          <p:cNvGraphicFramePr>
            <a:graphicFrameLocks noGrp="1"/>
          </p:cNvGraphicFramePr>
          <p:nvPr>
            <p:custDataLst>
              <p:tags r:id="rId3"/>
            </p:custDataLst>
            <p:extLst>
              <p:ext uri="{D42A27DB-BD31-4B8C-83A1-F6EECF244321}">
                <p14:modId xmlns:p14="http://schemas.microsoft.com/office/powerpoint/2010/main" val="436291904"/>
              </p:ext>
            </p:extLst>
          </p:nvPr>
        </p:nvGraphicFramePr>
        <p:xfrm>
          <a:off x="329184" y="1451678"/>
          <a:ext cx="11522075" cy="4023360"/>
        </p:xfrm>
        <a:graphic>
          <a:graphicData uri="http://schemas.openxmlformats.org/drawingml/2006/table">
            <a:tbl>
              <a:tblPr firstRow="1" firstCol="1" bandRow="1">
                <a:tableStyleId>{3B4B98B0-60AC-42C2-AFA5-B58CD77FA1E5}</a:tableStyleId>
              </a:tblPr>
              <a:tblGrid>
                <a:gridCol w="1121951">
                  <a:extLst>
                    <a:ext uri="{9D8B030D-6E8A-4147-A177-3AD203B41FA5}">
                      <a16:colId xmlns:a16="http://schemas.microsoft.com/office/drawing/2014/main" val="547437347"/>
                    </a:ext>
                  </a:extLst>
                </a:gridCol>
                <a:gridCol w="5057585">
                  <a:extLst>
                    <a:ext uri="{9D8B030D-6E8A-4147-A177-3AD203B41FA5}">
                      <a16:colId xmlns:a16="http://schemas.microsoft.com/office/drawing/2014/main" val="2615200138"/>
                    </a:ext>
                  </a:extLst>
                </a:gridCol>
                <a:gridCol w="1197730">
                  <a:extLst>
                    <a:ext uri="{9D8B030D-6E8A-4147-A177-3AD203B41FA5}">
                      <a16:colId xmlns:a16="http://schemas.microsoft.com/office/drawing/2014/main" val="3676669459"/>
                    </a:ext>
                  </a:extLst>
                </a:gridCol>
                <a:gridCol w="1197730">
                  <a:extLst>
                    <a:ext uri="{9D8B030D-6E8A-4147-A177-3AD203B41FA5}">
                      <a16:colId xmlns:a16="http://schemas.microsoft.com/office/drawing/2014/main" val="779767950"/>
                    </a:ext>
                  </a:extLst>
                </a:gridCol>
                <a:gridCol w="1197730">
                  <a:extLst>
                    <a:ext uri="{9D8B030D-6E8A-4147-A177-3AD203B41FA5}">
                      <a16:colId xmlns:a16="http://schemas.microsoft.com/office/drawing/2014/main" val="817054215"/>
                    </a:ext>
                  </a:extLst>
                </a:gridCol>
                <a:gridCol w="1749349">
                  <a:extLst>
                    <a:ext uri="{9D8B030D-6E8A-4147-A177-3AD203B41FA5}">
                      <a16:colId xmlns:a16="http://schemas.microsoft.com/office/drawing/2014/main" val="3787862077"/>
                    </a:ext>
                  </a:extLst>
                </a:gridCol>
              </a:tblGrid>
              <a:tr h="549383">
                <a:tc>
                  <a:txBody>
                    <a:bodyPr/>
                    <a:lstStyle/>
                    <a:p>
                      <a:pPr marL="0" indent="0">
                        <a:spcBef>
                          <a:spcPts val="0"/>
                        </a:spcBef>
                        <a:buFontTx/>
                        <a:buNone/>
                      </a:pPr>
                      <a:endParaRPr lang="en-US" sz="1050" dirty="0">
                        <a:solidFill>
                          <a:schemeClr val="accent1"/>
                        </a:solidFill>
                      </a:endParaRP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dirty="0">
                          <a:solidFill>
                            <a:schemeClr val="accent1"/>
                          </a:solidFill>
                        </a:rPr>
                        <a:t>Description</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dirty="0">
                          <a:solidFill>
                            <a:schemeClr val="accent1"/>
                          </a:solidFill>
                        </a:rPr>
                        <a:t>Who</a:t>
                      </a:r>
                      <a:br>
                        <a:rPr lang="en-US" sz="1050" dirty="0">
                          <a:solidFill>
                            <a:schemeClr val="accent1"/>
                          </a:solidFill>
                        </a:rPr>
                      </a:br>
                      <a:r>
                        <a:rPr lang="en-US" sz="1050" dirty="0">
                          <a:solidFill>
                            <a:schemeClr val="accent1"/>
                          </a:solidFill>
                        </a:rPr>
                        <a:t>owns the system?</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dirty="0">
                          <a:solidFill>
                            <a:schemeClr val="accent1"/>
                          </a:solidFill>
                        </a:rPr>
                        <a:t>Upfront costs</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dirty="0">
                          <a:solidFill>
                            <a:schemeClr val="accent1"/>
                          </a:solidFill>
                        </a:rPr>
                        <a:t>Long-term benefits for homeowner</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dirty="0">
                          <a:solidFill>
                            <a:schemeClr val="accent1"/>
                          </a:solidFill>
                        </a:rPr>
                        <a:t>Example companies (US)</a:t>
                      </a:r>
                    </a:p>
                  </a:txBody>
                  <a:tcPr anchor="b">
                    <a:lnT w="9525" cap="flat" cmpd="sng" algn="ctr">
                      <a:noFill/>
                      <a:prstDash val="solid"/>
                      <a:round/>
                      <a:headEnd type="none" w="med" len="med"/>
                      <a:tailEnd type="none" w="med" len="med"/>
                    </a:lnT>
                    <a:noFill/>
                  </a:tcPr>
                </a:tc>
                <a:extLst>
                  <a:ext uri="{0D108BD9-81ED-4DB2-BD59-A6C34878D82A}">
                    <a16:rowId xmlns:a16="http://schemas.microsoft.com/office/drawing/2014/main" val="4279778847"/>
                  </a:ext>
                </a:extLst>
              </a:tr>
              <a:tr h="894507">
                <a:tc>
                  <a:txBody>
                    <a:bodyPr/>
                    <a:lstStyle/>
                    <a:p>
                      <a:pPr marL="0" indent="0">
                        <a:buFontTx/>
                        <a:buNone/>
                      </a:pPr>
                      <a:r>
                        <a:rPr lang="en-US" sz="1250" dirty="0"/>
                        <a:t> Solar</a:t>
                      </a:r>
                      <a:r>
                        <a:rPr lang="en-US" sz="1250" baseline="0" dirty="0"/>
                        <a:t> </a:t>
                      </a:r>
                      <a:r>
                        <a:rPr lang="en-US" sz="1250" dirty="0"/>
                        <a:t>PPA</a:t>
                      </a:r>
                    </a:p>
                  </a:txBody>
                  <a:tcPr/>
                </a:tc>
                <a:tc>
                  <a:txBody>
                    <a:bodyPr/>
                    <a:lstStyle/>
                    <a:p>
                      <a:pPr marL="177800" indent="-177800">
                        <a:spcBef>
                          <a:spcPts val="600"/>
                        </a:spcBef>
                      </a:pPr>
                      <a:r>
                        <a:rPr lang="en-US" sz="1050" dirty="0"/>
                        <a:t>Agreement where a company installs a solar system</a:t>
                      </a:r>
                      <a:r>
                        <a:rPr lang="en-US" sz="1050" baseline="0" dirty="0"/>
                        <a:t> on a homeowner’s property. </a:t>
                      </a:r>
                      <a:r>
                        <a:rPr lang="en-US" sz="1050" b="1" baseline="0" dirty="0"/>
                        <a:t>The company owns the panels </a:t>
                      </a:r>
                      <a:r>
                        <a:rPr lang="en-US" sz="1050" baseline="0" dirty="0"/>
                        <a:t>and is </a:t>
                      </a:r>
                      <a:r>
                        <a:rPr lang="en-US" sz="1050" b="1" baseline="0" dirty="0"/>
                        <a:t>responsible for maintenance</a:t>
                      </a:r>
                      <a:r>
                        <a:rPr lang="en-US" sz="1050" b="0" baseline="0" dirty="0"/>
                        <a:t>.</a:t>
                      </a:r>
                    </a:p>
                    <a:p>
                      <a:pPr marL="177800" indent="-177800">
                        <a:spcBef>
                          <a:spcPts val="600"/>
                        </a:spcBef>
                      </a:pPr>
                      <a:r>
                        <a:rPr lang="en-US" sz="1050" b="1" baseline="0" dirty="0"/>
                        <a:t>The homeowner buys the generated electricity from the company</a:t>
                      </a:r>
                      <a:r>
                        <a:rPr lang="en-US" sz="1050" baseline="0" dirty="0"/>
                        <a:t>, at a rate that is often lower than the retail grid rate.</a:t>
                      </a:r>
                      <a:endParaRPr lang="en-US" sz="1050" dirty="0"/>
                    </a:p>
                  </a:txBody>
                  <a:tcPr/>
                </a:tc>
                <a:tc>
                  <a:txBody>
                    <a:bodyPr/>
                    <a:lstStyle/>
                    <a:p>
                      <a:pPr marL="0" indent="0" algn="ctr">
                        <a:buFontTx/>
                        <a:buNone/>
                      </a:pPr>
                      <a:r>
                        <a:rPr lang="en-US" sz="1050" b="1" dirty="0"/>
                        <a:t>Company</a:t>
                      </a:r>
                    </a:p>
                  </a:txBody>
                  <a:tcPr anchor="ctr"/>
                </a:tc>
                <a:tc>
                  <a:txBody>
                    <a:bodyPr/>
                    <a:lstStyle/>
                    <a:p>
                      <a:pPr marL="0" indent="0" algn="ctr">
                        <a:buFontTx/>
                        <a:buNone/>
                      </a:pPr>
                      <a:r>
                        <a:rPr lang="en-US" sz="1050" b="1" dirty="0"/>
                        <a:t>None</a:t>
                      </a:r>
                    </a:p>
                  </a:txBody>
                  <a:tcPr anchor="ctr"/>
                </a:tc>
                <a:tc>
                  <a:txBody>
                    <a:bodyPr/>
                    <a:lstStyle/>
                    <a:p>
                      <a:pPr marL="0" indent="0" algn="ctr">
                        <a:buFontTx/>
                        <a:buNone/>
                      </a:pPr>
                      <a:r>
                        <a:rPr lang="en-US" sz="1050" b="1" dirty="0"/>
                        <a:t>Lower</a:t>
                      </a:r>
                    </a:p>
                    <a:p>
                      <a:pPr marL="0" indent="0" algn="ctr">
                        <a:buFontTx/>
                        <a:buNone/>
                      </a:pPr>
                      <a:r>
                        <a:rPr lang="en-US" sz="1050" dirty="0"/>
                        <a:t>Also</a:t>
                      </a:r>
                      <a:r>
                        <a:rPr lang="en-US" sz="1050" baseline="0" dirty="0"/>
                        <a:t> highly dependent on contract terms</a:t>
                      </a:r>
                      <a:endParaRPr lang="en-US" sz="1050" i="1" dirty="0"/>
                    </a:p>
                  </a:txBody>
                  <a:tcPr anchor="ctr"/>
                </a:tc>
                <a:tc rowSpan="2">
                  <a:txBody>
                    <a:bodyPr/>
                    <a:lstStyle/>
                    <a:p>
                      <a:pPr marL="0" indent="0" algn="ctr">
                        <a:buFontTx/>
                        <a:buNone/>
                      </a:pPr>
                      <a:endParaRPr lang="en-US" sz="1050" dirty="0"/>
                    </a:p>
                  </a:txBody>
                  <a:tcPr anchor="ctr">
                    <a:noFill/>
                  </a:tcPr>
                </a:tc>
                <a:extLst>
                  <a:ext uri="{0D108BD9-81ED-4DB2-BD59-A6C34878D82A}">
                    <a16:rowId xmlns:a16="http://schemas.microsoft.com/office/drawing/2014/main" val="413432188"/>
                  </a:ext>
                </a:extLst>
              </a:tr>
              <a:tr h="1260762">
                <a:tc>
                  <a:txBody>
                    <a:bodyPr/>
                    <a:lstStyle/>
                    <a:p>
                      <a:pPr marL="0" indent="0">
                        <a:buFontTx/>
                        <a:buNone/>
                      </a:pPr>
                      <a:r>
                        <a:rPr lang="en-US" sz="1250" dirty="0"/>
                        <a:t>Solar lease</a:t>
                      </a:r>
                    </a:p>
                  </a:txBody>
                  <a:tcPr/>
                </a:tc>
                <a:tc>
                  <a:txBody>
                    <a:bodyPr/>
                    <a:lstStyle/>
                    <a:p>
                      <a:pPr marL="177800" indent="-177800">
                        <a:spcBef>
                          <a:spcPts val="600"/>
                        </a:spcBef>
                      </a:pPr>
                      <a:r>
                        <a:rPr lang="en-US" sz="1050" dirty="0"/>
                        <a:t>Agreement where a company installs a solar system</a:t>
                      </a:r>
                      <a:r>
                        <a:rPr lang="en-US" sz="1050" baseline="0" dirty="0"/>
                        <a:t> on a homeowner’s property. </a:t>
                      </a:r>
                      <a:r>
                        <a:rPr lang="en-US" sz="1050" b="1" baseline="0" dirty="0"/>
                        <a:t>The company owns the panels </a:t>
                      </a:r>
                      <a:r>
                        <a:rPr lang="en-US" sz="1050" baseline="0" dirty="0"/>
                        <a:t>and is </a:t>
                      </a:r>
                      <a:r>
                        <a:rPr lang="en-US" sz="1050" b="1" baseline="0" dirty="0"/>
                        <a:t>responsible for maintenance</a:t>
                      </a:r>
                      <a:r>
                        <a:rPr lang="en-US" sz="1050" b="0" baseline="0" dirty="0"/>
                        <a:t>.</a:t>
                      </a:r>
                    </a:p>
                    <a:p>
                      <a:pPr marL="177800" indent="-177800">
                        <a:spcBef>
                          <a:spcPts val="600"/>
                        </a:spcBef>
                      </a:pPr>
                      <a:r>
                        <a:rPr lang="en-US" sz="1050" baseline="0" dirty="0"/>
                        <a:t>The homeowner pays the lease company </a:t>
                      </a:r>
                      <a:r>
                        <a:rPr lang="en-US" sz="1050" b="1" baseline="0" dirty="0"/>
                        <a:t>a fixed monthly lease fee</a:t>
                      </a:r>
                      <a:r>
                        <a:rPr lang="en-US" sz="1050" baseline="0" dirty="0"/>
                        <a:t>, giving them </a:t>
                      </a:r>
                      <a:r>
                        <a:rPr lang="en-US" sz="1050" b="1" baseline="0" dirty="0"/>
                        <a:t>the right to use the produced electricity</a:t>
                      </a:r>
                      <a:r>
                        <a:rPr lang="en-US" sz="1050" b="0" baseline="0" dirty="0"/>
                        <a:t>.</a:t>
                      </a:r>
                    </a:p>
                    <a:p>
                      <a:pPr marL="177800" indent="-177800">
                        <a:spcBef>
                          <a:spcPts val="600"/>
                        </a:spcBef>
                      </a:pPr>
                      <a:r>
                        <a:rPr lang="en-US" sz="1050" b="1" baseline="0" dirty="0"/>
                        <a:t>Revenue from excess electricity production </a:t>
                      </a:r>
                      <a:r>
                        <a:rPr lang="en-US" sz="1050" b="0" baseline="0" dirty="0"/>
                        <a:t>is allocated to </a:t>
                      </a:r>
                      <a:r>
                        <a:rPr lang="en-US" sz="1050" b="1" baseline="0" dirty="0"/>
                        <a:t>either the company or homeowner</a:t>
                      </a:r>
                      <a:r>
                        <a:rPr lang="en-US" sz="1050" b="0" baseline="0" dirty="0"/>
                        <a:t>, based on the </a:t>
                      </a:r>
                      <a:r>
                        <a:rPr lang="en-US" sz="1050" b="1" baseline="0" dirty="0"/>
                        <a:t>lease agreement</a:t>
                      </a:r>
                      <a:r>
                        <a:rPr lang="en-US" sz="1050" b="0" baseline="0" dirty="0"/>
                        <a:t>.</a:t>
                      </a:r>
                    </a:p>
                  </a:txBody>
                  <a:tcPr/>
                </a:tc>
                <a:tc>
                  <a:txBody>
                    <a:bodyPr/>
                    <a:lstStyle/>
                    <a:p>
                      <a:pPr marL="0" indent="0" algn="ctr">
                        <a:buFontTx/>
                        <a:buNone/>
                      </a:pPr>
                      <a:r>
                        <a:rPr lang="en-US" sz="1050" b="1" dirty="0"/>
                        <a:t>Company</a:t>
                      </a:r>
                    </a:p>
                  </a:txBody>
                  <a:tcPr anchor="ctr"/>
                </a:tc>
                <a:tc>
                  <a:txBody>
                    <a:bodyPr/>
                    <a:lstStyle/>
                    <a:p>
                      <a:pPr marL="0" indent="0" algn="ctr">
                        <a:buFontTx/>
                        <a:buNone/>
                      </a:pPr>
                      <a:r>
                        <a:rPr lang="en-US" sz="1050" b="1" dirty="0"/>
                        <a:t>None</a:t>
                      </a:r>
                    </a:p>
                  </a:txBody>
                  <a:tcPr anchor="ctr"/>
                </a:tc>
                <a:tc>
                  <a:txBody>
                    <a:bodyPr/>
                    <a:lstStyle/>
                    <a:p>
                      <a:pPr marL="0" indent="0" algn="ctr">
                        <a:buFontTx/>
                        <a:buNone/>
                      </a:pPr>
                      <a:r>
                        <a:rPr lang="en-US" sz="1050" b="1" dirty="0"/>
                        <a:t>Lower</a:t>
                      </a:r>
                    </a:p>
                    <a:p>
                      <a:pPr marL="0" indent="0" algn="ctr">
                        <a:buFontTx/>
                        <a:buNone/>
                      </a:pPr>
                      <a:r>
                        <a:rPr lang="en-US" sz="1050" dirty="0"/>
                        <a:t>Also</a:t>
                      </a:r>
                      <a:r>
                        <a:rPr lang="en-US" sz="1050" baseline="0" dirty="0"/>
                        <a:t> highly dependent on contract terms</a:t>
                      </a:r>
                      <a:endParaRPr lang="en-US" sz="1050" i="1" dirty="0"/>
                    </a:p>
                  </a:txBody>
                  <a:tcPr anchor="ctr"/>
                </a:tc>
                <a:tc vMerge="1">
                  <a:txBody>
                    <a:bodyPr/>
                    <a:lstStyle/>
                    <a:p>
                      <a:pPr marL="0" indent="0" algn="ctr">
                        <a:buFontTx/>
                        <a:buNone/>
                      </a:pPr>
                      <a:endParaRPr lang="en-US" sz="1200" dirty="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98686">
                <a:tc>
                  <a:txBody>
                    <a:bodyPr/>
                    <a:lstStyle/>
                    <a:p>
                      <a:pPr marL="0" indent="0">
                        <a:buFontTx/>
                        <a:buNone/>
                      </a:pPr>
                      <a:r>
                        <a:rPr lang="en-US" sz="1250" dirty="0"/>
                        <a:t>Solar loan</a:t>
                      </a:r>
                    </a:p>
                  </a:txBody>
                  <a:tcPr/>
                </a:tc>
                <a:tc>
                  <a:txBody>
                    <a:bodyPr/>
                    <a:lstStyle/>
                    <a:p>
                      <a:pPr marL="177800" indent="-177800">
                        <a:spcBef>
                          <a:spcPts val="600"/>
                        </a:spcBef>
                      </a:pPr>
                      <a:r>
                        <a:rPr lang="en-US" sz="1050" dirty="0"/>
                        <a:t>The homeowner </a:t>
                      </a:r>
                      <a:r>
                        <a:rPr lang="en-US" sz="1050" b="1" dirty="0"/>
                        <a:t>borrows money </a:t>
                      </a:r>
                      <a:r>
                        <a:rPr lang="en-US" sz="1050" dirty="0"/>
                        <a:t>from a </a:t>
                      </a:r>
                      <a:r>
                        <a:rPr lang="en-US" sz="1050" b="1" dirty="0"/>
                        <a:t>bank or</a:t>
                      </a:r>
                      <a:r>
                        <a:rPr lang="en-US" sz="1050" b="1" baseline="0" dirty="0"/>
                        <a:t> other institution </a:t>
                      </a:r>
                      <a:r>
                        <a:rPr lang="en-US" sz="1050" baseline="0" dirty="0"/>
                        <a:t>to </a:t>
                      </a:r>
                      <a:r>
                        <a:rPr lang="en-US" sz="1050" b="1" baseline="0" dirty="0"/>
                        <a:t>finance the purchase and installation </a:t>
                      </a:r>
                      <a:r>
                        <a:rPr lang="en-US" sz="1050" baseline="0" dirty="0"/>
                        <a:t>of a solar system on their home.</a:t>
                      </a:r>
                    </a:p>
                    <a:p>
                      <a:pPr marL="177800" indent="-177800">
                        <a:spcBef>
                          <a:spcPts val="600"/>
                        </a:spcBef>
                      </a:pPr>
                      <a:r>
                        <a:rPr lang="en-US" sz="1050" baseline="0" dirty="0"/>
                        <a:t>The homeowner </a:t>
                      </a:r>
                      <a:r>
                        <a:rPr lang="en-US" sz="1050" b="1" baseline="0" dirty="0"/>
                        <a:t>repays the principal and interest over time</a:t>
                      </a:r>
                      <a:r>
                        <a:rPr lang="en-US" sz="1050" b="0" baseline="0" dirty="0"/>
                        <a:t>.</a:t>
                      </a:r>
                      <a:endParaRPr lang="en-US" sz="1050" b="0" dirty="0"/>
                    </a:p>
                  </a:txBody>
                  <a:tcPr/>
                </a:tc>
                <a:tc>
                  <a:txBody>
                    <a:bodyPr/>
                    <a:lstStyle/>
                    <a:p>
                      <a:pPr marL="0" indent="0" algn="ctr">
                        <a:buFontTx/>
                        <a:buNone/>
                      </a:pPr>
                      <a:r>
                        <a:rPr lang="en-US" sz="1050" b="1" dirty="0"/>
                        <a:t>Homeowner</a:t>
                      </a:r>
                    </a:p>
                  </a:txBody>
                  <a:tcPr anchor="ctr"/>
                </a:tc>
                <a:tc>
                  <a:txBody>
                    <a:bodyPr/>
                    <a:lstStyle/>
                    <a:p>
                      <a:pPr marL="0" indent="0" algn="ctr">
                        <a:buFontTx/>
                        <a:buNone/>
                      </a:pPr>
                      <a:r>
                        <a:rPr lang="en-US" sz="1050" b="1" dirty="0"/>
                        <a:t>None – Low</a:t>
                      </a:r>
                    </a:p>
                  </a:txBody>
                  <a:tcPr anchor="ctr"/>
                </a:tc>
                <a:tc>
                  <a:txBody>
                    <a:bodyPr/>
                    <a:lstStyle/>
                    <a:p>
                      <a:pPr marL="0" indent="0" algn="ctr">
                        <a:buFontTx/>
                        <a:buNone/>
                      </a:pPr>
                      <a:r>
                        <a:rPr lang="en-US" sz="1050" b="1" dirty="0"/>
                        <a:t>Higher</a:t>
                      </a:r>
                    </a:p>
                  </a:txBody>
                  <a:tcPr anchor="ctr"/>
                </a:tc>
                <a:tc>
                  <a:txBody>
                    <a:bodyPr/>
                    <a:lstStyle/>
                    <a:p>
                      <a:pPr marL="0" indent="0" algn="ctr">
                        <a:buFontTx/>
                        <a:buNone/>
                      </a:pPr>
                      <a:endParaRPr lang="en-US" sz="1050" dirty="0"/>
                    </a:p>
                  </a:txBody>
                  <a:tcPr anchor="ctr">
                    <a:noFill/>
                  </a:tcPr>
                </a:tc>
                <a:extLst>
                  <a:ext uri="{0D108BD9-81ED-4DB2-BD59-A6C34878D82A}">
                    <a16:rowId xmlns:a16="http://schemas.microsoft.com/office/drawing/2014/main" val="3566103185"/>
                  </a:ext>
                </a:extLst>
              </a:tr>
              <a:tr h="394428">
                <a:tc>
                  <a:txBody>
                    <a:bodyPr/>
                    <a:lstStyle/>
                    <a:p>
                      <a:pPr marL="0" indent="0">
                        <a:buFontTx/>
                        <a:buNone/>
                      </a:pPr>
                      <a:r>
                        <a:rPr lang="en-US" sz="1250" dirty="0"/>
                        <a:t>Direct purchase</a:t>
                      </a:r>
                    </a:p>
                  </a:txBody>
                  <a:tcPr>
                    <a:lnB w="9525" cap="flat" cmpd="sng" algn="ctr">
                      <a:noFill/>
                      <a:prstDash val="solid"/>
                      <a:round/>
                      <a:headEnd type="none" w="med" len="med"/>
                      <a:tailEnd type="none" w="med" len="med"/>
                    </a:lnB>
                  </a:tcPr>
                </a:tc>
                <a:tc>
                  <a:txBody>
                    <a:bodyPr/>
                    <a:lstStyle/>
                    <a:p>
                      <a:pPr marL="177800" indent="-177800">
                        <a:spcBef>
                          <a:spcPts val="600"/>
                        </a:spcBef>
                      </a:pPr>
                      <a:r>
                        <a:rPr lang="en-US" sz="1050" b="1" dirty="0"/>
                        <a:t>Direct purchase</a:t>
                      </a:r>
                      <a:r>
                        <a:rPr lang="en-US" sz="1050" b="1" baseline="0" dirty="0"/>
                        <a:t> of a solar system by a homeowner</a:t>
                      </a:r>
                      <a:r>
                        <a:rPr lang="en-US" sz="1050" baseline="0" dirty="0"/>
                        <a:t>, without the involvement of any other third party.</a:t>
                      </a:r>
                      <a:endParaRPr lang="en-US" sz="1050" dirty="0"/>
                    </a:p>
                  </a:txBody>
                  <a:tcPr>
                    <a:lnB w="9525" cap="flat" cmpd="sng" algn="ctr">
                      <a:no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50" b="1" dirty="0"/>
                        <a:t>Homeowner</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dirty="0"/>
                        <a:t>High</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dirty="0"/>
                        <a:t>Highest</a:t>
                      </a:r>
                    </a:p>
                  </a:txBody>
                  <a:tcPr anchor="ctr">
                    <a:lnB w="9525" cap="flat" cmpd="sng" algn="ctr">
                      <a:noFill/>
                      <a:prstDash val="solid"/>
                      <a:round/>
                      <a:headEnd type="none" w="med" len="med"/>
                      <a:tailEnd type="none" w="med" len="med"/>
                    </a:lnB>
                  </a:tcPr>
                </a:tc>
                <a:tc>
                  <a:txBody>
                    <a:bodyPr/>
                    <a:lstStyle/>
                    <a:p>
                      <a:pPr marL="0" indent="0" algn="ctr">
                        <a:buFontTx/>
                        <a:buNone/>
                      </a:pPr>
                      <a:r>
                        <a:rPr lang="en-US" sz="700" dirty="0"/>
                        <a:t>Not applicable</a:t>
                      </a:r>
                      <a:endParaRPr lang="en-US" sz="700" i="1" dirty="0"/>
                    </a:p>
                  </a:txBody>
                  <a:tcPr anchor="ctr">
                    <a:lnB w="9525" cap="flat" cmpd="sng" algn="ctr">
                      <a:noFill/>
                      <a:prstDash val="solid"/>
                      <a:round/>
                      <a:headEnd type="none" w="med" len="med"/>
                      <a:tailEnd type="none" w="med" len="med"/>
                    </a:lnB>
                    <a:noFill/>
                  </a:tcPr>
                </a:tc>
                <a:extLst>
                  <a:ext uri="{0D108BD9-81ED-4DB2-BD59-A6C34878D82A}">
                    <a16:rowId xmlns:a16="http://schemas.microsoft.com/office/drawing/2014/main" val="3883992818"/>
                  </a:ext>
                </a:extLst>
              </a:tr>
            </a:tbl>
          </a:graphicData>
        </a:graphic>
      </p:graphicFrame>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39771" y="2357372"/>
            <a:ext cx="1301585" cy="234285"/>
          </a:xfrm>
          <a:prstGeom prst="rect">
            <a:avLst/>
          </a:prstGeom>
        </p:spPr>
      </p:pic>
      <p:pic>
        <p:nvPicPr>
          <p:cNvPr id="53263" name="Picture 15" descr="File:Tesla Motors.svg - Wikimedia Commo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4404" y="2847114"/>
            <a:ext cx="417166" cy="538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9556" y="2893009"/>
            <a:ext cx="651701" cy="446371"/>
          </a:xfrm>
          <a:prstGeom prst="rect">
            <a:avLst/>
          </a:prstGeom>
        </p:spPr>
      </p:pic>
      <p:pic>
        <p:nvPicPr>
          <p:cNvPr id="53265" name="Picture 17" descr="Sunnova Lightbox — California Energy Storage Allia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08234" y="3638095"/>
            <a:ext cx="1364659" cy="297495"/>
          </a:xfrm>
          <a:prstGeom prst="rect">
            <a:avLst/>
          </a:prstGeom>
          <a:noFill/>
          <a:extLst>
            <a:ext uri="{909E8E84-426E-40DD-AFC4-6F175D3DCCD1}">
              <a14:hiddenFill xmlns:a14="http://schemas.microsoft.com/office/drawing/2010/main">
                <a:solidFill>
                  <a:srgbClr val="FFFFFF"/>
                </a:solidFill>
              </a14:hiddenFill>
            </a:ext>
          </a:extLst>
        </p:spPr>
      </p:pic>
      <p:pic>
        <p:nvPicPr>
          <p:cNvPr id="53268" name="Picture 20" descr="File:Sunpower logo.svg - Wikimedia Commo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00057" y="4075377"/>
            <a:ext cx="1581012" cy="1976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517478" y="4520757"/>
            <a:ext cx="1007558" cy="558391"/>
            <a:chOff x="10181278" y="4884955"/>
            <a:chExt cx="1594799" cy="883841"/>
          </a:xfrm>
        </p:grpSpPr>
        <p:pic>
          <p:nvPicPr>
            <p:cNvPr id="53277" name="Picture 29" descr="Upgrade - Personal Loans, Cards and Rewards Checking | Hom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39" t="19333" r="2695" b="17833"/>
            <a:stretch/>
          </p:blipFill>
          <p:spPr bwMode="auto">
            <a:xfrm>
              <a:off x="10306107" y="5309650"/>
              <a:ext cx="684456" cy="459146"/>
            </a:xfrm>
            <a:prstGeom prst="rect">
              <a:avLst/>
            </a:prstGeom>
            <a:noFill/>
            <a:extLst>
              <a:ext uri="{909E8E84-426E-40DD-AFC4-6F175D3DCCD1}">
                <a14:hiddenFill xmlns:a14="http://schemas.microsoft.com/office/drawing/2010/main">
                  <a:solidFill>
                    <a:srgbClr val="FFFFFF"/>
                  </a:solidFill>
                </a14:hiddenFill>
              </a:ext>
            </a:extLst>
          </p:spPr>
        </p:pic>
        <p:pic>
          <p:nvPicPr>
            <p:cNvPr id="53270" name="Picture 22" descr="File:Wells Fargo Bank.svg - Wikimedia Comm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278" y="4913276"/>
              <a:ext cx="376556" cy="376556"/>
            </a:xfrm>
            <a:prstGeom prst="rect">
              <a:avLst/>
            </a:prstGeom>
            <a:noFill/>
            <a:extLst>
              <a:ext uri="{909E8E84-426E-40DD-AFC4-6F175D3DCCD1}">
                <a14:hiddenFill xmlns:a14="http://schemas.microsoft.com/office/drawing/2010/main">
                  <a:solidFill>
                    <a:srgbClr val="FFFFFF"/>
                  </a:solidFill>
                </a14:hiddenFill>
              </a:ext>
            </a:extLst>
          </p:spPr>
        </p:pic>
        <p:pic>
          <p:nvPicPr>
            <p:cNvPr id="53272" name="Picture 24" descr="SoFi – Route 66 Ventures"/>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1162777" y="5251259"/>
              <a:ext cx="387840" cy="500803"/>
            </a:xfrm>
            <a:prstGeom prst="rect">
              <a:avLst/>
            </a:prstGeom>
            <a:noFill/>
            <a:extLst>
              <a:ext uri="{909E8E84-426E-40DD-AFC4-6F175D3DCCD1}">
                <a14:hiddenFill xmlns:a14="http://schemas.microsoft.com/office/drawing/2010/main">
                  <a:solidFill>
                    <a:srgbClr val="FFFFFF"/>
                  </a:solidFill>
                </a14:hiddenFill>
              </a:ext>
            </a:extLst>
          </p:spPr>
        </p:pic>
        <p:pic>
          <p:nvPicPr>
            <p:cNvPr id="53274" name="Picture 26" descr="Press Kit | LendingPoin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8083" y="4884955"/>
              <a:ext cx="897994" cy="31998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btfpNotesBox673793"/>
          <p:cNvSpPr txBox="1"/>
          <p:nvPr>
            <p:custDataLst>
              <p:tags r:id="rId4"/>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err="1">
                <a:solidFill>
                  <a:srgbClr val="000000"/>
                </a:solidFill>
                <a:hlinkClick r:id="rId19"/>
              </a:rPr>
              <a:t>EnergySage</a:t>
            </a:r>
            <a:r>
              <a:rPr lang="en-US" sz="800" dirty="0">
                <a:solidFill>
                  <a:srgbClr val="000000"/>
                </a:solidFill>
                <a:hlinkClick r:id="rId19"/>
              </a:rPr>
              <a:t>, Top solar leasing companies</a:t>
            </a:r>
            <a:r>
              <a:rPr lang="en-US" sz="800" dirty="0">
                <a:solidFill>
                  <a:srgbClr val="000000"/>
                </a:solidFill>
              </a:rPr>
              <a:t>; </a:t>
            </a:r>
            <a:r>
              <a:rPr lang="en-US" sz="800" dirty="0">
                <a:solidFill>
                  <a:srgbClr val="000000"/>
                </a:solidFill>
                <a:hlinkClick r:id="rId20"/>
              </a:rPr>
              <a:t>NREL, Residential Solar PV: Comparison of Financing Benefits, Innovations, and Options</a:t>
            </a:r>
            <a:r>
              <a:rPr lang="en-US" sz="800" dirty="0">
                <a:solidFill>
                  <a:srgbClr val="000000"/>
                </a:solidFill>
              </a:rPr>
              <a:t>; </a:t>
            </a:r>
            <a:r>
              <a:rPr lang="en-US" sz="800" dirty="0">
                <a:solidFill>
                  <a:srgbClr val="000000"/>
                </a:solidFill>
                <a:hlinkClick r:id="rId21"/>
              </a:rPr>
              <a:t>SEIA, Solar Power Purchase Agreements</a:t>
            </a:r>
            <a:r>
              <a:rPr lang="en-US" sz="800" dirty="0">
                <a:solidFill>
                  <a:srgbClr val="000000"/>
                </a:solidFill>
              </a:rPr>
              <a:t>;</a:t>
            </a:r>
            <a:br>
              <a:rPr lang="en-US" sz="800" dirty="0">
                <a:solidFill>
                  <a:srgbClr val="000000"/>
                </a:solidFill>
              </a:rPr>
            </a:br>
            <a:r>
              <a:rPr lang="en-US" sz="800" dirty="0" err="1">
                <a:solidFill>
                  <a:srgbClr val="000000"/>
                </a:solidFill>
                <a:hlinkClick r:id="rId22"/>
              </a:rPr>
              <a:t>SolarReviews</a:t>
            </a:r>
            <a:r>
              <a:rPr lang="en-US" sz="800" dirty="0">
                <a:solidFill>
                  <a:srgbClr val="000000"/>
                </a:solidFill>
                <a:hlinkClick r:id="rId22"/>
              </a:rPr>
              <a:t>, Solar leases</a:t>
            </a:r>
            <a:r>
              <a:rPr lang="en-US" sz="800" dirty="0">
                <a:solidFill>
                  <a:srgbClr val="000000"/>
                </a:solidFill>
              </a:rPr>
              <a:t> </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23"/>
              </a:rPr>
              <a:t>Gernot Wagner</a:t>
            </a:r>
            <a:r>
              <a:rPr lang="en-US" sz="800" dirty="0">
                <a:solidFill>
                  <a:srgbClr val="000000"/>
                </a:solidFill>
              </a:rPr>
              <a:t> (23 September 2024); share/adapt </a:t>
            </a:r>
            <a:r>
              <a:rPr lang="en-US" sz="800" dirty="0">
                <a:solidFill>
                  <a:srgbClr val="000000"/>
                </a:solidFill>
                <a:hlinkClick r:id="rId24"/>
              </a:rPr>
              <a:t>with attribution</a:t>
            </a:r>
            <a:r>
              <a:rPr lang="en-US" sz="800" dirty="0">
                <a:solidFill>
                  <a:srgbClr val="000000"/>
                </a:solidFill>
              </a:rPr>
              <a:t>. Contact: </a:t>
            </a:r>
            <a:r>
              <a:rPr lang="en-US" sz="800" dirty="0">
                <a:solidFill>
                  <a:srgbClr val="000000"/>
                </a:solidFill>
                <a:hlinkClick r:id="rId25"/>
              </a:rPr>
              <a:t>gwagner@columbia.edu</a:t>
            </a:r>
            <a:r>
              <a:rPr lang="en-US" sz="800" dirty="0">
                <a:solidFill>
                  <a:srgbClr val="000000"/>
                </a:solidFill>
              </a:rPr>
              <a:t> </a:t>
            </a:r>
          </a:p>
        </p:txBody>
      </p:sp>
      <p:grpSp>
        <p:nvGrpSpPr>
          <p:cNvPr id="19" name="btfpConclusionArrow851498"/>
          <p:cNvGrpSpPr/>
          <p:nvPr>
            <p:custDataLst>
              <p:tags r:id="rId5"/>
            </p:custDataLst>
          </p:nvPr>
        </p:nvGrpSpPr>
        <p:grpSpPr>
          <a:xfrm>
            <a:off x="330200" y="5417003"/>
            <a:ext cx="11531600" cy="246132"/>
            <a:chOff x="-711496" y="954447"/>
            <a:chExt cx="11531600" cy="270746"/>
          </a:xfrm>
          <a:solidFill>
            <a:schemeClr val="accent1"/>
          </a:solidFill>
        </p:grpSpPr>
        <p:sp>
          <p:nvSpPr>
            <p:cNvPr id="21" name="btfpConclusionArrowPointer851498"/>
            <p:cNvSpPr/>
            <p:nvPr/>
          </p:nvSpPr>
          <p:spPr bwMode="gray">
            <a:xfrm>
              <a:off x="4729410" y="954447"/>
              <a:ext cx="649789" cy="270746"/>
            </a:xfrm>
            <a:prstGeom prst="downArrow">
              <a:avLst>
                <a:gd name="adj1" fmla="val 50000"/>
                <a:gd name="adj2" fmla="val 70000"/>
              </a:avLst>
            </a:prstGeom>
            <a:grp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dirty="0" err="1">
                <a:solidFill>
                  <a:schemeClr val="tx1"/>
                </a:solidFill>
              </a:endParaRPr>
            </a:p>
          </p:txBody>
        </p:sp>
        <p:cxnSp>
          <p:nvCxnSpPr>
            <p:cNvPr id="22" name="btfpConclusionArrowLineLeft851498"/>
            <p:cNvCxnSpPr/>
            <p:nvPr/>
          </p:nvCxnSpPr>
          <p:spPr bwMode="gray">
            <a:xfrm>
              <a:off x="-711496"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nclusionArrowLineRight851498"/>
            <p:cNvCxnSpPr/>
            <p:nvPr/>
          </p:nvCxnSpPr>
          <p:spPr bwMode="gray">
            <a:xfrm>
              <a:off x="5400252"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048000" y="5694768"/>
            <a:ext cx="6096000" cy="430887"/>
          </a:xfrm>
          <a:prstGeom prst="rect">
            <a:avLst/>
          </a:prstGeom>
        </p:spPr>
        <p:txBody>
          <a:bodyPr>
            <a:spAutoFit/>
          </a:bodyPr>
          <a:lstStyle/>
          <a:p>
            <a:pPr marL="0" indent="0" algn="ctr">
              <a:spcBef>
                <a:spcPts val="0"/>
              </a:spcBef>
              <a:buNone/>
            </a:pPr>
            <a:r>
              <a:rPr lang="en-US" sz="1100" b="1" dirty="0">
                <a:solidFill>
                  <a:schemeClr val="accent1"/>
                </a:solidFill>
              </a:rPr>
              <a:t>In the United States, the residential solar PV market has shifted over the past 10 years from third-party ownership models (PPA and lease) to solar loans and direct purchases.</a:t>
            </a:r>
          </a:p>
        </p:txBody>
      </p:sp>
      <p:sp>
        <p:nvSpPr>
          <p:cNvPr id="5" name="TextBox 4">
            <a:extLst>
              <a:ext uri="{FF2B5EF4-FFF2-40B4-BE49-F238E27FC236}">
                <a16:creationId xmlns:a16="http://schemas.microsoft.com/office/drawing/2014/main" id="{60BEA97C-AD01-F0A6-AE71-361D26CFA0BA}"/>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982166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79351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Consumers can receive either direct payments or credits for surplus electricity produced </a:t>
            </a:r>
          </a:p>
        </p:txBody>
      </p:sp>
      <p:grpSp>
        <p:nvGrpSpPr>
          <p:cNvPr id="14" name="btfpColumnHeaderBox219574"/>
          <p:cNvGrpSpPr/>
          <p:nvPr>
            <p:custDataLst>
              <p:tags r:id="rId3"/>
            </p:custDataLst>
          </p:nvPr>
        </p:nvGrpSpPr>
        <p:grpSpPr>
          <a:xfrm>
            <a:off x="7228568" y="1554480"/>
            <a:ext cx="4633232" cy="315913"/>
            <a:chOff x="7228568" y="1270001"/>
            <a:chExt cx="1184048" cy="315913"/>
          </a:xfrm>
        </p:grpSpPr>
        <p:sp>
          <p:nvSpPr>
            <p:cNvPr id="12" name="btfpColumnHeaderBoxText219574"/>
            <p:cNvSpPr txBox="1"/>
            <p:nvPr/>
          </p:nvSpPr>
          <p:spPr bwMode="gray">
            <a:xfrm>
              <a:off x="7228568" y="1270001"/>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Credit systems</a:t>
              </a:r>
            </a:p>
          </p:txBody>
        </p:sp>
        <p:cxnSp>
          <p:nvCxnSpPr>
            <p:cNvPr id="13" name="btfpColumnHeaderBoxLine219574"/>
            <p:cNvCxnSpPr/>
            <p:nvPr/>
          </p:nvCxnSpPr>
          <p:spPr bwMode="gray">
            <a:xfrm>
              <a:off x="7228568"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HeaderBox419310"/>
          <p:cNvGrpSpPr/>
          <p:nvPr>
            <p:custDataLst>
              <p:tags r:id="rId4"/>
            </p:custDataLst>
          </p:nvPr>
        </p:nvGrpSpPr>
        <p:grpSpPr>
          <a:xfrm>
            <a:off x="2054792" y="1554480"/>
            <a:ext cx="4633232" cy="315913"/>
            <a:chOff x="2054792" y="1270001"/>
            <a:chExt cx="1184048" cy="315913"/>
          </a:xfrm>
        </p:grpSpPr>
        <p:sp>
          <p:nvSpPr>
            <p:cNvPr id="21" name="btfpColumnHeaderBoxText419310"/>
            <p:cNvSpPr txBox="1"/>
            <p:nvPr/>
          </p:nvSpPr>
          <p:spPr bwMode="gray">
            <a:xfrm>
              <a:off x="2054792" y="1270001"/>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Direct payment mechanisms</a:t>
              </a:r>
            </a:p>
          </p:txBody>
        </p:sp>
        <p:cxnSp>
          <p:nvCxnSpPr>
            <p:cNvPr id="22" name="btfpColumnHeaderBoxLine419310"/>
            <p:cNvCxnSpPr/>
            <p:nvPr/>
          </p:nvCxnSpPr>
          <p:spPr bwMode="gray">
            <a:xfrm>
              <a:off x="2054792"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29" name="btfpPhotoGeneric44382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a:xfrm>
            <a:off x="7234272" y="1922544"/>
            <a:ext cx="4642574" cy="1364039"/>
          </a:xfrm>
          <a:prstGeom prst="rect">
            <a:avLst/>
          </a:prstGeom>
        </p:spPr>
      </p:pic>
      <p:pic>
        <p:nvPicPr>
          <p:cNvPr id="30" name="btfpPhotoGeneric577738"/>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a:xfrm>
            <a:off x="2054194" y="1918173"/>
            <a:ext cx="4632325" cy="1370285"/>
          </a:xfrm>
          <a:prstGeom prst="rect">
            <a:avLst/>
          </a:prstGeom>
        </p:spPr>
      </p:pic>
      <p:grpSp>
        <p:nvGrpSpPr>
          <p:cNvPr id="68" name="Group 67"/>
          <p:cNvGrpSpPr/>
          <p:nvPr/>
        </p:nvGrpSpPr>
        <p:grpSpPr>
          <a:xfrm>
            <a:off x="330200" y="5542064"/>
            <a:ext cx="11546646" cy="653410"/>
            <a:chOff x="330200" y="3097286"/>
            <a:chExt cx="11546646" cy="653410"/>
          </a:xfrm>
        </p:grpSpPr>
        <p:grpSp>
          <p:nvGrpSpPr>
            <p:cNvPr id="58" name="btfpRowHeaderBox276039"/>
            <p:cNvGrpSpPr/>
            <p:nvPr>
              <p:custDataLst>
                <p:tags r:id="rId11"/>
              </p:custDataLst>
            </p:nvPr>
          </p:nvGrpSpPr>
          <p:grpSpPr>
            <a:xfrm>
              <a:off x="330200" y="3097286"/>
              <a:ext cx="1372585" cy="653410"/>
              <a:chOff x="330200" y="1533106"/>
              <a:chExt cx="1372585" cy="972979"/>
            </a:xfrm>
          </p:grpSpPr>
          <p:sp>
            <p:nvSpPr>
              <p:cNvPr id="31"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dirty="0">
                    <a:solidFill>
                      <a:srgbClr val="000000"/>
                    </a:solidFill>
                  </a:rPr>
                  <a:t>Examples</a:t>
                </a:r>
              </a:p>
            </p:txBody>
          </p:sp>
          <p:cxnSp>
            <p:nvCxnSpPr>
              <p:cNvPr id="32" name="btfpRowHeaderBoxLine276039"/>
              <p:cNvCxnSpPr/>
              <p:nvPr/>
            </p:nvCxnSpPr>
            <p:spPr bwMode="gray">
              <a:xfrm>
                <a:off x="1702785" y="1533106"/>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0" name="btfpBulletedList715566"/>
            <p:cNvSpPr txBox="1"/>
            <p:nvPr>
              <p:custDataLst>
                <p:tags r:id="rId12"/>
              </p:custDataLst>
            </p:nvPr>
          </p:nvSpPr>
          <p:spPr bwMode="gray">
            <a:xfrm>
              <a:off x="2054792" y="3279918"/>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dirty="0"/>
                <a:t>Feed-in tariffs, value-of-solar tariffs</a:t>
              </a:r>
            </a:p>
          </p:txBody>
        </p:sp>
        <p:sp>
          <p:nvSpPr>
            <p:cNvPr id="61" name="btfpBulletedList715566"/>
            <p:cNvSpPr txBox="1"/>
            <p:nvPr>
              <p:custDataLst>
                <p:tags r:id="rId13"/>
              </p:custDataLst>
            </p:nvPr>
          </p:nvSpPr>
          <p:spPr bwMode="gray">
            <a:xfrm>
              <a:off x="7243614" y="3279918"/>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dirty="0"/>
                <a:t>Net metering, net billing</a:t>
              </a:r>
            </a:p>
          </p:txBody>
        </p:sp>
      </p:grpSp>
      <p:grpSp>
        <p:nvGrpSpPr>
          <p:cNvPr id="62" name="btfpRowHeaderBox276039"/>
          <p:cNvGrpSpPr/>
          <p:nvPr>
            <p:custDataLst>
              <p:tags r:id="rId7"/>
            </p:custDataLst>
          </p:nvPr>
        </p:nvGrpSpPr>
        <p:grpSpPr>
          <a:xfrm>
            <a:off x="330199" y="3429879"/>
            <a:ext cx="1385477" cy="1896742"/>
            <a:chOff x="330200" y="1533106"/>
            <a:chExt cx="1184048" cy="972979"/>
          </a:xfrm>
        </p:grpSpPr>
        <p:sp>
          <p:nvSpPr>
            <p:cNvPr id="63"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dirty="0">
                  <a:solidFill>
                    <a:schemeClr val="accent1"/>
                  </a:solidFill>
                </a:rPr>
                <a:t>Description</a:t>
              </a:r>
            </a:p>
          </p:txBody>
        </p:sp>
        <p:cxnSp>
          <p:nvCxnSpPr>
            <p:cNvPr id="64" name="btfpRowHeaderBoxLine276039"/>
            <p:cNvCxnSpPr/>
            <p:nvPr/>
          </p:nvCxnSpPr>
          <p:spPr bwMode="gray">
            <a:xfrm>
              <a:off x="1514248" y="1533106"/>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5" name="btfpBulletedList445503"/>
          <p:cNvSpPr txBox="1"/>
          <p:nvPr>
            <p:custDataLst>
              <p:tags r:id="rId8"/>
            </p:custDataLst>
          </p:nvPr>
        </p:nvSpPr>
        <p:spPr bwMode="gray">
          <a:xfrm>
            <a:off x="2053269" y="3438036"/>
            <a:ext cx="4633233" cy="2185214"/>
          </a:xfrm>
          <a:prstGeom prst="rect">
            <a:avLst/>
          </a:prstGeom>
          <a:solidFill>
            <a:srgbClr val="F1F4F7"/>
          </a:solidFill>
        </p:spPr>
        <p:txBody>
          <a:bodyPr vert="horz" wrap="square" lIns="228600" tIns="228600" rIns="228600" bIns="228600" rtlCol="0">
            <a:spAutoFit/>
          </a:bodyPr>
          <a:lstStyle/>
          <a:p>
            <a:pPr>
              <a:spcBef>
                <a:spcPts val="0"/>
              </a:spcBef>
            </a:pPr>
            <a:r>
              <a:rPr lang="en-US" sz="1400" dirty="0"/>
              <a:t>Homeowners receive </a:t>
            </a:r>
            <a:r>
              <a:rPr lang="en-US" sz="1400" b="1" dirty="0"/>
              <a:t>direct financial compensation </a:t>
            </a:r>
            <a:r>
              <a:rPr lang="en-US" sz="1400" dirty="0"/>
              <a:t>for </a:t>
            </a:r>
            <a:r>
              <a:rPr lang="en-US" sz="1400" b="1" dirty="0"/>
              <a:t>all the electricity they produce</a:t>
            </a:r>
            <a:r>
              <a:rPr lang="en-US" sz="1400" dirty="0"/>
              <a:t>.</a:t>
            </a:r>
          </a:p>
          <a:p>
            <a:pPr>
              <a:spcBef>
                <a:spcPts val="0"/>
              </a:spcBef>
            </a:pPr>
            <a:r>
              <a:rPr lang="en-US" sz="1400" dirty="0"/>
              <a:t>Typically, </a:t>
            </a:r>
            <a:r>
              <a:rPr lang="en-US" sz="1400" b="1" dirty="0"/>
              <a:t>homeowners pay the retail rate </a:t>
            </a:r>
            <a:r>
              <a:rPr lang="en-US" sz="1400" dirty="0"/>
              <a:t>for </a:t>
            </a:r>
            <a:r>
              <a:rPr lang="en-US" sz="1400" b="1" dirty="0"/>
              <a:t>any electricity they themselves use</a:t>
            </a:r>
            <a:r>
              <a:rPr lang="en-US" sz="1400" dirty="0"/>
              <a:t>.</a:t>
            </a:r>
          </a:p>
          <a:p>
            <a:pPr>
              <a:spcBef>
                <a:spcPts val="0"/>
              </a:spcBef>
            </a:pPr>
            <a:r>
              <a:rPr lang="en-US" sz="1400" b="1" dirty="0"/>
              <a:t>Financial compensation </a:t>
            </a:r>
            <a:r>
              <a:rPr lang="en-US" sz="1400" dirty="0"/>
              <a:t>can be set </a:t>
            </a:r>
            <a:r>
              <a:rPr lang="en-US" sz="1400" b="1" dirty="0"/>
              <a:t>below, at, or above </a:t>
            </a:r>
            <a:r>
              <a:rPr lang="en-US" sz="1400" dirty="0"/>
              <a:t>the </a:t>
            </a:r>
            <a:r>
              <a:rPr lang="en-US" sz="1400" b="1" dirty="0"/>
              <a:t>retail rate of electricity </a:t>
            </a:r>
            <a:r>
              <a:rPr lang="en-US" sz="1400" dirty="0"/>
              <a:t>depending on </a:t>
            </a:r>
            <a:br>
              <a:rPr lang="en-US" sz="1400" dirty="0"/>
            </a:br>
            <a:r>
              <a:rPr lang="en-US" sz="1400" dirty="0"/>
              <a:t>policy goals.</a:t>
            </a:r>
          </a:p>
        </p:txBody>
      </p:sp>
      <p:sp>
        <p:nvSpPr>
          <p:cNvPr id="66" name="btfpBulletedList445503"/>
          <p:cNvSpPr txBox="1"/>
          <p:nvPr>
            <p:custDataLst>
              <p:tags r:id="rId9"/>
            </p:custDataLst>
          </p:nvPr>
        </p:nvSpPr>
        <p:spPr bwMode="gray">
          <a:xfrm>
            <a:off x="7243614" y="3438036"/>
            <a:ext cx="4633233" cy="2185214"/>
          </a:xfrm>
          <a:prstGeom prst="rect">
            <a:avLst/>
          </a:prstGeom>
          <a:solidFill>
            <a:srgbClr val="F1F4F7"/>
          </a:solidFill>
          <a:ln>
            <a:noFill/>
          </a:ln>
        </p:spPr>
        <p:txBody>
          <a:bodyPr vert="horz" wrap="square" lIns="228600" tIns="228600" rIns="228600" bIns="228600" rtlCol="0">
            <a:spAutoFit/>
          </a:bodyPr>
          <a:lstStyle/>
          <a:p>
            <a:pPr>
              <a:spcBef>
                <a:spcPts val="0"/>
              </a:spcBef>
            </a:pPr>
            <a:r>
              <a:rPr lang="en-US" sz="1400" dirty="0"/>
              <a:t>Homeowners receive </a:t>
            </a:r>
            <a:r>
              <a:rPr lang="en-US" sz="1400" b="1" dirty="0"/>
              <a:t>credits </a:t>
            </a:r>
            <a:r>
              <a:rPr lang="en-US" sz="1400" dirty="0"/>
              <a:t>for any </a:t>
            </a:r>
            <a:r>
              <a:rPr lang="en-US" sz="1400" b="1" dirty="0"/>
              <a:t>surplus electricity </a:t>
            </a:r>
            <a:r>
              <a:rPr lang="en-US" sz="1400" dirty="0"/>
              <a:t>their </a:t>
            </a:r>
            <a:r>
              <a:rPr lang="en-US" sz="1400" b="1" dirty="0"/>
              <a:t>solar panels feed back into </a:t>
            </a:r>
            <a:br>
              <a:rPr lang="en-US" sz="1400" b="1" dirty="0"/>
            </a:br>
            <a:r>
              <a:rPr lang="en-US" sz="1400" b="1" dirty="0"/>
              <a:t>the grid, which can </a:t>
            </a:r>
            <a:r>
              <a:rPr lang="en-US" sz="1400" dirty="0"/>
              <a:t>be used to </a:t>
            </a:r>
            <a:r>
              <a:rPr lang="en-US" sz="1400" b="1" dirty="0"/>
              <a:t>offset future consumption</a:t>
            </a:r>
            <a:r>
              <a:rPr lang="en-US" sz="1400" dirty="0"/>
              <a:t>.</a:t>
            </a:r>
          </a:p>
          <a:p>
            <a:pPr>
              <a:spcBef>
                <a:spcPts val="0"/>
              </a:spcBef>
            </a:pPr>
            <a:r>
              <a:rPr lang="en-US" sz="1400" dirty="0"/>
              <a:t>When the </a:t>
            </a:r>
            <a:r>
              <a:rPr lang="en-US" sz="1400" b="1" dirty="0"/>
              <a:t>received credit </a:t>
            </a:r>
            <a:r>
              <a:rPr lang="en-US" sz="1400" dirty="0"/>
              <a:t>is </a:t>
            </a:r>
            <a:r>
              <a:rPr lang="en-US" sz="1400" b="1" dirty="0"/>
              <a:t>valued at the retail price of electricity</a:t>
            </a:r>
            <a:r>
              <a:rPr lang="en-US" sz="1400" dirty="0"/>
              <a:t>,</a:t>
            </a:r>
            <a:r>
              <a:rPr lang="en-US" sz="1400" b="1" dirty="0"/>
              <a:t> </a:t>
            </a:r>
            <a:r>
              <a:rPr lang="en-US" sz="1400" dirty="0"/>
              <a:t>we call it </a:t>
            </a:r>
            <a:r>
              <a:rPr lang="en-US" sz="1400" b="1" dirty="0"/>
              <a:t>net metering</a:t>
            </a:r>
            <a:r>
              <a:rPr lang="en-US" sz="1400" dirty="0"/>
              <a:t>; if the </a:t>
            </a:r>
            <a:r>
              <a:rPr lang="en-US" sz="1400" b="1" dirty="0"/>
              <a:t>value is lower </a:t>
            </a:r>
            <a:r>
              <a:rPr lang="en-US" sz="1400" dirty="0"/>
              <a:t>(e.g., at wholesale rate), it’s called </a:t>
            </a:r>
            <a:r>
              <a:rPr lang="en-US" sz="1400" b="1" dirty="0"/>
              <a:t>net billing</a:t>
            </a:r>
            <a:r>
              <a:rPr lang="en-US" sz="1400" dirty="0"/>
              <a:t>.</a:t>
            </a:r>
          </a:p>
        </p:txBody>
      </p:sp>
      <p:sp>
        <p:nvSpPr>
          <p:cNvPr id="71" name="btfpNotesBox620008"/>
          <p:cNvSpPr txBox="1"/>
          <p:nvPr>
            <p:custDataLst>
              <p:tags r:id="rId10"/>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err="1">
                <a:solidFill>
                  <a:srgbClr val="000000"/>
                </a:solidFill>
                <a:hlinkClick r:id="rId20"/>
              </a:rPr>
              <a:t>EnergySage</a:t>
            </a:r>
            <a:r>
              <a:rPr lang="en-US" sz="800" dirty="0">
                <a:solidFill>
                  <a:srgbClr val="000000"/>
                </a:solidFill>
                <a:hlinkClick r:id="rId20"/>
              </a:rPr>
              <a:t>, Feed-in tariffs</a:t>
            </a:r>
            <a:r>
              <a:rPr lang="en-US" sz="800" dirty="0">
                <a:solidFill>
                  <a:srgbClr val="000000"/>
                </a:solidFill>
              </a:rPr>
              <a:t>, </a:t>
            </a:r>
            <a:r>
              <a:rPr lang="en-US" sz="800" dirty="0" err="1">
                <a:solidFill>
                  <a:srgbClr val="000000"/>
                </a:solidFill>
                <a:hlinkClick r:id="rId21"/>
              </a:rPr>
              <a:t>EnergySage</a:t>
            </a:r>
            <a:r>
              <a:rPr lang="en-US" sz="800" dirty="0">
                <a:solidFill>
                  <a:srgbClr val="000000"/>
                </a:solidFill>
                <a:hlinkClick r:id="rId21"/>
              </a:rPr>
              <a:t>, Net metering vs. net billing</a:t>
            </a:r>
            <a:r>
              <a:rPr lang="en-US" sz="800" dirty="0">
                <a:solidFill>
                  <a:srgbClr val="000000"/>
                </a:solidFill>
              </a:rPr>
              <a:t>; </a:t>
            </a:r>
            <a:r>
              <a:rPr lang="en-US" sz="800" dirty="0">
                <a:solidFill>
                  <a:srgbClr val="000000"/>
                </a:solidFill>
                <a:hlinkClick r:id="rId22"/>
              </a:rPr>
              <a:t>NREL, Value of Solar Tariffs</a:t>
            </a:r>
            <a:endParaRPr lang="en-US" sz="800" dirty="0">
              <a:solidFill>
                <a:srgbClr val="000000"/>
              </a:solidFill>
            </a:endParaRP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23"/>
              </a:rPr>
              <a:t>Gernot Wagner</a:t>
            </a:r>
            <a:r>
              <a:rPr lang="en-US" sz="800" dirty="0">
                <a:solidFill>
                  <a:srgbClr val="000000"/>
                </a:solidFill>
              </a:rPr>
              <a:t> (23 September 2024); share/adapt </a:t>
            </a:r>
            <a:r>
              <a:rPr lang="en-US" sz="800" dirty="0">
                <a:solidFill>
                  <a:srgbClr val="000000"/>
                </a:solidFill>
                <a:hlinkClick r:id="rId24"/>
              </a:rPr>
              <a:t>with attribution</a:t>
            </a:r>
            <a:r>
              <a:rPr lang="en-US" sz="800" dirty="0">
                <a:solidFill>
                  <a:srgbClr val="000000"/>
                </a:solidFill>
              </a:rPr>
              <a:t>. Contact: </a:t>
            </a:r>
            <a:r>
              <a:rPr lang="en-US" sz="800" dirty="0">
                <a:solidFill>
                  <a:srgbClr val="000000"/>
                </a:solidFill>
                <a:hlinkClick r:id="rId25"/>
              </a:rPr>
              <a:t>gwagner@columbia.edu</a:t>
            </a:r>
            <a:r>
              <a:rPr lang="en-US" sz="800" dirty="0">
                <a:solidFill>
                  <a:srgbClr val="000000"/>
                </a:solidFill>
              </a:rPr>
              <a:t> </a:t>
            </a:r>
          </a:p>
        </p:txBody>
      </p:sp>
      <p:sp>
        <p:nvSpPr>
          <p:cNvPr id="2" name="TextBox 1">
            <a:extLst>
              <a:ext uri="{FF2B5EF4-FFF2-40B4-BE49-F238E27FC236}">
                <a16:creationId xmlns:a16="http://schemas.microsoft.com/office/drawing/2014/main" id="{DB0E301D-AAF2-A446-ADBA-0D3A85008ACC}"/>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489250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396274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Pay-as-you-go structure can bring affordability, expand service, and improve financial inclusion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9"/>
              </a:rPr>
              <a:t>IRENA, PAYG Models</a:t>
            </a:r>
            <a:r>
              <a:rPr lang="en-US" sz="800" dirty="0">
                <a:solidFill>
                  <a:srgbClr val="000000"/>
                </a:solidFill>
              </a:rPr>
              <a:t>; </a:t>
            </a:r>
            <a:r>
              <a:rPr lang="en-US" sz="800" dirty="0">
                <a:solidFill>
                  <a:srgbClr val="000000"/>
                </a:solidFill>
                <a:hlinkClick r:id="rId10"/>
              </a:rPr>
              <a:t>USAID, PAYG Solar as a driver of financial inclusion</a:t>
            </a:r>
            <a:endParaRPr lang="en-US" sz="800" dirty="0">
              <a:solidFill>
                <a:srgbClr val="000000"/>
              </a:solidFill>
            </a:endParaRPr>
          </a:p>
          <a:p>
            <a:pPr marL="0" indent="0">
              <a:spcBef>
                <a:spcPts val="0"/>
              </a:spcBef>
              <a:buNone/>
            </a:pPr>
            <a:r>
              <a:rPr lang="en-US" sz="800" dirty="0">
                <a:solidFill>
                  <a:srgbClr val="000000"/>
                </a:solidFill>
              </a:rPr>
              <a:t>Credit: Isabel Hoyos, Taicheng Jin, Hyae Ryung Kim, and </a:t>
            </a:r>
            <a:r>
              <a:rPr lang="en-US" sz="800" dirty="0">
                <a:solidFill>
                  <a:srgbClr val="000000"/>
                </a:solidFill>
                <a:hlinkClick r:id="rId11"/>
              </a:rPr>
              <a:t>Gernot Wagner</a:t>
            </a:r>
            <a:r>
              <a:rPr lang="en-US" sz="800" dirty="0">
                <a:solidFill>
                  <a:srgbClr val="000000"/>
                </a:solidFill>
              </a:rPr>
              <a:t> (23 September 2024); share/adapt </a:t>
            </a:r>
            <a:r>
              <a:rPr lang="en-US" sz="800" dirty="0">
                <a:solidFill>
                  <a:srgbClr val="000000"/>
                </a:solidFill>
                <a:hlinkClick r:id="rId12"/>
              </a:rPr>
              <a:t>with attribution</a:t>
            </a:r>
            <a:r>
              <a:rPr lang="en-US" sz="800" dirty="0">
                <a:solidFill>
                  <a:srgbClr val="000000"/>
                </a:solidFill>
              </a:rPr>
              <a:t>. Contact: </a:t>
            </a:r>
            <a:r>
              <a:rPr lang="en-US" sz="800" dirty="0">
                <a:solidFill>
                  <a:srgbClr val="000000"/>
                </a:solidFill>
                <a:hlinkClick r:id="rId13"/>
              </a:rPr>
              <a:t>gwagner@columbia.edu</a:t>
            </a:r>
            <a:r>
              <a:rPr lang="en-US" sz="800" dirty="0">
                <a:solidFill>
                  <a:srgbClr val="000000"/>
                </a:solidFill>
              </a:rPr>
              <a:t> </a:t>
            </a:r>
          </a:p>
        </p:txBody>
      </p:sp>
      <p:sp>
        <p:nvSpPr>
          <p:cNvPr id="8" name="Rectangle 2">
            <a:extLst>
              <a:ext uri="{FF2B5EF4-FFF2-40B4-BE49-F238E27FC236}">
                <a16:creationId xmlns:a16="http://schemas.microsoft.com/office/drawing/2014/main" id="{24181DEB-CEEF-56E4-7890-C8528576A7EF}"/>
              </a:ext>
            </a:extLst>
          </p:cNvPr>
          <p:cNvSpPr/>
          <p:nvPr/>
        </p:nvSpPr>
        <p:spPr bwMode="gray">
          <a:xfrm>
            <a:off x="7232115" y="1554480"/>
            <a:ext cx="4629685" cy="429332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400" b="1" dirty="0">
                <a:solidFill>
                  <a:srgbClr val="000000"/>
                </a:solidFill>
              </a:rPr>
              <a:t>Observations</a:t>
            </a:r>
          </a:p>
          <a:p>
            <a:pPr>
              <a:spcBef>
                <a:spcPts val="600"/>
              </a:spcBef>
            </a:pPr>
            <a:r>
              <a:rPr lang="en-US" sz="1200" b="1" dirty="0">
                <a:solidFill>
                  <a:sysClr val="windowText" lastClr="000000"/>
                </a:solidFill>
              </a:rPr>
              <a:t>Electrification</a:t>
            </a:r>
            <a:r>
              <a:rPr lang="en-US" sz="1200" dirty="0">
                <a:solidFill>
                  <a:sysClr val="windowText" lastClr="000000"/>
                </a:solidFill>
              </a:rPr>
              <a:t> is a priority, but grid</a:t>
            </a:r>
            <a:r>
              <a:rPr lang="zh-CN" altLang="en-US" sz="1200" dirty="0">
                <a:solidFill>
                  <a:sysClr val="windowText" lastClr="000000"/>
                </a:solidFill>
              </a:rPr>
              <a:t> </a:t>
            </a:r>
            <a:r>
              <a:rPr lang="en-US" altLang="zh-CN" sz="1200" dirty="0">
                <a:solidFill>
                  <a:sysClr val="windowText" lastClr="000000"/>
                </a:solidFill>
              </a:rPr>
              <a:t>expansion is </a:t>
            </a:r>
            <a:r>
              <a:rPr lang="en-US" altLang="zh-CN" sz="1200" b="1" dirty="0">
                <a:solidFill>
                  <a:sysClr val="windowText" lastClr="000000"/>
                </a:solidFill>
              </a:rPr>
              <a:t>expensive and has a long lead time</a:t>
            </a:r>
            <a:r>
              <a:rPr lang="en-US" altLang="zh-CN" sz="1200" dirty="0">
                <a:solidFill>
                  <a:sysClr val="windowText" lastClr="000000"/>
                </a:solidFill>
              </a:rPr>
              <a:t>. Therefore, </a:t>
            </a:r>
            <a:r>
              <a:rPr lang="en-US" altLang="zh-CN" sz="1200" b="1" dirty="0">
                <a:solidFill>
                  <a:sysClr val="windowText" lastClr="000000"/>
                </a:solidFill>
              </a:rPr>
              <a:t>distributed solar PV</a:t>
            </a:r>
            <a:r>
              <a:rPr lang="en-US" altLang="zh-CN" sz="1200" dirty="0">
                <a:solidFill>
                  <a:sysClr val="windowText" lastClr="000000"/>
                </a:solidFill>
              </a:rPr>
              <a:t>, coupled with pay-as-you-go (PAYG) could be an answer.</a:t>
            </a:r>
          </a:p>
          <a:p>
            <a:pPr lvl="1"/>
            <a:r>
              <a:rPr lang="en-US" altLang="zh-CN" sz="1000" dirty="0">
                <a:solidFill>
                  <a:sysClr val="windowText" lastClr="000000"/>
                </a:solidFill>
              </a:rPr>
              <a:t>Kenya and Tanzania represent 85% of market share, but deployment is also in other countries, including Ethiopia, Uganda, Sierra Leone, Malawi, and Zimbabwe.</a:t>
            </a:r>
          </a:p>
          <a:p>
            <a:pPr>
              <a:spcBef>
                <a:spcPts val="600"/>
              </a:spcBef>
            </a:pPr>
            <a:r>
              <a:rPr lang="en-US" sz="1200" b="1" dirty="0">
                <a:solidFill>
                  <a:sysClr val="windowText" lastClr="000000"/>
                </a:solidFill>
              </a:rPr>
              <a:t>PAYG structure: A</a:t>
            </a:r>
            <a:r>
              <a:rPr lang="en-US" sz="1200" dirty="0">
                <a:solidFill>
                  <a:sysClr val="windowText" lastClr="000000"/>
                </a:solidFill>
              </a:rPr>
              <a:t> </a:t>
            </a:r>
            <a:r>
              <a:rPr lang="en-US" sz="1200" b="1" dirty="0">
                <a:solidFill>
                  <a:sysClr val="windowText" lastClr="000000"/>
                </a:solidFill>
              </a:rPr>
              <a:t>home solar system </a:t>
            </a:r>
            <a:r>
              <a:rPr lang="en-US" sz="1200" dirty="0">
                <a:solidFill>
                  <a:sysClr val="windowText" lastClr="000000"/>
                </a:solidFill>
              </a:rPr>
              <a:t>that customers pay for using mobile payment technologies and </a:t>
            </a:r>
            <a:r>
              <a:rPr lang="en-US" sz="1200" b="1" dirty="0">
                <a:solidFill>
                  <a:sysClr val="windowText" lastClr="000000"/>
                </a:solidFill>
              </a:rPr>
              <a:t>mobile phone credit</a:t>
            </a:r>
            <a:r>
              <a:rPr lang="en-US" sz="1200" dirty="0">
                <a:solidFill>
                  <a:sysClr val="windowText" lastClr="000000"/>
                </a:solidFill>
              </a:rPr>
              <a:t>.</a:t>
            </a:r>
          </a:p>
          <a:p>
            <a:pPr lvl="1"/>
            <a:r>
              <a:rPr lang="en-US" sz="1000" dirty="0">
                <a:solidFill>
                  <a:sysClr val="windowText" lastClr="000000"/>
                </a:solidFill>
              </a:rPr>
              <a:t>Certain rural populations have access to mobile internet and ample solar potential but don’t have access to financial accounts.</a:t>
            </a:r>
          </a:p>
          <a:p>
            <a:pPr>
              <a:spcBef>
                <a:spcPts val="600"/>
              </a:spcBef>
            </a:pPr>
            <a:r>
              <a:rPr lang="en-US" sz="1200" dirty="0">
                <a:solidFill>
                  <a:sysClr val="windowText" lastClr="000000"/>
                </a:solidFill>
              </a:rPr>
              <a:t>Combination of </a:t>
            </a:r>
            <a:r>
              <a:rPr lang="en-US" sz="1200" b="1" dirty="0">
                <a:solidFill>
                  <a:sysClr val="windowText" lastClr="000000"/>
                </a:solidFill>
              </a:rPr>
              <a:t>payment rules </a:t>
            </a:r>
            <a:r>
              <a:rPr lang="en-US" sz="1200" dirty="0">
                <a:solidFill>
                  <a:sysClr val="windowText" lastClr="000000"/>
                </a:solidFill>
              </a:rPr>
              <a:t>and </a:t>
            </a:r>
            <a:r>
              <a:rPr lang="en-US" sz="1200" b="1" dirty="0">
                <a:solidFill>
                  <a:sysClr val="windowText" lastClr="000000"/>
                </a:solidFill>
              </a:rPr>
              <a:t>ownership</a:t>
            </a:r>
            <a:r>
              <a:rPr lang="en-US" sz="1200" dirty="0">
                <a:solidFill>
                  <a:sysClr val="windowText" lastClr="000000"/>
                </a:solidFill>
              </a:rPr>
              <a:t> and financing schemes:</a:t>
            </a:r>
          </a:p>
          <a:p>
            <a:pPr lvl="1"/>
            <a:r>
              <a:rPr lang="en-US" sz="1000" b="1" dirty="0">
                <a:solidFill>
                  <a:sysClr val="windowText" lastClr="000000"/>
                </a:solidFill>
              </a:rPr>
              <a:t>Lease to own: C</a:t>
            </a:r>
            <a:r>
              <a:rPr lang="en-US" sz="1000" dirty="0">
                <a:solidFill>
                  <a:sysClr val="windowText" lastClr="000000"/>
                </a:solidFill>
              </a:rPr>
              <a:t>ustomers pay for the entire generation capacity (i.e., solar home system) in small installments over a period of one to three years.</a:t>
            </a:r>
          </a:p>
          <a:p>
            <a:pPr lvl="1"/>
            <a:r>
              <a:rPr lang="en-US" sz="1000" b="1" dirty="0">
                <a:solidFill>
                  <a:sysClr val="windowText" lastClr="000000"/>
                </a:solidFill>
              </a:rPr>
              <a:t>Usage-based:</a:t>
            </a:r>
            <a:r>
              <a:rPr lang="en-US" sz="1000" dirty="0">
                <a:solidFill>
                  <a:sysClr val="windowText" lastClr="000000"/>
                </a:solidFill>
              </a:rPr>
              <a:t> Customers prepay for the electricity supply (in kilowatt-hours).</a:t>
            </a:r>
          </a:p>
        </p:txBody>
      </p:sp>
      <p:sp>
        <p:nvSpPr>
          <p:cNvPr id="3" name="TextBox 2">
            <a:extLst>
              <a:ext uri="{FF2B5EF4-FFF2-40B4-BE49-F238E27FC236}">
                <a16:creationId xmlns:a16="http://schemas.microsoft.com/office/drawing/2014/main" id="{E7A1E326-30F1-9B84-B17C-5BEB62F86207}"/>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Residential</a:t>
            </a:r>
          </a:p>
        </p:txBody>
      </p:sp>
      <p:sp>
        <p:nvSpPr>
          <p:cNvPr id="2" name="Rectangle 1">
            <a:extLst>
              <a:ext uri="{FF2B5EF4-FFF2-40B4-BE49-F238E27FC236}">
                <a16:creationId xmlns:a16="http://schemas.microsoft.com/office/drawing/2014/main" id="{A9C13C8A-2BDF-23F9-6E8D-1AA6426E21C4}"/>
              </a:ext>
            </a:extLst>
          </p:cNvPr>
          <p:cNvSpPr/>
          <p:nvPr/>
        </p:nvSpPr>
        <p:spPr bwMode="gray">
          <a:xfrm>
            <a:off x="2479583" y="3085538"/>
            <a:ext cx="1949885"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dirty="0">
                <a:solidFill>
                  <a:schemeClr val="tx1"/>
                </a:solidFill>
              </a:rPr>
              <a:t>Provides </a:t>
            </a:r>
            <a:r>
              <a:rPr lang="en-US" sz="1200" b="1" dirty="0">
                <a:solidFill>
                  <a:schemeClr val="tx1"/>
                </a:solidFill>
              </a:rPr>
              <a:t>funding</a:t>
            </a:r>
            <a:r>
              <a:rPr lang="en-US" sz="1200" dirty="0">
                <a:solidFill>
                  <a:schemeClr val="tx1"/>
                </a:solidFill>
              </a:rPr>
              <a:t> to the ESP for installing solar home systems</a:t>
            </a:r>
          </a:p>
          <a:p>
            <a:pPr marL="0" indent="0">
              <a:buNone/>
            </a:pPr>
            <a:r>
              <a:rPr lang="en-US" sz="1200" b="1" dirty="0">
                <a:solidFill>
                  <a:schemeClr val="tx1"/>
                </a:solidFill>
              </a:rPr>
              <a:t>Receives payment from user</a:t>
            </a:r>
            <a:endParaRPr lang="en-US" sz="1400" b="1" dirty="0">
              <a:solidFill>
                <a:schemeClr val="tx1"/>
              </a:solidFill>
            </a:endParaRPr>
          </a:p>
        </p:txBody>
      </p:sp>
      <p:sp>
        <p:nvSpPr>
          <p:cNvPr id="9" name="Rectangle 8">
            <a:extLst>
              <a:ext uri="{FF2B5EF4-FFF2-40B4-BE49-F238E27FC236}">
                <a16:creationId xmlns:a16="http://schemas.microsoft.com/office/drawing/2014/main" id="{9CCDEB34-6C0A-08FF-C5C7-40205FD5EE6A}"/>
              </a:ext>
            </a:extLst>
          </p:cNvPr>
          <p:cNvSpPr/>
          <p:nvPr/>
        </p:nvSpPr>
        <p:spPr bwMode="gray">
          <a:xfrm>
            <a:off x="4735930" y="3085538"/>
            <a:ext cx="1946588" cy="1661975"/>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dirty="0">
                <a:solidFill>
                  <a:schemeClr val="tx1"/>
                </a:solidFill>
              </a:rPr>
              <a:t>Provides machine-to-machine tech and monitoring</a:t>
            </a:r>
          </a:p>
          <a:p>
            <a:pPr marL="0" indent="0">
              <a:buNone/>
            </a:pPr>
            <a:r>
              <a:rPr lang="en-US" sz="1200" b="1" dirty="0">
                <a:solidFill>
                  <a:schemeClr val="tx1"/>
                </a:solidFill>
              </a:rPr>
              <a:t>Provides mobile services </a:t>
            </a:r>
            <a:r>
              <a:rPr lang="en-US" sz="1200" dirty="0">
                <a:solidFill>
                  <a:schemeClr val="tx1"/>
                </a:solidFill>
              </a:rPr>
              <a:t>to enable payments</a:t>
            </a:r>
            <a:endParaRPr lang="en-US" sz="1400" b="1" dirty="0">
              <a:solidFill>
                <a:schemeClr val="tx1"/>
              </a:solidFill>
            </a:endParaRPr>
          </a:p>
        </p:txBody>
      </p:sp>
      <p:sp>
        <p:nvSpPr>
          <p:cNvPr id="10" name="Rectangle 9">
            <a:extLst>
              <a:ext uri="{FF2B5EF4-FFF2-40B4-BE49-F238E27FC236}">
                <a16:creationId xmlns:a16="http://schemas.microsoft.com/office/drawing/2014/main" id="{4FEE24AD-39B1-8F3B-A672-7B8D6115EACF}"/>
              </a:ext>
            </a:extLst>
          </p:cNvPr>
          <p:cNvSpPr/>
          <p:nvPr/>
        </p:nvSpPr>
        <p:spPr bwMode="gray">
          <a:xfrm>
            <a:off x="330200"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Energy service provider</a:t>
            </a:r>
          </a:p>
        </p:txBody>
      </p:sp>
      <p:sp>
        <p:nvSpPr>
          <p:cNvPr id="12" name="Rectangle 11">
            <a:extLst>
              <a:ext uri="{FF2B5EF4-FFF2-40B4-BE49-F238E27FC236}">
                <a16:creationId xmlns:a16="http://schemas.microsoft.com/office/drawing/2014/main" id="{6E96BF62-7182-5C8D-7C8D-FB24CF6511DE}"/>
              </a:ext>
            </a:extLst>
          </p:cNvPr>
          <p:cNvSpPr/>
          <p:nvPr/>
        </p:nvSpPr>
        <p:spPr bwMode="gray">
          <a:xfrm>
            <a:off x="4732634"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Mobile network operator</a:t>
            </a:r>
          </a:p>
        </p:txBody>
      </p:sp>
      <p:sp>
        <p:nvSpPr>
          <p:cNvPr id="13" name="Rectangle 12">
            <a:extLst>
              <a:ext uri="{FF2B5EF4-FFF2-40B4-BE49-F238E27FC236}">
                <a16:creationId xmlns:a16="http://schemas.microsoft.com/office/drawing/2014/main" id="{28338960-3774-C8E1-8189-E2DFA68BC2B1}"/>
              </a:ext>
            </a:extLst>
          </p:cNvPr>
          <p:cNvSpPr/>
          <p:nvPr/>
        </p:nvSpPr>
        <p:spPr bwMode="gray">
          <a:xfrm>
            <a:off x="2479583"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Financier</a:t>
            </a:r>
          </a:p>
        </p:txBody>
      </p:sp>
      <p:grpSp>
        <p:nvGrpSpPr>
          <p:cNvPr id="14" name="btfpColumnHeaderBox398692">
            <a:extLst>
              <a:ext uri="{FF2B5EF4-FFF2-40B4-BE49-F238E27FC236}">
                <a16:creationId xmlns:a16="http://schemas.microsoft.com/office/drawing/2014/main" id="{20DEE029-8715-6D73-DD98-47101437B546}"/>
              </a:ext>
            </a:extLst>
          </p:cNvPr>
          <p:cNvGrpSpPr/>
          <p:nvPr>
            <p:custDataLst>
              <p:tags r:id="rId4"/>
            </p:custDataLst>
          </p:nvPr>
        </p:nvGrpSpPr>
        <p:grpSpPr>
          <a:xfrm>
            <a:off x="330200" y="1554480"/>
            <a:ext cx="6352318" cy="318996"/>
            <a:chOff x="330200" y="5032661"/>
            <a:chExt cx="2997212" cy="318996"/>
          </a:xfrm>
        </p:grpSpPr>
        <p:sp>
          <p:nvSpPr>
            <p:cNvPr id="15" name="btfpColumnHeaderBoxText398692">
              <a:extLst>
                <a:ext uri="{FF2B5EF4-FFF2-40B4-BE49-F238E27FC236}">
                  <a16:creationId xmlns:a16="http://schemas.microsoft.com/office/drawing/2014/main" id="{15C0F769-CE48-7058-6298-BF64AC54B597}"/>
                </a:ext>
              </a:extLst>
            </p:cNvPr>
            <p:cNvSpPr txBox="1"/>
            <p:nvPr/>
          </p:nvSpPr>
          <p:spPr bwMode="gray">
            <a:xfrm>
              <a:off x="330200" y="5032661"/>
              <a:ext cx="2973880" cy="318996"/>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Roles and responsibilities of different stakeholders</a:t>
              </a:r>
            </a:p>
          </p:txBody>
        </p:sp>
        <p:cxnSp>
          <p:nvCxnSpPr>
            <p:cNvPr id="18" name="btfpColumnHeaderBoxLine398692">
              <a:extLst>
                <a:ext uri="{FF2B5EF4-FFF2-40B4-BE49-F238E27FC236}">
                  <a16:creationId xmlns:a16="http://schemas.microsoft.com/office/drawing/2014/main" id="{2AB0E85F-77AB-931A-4337-3B50707B3D58}"/>
                </a:ext>
              </a:extLst>
            </p:cNvPr>
            <p:cNvCxnSpPr>
              <a:cxnSpLocks/>
            </p:cNvCxnSpPr>
            <p:nvPr/>
          </p:nvCxnSpPr>
          <p:spPr bwMode="gray">
            <a:xfrm>
              <a:off x="330200" y="5334413"/>
              <a:ext cx="299721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4F49879-6CFC-F9E4-6ECE-B27F6F1372F4}"/>
              </a:ext>
            </a:extLst>
          </p:cNvPr>
          <p:cNvSpPr/>
          <p:nvPr/>
        </p:nvSpPr>
        <p:spPr bwMode="gray">
          <a:xfrm>
            <a:off x="330200" y="3085538"/>
            <a:ext cx="1949884"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dirty="0">
                <a:solidFill>
                  <a:schemeClr val="tx1"/>
                </a:solidFill>
              </a:rPr>
              <a:t>Provides </a:t>
            </a:r>
            <a:r>
              <a:rPr lang="en-US" sz="1200" b="1" dirty="0">
                <a:solidFill>
                  <a:schemeClr val="tx1"/>
                </a:solidFill>
              </a:rPr>
              <a:t>system components</a:t>
            </a:r>
            <a:r>
              <a:rPr lang="en-US" sz="1200" dirty="0">
                <a:solidFill>
                  <a:schemeClr val="tx1"/>
                </a:solidFill>
              </a:rPr>
              <a:t>, </a:t>
            </a:r>
            <a:r>
              <a:rPr lang="en-US" sz="1200" b="1" dirty="0">
                <a:solidFill>
                  <a:schemeClr val="tx1"/>
                </a:solidFill>
              </a:rPr>
              <a:t>installation</a:t>
            </a:r>
            <a:r>
              <a:rPr lang="en-US" sz="1200" dirty="0">
                <a:solidFill>
                  <a:schemeClr val="tx1"/>
                </a:solidFill>
              </a:rPr>
              <a:t>, and operations and management, and collects payments from customers</a:t>
            </a:r>
          </a:p>
        </p:txBody>
      </p:sp>
      <p:sp>
        <p:nvSpPr>
          <p:cNvPr id="20" name="Rectangle 19">
            <a:extLst>
              <a:ext uri="{FF2B5EF4-FFF2-40B4-BE49-F238E27FC236}">
                <a16:creationId xmlns:a16="http://schemas.microsoft.com/office/drawing/2014/main" id="{5D2C1473-1E54-0995-C35A-220E26D84168}"/>
              </a:ext>
            </a:extLst>
          </p:cNvPr>
          <p:cNvSpPr/>
          <p:nvPr/>
        </p:nvSpPr>
        <p:spPr bwMode="gray">
          <a:xfrm>
            <a:off x="330200" y="4891185"/>
            <a:ext cx="6352318" cy="956620"/>
          </a:xfrm>
          <a:prstGeom prst="rect">
            <a:avLst/>
          </a:prstGeom>
          <a:solidFill>
            <a:schemeClr val="tx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spcBef>
                <a:spcPts val="900"/>
              </a:spcBef>
              <a:buNone/>
            </a:pPr>
            <a:r>
              <a:rPr lang="en-US" sz="1200" b="1" dirty="0">
                <a:solidFill>
                  <a:schemeClr val="tx1"/>
                </a:solidFill>
              </a:rPr>
              <a:t>Process: </a:t>
            </a:r>
            <a:r>
              <a:rPr lang="en-US" sz="1200" dirty="0">
                <a:solidFill>
                  <a:schemeClr val="tx1"/>
                </a:solidFill>
              </a:rPr>
              <a:t>Installation </a:t>
            </a:r>
            <a:r>
              <a:rPr lang="en-US" sz="1200" dirty="0">
                <a:solidFill>
                  <a:schemeClr val="tx1"/>
                </a:solidFill>
                <a:sym typeface="Wingdings" pitchFamily="2" charset="2"/>
              </a:rPr>
              <a:t> Payment by user with Mobile Money  Activation code sent by ESP  User input coded into PAYG  System unlocked for a set allowance</a:t>
            </a:r>
            <a:endParaRPr lang="en-US" sz="1200" dirty="0">
              <a:solidFill>
                <a:schemeClr val="tx1"/>
              </a:solidFill>
            </a:endParaRPr>
          </a:p>
        </p:txBody>
      </p:sp>
    </p:spTree>
    <p:custDataLst>
      <p:tags r:id="rId1"/>
    </p:custDataLst>
    <p:extLst>
      <p:ext uri="{BB962C8B-B14F-4D97-AF65-F5344CB8AC3E}">
        <p14:creationId xmlns:p14="http://schemas.microsoft.com/office/powerpoint/2010/main" val="3286991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88252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Commercial companies can install panels or buy electricity through a power purchasing agreement</a:t>
            </a:r>
          </a:p>
        </p:txBody>
      </p:sp>
      <p:grpSp>
        <p:nvGrpSpPr>
          <p:cNvPr id="22" name="btfpColumnHeaderBox216431"/>
          <p:cNvGrpSpPr/>
          <p:nvPr>
            <p:custDataLst>
              <p:tags r:id="rId3"/>
            </p:custDataLst>
          </p:nvPr>
        </p:nvGrpSpPr>
        <p:grpSpPr>
          <a:xfrm>
            <a:off x="7228567" y="1554480"/>
            <a:ext cx="4633233" cy="315913"/>
            <a:chOff x="7228568" y="1554480"/>
            <a:chExt cx="1184048" cy="315913"/>
          </a:xfrm>
        </p:grpSpPr>
        <p:sp>
          <p:nvSpPr>
            <p:cNvPr id="20" name="btfpColumnHeaderBoxText216431"/>
            <p:cNvSpPr txBox="1"/>
            <p:nvPr/>
          </p:nvSpPr>
          <p:spPr bwMode="gray">
            <a:xfrm>
              <a:off x="7228568"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PPA</a:t>
              </a:r>
            </a:p>
          </p:txBody>
        </p:sp>
        <p:cxnSp>
          <p:nvCxnSpPr>
            <p:cNvPr id="21" name="btfpColumnHeaderBoxLine216431"/>
            <p:cNvCxnSpPr/>
            <p:nvPr/>
          </p:nvCxnSpPr>
          <p:spPr bwMode="gray">
            <a:xfrm>
              <a:off x="7228568"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1" name="btfpColumnHeaderBox154527"/>
          <p:cNvGrpSpPr/>
          <p:nvPr>
            <p:custDataLst>
              <p:tags r:id="rId4"/>
            </p:custDataLst>
          </p:nvPr>
        </p:nvGrpSpPr>
        <p:grpSpPr>
          <a:xfrm>
            <a:off x="2054791" y="1554480"/>
            <a:ext cx="4633232" cy="315913"/>
            <a:chOff x="2054792" y="1554480"/>
            <a:chExt cx="1184048" cy="315913"/>
          </a:xfrm>
        </p:grpSpPr>
        <p:sp>
          <p:nvSpPr>
            <p:cNvPr id="29" name="btfpColumnHeaderBoxText154527"/>
            <p:cNvSpPr txBox="1"/>
            <p:nvPr/>
          </p:nvSpPr>
          <p:spPr bwMode="gray">
            <a:xfrm>
              <a:off x="2054792"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On-site solar installation</a:t>
              </a:r>
            </a:p>
          </p:txBody>
        </p:sp>
        <p:cxnSp>
          <p:nvCxnSpPr>
            <p:cNvPr id="30" name="btfpColumnHeaderBoxLine154527"/>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6888" name="btfpPhotoGeneric110527" descr="person in orange long sleeve shirt writing on white paper"/>
          <p:cNvPicPr>
            <a:picLocks noChangeAspect="1" noChangeArrowheads="1"/>
          </p:cNvPicPr>
          <p:nvPr>
            <p:custDataLst>
              <p:tags r:id="rId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2467" y="1952186"/>
            <a:ext cx="4631822" cy="1108529"/>
          </a:xfrm>
          <a:prstGeom prst="rect">
            <a:avLst/>
          </a:prstGeom>
          <a:noFill/>
          <a:extLst>
            <a:ext uri="{909E8E84-426E-40DD-AFC4-6F175D3DCCD1}">
              <a14:hiddenFill xmlns:a14="http://schemas.microsoft.com/office/drawing/2010/main">
                <a:solidFill>
                  <a:srgbClr val="FFFFFF"/>
                </a:solidFill>
              </a14:hiddenFill>
            </a:ext>
          </a:extLst>
        </p:spPr>
      </p:pic>
      <p:pic>
        <p:nvPicPr>
          <p:cNvPr id="36892" name="btfpPhotoGeneric872972" descr="File:Commercial Solar PV.jpg"/>
          <p:cNvPicPr>
            <a:picLocks noChangeAspect="1" noChangeArrowheads="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5660" y="1952091"/>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55" name="CommentBox"/>
          <p:cNvSpPr/>
          <p:nvPr/>
        </p:nvSpPr>
        <p:spPr bwMode="gray">
          <a:xfrm>
            <a:off x="10068689"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attribution required</a:t>
            </a:r>
          </a:p>
        </p:txBody>
      </p:sp>
      <p:sp>
        <p:nvSpPr>
          <p:cNvPr id="56" name="CommentBox"/>
          <p:cNvSpPr/>
          <p:nvPr/>
        </p:nvSpPr>
        <p:spPr bwMode="gray">
          <a:xfrm>
            <a:off x="4903793"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Attribution required</a:t>
            </a:r>
          </a:p>
        </p:txBody>
      </p:sp>
      <p:grpSp>
        <p:nvGrpSpPr>
          <p:cNvPr id="2" name="Group 1"/>
          <p:cNvGrpSpPr/>
          <p:nvPr/>
        </p:nvGrpSpPr>
        <p:grpSpPr>
          <a:xfrm>
            <a:off x="216568" y="3113502"/>
            <a:ext cx="11645233" cy="1296115"/>
            <a:chOff x="216568" y="3213115"/>
            <a:chExt cx="11645233" cy="1296115"/>
          </a:xfrm>
        </p:grpSpPr>
        <p:grpSp>
          <p:nvGrpSpPr>
            <p:cNvPr id="57" name="btfpRowHeaderBox688339"/>
            <p:cNvGrpSpPr/>
            <p:nvPr>
              <p:custDataLst>
                <p:tags r:id="rId16"/>
              </p:custDataLst>
            </p:nvPr>
          </p:nvGrpSpPr>
          <p:grpSpPr>
            <a:xfrm>
              <a:off x="216568" y="3213115"/>
              <a:ext cx="1297680" cy="1296115"/>
              <a:chOff x="216568" y="3213115"/>
              <a:chExt cx="1297680" cy="972979"/>
            </a:xfrm>
          </p:grpSpPr>
          <p:sp>
            <p:nvSpPr>
              <p:cNvPr id="39" name="btfpRowHeaderBoxText688339"/>
              <p:cNvSpPr txBox="1"/>
              <p:nvPr/>
            </p:nvSpPr>
            <p:spPr bwMode="gray">
              <a:xfrm>
                <a:off x="216568" y="3213115"/>
                <a:ext cx="1297680"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Description</a:t>
                </a:r>
              </a:p>
            </p:txBody>
          </p:sp>
          <p:cxnSp>
            <p:nvCxnSpPr>
              <p:cNvPr id="43" name="btfpRowHeaderBoxLine688339"/>
              <p:cNvCxnSpPr/>
              <p:nvPr/>
            </p:nvCxnSpPr>
            <p:spPr bwMode="gray">
              <a:xfrm>
                <a:off x="1514248" y="3213115"/>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btfpBulletedList208367"/>
            <p:cNvSpPr txBox="1"/>
            <p:nvPr>
              <p:custDataLst>
                <p:tags r:id="rId17"/>
              </p:custDataLst>
            </p:nvPr>
          </p:nvSpPr>
          <p:spPr bwMode="gray">
            <a:xfrm>
              <a:off x="7228568" y="3213115"/>
              <a:ext cx="463323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An </a:t>
              </a:r>
              <a:r>
                <a:rPr kumimoji="0" lang="en-US" sz="1200" b="1" i="0" u="none" strike="noStrike" kern="1200" cap="none" spc="0" normalizeH="0" baseline="0" noProof="0" dirty="0">
                  <a:ln>
                    <a:noFill/>
                  </a:ln>
                  <a:solidFill>
                    <a:srgbClr val="000000"/>
                  </a:solidFill>
                  <a:effectLst/>
                  <a:uLnTx/>
                  <a:uFillTx/>
                  <a:latin typeface="Arial"/>
                  <a:ea typeface="+mn-ea"/>
                  <a:cs typeface="+mn-cs"/>
                </a:rPr>
                <a:t>agreement between a company </a:t>
              </a:r>
              <a:r>
                <a:rPr kumimoji="0" lang="en-US" sz="1200" b="0" i="0" u="none" strike="noStrike" kern="1200" cap="none" spc="0" normalizeH="0" baseline="0" noProof="0" dirty="0">
                  <a:ln>
                    <a:noFill/>
                  </a:ln>
                  <a:solidFill>
                    <a:srgbClr val="000000"/>
                  </a:solidFill>
                  <a:effectLst/>
                  <a:uLnTx/>
                  <a:uFillTx/>
                  <a:latin typeface="Arial"/>
                  <a:ea typeface="+mn-ea"/>
                  <a:cs typeface="+mn-cs"/>
                </a:rPr>
                <a:t>and </a:t>
              </a:r>
              <a:r>
                <a:rPr kumimoji="0" lang="en-US" sz="1200" b="1" i="0" u="none" strike="noStrike" kern="1200" cap="none" spc="0" normalizeH="0" baseline="0" noProof="0" dirty="0">
                  <a:ln>
                    <a:noFill/>
                  </a:ln>
                  <a:solidFill>
                    <a:srgbClr val="000000"/>
                  </a:solidFill>
                  <a:effectLst/>
                  <a:uLnTx/>
                  <a:uFillTx/>
                  <a:latin typeface="Arial"/>
                  <a:ea typeface="+mn-ea"/>
                  <a:cs typeface="+mn-cs"/>
                </a:rPr>
                <a:t>an owner of a solar installation </a:t>
              </a:r>
              <a:r>
                <a:rPr kumimoji="0" lang="en-US" sz="1200" b="0" i="0" u="none" strike="noStrike" kern="1200" cap="none" spc="0" normalizeH="0" baseline="0" noProof="0" dirty="0">
                  <a:ln>
                    <a:noFill/>
                  </a:ln>
                  <a:solidFill>
                    <a:srgbClr val="000000"/>
                  </a:solidFill>
                  <a:effectLst/>
                  <a:uLnTx/>
                  <a:uFillTx/>
                  <a:latin typeface="Arial"/>
                  <a:ea typeface="+mn-ea"/>
                  <a:cs typeface="+mn-cs"/>
                </a:rPr>
                <a:t>(e.g., a utility or a financial institution) to </a:t>
              </a:r>
              <a:r>
                <a:rPr kumimoji="0" lang="en-US" sz="1200" b="1" i="0" u="none" strike="noStrike" kern="1200" cap="none" spc="0" normalizeH="0" baseline="0" noProof="0" dirty="0">
                  <a:ln>
                    <a:noFill/>
                  </a:ln>
                  <a:solidFill>
                    <a:srgbClr val="000000"/>
                  </a:solidFill>
                  <a:effectLst/>
                  <a:uLnTx/>
                  <a:uFillTx/>
                  <a:latin typeface="Arial"/>
                  <a:ea typeface="+mn-ea"/>
                  <a:cs typeface="+mn-cs"/>
                </a:rPr>
                <a:t>buy energy directly</a:t>
              </a:r>
              <a:r>
                <a:rPr kumimoji="0" lang="en-US" sz="1200" i="0" u="none" strike="noStrike" kern="1200" cap="none" spc="0" normalizeH="0" baseline="0" noProof="0" dirty="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This </a:t>
              </a:r>
              <a:r>
                <a:rPr kumimoji="0" lang="en-US" sz="1200" b="1" i="0" u="none" strike="noStrike" kern="1200" cap="none" spc="0" normalizeH="0" baseline="0" noProof="0" dirty="0">
                  <a:ln>
                    <a:noFill/>
                  </a:ln>
                  <a:solidFill>
                    <a:srgbClr val="000000"/>
                  </a:solidFill>
                  <a:effectLst/>
                  <a:uLnTx/>
                  <a:uFillTx/>
                  <a:latin typeface="Arial"/>
                  <a:ea typeface="+mn-ea"/>
                  <a:cs typeface="+mn-cs"/>
                </a:rPr>
                <a:t>long-term agreement </a:t>
              </a:r>
              <a:r>
                <a:rPr kumimoji="0" lang="en-US" sz="1200" b="0" i="0" u="none" strike="noStrike" kern="1200" cap="none" spc="0" normalizeH="0" baseline="0" noProof="0" dirty="0">
                  <a:ln>
                    <a:noFill/>
                  </a:ln>
                  <a:solidFill>
                    <a:srgbClr val="000000"/>
                  </a:solidFill>
                  <a:effectLst/>
                  <a:uLnTx/>
                  <a:uFillTx/>
                  <a:latin typeface="Arial"/>
                  <a:ea typeface="+mn-ea"/>
                  <a:cs typeface="+mn-cs"/>
                </a:rPr>
                <a:t>locks in a </a:t>
              </a:r>
              <a:r>
                <a:rPr kumimoji="0" lang="en-US" sz="1200" b="1" i="0" u="none" strike="noStrike" kern="1200" cap="none" spc="0" normalizeH="0" baseline="0" noProof="0" dirty="0">
                  <a:ln>
                    <a:noFill/>
                  </a:ln>
                  <a:solidFill>
                    <a:srgbClr val="000000"/>
                  </a:solidFill>
                  <a:effectLst/>
                  <a:uLnTx/>
                  <a:uFillTx/>
                  <a:latin typeface="Arial"/>
                  <a:ea typeface="+mn-ea"/>
                  <a:cs typeface="+mn-cs"/>
                </a:rPr>
                <a:t>fixed rate</a:t>
              </a:r>
              <a:r>
                <a:rPr kumimoji="0" lang="en-US" sz="1200" b="0" i="0" u="none" strike="noStrike" kern="1200" cap="none" spc="0" normalizeH="0" baseline="0" noProof="0" dirty="0">
                  <a:ln>
                    <a:noFill/>
                  </a:ln>
                  <a:solidFill>
                    <a:srgbClr val="000000"/>
                  </a:solidFill>
                  <a:effectLst/>
                  <a:uLnTx/>
                  <a:uFillTx/>
                  <a:latin typeface="Arial"/>
                  <a:ea typeface="+mn-ea"/>
                  <a:cs typeface="+mn-cs"/>
                </a:rPr>
                <a:t>, ensuring </a:t>
              </a:r>
              <a:r>
                <a:rPr kumimoji="0" lang="en-US" sz="1200" b="1" i="0" u="none" strike="noStrike" kern="1200" cap="none" spc="0" normalizeH="0" baseline="0" noProof="0" dirty="0">
                  <a:ln>
                    <a:noFill/>
                  </a:ln>
                  <a:solidFill>
                    <a:srgbClr val="000000"/>
                  </a:solidFill>
                  <a:effectLst/>
                  <a:uLnTx/>
                  <a:uFillTx/>
                  <a:latin typeface="Arial"/>
                  <a:ea typeface="+mn-ea"/>
                  <a:cs typeface="+mn-cs"/>
                </a:rPr>
                <a:t>stability for the provider </a:t>
              </a:r>
              <a:r>
                <a:rPr kumimoji="0" lang="en-US" sz="1200" b="0" i="0" u="none" strike="noStrike" kern="1200" cap="none" spc="0" normalizeH="0" baseline="0" noProof="0" dirty="0">
                  <a:ln>
                    <a:noFill/>
                  </a:ln>
                  <a:solidFill>
                    <a:srgbClr val="000000"/>
                  </a:solidFill>
                  <a:effectLst/>
                  <a:uLnTx/>
                  <a:uFillTx/>
                  <a:latin typeface="Arial"/>
                  <a:ea typeface="+mn-ea"/>
                  <a:cs typeface="+mn-cs"/>
                </a:rPr>
                <a:t>and often </a:t>
              </a:r>
              <a:r>
                <a:rPr kumimoji="0" lang="en-US" sz="1200" b="1" i="0" u="none" strike="noStrike" kern="1200" cap="none" spc="0" normalizeH="0" baseline="0" noProof="0" dirty="0">
                  <a:ln>
                    <a:noFill/>
                  </a:ln>
                  <a:solidFill>
                    <a:srgbClr val="000000"/>
                  </a:solidFill>
                  <a:effectLst/>
                  <a:uLnTx/>
                  <a:uFillTx/>
                  <a:latin typeface="Arial"/>
                  <a:ea typeface="+mn-ea"/>
                  <a:cs typeface="+mn-cs"/>
                </a:rPr>
                <a:t>securing discounted rates for the buyer </a:t>
              </a:r>
              <a:r>
                <a:rPr kumimoji="0" lang="en-US" sz="1200" b="0" i="0" u="none" strike="noStrike" kern="1200" cap="none" spc="0" normalizeH="0" baseline="0" noProof="0" dirty="0">
                  <a:ln>
                    <a:noFill/>
                  </a:ln>
                  <a:solidFill>
                    <a:srgbClr val="000000"/>
                  </a:solidFill>
                  <a:effectLst/>
                  <a:uLnTx/>
                  <a:uFillTx/>
                  <a:latin typeface="Arial"/>
                  <a:ea typeface="+mn-ea"/>
                  <a:cs typeface="+mn-cs"/>
                </a:rPr>
                <a:t>compared to current wholesale prices.</a:t>
              </a:r>
            </a:p>
          </p:txBody>
        </p:sp>
        <p:sp>
          <p:nvSpPr>
            <p:cNvPr id="69" name="btfpBulletedList208367"/>
            <p:cNvSpPr txBox="1"/>
            <p:nvPr>
              <p:custDataLst>
                <p:tags r:id="rId18"/>
              </p:custDataLst>
            </p:nvPr>
          </p:nvSpPr>
          <p:spPr bwMode="gray">
            <a:xfrm>
              <a:off x="2052476" y="3213115"/>
              <a:ext cx="471408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Companies can </a:t>
              </a:r>
              <a:r>
                <a:rPr kumimoji="0" lang="en-US" sz="1200" b="1" i="0" u="none" strike="noStrike" kern="1200" cap="none" spc="0" normalizeH="0" baseline="0" noProof="0" dirty="0">
                  <a:ln>
                    <a:noFill/>
                  </a:ln>
                  <a:solidFill>
                    <a:srgbClr val="000000"/>
                  </a:solidFill>
                  <a:effectLst/>
                  <a:uLnTx/>
                  <a:uFillTx/>
                  <a:latin typeface="Arial"/>
                  <a:ea typeface="+mn-ea"/>
                  <a:cs typeface="+mn-cs"/>
                </a:rPr>
                <a:t>deploy larger solar systems on their properties </a:t>
              </a:r>
              <a:r>
                <a:rPr kumimoji="0" lang="en-US" sz="1200" b="0" i="0" u="none" strike="noStrike" kern="1200" cap="none" spc="0" normalizeH="0" baseline="0" noProof="0" dirty="0">
                  <a:ln>
                    <a:noFill/>
                  </a:ln>
                  <a:solidFill>
                    <a:srgbClr val="000000"/>
                  </a:solidFill>
                  <a:effectLst/>
                  <a:uLnTx/>
                  <a:uFillTx/>
                  <a:latin typeface="Arial"/>
                  <a:ea typeface="+mn-ea"/>
                  <a:cs typeface="+mn-cs"/>
                </a:rPr>
                <a:t>(e.g., flat roofs of manufacturing halls) </a:t>
              </a:r>
              <a:r>
                <a:rPr kumimoji="0" lang="en-US" sz="1200" b="1" i="0" u="none" strike="noStrike" kern="1200" cap="none" spc="0" normalizeH="0" baseline="0" noProof="0" dirty="0">
                  <a:ln>
                    <a:noFill/>
                  </a:ln>
                  <a:solidFill>
                    <a:srgbClr val="000000"/>
                  </a:solidFill>
                  <a:effectLst/>
                  <a:uLnTx/>
                  <a:uFillTx/>
                  <a:latin typeface="Arial"/>
                  <a:ea typeface="+mn-ea"/>
                  <a:cs typeface="+mn-cs"/>
                </a:rPr>
                <a:t>typically around ~500 kW</a:t>
              </a:r>
              <a:r>
                <a:rPr kumimoji="0" lang="en-US" sz="1200" b="0" i="0" u="none" strike="noStrike" kern="1200" cap="none" spc="0" normalizeH="0" baseline="0" noProof="0" dirty="0">
                  <a:ln>
                    <a:noFill/>
                  </a:ln>
                  <a:solidFill>
                    <a:srgbClr val="000000"/>
                  </a:solidFill>
                  <a:effectLst/>
                  <a:uLnTx/>
                  <a:uFillTx/>
                  <a:latin typeface="Arial"/>
                  <a:ea typeface="+mn-ea"/>
                  <a:cs typeface="+mn-cs"/>
                </a:rPr>
                <a:t>, in contrast to 5 to 20 kW for residential setups.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These systems often operate </a:t>
              </a:r>
              <a:r>
                <a:rPr lang="en-US" sz="1200" b="1" dirty="0">
                  <a:solidFill>
                    <a:srgbClr val="000000"/>
                  </a:solidFill>
                  <a:latin typeface="Arial"/>
                </a:rPr>
                <a:t>“</a:t>
              </a:r>
              <a:r>
                <a:rPr kumimoji="0" lang="en-US" sz="1200" b="1" i="0" u="none" strike="noStrike" kern="1200" cap="none" spc="0" normalizeH="0" baseline="0" noProof="0" dirty="0">
                  <a:ln>
                    <a:noFill/>
                  </a:ln>
                  <a:solidFill>
                    <a:srgbClr val="000000"/>
                  </a:solidFill>
                  <a:effectLst/>
                  <a:uLnTx/>
                  <a:uFillTx/>
                  <a:latin typeface="Arial"/>
                  <a:ea typeface="+mn-ea"/>
                  <a:cs typeface="+mn-cs"/>
                </a:rPr>
                <a:t>behind the meter</a:t>
              </a:r>
              <a:r>
                <a:rPr kumimoji="0" lang="en-US" sz="1200" b="0" i="0" u="none" strike="noStrike" kern="1200" cap="none" spc="0" normalizeH="0" baseline="0" noProof="0" dirty="0">
                  <a:ln>
                    <a:noFill/>
                  </a:ln>
                  <a:solidFill>
                    <a:srgbClr val="000000"/>
                  </a:solidFill>
                  <a:effectLst/>
                  <a:uLnTx/>
                  <a:uFillTx/>
                  <a:latin typeface="Arial"/>
                  <a:ea typeface="+mn-ea"/>
                  <a:cs typeface="+mn-cs"/>
                </a:rPr>
                <a:t>,” with </a:t>
              </a:r>
              <a:r>
                <a:rPr kumimoji="0" lang="en-US" sz="1200" i="0" u="none" strike="noStrike" kern="1200" cap="none" spc="0" normalizeH="0" baseline="0" noProof="0" dirty="0">
                  <a:ln>
                    <a:noFill/>
                  </a:ln>
                  <a:solidFill>
                    <a:srgbClr val="000000"/>
                  </a:solidFill>
                  <a:effectLst/>
                  <a:uLnTx/>
                  <a:uFillTx/>
                  <a:latin typeface="Arial"/>
                  <a:ea typeface="+mn-ea"/>
                  <a:cs typeface="+mn-cs"/>
                </a:rPr>
                <a:t>energy either </a:t>
              </a:r>
              <a:r>
                <a:rPr kumimoji="0" lang="en-US" sz="1200" b="1" i="0" u="none" strike="noStrike" kern="1200" cap="none" spc="0" normalizeH="0" baseline="0" noProof="0" dirty="0">
                  <a:ln>
                    <a:noFill/>
                  </a:ln>
                  <a:solidFill>
                    <a:srgbClr val="000000"/>
                  </a:solidFill>
                  <a:effectLst/>
                  <a:uLnTx/>
                  <a:uFillTx/>
                  <a:latin typeface="Arial"/>
                  <a:ea typeface="+mn-ea"/>
                  <a:cs typeface="+mn-cs"/>
                </a:rPr>
                <a:t>consumed on site </a:t>
              </a:r>
              <a:r>
                <a:rPr kumimoji="0" lang="en-US" sz="1200" i="0" u="none" strike="noStrike" kern="1200" cap="none" spc="0" normalizeH="0" baseline="0" noProof="0" dirty="0">
                  <a:ln>
                    <a:noFill/>
                  </a:ln>
                  <a:solidFill>
                    <a:srgbClr val="000000"/>
                  </a:solidFill>
                  <a:effectLst/>
                  <a:uLnTx/>
                  <a:uFillTx/>
                  <a:latin typeface="Arial"/>
                  <a:ea typeface="+mn-ea"/>
                  <a:cs typeface="+mn-cs"/>
                </a:rPr>
                <a:t>or </a:t>
              </a:r>
              <a:r>
                <a:rPr kumimoji="0" lang="en-US" sz="1200" b="1" i="0" u="none" strike="noStrike" kern="1200" cap="none" spc="0" normalizeH="0" baseline="0" noProof="0" dirty="0">
                  <a:ln>
                    <a:noFill/>
                  </a:ln>
                  <a:solidFill>
                    <a:srgbClr val="000000"/>
                  </a:solidFill>
                  <a:effectLst/>
                  <a:uLnTx/>
                  <a:uFillTx/>
                  <a:latin typeface="Arial"/>
                  <a:ea typeface="+mn-ea"/>
                  <a:cs typeface="+mn-cs"/>
                </a:rPr>
                <a:t>sold back to the grid </a:t>
              </a:r>
              <a:r>
                <a:rPr kumimoji="0" lang="en-US" sz="1200" i="0" u="none" strike="noStrike" kern="1200" cap="none" spc="0" normalizeH="0" baseline="0" noProof="0" dirty="0">
                  <a:ln>
                    <a:noFill/>
                  </a:ln>
                  <a:solidFill>
                    <a:srgbClr val="000000"/>
                  </a:solidFill>
                  <a:effectLst/>
                  <a:uLnTx/>
                  <a:uFillTx/>
                  <a:latin typeface="Arial"/>
                  <a:ea typeface="+mn-ea"/>
                  <a:cs typeface="+mn-cs"/>
                </a:rPr>
                <a:t>with </a:t>
              </a:r>
              <a:r>
                <a:rPr lang="en-US" sz="1200" b="1" dirty="0">
                  <a:solidFill>
                    <a:srgbClr val="000000"/>
                  </a:solidFill>
                  <a:latin typeface="Arial"/>
                </a:rPr>
                <a:t>f</a:t>
              </a:r>
              <a:r>
                <a:rPr kumimoji="0" lang="en-US" sz="1200" b="1" i="0" u="none" strike="noStrike" kern="1200" cap="none" spc="0" normalizeH="0" baseline="0" noProof="0" dirty="0">
                  <a:ln>
                    <a:noFill/>
                  </a:ln>
                  <a:solidFill>
                    <a:srgbClr val="000000"/>
                  </a:solidFill>
                  <a:effectLst/>
                  <a:uLnTx/>
                  <a:uFillTx/>
                  <a:latin typeface="Arial"/>
                  <a:ea typeface="+mn-ea"/>
                  <a:cs typeface="+mn-cs"/>
                </a:rPr>
                <a:t>eed-in </a:t>
              </a:r>
              <a:r>
                <a:rPr lang="en-US" sz="1200" b="1" dirty="0">
                  <a:solidFill>
                    <a:srgbClr val="000000"/>
                  </a:solidFill>
                  <a:latin typeface="Arial"/>
                </a:rPr>
                <a:t>t</a:t>
              </a:r>
              <a:r>
                <a:rPr kumimoji="0" lang="en-US" sz="1200" b="1" i="0" u="none" strike="noStrike" kern="1200" cap="none" spc="0" normalizeH="0" baseline="0" noProof="0" dirty="0">
                  <a:ln>
                    <a:noFill/>
                  </a:ln>
                  <a:solidFill>
                    <a:srgbClr val="000000"/>
                  </a:solidFill>
                  <a:effectLst/>
                  <a:uLnTx/>
                  <a:uFillTx/>
                  <a:latin typeface="Arial"/>
                  <a:ea typeface="+mn-ea"/>
                  <a:cs typeface="+mn-cs"/>
                </a:rPr>
                <a:t>ariffs</a:t>
              </a:r>
              <a:r>
                <a:rPr kumimoji="0" lang="en-US" sz="1200" i="0" u="none" strike="noStrike" kern="1200" cap="none" spc="0" normalizeH="0" baseline="0" noProof="0" dirty="0">
                  <a:ln>
                    <a:noFill/>
                  </a:ln>
                  <a:solidFill>
                    <a:srgbClr val="000000"/>
                  </a:solidFill>
                  <a:effectLst/>
                  <a:uLnTx/>
                  <a:uFillTx/>
                  <a:latin typeface="Arial"/>
                  <a:ea typeface="+mn-ea"/>
                  <a:cs typeface="+mn-cs"/>
                </a:rPr>
                <a:t>.</a:t>
              </a:r>
            </a:p>
          </p:txBody>
        </p:sp>
      </p:grpSp>
      <p:pic>
        <p:nvPicPr>
          <p:cNvPr id="75" name="btfpPhotoGeneric110527" descr="person in orange long sleeve shirt writing on white paper"/>
          <p:cNvPicPr>
            <a:picLocks noChangeAspect="1" noChangeArrowheads="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0224" y="1951983"/>
            <a:ext cx="4631822" cy="1108528"/>
          </a:xfrm>
          <a:prstGeom prst="rect">
            <a:avLst/>
          </a:prstGeom>
          <a:noFill/>
          <a:extLst>
            <a:ext uri="{909E8E84-426E-40DD-AFC4-6F175D3DCCD1}">
              <a14:hiddenFill xmlns:a14="http://schemas.microsoft.com/office/drawing/2010/main">
                <a:solidFill>
                  <a:srgbClr val="FFFFFF"/>
                </a:solidFill>
              </a14:hiddenFill>
            </a:ext>
          </a:extLst>
        </p:spPr>
      </p:pic>
      <p:pic>
        <p:nvPicPr>
          <p:cNvPr id="76" name="btfpPhotoGeneric872972" descr="File:Commercial Solar PV.jpg"/>
          <p:cNvPicPr>
            <a:picLocks noChangeAspect="1" noChangeArrowheads="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3384" y="1951998"/>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66" name="btfpNotesBox844901"/>
          <p:cNvSpPr txBox="1"/>
          <p:nvPr>
            <p:custDataLst>
              <p:tags r:id="rId9"/>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5"/>
              </a:rPr>
              <a:t>Avana Capital, Solar PPAs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6"/>
              </a:rPr>
              <a:t>Coldwell Solar, What Is a Commercial Solar PV </a:t>
            </a:r>
            <a:r>
              <a:rPr lang="en-US" sz="800" dirty="0">
                <a:solidFill>
                  <a:srgbClr val="000000"/>
                </a:solidFill>
                <a:latin typeface="Arial"/>
                <a:hlinkClick r:id="rId26"/>
              </a:rPr>
              <a:t>S</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6"/>
              </a:rPr>
              <a:t>ystem</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7"/>
              </a:rPr>
              <a:t>US DOE, Power Purchase Agreement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Max de Boer, Lara Geiger, Marcelo Cibie</a:t>
            </a:r>
            <a:r>
              <a:rPr lang="en-US" sz="800" dirty="0">
                <a:solidFill>
                  <a:srgbClr val="000000"/>
                </a:solidFill>
                <a:latin typeface="Arial"/>
              </a:rPr>
              <a:t>,</a:t>
            </a:r>
            <a:r>
              <a:rPr lang="en-US" sz="800" dirty="0">
                <a:latin typeface="Arial"/>
              </a:rPr>
              <a:t>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8"/>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9"/>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0"/>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grpSp>
        <p:nvGrpSpPr>
          <p:cNvPr id="60" name="btfpRowHeaderBox688339"/>
          <p:cNvGrpSpPr/>
          <p:nvPr>
            <p:custDataLst>
              <p:tags r:id="rId10"/>
            </p:custDataLst>
          </p:nvPr>
        </p:nvGrpSpPr>
        <p:grpSpPr>
          <a:xfrm>
            <a:off x="216568" y="4489475"/>
            <a:ext cx="1297680" cy="808373"/>
            <a:chOff x="216568" y="3213115"/>
            <a:chExt cx="1297680" cy="972979"/>
          </a:xfrm>
        </p:grpSpPr>
        <p:sp>
          <p:nvSpPr>
            <p:cNvPr id="61" name="btfpRowHeaderBoxText688339"/>
            <p:cNvSpPr txBox="1"/>
            <p:nvPr/>
          </p:nvSpPr>
          <p:spPr bwMode="gray">
            <a:xfrm>
              <a:off x="216568" y="3213115"/>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4C3E"/>
                  </a:solidFill>
                  <a:effectLst/>
                  <a:uLnTx/>
                  <a:uFillTx/>
                  <a:latin typeface="Arial"/>
                  <a:ea typeface="+mn-ea"/>
                  <a:cs typeface="+mn-cs"/>
                </a:rPr>
                <a:t>Pros</a:t>
              </a:r>
              <a:endParaRPr kumimoji="0" lang="en-US" sz="1600" b="1" i="0" u="none" strike="noStrike" kern="1200" cap="none" spc="0" normalizeH="0" baseline="0" noProof="0" dirty="0">
                <a:ln>
                  <a:noFill/>
                </a:ln>
                <a:solidFill>
                  <a:srgbClr val="104C3E"/>
                </a:solidFill>
                <a:effectLst/>
                <a:uLnTx/>
                <a:uFillTx/>
                <a:latin typeface="Arial"/>
                <a:ea typeface="+mn-ea"/>
                <a:cs typeface="+mn-cs"/>
              </a:endParaRPr>
            </a:p>
          </p:txBody>
        </p:sp>
        <p:cxnSp>
          <p:nvCxnSpPr>
            <p:cNvPr id="62"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1" name="btfpBulletedList208367"/>
          <p:cNvSpPr txBox="1"/>
          <p:nvPr>
            <p:custDataLst>
              <p:tags r:id="rId11"/>
            </p:custDataLst>
          </p:nvPr>
        </p:nvSpPr>
        <p:spPr bwMode="gray">
          <a:xfrm>
            <a:off x="2052476" y="4443177"/>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dirty="0">
                <a:ln>
                  <a:noFill/>
                </a:ln>
                <a:solidFill>
                  <a:srgbClr val="104C3E"/>
                </a:solidFill>
                <a:effectLst/>
                <a:uLnTx/>
                <a:uFillTx/>
                <a:latin typeface="Arial"/>
                <a:ea typeface="+mn-ea"/>
                <a:cs typeface="+mn-cs"/>
              </a:rPr>
              <a:t>Significant cost savings</a:t>
            </a:r>
            <a:r>
              <a:rPr kumimoji="0" lang="en-US" sz="1200" b="0" i="0" u="none" strike="noStrike" kern="1200" cap="none" spc="0" normalizeH="0" baseline="0" noProof="0" dirty="0">
                <a:ln>
                  <a:noFill/>
                </a:ln>
                <a:solidFill>
                  <a:srgbClr val="000000"/>
                </a:solidFill>
                <a:effectLst/>
                <a:uLnTx/>
                <a:uFillTx/>
                <a:latin typeface="Arial"/>
                <a:ea typeface="+mn-ea"/>
                <a:cs typeface="+mn-cs"/>
              </a:rPr>
              <a:t>, as all produced energy comes at a marginal cost of zero dollars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Often allows company to </a:t>
            </a:r>
            <a:r>
              <a:rPr kumimoji="0" lang="en-US" sz="1200" b="1" i="0" u="none" strike="noStrike" kern="1200" cap="none" spc="0" normalizeH="0" baseline="0" noProof="0" dirty="0">
                <a:ln>
                  <a:noFill/>
                </a:ln>
                <a:solidFill>
                  <a:srgbClr val="104C3E"/>
                </a:solidFill>
                <a:effectLst/>
                <a:uLnTx/>
                <a:uFillTx/>
                <a:latin typeface="Arial"/>
                <a:ea typeface="+mn-ea"/>
                <a:cs typeface="+mn-cs"/>
              </a:rPr>
              <a:t>make use of tax benefits </a:t>
            </a:r>
            <a:r>
              <a:rPr kumimoji="0" lang="en-US" sz="1200" b="0" i="0" u="none" strike="noStrike" kern="1200" cap="none" spc="0" normalizeH="0" baseline="0" noProof="0" dirty="0">
                <a:ln>
                  <a:noFill/>
                </a:ln>
                <a:solidFill>
                  <a:srgbClr val="000000"/>
                </a:solidFill>
                <a:effectLst/>
                <a:uLnTx/>
                <a:uFillTx/>
                <a:latin typeface="Arial"/>
                <a:ea typeface="+mn-ea"/>
                <a:cs typeface="+mn-cs"/>
              </a:rPr>
              <a:t>(consisting of federal investment </a:t>
            </a:r>
            <a:r>
              <a:rPr lang="en-US" sz="1200" dirty="0">
                <a:solidFill>
                  <a:srgbClr val="000000"/>
                </a:solidFill>
                <a:latin typeface="Arial"/>
              </a:rPr>
              <a:t>t</a:t>
            </a:r>
            <a:r>
              <a:rPr kumimoji="0" lang="en-US" sz="1200" b="0" i="0" u="none" strike="noStrike" kern="1200" cap="none" spc="0" normalizeH="0" baseline="0" noProof="0" dirty="0">
                <a:ln>
                  <a:noFill/>
                </a:ln>
                <a:solidFill>
                  <a:srgbClr val="000000"/>
                </a:solidFill>
                <a:effectLst/>
                <a:uLnTx/>
                <a:uFillTx/>
                <a:latin typeface="Arial"/>
                <a:ea typeface="+mn-ea"/>
                <a:cs typeface="+mn-cs"/>
              </a:rPr>
              <a:t>ax </a:t>
            </a:r>
            <a:r>
              <a:rPr lang="en-US" sz="1200" dirty="0">
                <a:solidFill>
                  <a:srgbClr val="000000"/>
                </a:solidFill>
                <a:latin typeface="Arial"/>
              </a:rPr>
              <a:t>c</a:t>
            </a:r>
            <a:r>
              <a:rPr kumimoji="0" lang="en-US" sz="1200" b="0" i="0" u="none" strike="noStrike" kern="1200" cap="none" spc="0" normalizeH="0" baseline="0" noProof="0" dirty="0">
                <a:ln>
                  <a:noFill/>
                </a:ln>
                <a:solidFill>
                  <a:srgbClr val="000000"/>
                </a:solidFill>
                <a:effectLst/>
                <a:uLnTx/>
                <a:uFillTx/>
                <a:latin typeface="Arial"/>
                <a:ea typeface="+mn-ea"/>
                <a:cs typeface="+mn-cs"/>
              </a:rPr>
              <a:t>redit and accelerated depreciation)</a:t>
            </a:r>
          </a:p>
        </p:txBody>
      </p:sp>
      <p:sp>
        <p:nvSpPr>
          <p:cNvPr id="88" name="btfpBulletedList208367"/>
          <p:cNvSpPr txBox="1"/>
          <p:nvPr>
            <p:custDataLst>
              <p:tags r:id="rId12"/>
            </p:custDataLst>
          </p:nvPr>
        </p:nvSpPr>
        <p:spPr bwMode="gray">
          <a:xfrm>
            <a:off x="7228568" y="4489475"/>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dirty="0">
                <a:ln>
                  <a:noFill/>
                </a:ln>
                <a:solidFill>
                  <a:srgbClr val="104C3E"/>
                </a:solidFill>
                <a:effectLst/>
                <a:uLnTx/>
                <a:uFillTx/>
                <a:latin typeface="Arial"/>
                <a:ea typeface="+mn-ea"/>
                <a:cs typeface="+mn-cs"/>
              </a:rPr>
              <a:t>Fixed prices </a:t>
            </a:r>
            <a:r>
              <a:rPr kumimoji="0" lang="en-US" sz="1200" b="0" i="0" u="none" strike="noStrike" kern="1200" cap="none" spc="0" normalizeH="0" baseline="0" noProof="0" dirty="0">
                <a:ln>
                  <a:noFill/>
                </a:ln>
                <a:solidFill>
                  <a:srgbClr val="000000"/>
                </a:solidFill>
                <a:effectLst/>
                <a:uLnTx/>
                <a:uFillTx/>
                <a:latin typeface="Arial"/>
                <a:ea typeface="+mn-ea"/>
                <a:cs typeface="+mn-cs"/>
              </a:rPr>
              <a:t>provide </a:t>
            </a:r>
            <a:r>
              <a:rPr kumimoji="0" lang="en-US" sz="1200" b="1" i="0" u="none" strike="noStrike" kern="1200" cap="none" spc="0" normalizeH="0" baseline="0" noProof="0" dirty="0">
                <a:ln>
                  <a:noFill/>
                </a:ln>
                <a:solidFill>
                  <a:srgbClr val="104C3E"/>
                </a:solidFill>
                <a:effectLst/>
                <a:uLnTx/>
                <a:uFillTx/>
                <a:latin typeface="Arial"/>
                <a:ea typeface="+mn-ea"/>
                <a:cs typeface="+mn-cs"/>
              </a:rPr>
              <a:t>certainty and stability </a:t>
            </a:r>
            <a:r>
              <a:rPr kumimoji="0" lang="en-US" sz="1200" b="0" i="0" u="none" strike="noStrike" kern="1200" cap="none" spc="0" normalizeH="0" baseline="0" noProof="0" dirty="0">
                <a:ln>
                  <a:noFill/>
                </a:ln>
                <a:solidFill>
                  <a:srgbClr val="000000"/>
                </a:solidFill>
                <a:effectLst/>
                <a:uLnTx/>
                <a:uFillTx/>
                <a:latin typeface="Arial"/>
                <a:ea typeface="+mn-ea"/>
                <a:cs typeface="+mn-cs"/>
              </a:rPr>
              <a:t>for </a:t>
            </a:r>
            <a:r>
              <a:rPr kumimoji="0" lang="en-US" sz="1200" b="1" i="0" u="none" strike="noStrike" kern="1200" cap="none" spc="0" normalizeH="0" baseline="0" noProof="0" dirty="0">
                <a:ln>
                  <a:noFill/>
                </a:ln>
                <a:solidFill>
                  <a:srgbClr val="104C3E"/>
                </a:solidFill>
                <a:effectLst/>
                <a:uLnTx/>
                <a:uFillTx/>
                <a:latin typeface="Arial"/>
                <a:ea typeface="+mn-ea"/>
                <a:cs typeface="+mn-cs"/>
              </a:rPr>
              <a:t>financial planning</a:t>
            </a:r>
            <a:endParaRPr kumimoji="0" lang="en-US" sz="1200" i="0" u="none" strike="noStrike" kern="1200" cap="none" spc="0" normalizeH="0" baseline="0" noProof="0" dirty="0">
              <a:ln>
                <a:noFill/>
              </a:ln>
              <a:solidFill>
                <a:srgbClr val="104C3E"/>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dirty="0">
                <a:ln>
                  <a:noFill/>
                </a:ln>
                <a:solidFill>
                  <a:srgbClr val="104C3E"/>
                </a:solidFill>
                <a:effectLst/>
                <a:uLnTx/>
                <a:uFillTx/>
                <a:latin typeface="Arial"/>
                <a:ea typeface="+mn-ea"/>
                <a:cs typeface="+mn-cs"/>
              </a:rPr>
              <a:t>Company has no concerns about installation or maintenance</a:t>
            </a:r>
            <a:r>
              <a:rPr kumimoji="0" lang="en-US" sz="1200" i="0" u="none" strike="noStrike" kern="1200" cap="none" spc="0" normalizeH="0" baseline="0" noProof="0" dirty="0">
                <a:ln>
                  <a:noFill/>
                </a:ln>
                <a:solidFill>
                  <a:srgbClr val="104C3E"/>
                </a:solidFill>
                <a:effectLst/>
                <a:uLnTx/>
                <a:uFillTx/>
                <a:latin typeface="Arial"/>
                <a:ea typeface="+mn-ea"/>
                <a:cs typeface="+mn-cs"/>
              </a:rPr>
              <a:t>, which </a:t>
            </a:r>
            <a:r>
              <a:rPr kumimoji="0" lang="en-US" sz="1200" b="0" i="0" u="none" strike="noStrike" kern="1200" cap="none" spc="0" normalizeH="0" baseline="0" noProof="0" dirty="0">
                <a:ln>
                  <a:noFill/>
                </a:ln>
                <a:solidFill>
                  <a:srgbClr val="000000"/>
                </a:solidFill>
                <a:effectLst/>
                <a:uLnTx/>
                <a:uFillTx/>
                <a:latin typeface="Arial"/>
                <a:ea typeface="+mn-ea"/>
                <a:cs typeface="+mn-cs"/>
              </a:rPr>
              <a:t>is all done by the solar installation owner</a:t>
            </a:r>
          </a:p>
        </p:txBody>
      </p:sp>
      <p:pic>
        <p:nvPicPr>
          <p:cNvPr id="98" name="Picture 9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462512"/>
            <a:ext cx="233323" cy="231101"/>
          </a:xfrm>
          <a:prstGeom prst="rect">
            <a:avLst/>
          </a:prstGeom>
        </p:spPr>
      </p:pic>
      <p:pic>
        <p:nvPicPr>
          <p:cNvPr id="109" name="Picture 10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932487"/>
            <a:ext cx="233323" cy="231101"/>
          </a:xfrm>
          <a:prstGeom prst="rect">
            <a:avLst/>
          </a:prstGeom>
        </p:spPr>
      </p:pic>
      <p:pic>
        <p:nvPicPr>
          <p:cNvPr id="113" name="Picture 11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508810"/>
            <a:ext cx="233323" cy="231101"/>
          </a:xfrm>
          <a:prstGeom prst="rect">
            <a:avLst/>
          </a:prstGeom>
        </p:spPr>
      </p:pic>
      <p:pic>
        <p:nvPicPr>
          <p:cNvPr id="114" name="Picture 11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978785"/>
            <a:ext cx="233323" cy="231101"/>
          </a:xfrm>
          <a:prstGeom prst="rect">
            <a:avLst/>
          </a:prstGeom>
        </p:spPr>
      </p:pic>
      <p:grpSp>
        <p:nvGrpSpPr>
          <p:cNvPr id="63" name="btfpRowHeaderBox688339"/>
          <p:cNvGrpSpPr/>
          <p:nvPr>
            <p:custDataLst>
              <p:tags r:id="rId13"/>
            </p:custDataLst>
          </p:nvPr>
        </p:nvGrpSpPr>
        <p:grpSpPr>
          <a:xfrm>
            <a:off x="216568" y="5372291"/>
            <a:ext cx="1297680" cy="822387"/>
            <a:chOff x="216568" y="3213115"/>
            <a:chExt cx="1297680" cy="989848"/>
          </a:xfrm>
        </p:grpSpPr>
        <p:sp>
          <p:nvSpPr>
            <p:cNvPr id="64" name="btfpRowHeaderBoxText688339"/>
            <p:cNvSpPr txBox="1"/>
            <p:nvPr/>
          </p:nvSpPr>
          <p:spPr bwMode="gray">
            <a:xfrm>
              <a:off x="216568" y="3229984"/>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90000"/>
                  </a:solidFill>
                  <a:effectLst/>
                  <a:uLnTx/>
                  <a:uFillTx/>
                  <a:latin typeface="Arial"/>
                  <a:ea typeface="+mn-ea"/>
                  <a:cs typeface="+mn-cs"/>
                </a:rPr>
                <a:t>Cons</a:t>
              </a:r>
              <a:endParaRPr kumimoji="0" lang="en-US" sz="1600" b="1" i="0" u="none" strike="noStrike" kern="1200" cap="none" spc="0" normalizeH="0" baseline="0" noProof="0" dirty="0">
                <a:ln>
                  <a:noFill/>
                </a:ln>
                <a:solidFill>
                  <a:srgbClr val="990000"/>
                </a:solidFill>
                <a:effectLst/>
                <a:uLnTx/>
                <a:uFillTx/>
                <a:latin typeface="Arial"/>
                <a:ea typeface="+mn-ea"/>
                <a:cs typeface="+mn-cs"/>
              </a:endParaRPr>
            </a:p>
          </p:txBody>
        </p:sp>
        <p:cxnSp>
          <p:nvCxnSpPr>
            <p:cNvPr id="65"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9" name="btfpBulletedList208367"/>
          <p:cNvSpPr txBox="1"/>
          <p:nvPr>
            <p:custDataLst>
              <p:tags r:id="rId14"/>
            </p:custDataLst>
          </p:nvPr>
        </p:nvSpPr>
        <p:spPr bwMode="gray">
          <a:xfrm>
            <a:off x="2052476" y="5372291"/>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dirty="0">
                <a:ln>
                  <a:noFill/>
                </a:ln>
                <a:solidFill>
                  <a:srgbClr val="990000"/>
                </a:solidFill>
                <a:effectLst/>
                <a:uLnTx/>
                <a:uFillTx/>
                <a:latin typeface="Arial"/>
                <a:ea typeface="+mn-ea"/>
                <a:cs typeface="+mn-cs"/>
              </a:rPr>
              <a:t>Requires CapEx </a:t>
            </a:r>
            <a:r>
              <a:rPr kumimoji="0" lang="en-US" sz="1200" b="0" i="0" u="none" strike="noStrike" kern="1200" cap="none" spc="0" normalizeH="0" baseline="0" noProof="0" dirty="0">
                <a:ln>
                  <a:noFill/>
                </a:ln>
                <a:solidFill>
                  <a:srgbClr val="000000"/>
                </a:solidFill>
                <a:effectLst/>
                <a:uLnTx/>
                <a:uFillTx/>
                <a:latin typeface="Arial"/>
                <a:ea typeface="+mn-ea"/>
                <a:cs typeface="+mn-cs"/>
              </a:rPr>
              <a:t>for purchase and installation and </a:t>
            </a:r>
            <a:r>
              <a:rPr lang="en-US" sz="1200" b="1" dirty="0">
                <a:solidFill>
                  <a:srgbClr val="990000"/>
                </a:solidFill>
                <a:latin typeface="Arial"/>
              </a:rPr>
              <a:t>has</a:t>
            </a:r>
            <a:r>
              <a:rPr kumimoji="0" lang="en-US" sz="1200" b="1" i="0" u="none" strike="noStrike" kern="1200" cap="none" spc="0" normalizeH="0" baseline="0" noProof="0" dirty="0">
                <a:ln>
                  <a:noFill/>
                </a:ln>
                <a:solidFill>
                  <a:srgbClr val="990000"/>
                </a:solidFill>
                <a:effectLst/>
                <a:uLnTx/>
                <a:uFillTx/>
                <a:latin typeface="Arial"/>
                <a:ea typeface="+mn-ea"/>
                <a:cs typeface="+mn-cs"/>
              </a:rPr>
              <a:t> maintenance costs over time</a:t>
            </a:r>
            <a:endParaRPr kumimoji="0" lang="en-US" sz="1200" i="0" u="none" strike="noStrike" kern="1200" cap="none" spc="0" normalizeH="0" baseline="0" noProof="0" dirty="0">
              <a:ln>
                <a:noFill/>
              </a:ln>
              <a:solidFill>
                <a:srgbClr val="99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dirty="0">
                <a:ln>
                  <a:noFill/>
                </a:ln>
                <a:solidFill>
                  <a:srgbClr val="990000"/>
                </a:solidFill>
                <a:effectLst/>
                <a:uLnTx/>
                <a:uFillTx/>
                <a:latin typeface="Arial"/>
                <a:ea typeface="+mn-ea"/>
                <a:cs typeface="+mn-cs"/>
              </a:rPr>
              <a:t>Continued dependence on grid electricity </a:t>
            </a:r>
            <a:r>
              <a:rPr kumimoji="0" lang="en-US" sz="1200" b="0" i="0" u="none" strike="noStrike" kern="1200" cap="none" spc="0" normalizeH="0" baseline="0" noProof="0" dirty="0">
                <a:ln>
                  <a:noFill/>
                </a:ln>
                <a:solidFill>
                  <a:srgbClr val="000000"/>
                </a:solidFill>
                <a:effectLst/>
                <a:uLnTx/>
                <a:uFillTx/>
                <a:latin typeface="Arial"/>
                <a:ea typeface="+mn-ea"/>
                <a:cs typeface="+mn-cs"/>
              </a:rPr>
              <a:t>at wholesale rate when panels are not producing electricity</a:t>
            </a:r>
          </a:p>
        </p:txBody>
      </p:sp>
      <p:sp>
        <p:nvSpPr>
          <p:cNvPr id="90" name="btfpBulletedList208367"/>
          <p:cNvSpPr txBox="1"/>
          <p:nvPr>
            <p:custDataLst>
              <p:tags r:id="rId15"/>
            </p:custDataLst>
          </p:nvPr>
        </p:nvSpPr>
        <p:spPr bwMode="gray">
          <a:xfrm>
            <a:off x="7228568" y="5372291"/>
            <a:ext cx="4633233" cy="557451"/>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dirty="0">
                <a:ln>
                  <a:noFill/>
                </a:ln>
                <a:solidFill>
                  <a:srgbClr val="990000"/>
                </a:solidFill>
                <a:effectLst/>
                <a:uLnTx/>
                <a:uFillTx/>
                <a:latin typeface="Arial"/>
                <a:ea typeface="+mn-ea"/>
                <a:cs typeface="+mn-cs"/>
              </a:rPr>
              <a:t>Requires long-term commitment </a:t>
            </a:r>
            <a:r>
              <a:rPr kumimoji="0" lang="en-US" sz="1200" b="0" i="0" u="none" strike="noStrike" kern="1200" cap="none" spc="0" normalizeH="0" baseline="0" noProof="0" dirty="0">
                <a:ln>
                  <a:noFill/>
                </a:ln>
                <a:solidFill>
                  <a:srgbClr val="000000"/>
                </a:solidFill>
                <a:effectLst/>
                <a:uLnTx/>
                <a:uFillTx/>
                <a:latin typeface="Arial"/>
                <a:ea typeface="+mn-ea"/>
                <a:cs typeface="+mn-cs"/>
              </a:rPr>
              <a:t>(10 to 20 years)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Company </a:t>
            </a:r>
            <a:r>
              <a:rPr kumimoji="0" lang="en-US" sz="1200" b="1" i="0" u="none" strike="noStrike" kern="1200" cap="none" spc="0" normalizeH="0" baseline="0" noProof="0" dirty="0">
                <a:ln>
                  <a:noFill/>
                </a:ln>
                <a:solidFill>
                  <a:srgbClr val="990000"/>
                </a:solidFill>
                <a:effectLst/>
                <a:uLnTx/>
                <a:uFillTx/>
                <a:latin typeface="Arial"/>
                <a:ea typeface="+mn-ea"/>
                <a:cs typeface="+mn-cs"/>
              </a:rPr>
              <a:t>will not benefit financially</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if </a:t>
            </a:r>
            <a:r>
              <a:rPr kumimoji="0" lang="en-US" sz="1200" b="1" i="0" u="none" strike="noStrike" kern="1200" cap="none" spc="0" normalizeH="0" baseline="0" noProof="0" dirty="0">
                <a:ln>
                  <a:noFill/>
                </a:ln>
                <a:solidFill>
                  <a:srgbClr val="990000"/>
                </a:solidFill>
                <a:effectLst/>
                <a:uLnTx/>
                <a:uFillTx/>
                <a:latin typeface="Arial"/>
                <a:ea typeface="+mn-ea"/>
                <a:cs typeface="+mn-cs"/>
              </a:rPr>
              <a:t>energy prices drop</a:t>
            </a:r>
            <a:endParaRPr kumimoji="0" lang="en-US" sz="1200" i="0" u="none" strike="noStrike" kern="1200" cap="none" spc="0" normalizeH="0" baseline="0" noProof="0" dirty="0">
              <a:ln>
                <a:noFill/>
              </a:ln>
              <a:solidFill>
                <a:srgbClr val="990000"/>
              </a:solidFill>
              <a:effectLst/>
              <a:uLnTx/>
              <a:uFillTx/>
              <a:latin typeface="Arial"/>
              <a:ea typeface="+mn-ea"/>
              <a:cs typeface="+mn-cs"/>
            </a:endParaRPr>
          </a:p>
        </p:txBody>
      </p:sp>
      <p:pic>
        <p:nvPicPr>
          <p:cNvPr id="99" name="Picture 9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388132"/>
            <a:ext cx="233323" cy="231101"/>
          </a:xfrm>
          <a:prstGeom prst="rect">
            <a:avLst/>
          </a:prstGeom>
        </p:spPr>
      </p:pic>
      <p:pic>
        <p:nvPicPr>
          <p:cNvPr id="106" name="Picture 10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859952"/>
            <a:ext cx="233323" cy="231101"/>
          </a:xfrm>
          <a:prstGeom prst="rect">
            <a:avLst/>
          </a:prstGeom>
        </p:spPr>
      </p:pic>
      <p:pic>
        <p:nvPicPr>
          <p:cNvPr id="116" name="Picture 11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388132"/>
            <a:ext cx="233323" cy="231101"/>
          </a:xfrm>
          <a:prstGeom prst="rect">
            <a:avLst/>
          </a:prstGeom>
        </p:spPr>
      </p:pic>
      <p:pic>
        <p:nvPicPr>
          <p:cNvPr id="117" name="Picture 11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698641"/>
            <a:ext cx="233323" cy="231101"/>
          </a:xfrm>
          <a:prstGeom prst="rect">
            <a:avLst/>
          </a:prstGeom>
        </p:spPr>
      </p:pic>
      <p:sp>
        <p:nvSpPr>
          <p:cNvPr id="3" name="TextBox 2">
            <a:extLst>
              <a:ext uri="{FF2B5EF4-FFF2-40B4-BE49-F238E27FC236}">
                <a16:creationId xmlns:a16="http://schemas.microsoft.com/office/drawing/2014/main" id="{217F3446-51FE-B6BD-02AF-000D735A98DD}"/>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Commercial</a:t>
            </a:r>
          </a:p>
        </p:txBody>
      </p:sp>
    </p:spTree>
    <p:custDataLst>
      <p:tags r:id="rId1"/>
    </p:custDataLst>
    <p:extLst>
      <p:ext uri="{BB962C8B-B14F-4D97-AF65-F5344CB8AC3E}">
        <p14:creationId xmlns:p14="http://schemas.microsoft.com/office/powerpoint/2010/main" val="368467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7936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347" imgH="348" progId="TCLayout.ActiveDocument.1">
                  <p:embed/>
                </p:oleObj>
              </mc:Choice>
              <mc:Fallback>
                <p:oleObj name="think-cell Slide" r:id="rId48" imgW="347" imgH="348"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PPAs have surged in popularity over the past few years, driven by companies looking to make credible sustainability commitments</a:t>
            </a:r>
          </a:p>
        </p:txBody>
      </p:sp>
      <p:sp>
        <p:nvSpPr>
          <p:cNvPr id="66" name="btfpNotesBox844901"/>
          <p:cNvSpPr txBox="1"/>
          <p:nvPr>
            <p:custDataLst>
              <p:tags r:id="rId3"/>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Graph excludes on-site PPAs. Pre-reform PPAs in Mexico and sleeved PPAs in Australia are excluded.</a:t>
            </a:r>
          </a:p>
          <a:p>
            <a:pPr marL="0" indent="0">
              <a:spcBef>
                <a:spcPts val="0"/>
              </a:spcBef>
              <a:buNone/>
            </a:pPr>
            <a:r>
              <a:rPr lang="en-US" sz="800" dirty="0">
                <a:solidFill>
                  <a:srgbClr val="000000"/>
                </a:solidFill>
              </a:rPr>
              <a:t>Sources: </a:t>
            </a:r>
            <a:r>
              <a:rPr lang="en-US" sz="800" dirty="0">
                <a:solidFill>
                  <a:srgbClr val="000000"/>
                </a:solidFill>
                <a:hlinkClick r:id="rId50"/>
              </a:rPr>
              <a:t>CGEP, The role of Corporate Renewable PPAs</a:t>
            </a:r>
            <a:r>
              <a:rPr lang="en-US" sz="800" dirty="0">
                <a:solidFill>
                  <a:srgbClr val="000000"/>
                </a:solidFill>
              </a:rPr>
              <a:t>; </a:t>
            </a:r>
            <a:r>
              <a:rPr lang="en-US" sz="800" dirty="0">
                <a:solidFill>
                  <a:srgbClr val="000000"/>
                </a:solidFill>
                <a:hlinkClick r:id="rId51"/>
              </a:rPr>
              <a:t>Climate Group RE100</a:t>
            </a:r>
            <a:r>
              <a:rPr lang="en-US" sz="800" dirty="0">
                <a:solidFill>
                  <a:srgbClr val="000000"/>
                </a:solidFill>
              </a:rPr>
              <a:t>; </a:t>
            </a:r>
            <a:r>
              <a:rPr lang="en-US" sz="800" dirty="0">
                <a:solidFill>
                  <a:srgbClr val="000000"/>
                </a:solidFill>
                <a:hlinkClick r:id="rId52"/>
              </a:rPr>
              <a:t>WEF, Clean Energy CPPAs</a:t>
            </a:r>
            <a:endParaRPr lang="en-US" sz="800" dirty="0">
              <a:solidFill>
                <a:srgbClr val="000000"/>
              </a:solidFill>
            </a:endParaRP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 </a:t>
            </a:r>
            <a:r>
              <a:rPr lang="en-US" sz="800" dirty="0">
                <a:solidFill>
                  <a:srgbClr val="000000"/>
                </a:solidFill>
                <a:hlinkClick r:id="rId53"/>
              </a:rPr>
              <a:t>Gernot Wagner</a:t>
            </a:r>
            <a:r>
              <a:rPr lang="en-US" sz="800" dirty="0">
                <a:solidFill>
                  <a:srgbClr val="000000"/>
                </a:solidFill>
              </a:rPr>
              <a:t> (23 September 2024); share/adapt </a:t>
            </a:r>
            <a:r>
              <a:rPr lang="en-US" sz="800" dirty="0">
                <a:solidFill>
                  <a:srgbClr val="000000"/>
                </a:solidFill>
                <a:hlinkClick r:id="rId54"/>
              </a:rPr>
              <a:t>with attribution</a:t>
            </a:r>
            <a:r>
              <a:rPr lang="en-US" sz="800" dirty="0">
                <a:solidFill>
                  <a:srgbClr val="000000"/>
                </a:solidFill>
              </a:rPr>
              <a:t>. Contact: </a:t>
            </a:r>
            <a:r>
              <a:rPr lang="en-US" sz="800" dirty="0">
                <a:solidFill>
                  <a:srgbClr val="000000"/>
                </a:solidFill>
                <a:hlinkClick r:id="rId55"/>
              </a:rPr>
              <a:t>gwagner@columbia.edu</a:t>
            </a:r>
            <a:r>
              <a:rPr lang="en-US" sz="800" dirty="0">
                <a:solidFill>
                  <a:srgbClr val="000000"/>
                </a:solidFill>
              </a:rPr>
              <a:t> </a:t>
            </a:r>
          </a:p>
        </p:txBody>
      </p:sp>
      <p:graphicFrame>
        <p:nvGraphicFramePr>
          <p:cNvPr id="12" name="Chart 11">
            <a:extLst>
              <a:ext uri="{FF2B5EF4-FFF2-40B4-BE49-F238E27FC236}">
                <a16:creationId xmlns:a16="http://schemas.microsoft.com/office/drawing/2014/main" id="{DF7F9091-1477-E787-8577-8C9DA39FE93A}"/>
              </a:ext>
            </a:extLst>
          </p:cNvPr>
          <p:cNvGraphicFramePr/>
          <p:nvPr>
            <p:custDataLst>
              <p:tags r:id="rId4"/>
            </p:custDataLst>
            <p:extLst>
              <p:ext uri="{D42A27DB-BD31-4B8C-83A1-F6EECF244321}">
                <p14:modId xmlns:p14="http://schemas.microsoft.com/office/powerpoint/2010/main" val="1679728186"/>
              </p:ext>
            </p:extLst>
          </p:nvPr>
        </p:nvGraphicFramePr>
        <p:xfrm>
          <a:off x="469900" y="2197100"/>
          <a:ext cx="7332663" cy="3470275"/>
        </p:xfrm>
        <a:graphic>
          <a:graphicData uri="http://schemas.openxmlformats.org/drawingml/2006/chart">
            <c:chart xmlns:c="http://schemas.openxmlformats.org/drawingml/2006/chart" xmlns:r="http://schemas.openxmlformats.org/officeDocument/2006/relationships" r:id="rId56"/>
          </a:graphicData>
        </a:graphic>
      </p:graphicFrame>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366713" y="54943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6E468AB-12DB-4B6B-AE8E-76D403805699}" type="datetime'''''''''''''''''''''''0'''''''''''''''''''''''''''''''">
              <a:rPr lang="en-US" altLang="en-US" sz="1200" smtClean="0"/>
              <a:pPr marL="0" lvl="0" indent="0" algn="r">
                <a:spcBef>
                  <a:spcPct val="0"/>
                </a:spcBef>
                <a:spcAft>
                  <a:spcPct val="0"/>
                </a:spcAft>
                <a:buNone/>
              </a:pPr>
              <a:t>0</a:t>
            </a:fld>
            <a:endParaRPr lang="en-US" sz="1200" dirty="0"/>
          </a:p>
        </p:txBody>
      </p:sp>
      <p:sp>
        <p:nvSpPr>
          <p:cNvPr id="97" name="Text Placeholder 10">
            <a:extLst>
              <a:ext uri="{FF2B5EF4-FFF2-40B4-BE49-F238E27FC236}">
                <a16:creationId xmlns:a16="http://schemas.microsoft.com/office/drawing/2014/main" id="{9CB5F32F-FAE2-1B0F-A2F9-68CF56BEA51D}"/>
              </a:ext>
            </a:extLst>
          </p:cNvPr>
          <p:cNvSpPr txBox="1">
            <a:spLocks/>
          </p:cNvSpPr>
          <p:nvPr>
            <p:custDataLst>
              <p:tags r:id="rId6"/>
            </p:custDataLst>
          </p:nvPr>
        </p:nvSpPr>
        <p:spPr bwMode="gray">
          <a:xfrm>
            <a:off x="366713" y="516413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E8FCC1-DA4D-4404-9A33-C465AF3BA9C1}" type="datetime'''''''''''''''''''''''''''''''''''''''''''''5'''''''">
              <a:rPr lang="en-US" altLang="en-US" sz="1200" smtClean="0">
                <a:effectLst/>
              </a:rPr>
              <a:pPr marL="0" indent="0" algn="r">
                <a:spcBef>
                  <a:spcPct val="0"/>
                </a:spcBef>
                <a:spcAft>
                  <a:spcPct val="0"/>
                </a:spcAft>
                <a:buNone/>
              </a:pPr>
              <a:t>5</a:t>
            </a:fld>
            <a:endParaRPr lang="en-US" sz="1200" dirty="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82575" y="48339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456E8E7-405D-4BBF-BDAE-6B0973A01C96}" type="datetime'''''''''''''''''''''''''''1''''''''''''''''''''''''''''0'''''">
              <a:rPr lang="en-US" altLang="en-US" sz="1200" smtClean="0"/>
              <a:pPr marL="0" lvl="0" indent="0" algn="r">
                <a:spcBef>
                  <a:spcPct val="0"/>
                </a:spcBef>
                <a:spcAft>
                  <a:spcPct val="0"/>
                </a:spcAft>
                <a:buNone/>
              </a:pPr>
              <a:t>10</a:t>
            </a:fld>
            <a:endParaRPr lang="en-US" sz="1200" dirty="0"/>
          </a:p>
        </p:txBody>
      </p:sp>
      <p:sp>
        <p:nvSpPr>
          <p:cNvPr id="98" name="Text Placeholder 10">
            <a:extLst>
              <a:ext uri="{FF2B5EF4-FFF2-40B4-BE49-F238E27FC236}">
                <a16:creationId xmlns:a16="http://schemas.microsoft.com/office/drawing/2014/main" id="{BCFEAB76-EA6A-0058-7E63-62790E8AF945}"/>
              </a:ext>
            </a:extLst>
          </p:cNvPr>
          <p:cNvSpPr txBox="1">
            <a:spLocks/>
          </p:cNvSpPr>
          <p:nvPr>
            <p:custDataLst>
              <p:tags r:id="rId8"/>
            </p:custDataLst>
          </p:nvPr>
        </p:nvSpPr>
        <p:spPr bwMode="gray">
          <a:xfrm>
            <a:off x="282575" y="45021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1B103E2-101F-4941-BB94-2CE4B173FFF3}" type="datetime'''''''''''''''''''''''''''1''5'''''''">
              <a:rPr lang="en-US" altLang="en-US" sz="1200" smtClean="0">
                <a:effectLst/>
              </a:rPr>
              <a:pPr marL="0" indent="0" algn="r">
                <a:spcBef>
                  <a:spcPct val="0"/>
                </a:spcBef>
                <a:spcAft>
                  <a:spcPct val="0"/>
                </a:spcAft>
                <a:buNone/>
              </a:pPr>
              <a:t>15</a:t>
            </a:fld>
            <a:endParaRPr lang="en-US" sz="1200" dirty="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282575" y="41719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7493628-509A-479E-A234-FA993B0886E9}" type="datetime'''''''''2''''''''''''''''''''''''''''0'''''''''''''''''''''''">
              <a:rPr lang="en-US" altLang="en-US" sz="1200" smtClean="0"/>
              <a:pPr marL="0" lvl="0" indent="0" algn="r">
                <a:spcBef>
                  <a:spcPct val="0"/>
                </a:spcBef>
                <a:spcAft>
                  <a:spcPct val="0"/>
                </a:spcAft>
                <a:buNone/>
              </a:pPr>
              <a:t>20</a:t>
            </a:fld>
            <a:endParaRPr lang="en-US" sz="1200" dirty="0"/>
          </a:p>
        </p:txBody>
      </p:sp>
      <p:sp>
        <p:nvSpPr>
          <p:cNvPr id="99" name="Text Placeholder 10">
            <a:extLst>
              <a:ext uri="{FF2B5EF4-FFF2-40B4-BE49-F238E27FC236}">
                <a16:creationId xmlns:a16="http://schemas.microsoft.com/office/drawing/2014/main" id="{8563C572-9CF6-12D4-EAF8-4C6B87CA5BC7}"/>
              </a:ext>
            </a:extLst>
          </p:cNvPr>
          <p:cNvSpPr txBox="1">
            <a:spLocks/>
          </p:cNvSpPr>
          <p:nvPr>
            <p:custDataLst>
              <p:tags r:id="rId10"/>
            </p:custDataLst>
          </p:nvPr>
        </p:nvSpPr>
        <p:spPr bwMode="gray">
          <a:xfrm>
            <a:off x="282575" y="38417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585848-C1FC-4B7F-A1BF-3F8EE597C9DD}" type="datetime'''''''''''''''''''2''''''''5'''''''''''''''''''''''''''''">
              <a:rPr lang="en-US" altLang="en-US" sz="1200" smtClean="0">
                <a:effectLst/>
              </a:rPr>
              <a:pPr marL="0" indent="0" algn="r">
                <a:spcBef>
                  <a:spcPct val="0"/>
                </a:spcBef>
                <a:spcAft>
                  <a:spcPct val="0"/>
                </a:spcAft>
                <a:buNone/>
              </a:pPr>
              <a:t>25</a:t>
            </a:fld>
            <a:endParaRPr lang="en-US" sz="1200" dirty="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282575" y="35115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B41D751-874A-4500-83D2-F63DFB9610AE}" type="datetime'''''3''''''''''''''''0'''''''''''''''''''''''''''">
              <a:rPr lang="en-US" altLang="en-US" sz="1200" smtClean="0"/>
              <a:pPr marL="0" lvl="0" indent="0" algn="r">
                <a:spcBef>
                  <a:spcPct val="0"/>
                </a:spcBef>
                <a:spcAft>
                  <a:spcPct val="0"/>
                </a:spcAft>
                <a:buNone/>
              </a:pPr>
              <a:t>30</a:t>
            </a:fld>
            <a:endParaRPr lang="en-US" sz="1200" dirty="0"/>
          </a:p>
        </p:txBody>
      </p:sp>
      <p:sp>
        <p:nvSpPr>
          <p:cNvPr id="101" name="Text Placeholder 10">
            <a:extLst>
              <a:ext uri="{FF2B5EF4-FFF2-40B4-BE49-F238E27FC236}">
                <a16:creationId xmlns:a16="http://schemas.microsoft.com/office/drawing/2014/main" id="{96FD557C-FB56-D28E-FD44-1FA52D9EAE0C}"/>
              </a:ext>
            </a:extLst>
          </p:cNvPr>
          <p:cNvSpPr txBox="1">
            <a:spLocks/>
          </p:cNvSpPr>
          <p:nvPr>
            <p:custDataLst>
              <p:tags r:id="rId12"/>
            </p:custDataLst>
          </p:nvPr>
        </p:nvSpPr>
        <p:spPr bwMode="gray">
          <a:xfrm>
            <a:off x="282575" y="31813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F60F0B8-0362-4AFA-8B22-4C238CD5604F}" type="datetime'''''''''3''''''5'''''''''''''''''''''''''''''''''">
              <a:rPr lang="en-US" altLang="en-US" sz="1200" smtClean="0">
                <a:effectLst/>
              </a:rPr>
              <a:pPr marL="0" indent="0" algn="r">
                <a:spcBef>
                  <a:spcPct val="0"/>
                </a:spcBef>
                <a:spcAft>
                  <a:spcPct val="0"/>
                </a:spcAft>
                <a:buNone/>
              </a:pPr>
              <a:t>35</a:t>
            </a:fld>
            <a:endParaRPr lang="en-US" sz="1200" dirty="0"/>
          </a:p>
        </p:txBody>
      </p:sp>
      <p:sp>
        <p:nvSpPr>
          <p:cNvPr id="31" name="Text Placeholder 10">
            <a:extLst>
              <a:ext uri="{FF2B5EF4-FFF2-40B4-BE49-F238E27FC236}">
                <a16:creationId xmlns:a16="http://schemas.microsoft.com/office/drawing/2014/main" id="{4469FCDD-41E3-B2EF-01FD-BD66D8F43283}"/>
              </a:ext>
            </a:extLst>
          </p:cNvPr>
          <p:cNvSpPr txBox="1">
            <a:spLocks/>
          </p:cNvSpPr>
          <p:nvPr>
            <p:custDataLst>
              <p:tags r:id="rId13"/>
            </p:custDataLst>
          </p:nvPr>
        </p:nvSpPr>
        <p:spPr bwMode="gray">
          <a:xfrm>
            <a:off x="282575" y="28495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0F2BED-50E2-4854-AF23-DB4ADBA87D4D}" type="datetime'''''''''''''4''''''''0'''''''''''''''''''''''''''">
              <a:rPr lang="en-US" altLang="en-US" sz="1200" smtClean="0">
                <a:effectLst/>
              </a:rPr>
              <a:pPr marL="0" indent="0" algn="r">
                <a:spcBef>
                  <a:spcPct val="0"/>
                </a:spcBef>
                <a:spcAft>
                  <a:spcPct val="0"/>
                </a:spcAft>
                <a:buNone/>
              </a:pPr>
              <a:t>40</a:t>
            </a:fld>
            <a:endParaRPr lang="en-US" sz="1200" dirty="0"/>
          </a:p>
        </p:txBody>
      </p:sp>
      <p:sp>
        <p:nvSpPr>
          <p:cNvPr id="102" name="Text Placeholder 10">
            <a:extLst>
              <a:ext uri="{FF2B5EF4-FFF2-40B4-BE49-F238E27FC236}">
                <a16:creationId xmlns:a16="http://schemas.microsoft.com/office/drawing/2014/main" id="{2391973F-E2CA-DBFC-FDA2-A93331EF823F}"/>
              </a:ext>
            </a:extLst>
          </p:cNvPr>
          <p:cNvSpPr txBox="1">
            <a:spLocks/>
          </p:cNvSpPr>
          <p:nvPr>
            <p:custDataLst>
              <p:tags r:id="rId14"/>
            </p:custDataLst>
          </p:nvPr>
        </p:nvSpPr>
        <p:spPr bwMode="gray">
          <a:xfrm>
            <a:off x="282575" y="25193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F47413E-76B5-41C8-B058-05A3D5D914CF}" type="datetime'''4''''''''''5'''''''''''''''''''">
              <a:rPr lang="en-US" altLang="en-US" sz="1200" smtClean="0">
                <a:effectLst/>
              </a:rPr>
              <a:pPr marL="0" indent="0" algn="r">
                <a:spcBef>
                  <a:spcPct val="0"/>
                </a:spcBef>
                <a:spcAft>
                  <a:spcPct val="0"/>
                </a:spcAft>
                <a:buNone/>
              </a:pPr>
              <a:t>45</a:t>
            </a:fld>
            <a:endParaRPr lang="en-US" sz="1200" dirty="0"/>
          </a:p>
        </p:txBody>
      </p:sp>
      <p:sp>
        <p:nvSpPr>
          <p:cNvPr id="33" name="Text Placeholder 10">
            <a:extLst>
              <a:ext uri="{FF2B5EF4-FFF2-40B4-BE49-F238E27FC236}">
                <a16:creationId xmlns:a16="http://schemas.microsoft.com/office/drawing/2014/main" id="{8C58A5E7-E329-D9C3-4DAC-98518A6DEA6C}"/>
              </a:ext>
            </a:extLst>
          </p:cNvPr>
          <p:cNvSpPr txBox="1">
            <a:spLocks/>
          </p:cNvSpPr>
          <p:nvPr>
            <p:custDataLst>
              <p:tags r:id="rId15"/>
            </p:custDataLst>
          </p:nvPr>
        </p:nvSpPr>
        <p:spPr bwMode="gray">
          <a:xfrm>
            <a:off x="282575" y="21891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425FC5-025A-45AE-AE7D-CB74B6FA6D7A}" type="datetime'''''5''''''''''''''''''''''0'''''''''''''''''">
              <a:rPr lang="en-US" altLang="en-US" sz="1200" smtClean="0">
                <a:effectLst/>
              </a:rPr>
              <a:pPr marL="0" indent="0" algn="r">
                <a:spcBef>
                  <a:spcPct val="0"/>
                </a:spcBef>
                <a:spcAft>
                  <a:spcPct val="0"/>
                </a:spcAft>
                <a:buNone/>
              </a:pPr>
              <a:t>50</a:t>
            </a:fld>
            <a:endParaRPr lang="en-US" sz="1200" dirty="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70326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052394-6CD1-4147-BE9C-C5085EBF3E40}" type="datetime'''2''''''''''''''''''''''0''''''''''''''1''3'">
              <a:rPr lang="en-US" altLang="en-US" sz="1200" smtClean="0"/>
              <a:pPr/>
              <a:t>2013</a:t>
            </a:fld>
            <a:endParaRPr lang="en-US" sz="1200" dirty="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13541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97082F-99A6-4D5C-BD6F-499051BC14E3}" type="datetime'''''2''0''''''''''''''''''''1''''''''''''''''''4'''''''">
              <a:rPr lang="en-US" altLang="en-US" sz="1200" smtClean="0"/>
              <a:pPr/>
              <a:t>2014</a:t>
            </a:fld>
            <a:endParaRPr lang="en-US" sz="1200" dirty="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00660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125906-F374-445E-A79B-97CBE39FFB7B}" type="datetime'''''''''''''''''2''''''0''''''''''''''''15'''''''''''">
              <a:rPr lang="en-US" altLang="en-US" sz="1200" smtClean="0"/>
              <a:pPr/>
              <a:t>2015</a:t>
            </a:fld>
            <a:endParaRPr lang="en-US" sz="1200" dirty="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6574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DE578B-492C-405A-9F2C-DD6959AF583D}" type="datetime'''''''''''''''20''''''''''''''''''''''1''6'''''''''">
              <a:rPr lang="en-US" altLang="en-US" sz="1200" smtClean="0"/>
              <a:pPr/>
              <a:t>2016</a:t>
            </a:fld>
            <a:endParaRPr lang="en-US" sz="1200" dirty="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3099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2FF13-5B86-43B0-A59D-E86977BFD52D}" type="datetime'2''''''''''0''''1''''''''''''7'''''''''''''''">
              <a:rPr lang="en-US" altLang="en-US" sz="1200" smtClean="0"/>
              <a:pPr/>
              <a:t>2017</a:t>
            </a:fld>
            <a:endParaRPr lang="en-US" sz="1200" dirty="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9608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CF6F81F-0689-40F1-B914-538092667B1A}" type="datetime'''''''''2''''''''''''''''0''1''''8'''''''''''''''''">
              <a:rPr lang="en-US" altLang="en-US" sz="1200" smtClean="0"/>
              <a:pPr/>
              <a:t>2018</a:t>
            </a:fld>
            <a:endParaRPr lang="en-US" sz="1200" dirty="0"/>
          </a:p>
        </p:txBody>
      </p:sp>
      <p:sp>
        <p:nvSpPr>
          <p:cNvPr id="80"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46132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3E7048-991E-4B47-8AFE-B404920B5C84}" type="datetime'2''''01''''''9'''''''">
              <a:rPr lang="en-US" altLang="en-US" sz="1200" smtClean="0"/>
              <a:pPr/>
              <a:t>2019</a:t>
            </a:fld>
            <a:endParaRPr lang="en-US" sz="1200" dirty="0"/>
          </a:p>
        </p:txBody>
      </p:sp>
      <p:sp>
        <p:nvSpPr>
          <p:cNvPr id="15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52641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1145E5-4858-4846-A636-8FB0414F5888}" type="datetime'''''''''20''''''''''''''''''''''''''''''''''''''''20'''">
              <a:rPr lang="en-US" altLang="en-US" sz="1200" smtClean="0"/>
              <a:pPr/>
              <a:t>2020</a:t>
            </a:fld>
            <a:endParaRPr lang="en-US" sz="1200" dirty="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59166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C21DCA-A944-4F1B-A81D-B02ED2BDCD3A}" type="datetime'''''''''''''''2''''''''0''''''''''''''''2''''''''1'''''''''''">
              <a:rPr lang="en-US" altLang="en-US" sz="1200" smtClean="0"/>
              <a:pPr/>
              <a:t>2021</a:t>
            </a:fld>
            <a:endParaRPr lang="en-US" sz="1200" dirty="0"/>
          </a:p>
        </p:txBody>
      </p:sp>
      <p:sp>
        <p:nvSpPr>
          <p:cNvPr id="5" name="Text Placeholder 10">
            <a:extLst>
              <a:ext uri="{FF2B5EF4-FFF2-40B4-BE49-F238E27FC236}">
                <a16:creationId xmlns:a16="http://schemas.microsoft.com/office/drawing/2014/main" id="{421413DF-5243-0F00-AC09-54DD875BA4D2}"/>
              </a:ext>
            </a:extLst>
          </p:cNvPr>
          <p:cNvSpPr>
            <a:spLocks noGrp="1"/>
          </p:cNvSpPr>
          <p:nvPr>
            <p:custDataLst>
              <p:tags r:id="rId25"/>
            </p:custDataLst>
          </p:nvPr>
        </p:nvSpPr>
        <p:spPr bwMode="auto">
          <a:xfrm>
            <a:off x="656748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34163C-7BB0-4CC1-8AFA-AA6B6A549875}" type="datetime'''''''''''''''''2''''0''''2''2'''''''''''''''''">
              <a:rPr lang="en-US" altLang="en-US" sz="1200" smtClean="0"/>
              <a:pPr/>
              <a:t>2022</a:t>
            </a:fld>
            <a:endParaRPr lang="en-US" sz="1200" dirty="0"/>
          </a:p>
        </p:txBody>
      </p:sp>
      <p:sp>
        <p:nvSpPr>
          <p:cNvPr id="18" name="Text Placeholder 10">
            <a:extLst>
              <a:ext uri="{FF2B5EF4-FFF2-40B4-BE49-F238E27FC236}">
                <a16:creationId xmlns:a16="http://schemas.microsoft.com/office/drawing/2014/main" id="{A2FBE72D-F11A-FF0D-870B-F4F8C4A48B25}"/>
              </a:ext>
            </a:extLst>
          </p:cNvPr>
          <p:cNvSpPr>
            <a:spLocks noGrp="1"/>
          </p:cNvSpPr>
          <p:nvPr>
            <p:custDataLst>
              <p:tags r:id="rId26"/>
            </p:custDataLst>
          </p:nvPr>
        </p:nvSpPr>
        <p:spPr bwMode="auto">
          <a:xfrm>
            <a:off x="72199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40C8CC-6503-40EB-9ACA-8E3347B283E6}" type="datetime'''''''''''''2''''''''''''''02''''''''3'''''''''''''">
              <a:rPr lang="en-US" altLang="en-US" sz="1200" smtClean="0"/>
              <a:pPr/>
              <a:t>2023</a:t>
            </a:fld>
            <a:endParaRPr lang="en-US" sz="1200" dirty="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750888" y="5308600"/>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ACDED3-B057-4D00-87AA-82F6A4EE6C67}" type="datetime'''''''''1''''''''''''''''''''''''''''''.''''''''''''''0'''">
              <a:rPr lang="en-US" altLang="en-US" sz="1200" smtClean="0"/>
              <a:pPr/>
              <a:t>1.0</a:t>
            </a:fld>
            <a:endParaRPr lang="en-US" sz="1200" dirty="0"/>
          </a:p>
        </p:txBody>
      </p:sp>
      <p:sp useBgFill="1">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1401763" y="5227638"/>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A9F6A4-3668-4E82-8755-5FA1C5CD1B60}" type="datetime'''''''''''2''''''''.''''''''3'''''''''">
              <a:rPr lang="en-US" altLang="en-US" sz="1200" smtClean="0"/>
              <a:pPr/>
              <a:t>2.3</a:t>
            </a:fld>
            <a:endParaRPr lang="en-US" sz="1200" dirty="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054225" y="5068888"/>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901E4-5647-44FA-A524-ED931A0375C4}" type="datetime'''''''''''''''''''''''4.''''''''''''''''7'''''">
              <a:rPr lang="en-US" altLang="en-US" sz="1200" smtClean="0"/>
              <a:pPr/>
              <a:t>4.7</a:t>
            </a:fld>
            <a:endParaRPr lang="en-US" sz="1200" dirty="0"/>
          </a:p>
        </p:txBody>
      </p:sp>
      <p:sp useBgFill="1">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2705100" y="5092700"/>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F840F3-7A07-40C5-8C16-C297B508E6D2}" type="datetime'''''''4''''''''.''''''''''''''''''''''''''''''''3'''''''''''''">
              <a:rPr lang="en-US" altLang="en-US" sz="1200" smtClean="0"/>
              <a:pPr/>
              <a:t>4.3</a:t>
            </a:fld>
            <a:endParaRPr lang="en-US" sz="1200" dirty="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3357563" y="4964113"/>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37AE803-E3A0-42AD-A041-3CF282048BA5}" type="datetime'''''''''''''''''''6''.''''''''''2'''''''''''">
              <a:rPr lang="en-US" altLang="en-US" sz="1200" smtClean="0"/>
              <a:pPr/>
              <a:t>6.2</a:t>
            </a:fld>
            <a:endParaRPr lang="en-US" sz="1200" dirty="0"/>
          </a:p>
        </p:txBody>
      </p:sp>
      <p:sp useBgFill="1">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3965575" y="447833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420A415-2EE4-48FE-9ED3-917A576E6787}" type="datetime'1''''''''''''''''''''''''3''''''''.''''''''6'''''''''''''''">
              <a:rPr lang="en-US" altLang="en-US" sz="1200" smtClean="0"/>
              <a:pPr/>
              <a:t>13.6</a:t>
            </a:fld>
            <a:endParaRPr lang="en-US" sz="1200" dirty="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4618038" y="404336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F77280B-77BE-456D-A4BF-46E2631846A9}" type="datetime'''2''''''''''''''0''.''''''''''''''''''''''''''''''''2'''''">
              <a:rPr lang="en-US" altLang="en-US" sz="1200" smtClean="0"/>
              <a:pPr/>
              <a:t>20.2</a:t>
            </a:fld>
            <a:endParaRPr lang="en-US" sz="1200" dirty="0"/>
          </a:p>
        </p:txBody>
      </p:sp>
      <p:sp>
        <p:nvSpPr>
          <p:cNvPr id="16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5268913" y="3717925"/>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E7B220-3ABA-4AD4-B619-A7EDB81B25E6}" type="datetime'''''2''''''''''''''5''''.''''''''1'''''''''''''''''">
              <a:rPr lang="en-US" altLang="en-US" sz="1200" smtClean="0"/>
              <a:pPr/>
              <a:t>25.1</a:t>
            </a:fld>
            <a:endParaRPr lang="en-US" sz="1200" dirty="0"/>
          </a:p>
        </p:txBody>
      </p:sp>
      <p:sp>
        <p:nvSpPr>
          <p:cNvPr id="100"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5921375" y="332105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0927E4-1044-4CF9-A7F5-74BB3FB210EE}" type="datetime'3''''1''''''''''''''''''''''''''''''''''''''''''''.''1'''''''">
              <a:rPr lang="en-US" altLang="en-US" sz="1200" smtClean="0"/>
              <a:pPr/>
              <a:t>31.1</a:t>
            </a:fld>
            <a:endParaRPr lang="en-US" sz="1200" dirty="0"/>
          </a:p>
        </p:txBody>
      </p:sp>
      <p:sp>
        <p:nvSpPr>
          <p:cNvPr id="11" name="Text Placeholder 10">
            <a:extLst>
              <a:ext uri="{FF2B5EF4-FFF2-40B4-BE49-F238E27FC236}">
                <a16:creationId xmlns:a16="http://schemas.microsoft.com/office/drawing/2014/main" id="{B5EA8895-0BEA-E459-A2CA-BF3C30557731}"/>
              </a:ext>
            </a:extLst>
          </p:cNvPr>
          <p:cNvSpPr>
            <a:spLocks noGrp="1"/>
          </p:cNvSpPr>
          <p:nvPr>
            <p:custDataLst>
              <p:tags r:id="rId36"/>
            </p:custDataLst>
          </p:nvPr>
        </p:nvSpPr>
        <p:spPr bwMode="gray">
          <a:xfrm>
            <a:off x="6572250" y="267335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627BDE8-45A1-4AB1-AB58-AAC9E0FD400A}" type="datetime'''''''''4''''0''''.''''''''''''''''9'''''''''''''''''">
              <a:rPr lang="en-US" altLang="en-US" sz="1200" smtClean="0"/>
              <a:pPr/>
              <a:t>40.9</a:t>
            </a:fld>
            <a:endParaRPr lang="en-US" sz="1200" dirty="0"/>
          </a:p>
        </p:txBody>
      </p:sp>
      <p:sp>
        <p:nvSpPr>
          <p:cNvPr id="22" name="Text Placeholder 10">
            <a:extLst>
              <a:ext uri="{FF2B5EF4-FFF2-40B4-BE49-F238E27FC236}">
                <a16:creationId xmlns:a16="http://schemas.microsoft.com/office/drawing/2014/main" id="{32EF4D42-2BE9-4DC9-6B0B-25E825720741}"/>
              </a:ext>
            </a:extLst>
          </p:cNvPr>
          <p:cNvSpPr>
            <a:spLocks noGrp="1"/>
          </p:cNvSpPr>
          <p:nvPr>
            <p:custDataLst>
              <p:tags r:id="rId37"/>
            </p:custDataLst>
          </p:nvPr>
        </p:nvSpPr>
        <p:spPr bwMode="gray">
          <a:xfrm>
            <a:off x="7224713" y="233680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DD0046-082D-4DAF-BC7A-AE4EADF26D82}" type="datetime'''''''4''''''''''6''''''''''''''.0'''''''''''''''''''''">
              <a:rPr lang="en-US" altLang="en-US" sz="1200" smtClean="0"/>
              <a:pPr/>
              <a:t>46.0</a:t>
            </a:fld>
            <a:endParaRPr lang="en-US" sz="1200" dirty="0"/>
          </a:p>
        </p:txBody>
      </p:sp>
      <p:grpSp>
        <p:nvGrpSpPr>
          <p:cNvPr id="59" name="btfpColumnHeaderBox334488"/>
          <p:cNvGrpSpPr/>
          <p:nvPr>
            <p:custDataLst>
              <p:tags r:id="rId38"/>
            </p:custDataLst>
          </p:nvPr>
        </p:nvGrpSpPr>
        <p:grpSpPr>
          <a:xfrm>
            <a:off x="329184" y="1554480"/>
            <a:ext cx="7533979" cy="315913"/>
            <a:chOff x="9392751" y="1554480"/>
            <a:chExt cx="2477492" cy="315913"/>
          </a:xfrm>
        </p:grpSpPr>
        <p:sp>
          <p:nvSpPr>
            <p:cNvPr id="60" name="btfpColumnHeaderBoxText334488"/>
            <p:cNvSpPr txBox="1"/>
            <p:nvPr/>
          </p:nvSpPr>
          <p:spPr bwMode="gray">
            <a:xfrm>
              <a:off x="9392751"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Strong growth in the signing of PPAs over past 5 years, especially in US</a:t>
              </a:r>
            </a:p>
          </p:txBody>
        </p:sp>
        <p:cxnSp>
          <p:nvCxnSpPr>
            <p:cNvPr id="61" name="btfpColumnHeaderBoxLine334488"/>
            <p:cNvCxnSpPr/>
            <p:nvPr/>
          </p:nvCxnSpPr>
          <p:spPr bwMode="gray">
            <a:xfrm>
              <a:off x="9392751" y="185623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260907" y="1947933"/>
            <a:ext cx="6096000" cy="276999"/>
          </a:xfrm>
          <a:prstGeom prst="rect">
            <a:avLst/>
          </a:prstGeom>
        </p:spPr>
        <p:txBody>
          <a:bodyPr>
            <a:spAutoFit/>
          </a:bodyPr>
          <a:lstStyle/>
          <a:p>
            <a:pPr marL="0" indent="0">
              <a:buNone/>
            </a:pPr>
            <a:r>
              <a:rPr lang="en-US" sz="1200" dirty="0"/>
              <a:t>Global volume of corporate power purchase agreements signed per year (in GW)</a:t>
            </a:r>
          </a:p>
        </p:txBody>
      </p:sp>
      <p:sp>
        <p:nvSpPr>
          <p:cNvPr id="13" name="Rectangle 12">
            <a:extLst>
              <a:ext uri="{FF2B5EF4-FFF2-40B4-BE49-F238E27FC236}">
                <a16:creationId xmlns:a16="http://schemas.microsoft.com/office/drawing/2014/main" id="{EEBB84BB-47FD-7AE8-C85A-070A560E8CCA}"/>
              </a:ext>
            </a:extLst>
          </p:cNvPr>
          <p:cNvSpPr/>
          <p:nvPr/>
        </p:nvSpPr>
        <p:spPr bwMode="gray">
          <a:xfrm>
            <a:off x="542754" y="2265058"/>
            <a:ext cx="1019176" cy="76706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6864" name="Rectangle 36863"/>
          <p:cNvSpPr/>
          <p:nvPr>
            <p:custDataLst>
              <p:tags r:id="rId39"/>
            </p:custDataLst>
          </p:nvPr>
        </p:nvSpPr>
        <p:spPr bwMode="auto">
          <a:xfrm>
            <a:off x="552450" y="2279650"/>
            <a:ext cx="1019175"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1" name="Rectangle 40"/>
          <p:cNvSpPr/>
          <p:nvPr>
            <p:custDataLst>
              <p:tags r:id="rId40"/>
            </p:custDataLst>
          </p:nvPr>
        </p:nvSpPr>
        <p:spPr bwMode="auto">
          <a:xfrm>
            <a:off x="612775" y="23447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2" name="Rectangle 41"/>
          <p:cNvSpPr/>
          <p:nvPr>
            <p:custDataLst>
              <p:tags r:id="rId41"/>
            </p:custDataLst>
          </p:nvPr>
        </p:nvSpPr>
        <p:spPr bwMode="auto">
          <a:xfrm>
            <a:off x="612775" y="25781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8" name="Rectangle 47"/>
          <p:cNvSpPr/>
          <p:nvPr>
            <p:custDataLst>
              <p:tags r:id="rId42"/>
            </p:custDataLst>
          </p:nvPr>
        </p:nvSpPr>
        <p:spPr bwMode="auto">
          <a:xfrm>
            <a:off x="612775" y="28114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877888" y="2573338"/>
            <a:ext cx="4318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EC35B2B-5E76-49BA-BE90-293BD646E974}" type="datetime'''''''''''''''''''''E''ME''''''''''''''''A'''''''''">
              <a:rPr lang="en-US" altLang="en-US" sz="1200" smtClean="0"/>
              <a:pPr marL="0" lvl="0" indent="0">
                <a:spcBef>
                  <a:spcPct val="0"/>
                </a:spcBef>
                <a:spcAft>
                  <a:spcPct val="0"/>
                </a:spcAft>
                <a:buNone/>
              </a:pPr>
              <a:t>EMEA</a:t>
            </a:fld>
            <a:endParaRPr lang="en-US" sz="1200" dirty="0"/>
          </a:p>
        </p:txBody>
      </p:sp>
      <p:sp>
        <p:nvSpPr>
          <p:cNvPr id="138"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877888" y="28067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65A5587-9D93-4CB9-AABD-F1DD2F51295D}" type="datetime'''''''''''''''''''''''A''''''''''''''''''''P''''''A''C'''">
              <a:rPr lang="en-US" altLang="en-US" sz="1200" smtClean="0"/>
              <a:pPr marL="0" lvl="0" indent="0">
                <a:spcBef>
                  <a:spcPct val="0"/>
                </a:spcBef>
                <a:spcAft>
                  <a:spcPct val="0"/>
                </a:spcAft>
                <a:buNone/>
              </a:pPr>
              <a:t>APAC</a:t>
            </a:fld>
            <a:endParaRPr lang="en-US" sz="1200" dirty="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877888" y="2339975"/>
            <a:ext cx="633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61F5547-AFEA-4374-902D-5361ACD9C8E3}" type="datetime'''''A''m''''''''''''''''''''e''r''i''c''''''''''''a''s'">
              <a:rPr lang="en-US" altLang="en-US" sz="1200" smtClean="0"/>
              <a:pPr marL="0" lvl="0" indent="0">
                <a:spcBef>
                  <a:spcPct val="0"/>
                </a:spcBef>
                <a:spcAft>
                  <a:spcPct val="0"/>
                </a:spcAft>
                <a:buNone/>
              </a:pPr>
              <a:t>Americas</a:t>
            </a:fld>
            <a:endParaRPr lang="en-US" sz="1200" dirty="0"/>
          </a:p>
        </p:txBody>
      </p:sp>
      <p:sp>
        <p:nvSpPr>
          <p:cNvPr id="2" name="Rectangle 1">
            <a:extLst>
              <a:ext uri="{FF2B5EF4-FFF2-40B4-BE49-F238E27FC236}">
                <a16:creationId xmlns:a16="http://schemas.microsoft.com/office/drawing/2014/main" id="{1702CD29-E0C8-4319-3DC6-DE8457E428CD}"/>
              </a:ext>
            </a:extLst>
          </p:cNvPr>
          <p:cNvSpPr/>
          <p:nvPr/>
        </p:nvSpPr>
        <p:spPr bwMode="gray">
          <a:xfrm>
            <a:off x="8204277" y="1554480"/>
            <a:ext cx="3657522" cy="385572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r>
              <a:rPr lang="en-US" sz="1050" dirty="0">
                <a:solidFill>
                  <a:sysClr val="windowText" lastClr="000000"/>
                </a:solidFill>
              </a:rPr>
              <a:t>Corporate power purchase agreements have become </a:t>
            </a:r>
            <a:r>
              <a:rPr lang="en-US" sz="1050" b="1" dirty="0">
                <a:solidFill>
                  <a:sysClr val="windowText" lastClr="000000"/>
                </a:solidFill>
              </a:rPr>
              <a:t>increasingly popular</a:t>
            </a:r>
            <a:r>
              <a:rPr lang="en-US" sz="1050" dirty="0">
                <a:solidFill>
                  <a:sysClr val="windowText" lastClr="000000"/>
                </a:solidFill>
              </a:rPr>
              <a:t>.</a:t>
            </a:r>
          </a:p>
          <a:p>
            <a:pPr lvl="1"/>
            <a:r>
              <a:rPr lang="en-US" sz="850" dirty="0">
                <a:solidFill>
                  <a:sysClr val="windowText" lastClr="000000"/>
                </a:solidFill>
              </a:rPr>
              <a:t>Companies are </a:t>
            </a:r>
            <a:r>
              <a:rPr lang="en-US" sz="850" b="1" dirty="0">
                <a:solidFill>
                  <a:sysClr val="windowText" lastClr="000000"/>
                </a:solidFill>
              </a:rPr>
              <a:t>setting public sustainability goals</a:t>
            </a:r>
            <a:r>
              <a:rPr lang="en-US" sz="850" dirty="0">
                <a:solidFill>
                  <a:sysClr val="windowText" lastClr="000000"/>
                </a:solidFill>
              </a:rPr>
              <a:t> with renewable energy as a focal point.</a:t>
            </a:r>
          </a:p>
          <a:p>
            <a:pPr lvl="1"/>
            <a:r>
              <a:rPr lang="en-US" sz="850" dirty="0">
                <a:solidFill>
                  <a:sysClr val="windowText" lastClr="000000"/>
                </a:solidFill>
              </a:rPr>
              <a:t>A growing focus on </a:t>
            </a:r>
            <a:r>
              <a:rPr lang="en-US" sz="850" b="1" dirty="0">
                <a:solidFill>
                  <a:sysClr val="windowText" lastClr="000000"/>
                </a:solidFill>
              </a:rPr>
              <a:t>additionality</a:t>
            </a:r>
            <a:r>
              <a:rPr lang="en-US" sz="850" dirty="0">
                <a:solidFill>
                  <a:sysClr val="windowText" lastClr="000000"/>
                </a:solidFill>
              </a:rPr>
              <a:t>, which prioritizes </a:t>
            </a:r>
            <a:r>
              <a:rPr lang="en-US" sz="850" b="1" dirty="0">
                <a:solidFill>
                  <a:sysClr val="windowText" lastClr="000000"/>
                </a:solidFill>
              </a:rPr>
              <a:t>adding new capacity </a:t>
            </a:r>
            <a:r>
              <a:rPr lang="en-US" sz="850" dirty="0">
                <a:solidFill>
                  <a:sysClr val="windowText" lastClr="000000"/>
                </a:solidFill>
              </a:rPr>
              <a:t>over using existing ones, is shifting companies from buying green energy certificates to PPAs.</a:t>
            </a:r>
          </a:p>
          <a:p>
            <a:r>
              <a:rPr lang="en-US" sz="1050" dirty="0">
                <a:solidFill>
                  <a:sysClr val="windowText" lastClr="000000"/>
                </a:solidFill>
              </a:rPr>
              <a:t>There is still </a:t>
            </a:r>
            <a:r>
              <a:rPr lang="en-US" sz="1050" b="1" dirty="0">
                <a:solidFill>
                  <a:sysClr val="windowText" lastClr="000000"/>
                </a:solidFill>
              </a:rPr>
              <a:t>potential for growth:</a:t>
            </a:r>
            <a:r>
              <a:rPr lang="en-US" sz="1050" dirty="0">
                <a:solidFill>
                  <a:sysClr val="windowText" lastClr="000000"/>
                </a:solidFill>
              </a:rPr>
              <a:t> Columbia University’s Center for Global Energy policy estimates that </a:t>
            </a:r>
            <a:r>
              <a:rPr lang="en-US" sz="1050" b="1" dirty="0">
                <a:solidFill>
                  <a:sysClr val="windowText" lastClr="000000"/>
                </a:solidFill>
              </a:rPr>
              <a:t>only 3% of the US commercial and industrial energy market is covered by PPAs</a:t>
            </a:r>
            <a:r>
              <a:rPr lang="en-US" sz="1050" dirty="0">
                <a:solidFill>
                  <a:sysClr val="windowText" lastClr="000000"/>
                </a:solidFill>
              </a:rPr>
              <a:t>.</a:t>
            </a:r>
          </a:p>
          <a:p>
            <a:pPr lvl="1"/>
            <a:r>
              <a:rPr lang="en-US" sz="850" dirty="0">
                <a:solidFill>
                  <a:sysClr val="windowText" lastClr="000000"/>
                </a:solidFill>
              </a:rPr>
              <a:t>Despite being the </a:t>
            </a:r>
            <a:r>
              <a:rPr lang="en-US" sz="850" b="1" dirty="0">
                <a:solidFill>
                  <a:sysClr val="windowText" lastClr="000000"/>
                </a:solidFill>
              </a:rPr>
              <a:t>largest PPA market, the US has seen deals decrease by 16% </a:t>
            </a:r>
            <a:r>
              <a:rPr lang="en-US" sz="850" dirty="0">
                <a:solidFill>
                  <a:sysClr val="windowText" lastClr="000000"/>
                </a:solidFill>
              </a:rPr>
              <a:t>from a record high in 2022 </a:t>
            </a:r>
            <a:r>
              <a:rPr lang="en-US" sz="850" b="1" dirty="0">
                <a:solidFill>
                  <a:sysClr val="windowText" lastClr="000000"/>
                </a:solidFill>
              </a:rPr>
              <a:t>due to interest rate and PPA price </a:t>
            </a:r>
            <a:r>
              <a:rPr lang="en-US" sz="850" b="1" dirty="0">
                <a:solidFill>
                  <a:sysClr val="windowText" lastClr="000000"/>
                </a:solidFill>
                <a:hlinkClick r:id="rId50"/>
              </a:rPr>
              <a:t>CGEP</a:t>
            </a:r>
            <a:r>
              <a:rPr lang="en-US" sz="850" dirty="0">
                <a:solidFill>
                  <a:sysClr val="windowText" lastClr="000000"/>
                </a:solidFill>
              </a:rPr>
              <a:t>.</a:t>
            </a:r>
            <a:endParaRPr lang="en-US" sz="850" dirty="0">
              <a:solidFill>
                <a:sysClr val="windowText" lastClr="000000"/>
              </a:solidFill>
              <a:cs typeface="Arial"/>
            </a:endParaRPr>
          </a:p>
          <a:p>
            <a:r>
              <a:rPr lang="en-US" sz="1050" b="1" dirty="0">
                <a:solidFill>
                  <a:sysClr val="windowText" lastClr="000000"/>
                </a:solidFill>
              </a:rPr>
              <a:t>Regulatory challenges </a:t>
            </a:r>
            <a:r>
              <a:rPr lang="en-US" sz="1050" dirty="0">
                <a:solidFill>
                  <a:sysClr val="windowText" lastClr="000000"/>
                </a:solidFill>
              </a:rPr>
              <a:t>also remain a barrier in many markets, with issues ranging from </a:t>
            </a:r>
            <a:r>
              <a:rPr lang="en-US" sz="1050" b="1" dirty="0">
                <a:solidFill>
                  <a:sysClr val="windowText" lastClr="000000"/>
                </a:solidFill>
              </a:rPr>
              <a:t>state-controlled utilities </a:t>
            </a:r>
            <a:r>
              <a:rPr lang="en-US" sz="1050" dirty="0">
                <a:solidFill>
                  <a:sysClr val="windowText" lastClr="000000"/>
                </a:solidFill>
              </a:rPr>
              <a:t>to </a:t>
            </a:r>
            <a:r>
              <a:rPr lang="en-US" sz="1050" b="1" dirty="0">
                <a:solidFill>
                  <a:sysClr val="windowText" lastClr="000000"/>
                </a:solidFill>
              </a:rPr>
              <a:t>restrictions on transporting electricity </a:t>
            </a:r>
            <a:r>
              <a:rPr lang="en-US" sz="1050" dirty="0">
                <a:solidFill>
                  <a:sysClr val="windowText" lastClr="000000"/>
                </a:solidFill>
              </a:rPr>
              <a:t>to the end user for PPAs.</a:t>
            </a:r>
          </a:p>
          <a:p>
            <a:pPr marL="0" indent="0" algn="ctr">
              <a:buNone/>
            </a:pPr>
            <a:endParaRPr lang="en-AT" sz="1600" dirty="0" err="1">
              <a:solidFill>
                <a:schemeClr val="tx1"/>
              </a:solidFill>
            </a:endParaRPr>
          </a:p>
        </p:txBody>
      </p:sp>
      <p:sp>
        <p:nvSpPr>
          <p:cNvPr id="8" name="TextBox 7">
            <a:extLst>
              <a:ext uri="{FF2B5EF4-FFF2-40B4-BE49-F238E27FC236}">
                <a16:creationId xmlns:a16="http://schemas.microsoft.com/office/drawing/2014/main" id="{00654DCF-2476-AA24-6410-9B4C44DB0C8A}"/>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Commercial</a:t>
            </a:r>
          </a:p>
        </p:txBody>
      </p:sp>
      <p:sp>
        <p:nvSpPr>
          <p:cNvPr id="14" name="Rectangular Callout 13">
            <a:extLst>
              <a:ext uri="{FF2B5EF4-FFF2-40B4-BE49-F238E27FC236}">
                <a16:creationId xmlns:a16="http://schemas.microsoft.com/office/drawing/2014/main" id="{EAF56B98-60A0-C6D7-D372-605FA369B25D}"/>
              </a:ext>
            </a:extLst>
          </p:cNvPr>
          <p:cNvSpPr/>
          <p:nvPr/>
        </p:nvSpPr>
        <p:spPr bwMode="gray">
          <a:xfrm>
            <a:off x="4019550" y="2349500"/>
            <a:ext cx="1474368" cy="769938"/>
          </a:xfrm>
          <a:prstGeom prst="wedgeRectCallout">
            <a:avLst>
              <a:gd name="adj1" fmla="val 41167"/>
              <a:gd name="adj2" fmla="val 6678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rial"/>
                <a:ea typeface="+mn-ea"/>
                <a:cs typeface="+mn-cs"/>
              </a:rPr>
              <a:t>PPAs are now active in 75 countries, including the US, EU, China, and India</a:t>
            </a:r>
          </a:p>
          <a:p>
            <a:pPr marL="0" indent="0" algn="ctr">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2779454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668389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3" imgW="347" imgH="348" progId="TCLayout.ActiveDocument.1">
                  <p:embed/>
                </p:oleObj>
              </mc:Choice>
              <mc:Fallback>
                <p:oleObj name="think-cell Slide" r:id="rId73" imgW="347" imgH="348" progId="TCLayout.ActiveDocument.1">
                  <p:embed/>
                  <p:pic>
                    <p:nvPicPr>
                      <p:cNvPr id="7" name="think-cell data - do not delete" hidden="1"/>
                      <p:cNvPicPr/>
                      <p:nvPr/>
                    </p:nvPicPr>
                    <p:blipFill>
                      <a:blip r:embed="rId7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Community solar is an increasingly popular way for more consumers to access the benefits of residential solar PV</a:t>
            </a:r>
          </a:p>
        </p:txBody>
      </p:sp>
      <p:cxnSp>
        <p:nvCxnSpPr>
          <p:cNvPr id="11" name="Straight Connector 10"/>
          <p:cNvCxnSpPr/>
          <p:nvPr>
            <p:custDataLst>
              <p:tags r:id="rId3"/>
            </p:custDataLst>
          </p:nvPr>
        </p:nvCxnSpPr>
        <p:spPr bwMode="gray">
          <a:xfrm>
            <a:off x="868363" y="4446588"/>
            <a:ext cx="6954838"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4A2A4555-6B59-B725-65FC-4AC57FD00ACE}"/>
              </a:ext>
            </a:extLst>
          </p:cNvPr>
          <p:cNvCxnSpPr/>
          <p:nvPr>
            <p:custDataLst>
              <p:tags r:id="rId4"/>
            </p:custDataLst>
          </p:nvPr>
        </p:nvCxnSpPr>
        <p:spPr bwMode="gray">
          <a:xfrm>
            <a:off x="868363" y="2884488"/>
            <a:ext cx="6954838"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26ACE74B-A861-6368-9331-A98305B64BC4}"/>
              </a:ext>
            </a:extLst>
          </p:cNvPr>
          <p:cNvCxnSpPr/>
          <p:nvPr>
            <p:custDataLst>
              <p:tags r:id="rId5"/>
            </p:custDataLst>
          </p:nvPr>
        </p:nvCxnSpPr>
        <p:spPr bwMode="gray">
          <a:xfrm>
            <a:off x="868363" y="4133850"/>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51174633-638B-B7C2-2C91-C2646E1BCAFF}"/>
              </a:ext>
            </a:extLst>
          </p:cNvPr>
          <p:cNvCxnSpPr/>
          <p:nvPr>
            <p:custDataLst>
              <p:tags r:id="rId6"/>
            </p:custDataLst>
          </p:nvPr>
        </p:nvCxnSpPr>
        <p:spPr bwMode="gray">
          <a:xfrm>
            <a:off x="868363" y="5695950"/>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E13A2A38-09A7-43D8-CD35-7A8002C981F3}"/>
              </a:ext>
            </a:extLst>
          </p:cNvPr>
          <p:cNvCxnSpPr/>
          <p:nvPr>
            <p:custDataLst>
              <p:tags r:id="rId7"/>
            </p:custDataLst>
          </p:nvPr>
        </p:nvCxnSpPr>
        <p:spPr bwMode="gray">
          <a:xfrm>
            <a:off x="868363" y="5383213"/>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78A280E5-78E3-29F2-F44C-4D7D658DB35D}"/>
              </a:ext>
            </a:extLst>
          </p:cNvPr>
          <p:cNvCxnSpPr/>
          <p:nvPr>
            <p:custDataLst>
              <p:tags r:id="rId8"/>
            </p:custDataLst>
          </p:nvPr>
        </p:nvCxnSpPr>
        <p:spPr bwMode="gray">
          <a:xfrm>
            <a:off x="868363" y="5072063"/>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6A895C08-59C6-281D-A705-E384982C4C8A}"/>
              </a:ext>
            </a:extLst>
          </p:cNvPr>
          <p:cNvCxnSpPr/>
          <p:nvPr>
            <p:custDataLst>
              <p:tags r:id="rId9"/>
            </p:custDataLst>
          </p:nvPr>
        </p:nvCxnSpPr>
        <p:spPr bwMode="gray">
          <a:xfrm>
            <a:off x="868363" y="4759325"/>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981B77D1-9319-B0FB-AB31-4CE7572C24EA}"/>
              </a:ext>
            </a:extLst>
          </p:cNvPr>
          <p:cNvCxnSpPr/>
          <p:nvPr>
            <p:custDataLst>
              <p:tags r:id="rId10"/>
            </p:custDataLst>
          </p:nvPr>
        </p:nvCxnSpPr>
        <p:spPr bwMode="gray">
          <a:xfrm>
            <a:off x="868363" y="3821113"/>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ACA81AB9-53C8-162C-FEE3-CD44F13B7170}"/>
              </a:ext>
            </a:extLst>
          </p:cNvPr>
          <p:cNvCxnSpPr/>
          <p:nvPr>
            <p:custDataLst>
              <p:tags r:id="rId11"/>
            </p:custDataLst>
          </p:nvPr>
        </p:nvCxnSpPr>
        <p:spPr bwMode="gray">
          <a:xfrm>
            <a:off x="868363" y="3508375"/>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0D96E864-1E29-F2B5-579E-CC3FCFC9B449}"/>
              </a:ext>
            </a:extLst>
          </p:cNvPr>
          <p:cNvCxnSpPr/>
          <p:nvPr>
            <p:custDataLst>
              <p:tags r:id="rId12"/>
            </p:custDataLst>
          </p:nvPr>
        </p:nvCxnSpPr>
        <p:spPr bwMode="gray">
          <a:xfrm>
            <a:off x="868363" y="3197225"/>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F3647614-15E8-9C1E-C8AF-C27B63FB0AA0}"/>
              </a:ext>
            </a:extLst>
          </p:cNvPr>
          <p:cNvCxnSpPr/>
          <p:nvPr>
            <p:custDataLst>
              <p:tags r:id="rId13"/>
            </p:custDataLst>
          </p:nvPr>
        </p:nvCxnSpPr>
        <p:spPr bwMode="gray">
          <a:xfrm>
            <a:off x="868363" y="2571750"/>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26" name="Chart 325">
            <a:extLst>
              <a:ext uri="{FF2B5EF4-FFF2-40B4-BE49-F238E27FC236}">
                <a16:creationId xmlns:a16="http://schemas.microsoft.com/office/drawing/2014/main" id="{D4F69B79-50D9-0C9E-3059-2FD562F708D3}"/>
              </a:ext>
            </a:extLst>
          </p:cNvPr>
          <p:cNvGraphicFramePr/>
          <p:nvPr>
            <p:custDataLst>
              <p:tags r:id="rId14"/>
            </p:custDataLst>
          </p:nvPr>
        </p:nvGraphicFramePr>
        <p:xfrm>
          <a:off x="785813" y="2489200"/>
          <a:ext cx="7119937" cy="3602038"/>
        </p:xfrm>
        <a:graphic>
          <a:graphicData uri="http://schemas.openxmlformats.org/drawingml/2006/chart">
            <c:chart xmlns:c="http://schemas.openxmlformats.org/drawingml/2006/chart" xmlns:r="http://schemas.openxmlformats.org/officeDocument/2006/relationships" r:id="rId75"/>
          </a:graphicData>
        </a:graphic>
      </p:graphicFrame>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682625" y="59182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D122186-6EB2-4714-A8E5-89C648FBBA5D}"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387350" y="435610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12FA34-7E87-4AAE-B478-DC6081A5F6F4}" type="datetime'1'''''',''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Text Placeholder 10">
            <a:extLst>
              <a:ext uri="{FF2B5EF4-FFF2-40B4-BE49-F238E27FC236}">
                <a16:creationId xmlns:a16="http://schemas.microsoft.com/office/drawing/2014/main" id="{6B627EF3-9006-86C0-3E9F-2067C9909FE0}"/>
              </a:ext>
            </a:extLst>
          </p:cNvPr>
          <p:cNvSpPr txBox="1">
            <a:spLocks/>
          </p:cNvSpPr>
          <p:nvPr>
            <p:custDataLst>
              <p:tags r:id="rId17"/>
            </p:custDataLst>
          </p:nvPr>
        </p:nvSpPr>
        <p:spPr bwMode="gray">
          <a:xfrm>
            <a:off x="387350" y="27940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D2ACAFF-2CBA-48CA-82D1-63C31E0F4DD7}" type="datetime'''''''''''2'''''',''''''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514350" y="5605464"/>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4DEFE7-994E-4ABF-8056-3428CDFC90B4}"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514350" y="529272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A461CD5-6D59-4CA2-BA8D-13E053F48265}"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14350" y="498157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7C68095-FCAF-47DB-89BB-B43D91864138}"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7"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14350" y="4668839"/>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60AAB38-C4B4-4C2A-AD54-2968050E28CA}" type="datetime'''''''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8"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87350" y="4043364"/>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4C5D4EE-3F2A-4A6B-8408-236ACE9FE038}" type="datetime'''''''1'''''''',''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87350" y="3730626"/>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F0634F0-180C-4C32-8FEB-37EEF1E5AF4D}" type="datetime'''''''''''1'''''''''''',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1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87350" y="341788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C084B33-98BB-4A42-95F1-BFC3389AD460}" type="datetime'''1'''''''''''',''''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1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87350" y="310673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B2ADEC-8522-4BDD-838C-811FAB466BEC}" type="datetime'''''''''1'',''''''''''''''''''''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1,800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1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87350" y="2481264"/>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16E0C6-254B-4A47-8DD4-F34154776E67}" type="datetime'''''''''''''2'''''''''''''''''''''''''',''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2,200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54"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5399088" y="3832225"/>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449FE25-5076-4810-860E-25FE7038CF64}" type="datetime'''1'',''''2''''''''6''''''''''''''''''''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1,260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useBgFill="1">
        <p:nvSpPr>
          <p:cNvPr id="25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6035675" y="2503488"/>
            <a:ext cx="412750"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11A11CF-E524-4733-83B2-5111DA74B39F}" type="datetime'''2,''''1''''''1''''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2,110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useBgFill="1">
        <p:nvSpPr>
          <p:cNvPr id="25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6726238" y="468788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71A6EAC-F8AB-4C97-BA82-6FFA85BBEB90}" type="datetime'''''''''''''''7''''''''''''''''''''''''''''''''1''''''''''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712</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57"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7296150" y="4175125"/>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EF69F8-3B72-4AB1-8B4B-9B2C75DE9AA3}" type="datetime'''''''''''''''''''''''''''1'',0''''''4''''''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1,041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5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4830763" y="48768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B60F38C-DF50-4634-BDFF-99E53EAF387B}" type="datetime'''''''''''''''5''9''''''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591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0096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F1959C8-EE6A-4400-ABCD-B736A9502A7C}" type="datetime'''2''''''''''''''''''''''''0''''''1''''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2013</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6414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90439D2-9A5C-4CE1-8EAA-5CAE908368CD}" type="datetime'2''''''''0''''''''''''''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2014</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2"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227488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885019-3E62-4E73-A71E-4FD3AC711805}" type="datetime'''''''''''''''''''''''''''''''2''0''''''''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3"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290671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E53A00-D6DC-4033-95D3-488173CA7407}" type="datetime'''''''''''2''''''0''''''''''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2016</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4"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353853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1D3F4F3-A13A-4723-8C2E-A6AB91E0A6E3}" type="datetime'''''''''''''''''2''''0''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5"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1703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C166CB3-3AE2-4115-A718-A31FECE27F57}" type="datetime'''2''0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48037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798AE17-0D6A-4DC7-A17E-48743CCFE54F}" type="datetime'''''''''''''20''''''''''''''''''''''''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543560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31F393D-504C-4F37-A801-2A6F49DF5C88}" type="datetime'''''''''2''''''''''0''''2''''''''''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606742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4CA166B-2B6C-4C27-A42D-5EAA7506F6E7}" type="datetime'''''''''''''2''''''0''''''''''''''2''''''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9"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66992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984300C-3B5B-4AEE-82F0-76B5D5A26AAB}" type="datetime'2''''''0''''''''2''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70"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73326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D0ED718-443B-4130-8875-B183112444DF}"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 Placeholder 10">
            <a:extLst>
              <a:ext uri="{FF2B5EF4-FFF2-40B4-BE49-F238E27FC236}">
                <a16:creationId xmlns:a16="http://schemas.microsoft.com/office/drawing/2014/main" id="{C0968209-1178-796F-F1CF-ADFDE88913A2}"/>
              </a:ext>
            </a:extLst>
          </p:cNvPr>
          <p:cNvSpPr txBox="1">
            <a:spLocks/>
          </p:cNvSpPr>
          <p:nvPr>
            <p:custDataLst>
              <p:tags r:id="rId43"/>
            </p:custDataLst>
          </p:nvPr>
        </p:nvSpPr>
        <p:spPr bwMode="gray">
          <a:xfrm>
            <a:off x="1120775" y="5789613"/>
            <a:ext cx="128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4ECB335-949D-46DE-856D-D537069FED55}" type="datetime'''''''''''''''''''''''''''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 Placeholder 10">
            <a:extLst>
              <a:ext uri="{FF2B5EF4-FFF2-40B4-BE49-F238E27FC236}">
                <a16:creationId xmlns:a16="http://schemas.microsoft.com/office/drawing/2014/main" id="{2E9F8788-14E4-52F2-359D-E83001B27515}"/>
              </a:ext>
            </a:extLst>
          </p:cNvPr>
          <p:cNvSpPr txBox="1">
            <a:spLocks/>
          </p:cNvSpPr>
          <p:nvPr>
            <p:custDataLst>
              <p:tags r:id="rId44"/>
            </p:custDataLst>
          </p:nvPr>
        </p:nvSpPr>
        <p:spPr bwMode="gray">
          <a:xfrm>
            <a:off x="1709738" y="5761038"/>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22ECE2E-B7F1-4574-8468-B22F2F3C0938}" type="datetime'''''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25</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4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gray">
          <a:xfrm>
            <a:off x="2343150" y="5732463"/>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4E723CC-D9A1-4C00-B0AC-521249BE054E}" type="datetime'''''''''''4''''''''''''''''''''''''''''''''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43</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useBgFill="1">
        <p:nvSpPr>
          <p:cNvPr id="250"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2933700" y="557847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7D9DD5B-61A2-4DB7-975D-50594DFE64B6}" type="datetime'''''''''''''''''''''''''''''''''''''''''14''''''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142</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51"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3565525" y="4892675"/>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B87CA05-15E8-4FAE-B490-6EC5BD6A363A}" type="datetime'''''''''''''''''''''''''''''''''''''''5''8''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581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useBgFill="1">
        <p:nvSpPr>
          <p:cNvPr id="252"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4197350" y="4692650"/>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5343AB3-F3EE-4717-9169-37E8D5FA14F2}" type="datetime'''''7''''''''''1''''''''''''''''''''''''''''''''''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710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387350" y="2155825"/>
            <a:ext cx="4456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New community solar capacity added by year and state (in MWac)</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45" name="btfpNotesBox847178"/>
          <p:cNvSpPr txBox="1"/>
          <p:nvPr>
            <p:custDataLst>
              <p:tags r:id="rId50"/>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6"/>
              </a:rPr>
              <a:t>NREL, Community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7"/>
              </a:rPr>
              <a:t>Solar Deployment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8"/>
              </a:rPr>
              <a:t>NREL, Community Solar 101</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Hassan Riaz, Max de Boer, Lara Geiger, Marcelo Cibie</a:t>
            </a:r>
            <a:r>
              <a:rPr lang="en-US" sz="800" dirty="0">
                <a:solidFill>
                  <a:srgbClr val="000000"/>
                </a:solidFill>
                <a:latin typeface="Arial"/>
              </a:rPr>
              <a:t>,</a:t>
            </a:r>
            <a:r>
              <a:rPr lang="en-US" sz="800" dirty="0">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19" name="Rectangle 18"/>
          <p:cNvSpPr/>
          <p:nvPr/>
        </p:nvSpPr>
        <p:spPr bwMode="gray">
          <a:xfrm>
            <a:off x="904310" y="2572793"/>
            <a:ext cx="1411853" cy="218334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24"/>
          <p:cNvSpPr/>
          <p:nvPr>
            <p:custDataLst>
              <p:tags r:id="rId51"/>
            </p:custDataLst>
          </p:nvPr>
        </p:nvSpPr>
        <p:spPr bwMode="auto">
          <a:xfrm>
            <a:off x="868363" y="2571750"/>
            <a:ext cx="1447800" cy="21701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1" name="Rectangle 370"/>
          <p:cNvSpPr/>
          <p:nvPr>
            <p:custDataLst>
              <p:tags r:id="rId52"/>
            </p:custDataLst>
          </p:nvPr>
        </p:nvSpPr>
        <p:spPr bwMode="auto">
          <a:xfrm>
            <a:off x="928688" y="2636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2" name="Rectangle 371"/>
          <p:cNvSpPr/>
          <p:nvPr>
            <p:custDataLst>
              <p:tags r:id="rId53"/>
            </p:custDataLst>
          </p:nvPr>
        </p:nvSpPr>
        <p:spPr bwMode="auto">
          <a:xfrm>
            <a:off x="928688" y="2870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3" name="Rectangle 372"/>
          <p:cNvSpPr/>
          <p:nvPr>
            <p:custDataLst>
              <p:tags r:id="rId54"/>
            </p:custDataLst>
          </p:nvPr>
        </p:nvSpPr>
        <p:spPr bwMode="auto">
          <a:xfrm>
            <a:off x="928688" y="3103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4" name="Rectangle 373"/>
          <p:cNvSpPr/>
          <p:nvPr>
            <p:custDataLst>
              <p:tags r:id="rId55"/>
            </p:custDataLst>
          </p:nvPr>
        </p:nvSpPr>
        <p:spPr bwMode="auto">
          <a:xfrm>
            <a:off x="928688" y="3336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5" name="Rectangle 374"/>
          <p:cNvSpPr/>
          <p:nvPr>
            <p:custDataLst>
              <p:tags r:id="rId56"/>
            </p:custDataLst>
          </p:nvPr>
        </p:nvSpPr>
        <p:spPr bwMode="auto">
          <a:xfrm>
            <a:off x="928688" y="357028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6" name="Rectangle 375"/>
          <p:cNvSpPr/>
          <p:nvPr>
            <p:custDataLst>
              <p:tags r:id="rId57"/>
            </p:custDataLst>
          </p:nvPr>
        </p:nvSpPr>
        <p:spPr bwMode="auto">
          <a:xfrm>
            <a:off x="928688" y="3803650"/>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95511C82-F4BB-EE4C-FEF1-F60FA87C8BB0}"/>
              </a:ext>
            </a:extLst>
          </p:cNvPr>
          <p:cNvSpPr/>
          <p:nvPr>
            <p:custDataLst>
              <p:tags r:id="rId58"/>
            </p:custDataLst>
          </p:nvPr>
        </p:nvSpPr>
        <p:spPr bwMode="auto">
          <a:xfrm>
            <a:off x="928688" y="4503738"/>
            <a:ext cx="214313" cy="160338"/>
          </a:xfrm>
          <a:prstGeom prst="rect">
            <a:avLst/>
          </a:prstGeom>
          <a:solidFill>
            <a:srgbClr val="96969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984FEF8-2CF6-322A-5A02-AA0CEA88718A}"/>
              </a:ext>
            </a:extLst>
          </p:cNvPr>
          <p:cNvSpPr/>
          <p:nvPr>
            <p:custDataLst>
              <p:tags r:id="rId59"/>
            </p:custDataLst>
          </p:nvPr>
        </p:nvSpPr>
        <p:spPr bwMode="auto">
          <a:xfrm>
            <a:off x="928688" y="4037013"/>
            <a:ext cx="214313" cy="160338"/>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BB9F36F-EE0A-B87B-CBC3-D15A4AC5D06A}"/>
              </a:ext>
            </a:extLst>
          </p:cNvPr>
          <p:cNvSpPr/>
          <p:nvPr>
            <p:custDataLst>
              <p:tags r:id="rId60"/>
            </p:custDataLst>
          </p:nvPr>
        </p:nvSpPr>
        <p:spPr bwMode="auto">
          <a:xfrm>
            <a:off x="928688" y="4270375"/>
            <a:ext cx="214313" cy="160338"/>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62"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1193800" y="2632075"/>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3B996FD-13B8-4877-9B2B-FAA99DA7D037}" type="datetime'''F''''''''''''l''''''''''or''''''''''''''id''a'''''''''''''''">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Florida</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64"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auto">
          <a:xfrm>
            <a:off x="1193800" y="2865438"/>
            <a:ext cx="700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A989300-58C9-4787-BD14-440B76342E23}" type="datetime'''''M''''''''''''''i''''''''nn''''e''s''''''''''''''ot''''a'">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Minnesota</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65"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auto">
          <a:xfrm>
            <a:off x="1193800" y="3098800"/>
            <a:ext cx="642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50E8793-C391-43E4-930D-891B7A7D7D81}" type="datetime'''''''''N''e''''''''''''w'' ''''''Y''''''''''o''r''''k'''">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New York</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67"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1193800" y="3332163"/>
            <a:ext cx="1014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34B1BFF-6EA4-4B6D-94E8-E9C0CF2B9E6D}" type="datetime'''M''''''''a''''ssa''c''h''us''e''''''''''''t''''''t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Massachusetts</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68" name="Text Placeholder 10">
            <a:extLst>
              <a:ext uri="{FF2B5EF4-FFF2-40B4-BE49-F238E27FC236}">
                <a16:creationId xmlns:a16="http://schemas.microsoft.com/office/drawing/2014/main" id="{115DFB91-512B-3844-A114-92FBEDCA92F2}"/>
              </a:ext>
            </a:extLst>
          </p:cNvPr>
          <p:cNvSpPr>
            <a:spLocks noGrp="1"/>
          </p:cNvSpPr>
          <p:nvPr>
            <p:custDataLst>
              <p:tags r:id="rId65"/>
            </p:custDataLst>
          </p:nvPr>
        </p:nvSpPr>
        <p:spPr bwMode="auto">
          <a:xfrm>
            <a:off x="1193800" y="3565525"/>
            <a:ext cx="3968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3C097D-3196-4830-A9D9-A799AB2BB163}" type="datetime'''''''''T''''e''''''''x''''''''''''''a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Texas</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69" name="Text Placeholder 10">
            <a:extLst>
              <a:ext uri="{FF2B5EF4-FFF2-40B4-BE49-F238E27FC236}">
                <a16:creationId xmlns:a16="http://schemas.microsoft.com/office/drawing/2014/main" id="{115DFB91-512B-3844-A114-92FBEDCA92F2}"/>
              </a:ext>
            </a:extLst>
          </p:cNvPr>
          <p:cNvSpPr>
            <a:spLocks noGrp="1"/>
          </p:cNvSpPr>
          <p:nvPr>
            <p:custDataLst>
              <p:tags r:id="rId66"/>
            </p:custDataLst>
          </p:nvPr>
        </p:nvSpPr>
        <p:spPr bwMode="auto">
          <a:xfrm>
            <a:off x="1193800" y="3798888"/>
            <a:ext cx="514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50428DA-ECC7-4977-8B00-BA05C980B87E}" type="datetime'''''''A''r''''''iz''o''n''a'''''''''''''''''''''''''">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Arizona</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Text Placeholder 10">
            <a:extLst>
              <a:ext uri="{FF2B5EF4-FFF2-40B4-BE49-F238E27FC236}">
                <a16:creationId xmlns:a16="http://schemas.microsoft.com/office/drawing/2014/main" id="{A81214BF-B33D-C2D5-9386-F1871FD5AE88}"/>
              </a:ext>
            </a:extLst>
          </p:cNvPr>
          <p:cNvSpPr>
            <a:spLocks noGrp="1"/>
          </p:cNvSpPr>
          <p:nvPr>
            <p:custDataLst>
              <p:tags r:id="rId67"/>
            </p:custDataLst>
          </p:nvPr>
        </p:nvSpPr>
        <p:spPr bwMode="auto">
          <a:xfrm>
            <a:off x="1193800" y="4498975"/>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522EDE0-7A01-4275-A094-95CB73E09C38}" type="datetime'''''''O''t''''''''he''''''r'''''''''">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 Placeholder 10">
            <a:extLst>
              <a:ext uri="{FF2B5EF4-FFF2-40B4-BE49-F238E27FC236}">
                <a16:creationId xmlns:a16="http://schemas.microsoft.com/office/drawing/2014/main" id="{88BFD393-474F-783B-19CC-3C10CFDE18F0}"/>
              </a:ext>
            </a:extLst>
          </p:cNvPr>
          <p:cNvSpPr>
            <a:spLocks noGrp="1"/>
          </p:cNvSpPr>
          <p:nvPr>
            <p:custDataLst>
              <p:tags r:id="rId68"/>
            </p:custDataLst>
          </p:nvPr>
        </p:nvSpPr>
        <p:spPr bwMode="auto">
          <a:xfrm>
            <a:off x="1193800" y="4032250"/>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FF3576-940C-4A59-B5A4-C1FDDF84D120}" type="datetime'''''''''I''''''ll''''''''i''n''''''''''''''''''o''i''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Illinois</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 Placeholder 10">
            <a:extLst>
              <a:ext uri="{FF2B5EF4-FFF2-40B4-BE49-F238E27FC236}">
                <a16:creationId xmlns:a16="http://schemas.microsoft.com/office/drawing/2014/main" id="{136CAB9D-63BB-994D-032A-8FF3B67FBD94}"/>
              </a:ext>
            </a:extLst>
          </p:cNvPr>
          <p:cNvSpPr>
            <a:spLocks noGrp="1"/>
          </p:cNvSpPr>
          <p:nvPr>
            <p:custDataLst>
              <p:tags r:id="rId69"/>
            </p:custDataLst>
          </p:nvPr>
        </p:nvSpPr>
        <p:spPr bwMode="auto">
          <a:xfrm>
            <a:off x="1193800" y="4265613"/>
            <a:ext cx="793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F60B75D-DDEF-499A-867B-14E1BBB8E829}" type="datetime'''''''''''New'''' ''J''''''''''e''''''''''rs''''ey'">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New Jersey</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83" name="btfpColumnHeaderBox683879"/>
          <p:cNvGrpSpPr/>
          <p:nvPr>
            <p:custDataLst>
              <p:tags r:id="rId70"/>
            </p:custDataLst>
          </p:nvPr>
        </p:nvGrpSpPr>
        <p:grpSpPr>
          <a:xfrm>
            <a:off x="329184" y="1554480"/>
            <a:ext cx="7488237" cy="318997"/>
            <a:chOff x="6362031" y="1163932"/>
            <a:chExt cx="5495528" cy="318997"/>
          </a:xfrm>
        </p:grpSpPr>
        <p:sp>
          <p:nvSpPr>
            <p:cNvPr id="381" name="btfpColumnHeaderBoxText683879"/>
            <p:cNvSpPr txBox="1"/>
            <p:nvPr/>
          </p:nvSpPr>
          <p:spPr bwMode="gray">
            <a:xfrm>
              <a:off x="6362031" y="1163932"/>
              <a:ext cx="5495528"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Community solar deployment focused on small number of states</a:t>
              </a:r>
            </a:p>
          </p:txBody>
        </p:sp>
        <p:cxnSp>
          <p:nvCxnSpPr>
            <p:cNvPr id="382" name="btfpColumnHeaderBoxLine683879"/>
            <p:cNvCxnSpPr/>
            <p:nvPr/>
          </p:nvCxnSpPr>
          <p:spPr bwMode="gray">
            <a:xfrm>
              <a:off x="6362031" y="1464634"/>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14" name="Rectangle 213">
            <a:extLst>
              <a:ext uri="{FF2B5EF4-FFF2-40B4-BE49-F238E27FC236}">
                <a16:creationId xmlns:a16="http://schemas.microsoft.com/office/drawing/2014/main" id="{ACC6CB0D-A463-59D6-F057-885CFFC9B0B9}"/>
              </a:ext>
            </a:extLst>
          </p:cNvPr>
          <p:cNvSpPr/>
          <p:nvPr/>
        </p:nvSpPr>
        <p:spPr bwMode="gray">
          <a:xfrm>
            <a:off x="8255000" y="1554480"/>
            <a:ext cx="3540124" cy="351758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Community solar is a solar project an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asset owner pursues</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 with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residential participants signing up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to receive a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share of the benefits and funding the project</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Homeowners, renters, and businesses can have equal access to community solar,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including low- to moderate-income customers</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 This b</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uilds a stronger, more distributed, and more resilient electric grid.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Customers either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buy or lease a part of a larger, off-site solar PV site</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A utility company buys the electricity generated by the community solar project. In return, the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participants receive credits to offset their own electricity bills</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a:t>
            </a:r>
          </a:p>
        </p:txBody>
      </p:sp>
      <p:sp>
        <p:nvSpPr>
          <p:cNvPr id="2" name="TextBox 1">
            <a:extLst>
              <a:ext uri="{FF2B5EF4-FFF2-40B4-BE49-F238E27FC236}">
                <a16:creationId xmlns:a16="http://schemas.microsoft.com/office/drawing/2014/main" id="{B5BB77A4-0194-075F-6EED-2B916FCE41BF}"/>
              </a:ext>
            </a:extLst>
          </p:cNvPr>
          <p:cNvSpPr txBox="1"/>
          <p:nvPr/>
        </p:nvSpPr>
        <p:spPr bwMode="gray">
          <a:xfrm>
            <a:off x="-1" y="-9665"/>
            <a:ext cx="2801815"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Commercial - Community</a:t>
            </a:r>
          </a:p>
        </p:txBody>
      </p:sp>
    </p:spTree>
    <p:custDataLst>
      <p:tags r:id="rId1"/>
    </p:custDataLst>
    <p:extLst>
      <p:ext uri="{BB962C8B-B14F-4D97-AF65-F5344CB8AC3E}">
        <p14:creationId xmlns:p14="http://schemas.microsoft.com/office/powerpoint/2010/main" val="3088808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30276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Utility-scale PV can take a variety of equity-debt structures, but project finance with tax equity remains a preferred staple</a:t>
            </a:r>
          </a:p>
        </p:txBody>
      </p:sp>
      <p:sp>
        <p:nvSpPr>
          <p:cNvPr id="77" name="btfpNotesBox12540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18"/>
              </a:rPr>
              <a:t>FS-UNEP (2020)</a:t>
            </a:r>
            <a:r>
              <a:rPr lang="en-US" sz="800" dirty="0">
                <a:solidFill>
                  <a:srgbClr val="000000"/>
                </a:solidFill>
              </a:rPr>
              <a:t>; </a:t>
            </a:r>
            <a:r>
              <a:rPr lang="en-US" sz="800" dirty="0">
                <a:solidFill>
                  <a:srgbClr val="000000"/>
                </a:solidFill>
                <a:hlinkClick r:id="rId19"/>
              </a:rPr>
              <a:t>CPI</a:t>
            </a:r>
            <a:r>
              <a:rPr lang="en-US" sz="800" dirty="0">
                <a:solidFill>
                  <a:srgbClr val="000000"/>
                </a:solidFill>
              </a:rPr>
              <a:t> (2023); </a:t>
            </a:r>
            <a:r>
              <a:rPr lang="en-US" sz="800" dirty="0">
                <a:solidFill>
                  <a:srgbClr val="000000"/>
                </a:solidFill>
                <a:hlinkClick r:id="rId20"/>
              </a:rPr>
              <a:t>Steffen (2018), The importance of project finance for renewable energy projects</a:t>
            </a:r>
            <a:r>
              <a:rPr lang="en-US" sz="800" dirty="0">
                <a:solidFill>
                  <a:srgbClr val="000000"/>
                </a:solidFill>
              </a:rPr>
              <a:t>; </a:t>
            </a:r>
            <a:r>
              <a:rPr lang="en-US" sz="800" dirty="0">
                <a:solidFill>
                  <a:srgbClr val="000000"/>
                </a:solidFill>
                <a:hlinkClick r:id="rId21"/>
              </a:rPr>
              <a:t>Pv magazine</a:t>
            </a:r>
            <a:r>
              <a:rPr lang="en-US" sz="800" dirty="0">
                <a:solidFill>
                  <a:srgbClr val="000000"/>
                </a:solidFill>
              </a:rPr>
              <a:t>; </a:t>
            </a:r>
            <a:r>
              <a:rPr lang="en-US" sz="800" dirty="0">
                <a:solidFill>
                  <a:srgbClr val="000000"/>
                </a:solidFill>
                <a:hlinkClick r:id="rId22"/>
              </a:rPr>
              <a:t>WSGR</a:t>
            </a:r>
            <a:endParaRPr lang="en-US" sz="800" dirty="0">
              <a:solidFill>
                <a:srgbClr val="000000"/>
              </a:solidFill>
            </a:endParaRPr>
          </a:p>
          <a:p>
            <a:pPr marL="0" indent="0">
              <a:spcBef>
                <a:spcPts val="0"/>
              </a:spcBef>
              <a:buNone/>
            </a:pPr>
            <a:r>
              <a:rPr lang="en-US" sz="800" dirty="0">
                <a:solidFill>
                  <a:srgbClr val="000000"/>
                </a:solidFill>
              </a:rPr>
              <a:t>Credit: Isabel Hoyos, Taicheng Jin, Hassan Riaz, Hyae Ryung Kim, and</a:t>
            </a:r>
            <a:r>
              <a:rPr lang="en-US" sz="800" dirty="0"/>
              <a:t> </a:t>
            </a:r>
            <a:r>
              <a:rPr lang="en-US" sz="800" dirty="0">
                <a:solidFill>
                  <a:srgbClr val="000000"/>
                </a:solidFill>
                <a:hlinkClick r:id="rId23"/>
              </a:rPr>
              <a:t>Gernot Wagner</a:t>
            </a:r>
            <a:r>
              <a:rPr lang="en-US" sz="800" dirty="0">
                <a:solidFill>
                  <a:srgbClr val="000000"/>
                </a:solidFill>
              </a:rPr>
              <a:t> (23 September 2024); share/adapt </a:t>
            </a:r>
            <a:r>
              <a:rPr lang="en-US" sz="800" dirty="0">
                <a:solidFill>
                  <a:srgbClr val="000000"/>
                </a:solidFill>
                <a:hlinkClick r:id="rId24"/>
              </a:rPr>
              <a:t>with attribution</a:t>
            </a:r>
            <a:r>
              <a:rPr lang="en-US" sz="800" dirty="0">
                <a:solidFill>
                  <a:srgbClr val="000000"/>
                </a:solidFill>
              </a:rPr>
              <a:t>. Contact: </a:t>
            </a:r>
            <a:r>
              <a:rPr lang="en-US" sz="800" dirty="0">
                <a:solidFill>
                  <a:srgbClr val="000000"/>
                </a:solidFill>
                <a:hlinkClick r:id="rId25"/>
              </a:rPr>
              <a:t>gwagner@columbia.edu</a:t>
            </a:r>
            <a:r>
              <a:rPr lang="en-US" sz="800" dirty="0">
                <a:solidFill>
                  <a:srgbClr val="000000"/>
                </a:solidFill>
              </a:rPr>
              <a:t> </a:t>
            </a: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759822" y="1554480"/>
            <a:ext cx="3101977" cy="43627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spAutoFit/>
          </a:bodyPr>
          <a:lstStyle/>
          <a:p>
            <a:pPr marL="0" indent="0">
              <a:spcBef>
                <a:spcPts val="600"/>
              </a:spcBef>
              <a:buNone/>
            </a:pPr>
            <a:r>
              <a:rPr lang="en-US" sz="1250" b="1" dirty="0">
                <a:solidFill>
                  <a:sysClr val="windowText" lastClr="000000"/>
                </a:solidFill>
              </a:rPr>
              <a:t>Observations</a:t>
            </a:r>
            <a:endParaRPr lang="en-US" sz="1250" dirty="0">
              <a:solidFill>
                <a:schemeClr val="tx1"/>
              </a:solidFill>
            </a:endParaRPr>
          </a:p>
          <a:p>
            <a:pPr>
              <a:spcBef>
                <a:spcPts val="600"/>
              </a:spcBef>
              <a:spcAft>
                <a:spcPts val="600"/>
              </a:spcAft>
            </a:pPr>
            <a:r>
              <a:rPr lang="en-US" sz="1050" dirty="0">
                <a:solidFill>
                  <a:schemeClr val="tx1"/>
                </a:solidFill>
              </a:rPr>
              <a:t>Since 2013, the </a:t>
            </a:r>
            <a:r>
              <a:rPr lang="en-US" sz="1050" b="1" dirty="0">
                <a:solidFill>
                  <a:schemeClr val="tx1"/>
                </a:solidFill>
              </a:rPr>
              <a:t>share of debt financing in global renewable investments has increased from ~23% to ~55%</a:t>
            </a:r>
            <a:r>
              <a:rPr lang="en-US" sz="1050" dirty="0">
                <a:solidFill>
                  <a:schemeClr val="tx1"/>
                </a:solidFill>
              </a:rPr>
              <a:t>, primarily driven by increased cash flow visibility through PPAs.</a:t>
            </a:r>
          </a:p>
          <a:p>
            <a:pPr>
              <a:spcBef>
                <a:spcPts val="600"/>
              </a:spcBef>
              <a:spcAft>
                <a:spcPts val="600"/>
              </a:spcAft>
            </a:pPr>
            <a:r>
              <a:rPr lang="en-US" sz="1050" dirty="0">
                <a:solidFill>
                  <a:schemeClr val="tx1"/>
                </a:solidFill>
              </a:rPr>
              <a:t>Since 2004, project finance has become an established financing alternative, increasing its share from </a:t>
            </a:r>
            <a:r>
              <a:rPr lang="en-US" sz="1050" b="1" dirty="0">
                <a:solidFill>
                  <a:schemeClr val="tx1"/>
                </a:solidFill>
              </a:rPr>
              <a:t>~15% to ~35% of renewable energy asset finance</a:t>
            </a:r>
            <a:r>
              <a:rPr lang="en-US" sz="1050" dirty="0">
                <a:solidFill>
                  <a:schemeClr val="tx1"/>
                </a:solidFill>
              </a:rPr>
              <a:t>.</a:t>
            </a:r>
          </a:p>
          <a:p>
            <a:pPr>
              <a:spcBef>
                <a:spcPts val="0"/>
              </a:spcBef>
              <a:spcAft>
                <a:spcPts val="600"/>
              </a:spcAft>
            </a:pPr>
            <a:r>
              <a:rPr lang="en-US" sz="1050" dirty="0">
                <a:solidFill>
                  <a:schemeClr val="tx1"/>
                </a:solidFill>
              </a:rPr>
              <a:t>Project finance offers </a:t>
            </a:r>
            <a:r>
              <a:rPr lang="en-US" sz="1050" b="1" dirty="0">
                <a:solidFill>
                  <a:schemeClr val="tx1"/>
                </a:solidFill>
              </a:rPr>
              <a:t>two main benefits to renewable projects </a:t>
            </a:r>
            <a:r>
              <a:rPr lang="en-US" sz="1050" dirty="0">
                <a:solidFill>
                  <a:schemeClr val="tx1"/>
                </a:solidFill>
              </a:rPr>
              <a:t>vis-à-vis</a:t>
            </a:r>
            <a:r>
              <a:rPr lang="en-US" sz="1050" b="1" dirty="0">
                <a:solidFill>
                  <a:schemeClr val="tx1"/>
                </a:solidFill>
              </a:rPr>
              <a:t> </a:t>
            </a:r>
            <a:r>
              <a:rPr lang="en-US" sz="1050" dirty="0">
                <a:solidFill>
                  <a:schemeClr val="tx1"/>
                </a:solidFill>
              </a:rPr>
              <a:t>balance sheet alternatives:</a:t>
            </a:r>
          </a:p>
          <a:p>
            <a:pPr lvl="1">
              <a:spcBef>
                <a:spcPts val="0"/>
              </a:spcBef>
            </a:pPr>
            <a:r>
              <a:rPr lang="en-US" sz="850" b="1" dirty="0">
                <a:solidFill>
                  <a:schemeClr val="tx1"/>
                </a:solidFill>
              </a:rPr>
              <a:t>Corporate or balance sheet financing</a:t>
            </a:r>
            <a:r>
              <a:rPr lang="en-US" sz="850" dirty="0">
                <a:solidFill>
                  <a:schemeClr val="tx1"/>
                </a:solidFill>
              </a:rPr>
              <a:t>: Decision is based on the entire balance sheet of a company </a:t>
            </a:r>
          </a:p>
          <a:p>
            <a:pPr lvl="1">
              <a:spcBef>
                <a:spcPts val="0"/>
              </a:spcBef>
            </a:pPr>
            <a:r>
              <a:rPr lang="en-US" sz="850" b="1" dirty="0">
                <a:solidFill>
                  <a:schemeClr val="tx1"/>
                </a:solidFill>
              </a:rPr>
              <a:t>Project finance</a:t>
            </a:r>
            <a:r>
              <a:rPr lang="en-US" sz="850" dirty="0">
                <a:solidFill>
                  <a:schemeClr val="tx1"/>
                </a:solidFill>
              </a:rPr>
              <a:t>: On the cash flow generating capacity of a special purpose vehicle (SPV)</a:t>
            </a:r>
            <a:endParaRPr lang="en-US" sz="1050" dirty="0">
              <a:solidFill>
                <a:schemeClr val="tx1"/>
              </a:solidFill>
            </a:endParaRPr>
          </a:p>
          <a:p>
            <a:pPr lvl="1">
              <a:spcBef>
                <a:spcPts val="0"/>
              </a:spcBef>
            </a:pPr>
            <a:r>
              <a:rPr lang="en-US" sz="850" dirty="0">
                <a:solidFill>
                  <a:schemeClr val="tx1"/>
                </a:solidFill>
              </a:rPr>
              <a:t>Use of an </a:t>
            </a:r>
            <a:r>
              <a:rPr lang="en-US" sz="850" b="1" dirty="0">
                <a:solidFill>
                  <a:schemeClr val="tx1"/>
                </a:solidFill>
              </a:rPr>
              <a:t>SPV</a:t>
            </a:r>
            <a:r>
              <a:rPr lang="en-US" sz="850" dirty="0">
                <a:solidFill>
                  <a:schemeClr val="tx1"/>
                </a:solidFill>
              </a:rPr>
              <a:t>, </a:t>
            </a:r>
            <a:r>
              <a:rPr lang="en-US" sz="850" b="1" dirty="0">
                <a:solidFill>
                  <a:schemeClr val="tx1"/>
                </a:solidFill>
              </a:rPr>
              <a:t>legally and commercially separate </a:t>
            </a:r>
            <a:r>
              <a:rPr lang="en-US" sz="850" dirty="0">
                <a:solidFill>
                  <a:schemeClr val="tx1"/>
                </a:solidFill>
              </a:rPr>
              <a:t>from the project developer</a:t>
            </a:r>
          </a:p>
          <a:p>
            <a:pPr lvl="1">
              <a:spcBef>
                <a:spcPts val="0"/>
              </a:spcBef>
            </a:pPr>
            <a:r>
              <a:rPr lang="en-US" sz="850" dirty="0">
                <a:solidFill>
                  <a:schemeClr val="tx1"/>
                </a:solidFill>
              </a:rPr>
              <a:t>SPV financed with </a:t>
            </a:r>
            <a:r>
              <a:rPr lang="en-US" sz="850" b="1" dirty="0">
                <a:solidFill>
                  <a:schemeClr val="tx1"/>
                </a:solidFill>
              </a:rPr>
              <a:t>limited guarantees from the project developer;</a:t>
            </a:r>
            <a:r>
              <a:rPr lang="en-US" sz="850" dirty="0">
                <a:solidFill>
                  <a:schemeClr val="tx1"/>
                </a:solidFill>
              </a:rPr>
              <a:t> </a:t>
            </a:r>
            <a:r>
              <a:rPr lang="en-US" sz="850" b="1" dirty="0">
                <a:solidFill>
                  <a:schemeClr val="tx1"/>
                </a:solidFill>
              </a:rPr>
              <a:t>lenders do not have recourse </a:t>
            </a:r>
            <a:r>
              <a:rPr lang="en-US" sz="850" dirty="0">
                <a:solidFill>
                  <a:schemeClr val="tx1"/>
                </a:solidFill>
              </a:rPr>
              <a:t>on the other businesses of the project developer and rely on the project’s cash flows for repayment</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Utility-scale</a:t>
            </a:r>
          </a:p>
        </p:txBody>
      </p:sp>
      <p:sp>
        <p:nvSpPr>
          <p:cNvPr id="245" name="btfpColumnHeaderBoxText334488">
            <a:extLst>
              <a:ext uri="{FF2B5EF4-FFF2-40B4-BE49-F238E27FC236}">
                <a16:creationId xmlns:a16="http://schemas.microsoft.com/office/drawing/2014/main" id="{42B4B566-BA95-E4E2-17DB-7183585BF995}"/>
              </a:ext>
            </a:extLst>
          </p:cNvPr>
          <p:cNvSpPr txBox="1"/>
          <p:nvPr/>
        </p:nvSpPr>
        <p:spPr bwMode="gray">
          <a:xfrm>
            <a:off x="4384674" y="1523702"/>
            <a:ext cx="4375148" cy="257442"/>
          </a:xfrm>
          <a:prstGeom prst="rect">
            <a:avLst/>
          </a:prstGeom>
          <a:noFill/>
        </p:spPr>
        <p:txBody>
          <a:bodyPr vert="horz" wrap="square" lIns="36036" tIns="36036" rIns="36036" bIns="36036" rtlCol="0" anchor="b">
            <a:spAutoFit/>
          </a:bodyPr>
          <a:lstStyle/>
          <a:p>
            <a:pPr marL="0" indent="0">
              <a:spcBef>
                <a:spcPts val="0"/>
              </a:spcBef>
              <a:buNone/>
            </a:pPr>
            <a:r>
              <a:rPr lang="en-US" sz="1200" b="1" dirty="0">
                <a:solidFill>
                  <a:srgbClr val="000000"/>
                </a:solidFill>
              </a:rPr>
              <a:t>Excelsior Energy’s </a:t>
            </a:r>
            <a:r>
              <a:rPr lang="en-US" sz="1200" dirty="0">
                <a:solidFill>
                  <a:srgbClr val="000000"/>
                </a:solidFill>
              </a:rPr>
              <a:t>$1.41 billion package for </a:t>
            </a:r>
            <a:r>
              <a:rPr lang="en-US" sz="1200" b="1" dirty="0">
                <a:solidFill>
                  <a:srgbClr val="000000"/>
                </a:solidFill>
              </a:rPr>
              <a:t>Faraday Solar</a:t>
            </a:r>
          </a:p>
        </p:txBody>
      </p:sp>
      <p:cxnSp>
        <p:nvCxnSpPr>
          <p:cNvPr id="246" name="btfpColumnHeaderBoxLine334488">
            <a:extLst>
              <a:ext uri="{FF2B5EF4-FFF2-40B4-BE49-F238E27FC236}">
                <a16:creationId xmlns:a16="http://schemas.microsoft.com/office/drawing/2014/main" id="{ACF95D5F-E506-EB6E-AF02-4487943078DC}"/>
              </a:ext>
            </a:extLst>
          </p:cNvPr>
          <p:cNvCxnSpPr>
            <a:cxnSpLocks/>
          </p:cNvCxnSpPr>
          <p:nvPr/>
        </p:nvCxnSpPr>
        <p:spPr bwMode="gray">
          <a:xfrm>
            <a:off x="4384674" y="1828800"/>
            <a:ext cx="416714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24377E2A-68F8-34BF-F117-AF3898598399}"/>
              </a:ext>
            </a:extLst>
          </p:cNvPr>
          <p:cNvGraphicFramePr/>
          <p:nvPr>
            <p:custDataLst>
              <p:tags r:id="rId4"/>
            </p:custDataLst>
            <p:extLst>
              <p:ext uri="{D42A27DB-BD31-4B8C-83A1-F6EECF244321}">
                <p14:modId xmlns:p14="http://schemas.microsoft.com/office/powerpoint/2010/main" val="3412352000"/>
              </p:ext>
            </p:extLst>
          </p:nvPr>
        </p:nvGraphicFramePr>
        <p:xfrm>
          <a:off x="4076700" y="1592263"/>
          <a:ext cx="2419350" cy="2162175"/>
        </p:xfrm>
        <a:graphic>
          <a:graphicData uri="http://schemas.openxmlformats.org/drawingml/2006/chart">
            <c:chart xmlns:c="http://schemas.openxmlformats.org/drawingml/2006/chart" xmlns:r="http://schemas.openxmlformats.org/officeDocument/2006/relationships" r:id="rId26"/>
          </a:graphicData>
        </a:graphic>
      </p:graphicFrame>
      <p:sp>
        <p:nvSpPr>
          <p:cNvPr id="366" name="Rectangle 365">
            <a:extLst>
              <a:ext uri="{FF2B5EF4-FFF2-40B4-BE49-F238E27FC236}">
                <a16:creationId xmlns:a16="http://schemas.microsoft.com/office/drawing/2014/main" id="{3266724B-8903-09F5-2A2E-E76DF5E5E3E4}"/>
              </a:ext>
            </a:extLst>
          </p:cNvPr>
          <p:cNvSpPr/>
          <p:nvPr>
            <p:custDataLst>
              <p:tags r:id="rId5"/>
            </p:custDataLst>
          </p:nvPr>
        </p:nvSpPr>
        <p:spPr bwMode="auto">
          <a:xfrm>
            <a:off x="6275388" y="2870200"/>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63" name="Rectangle 362">
            <a:extLst>
              <a:ext uri="{FF2B5EF4-FFF2-40B4-BE49-F238E27FC236}">
                <a16:creationId xmlns:a16="http://schemas.microsoft.com/office/drawing/2014/main" id="{04EC47AC-9970-88B4-4E1F-2FC8D3114551}"/>
              </a:ext>
            </a:extLst>
          </p:cNvPr>
          <p:cNvSpPr/>
          <p:nvPr>
            <p:custDataLst>
              <p:tags r:id="rId6"/>
            </p:custDataLst>
          </p:nvPr>
        </p:nvSpPr>
        <p:spPr bwMode="auto">
          <a:xfrm>
            <a:off x="6275388" y="2260600"/>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65" name="Rectangle 364">
            <a:extLst>
              <a:ext uri="{FF2B5EF4-FFF2-40B4-BE49-F238E27FC236}">
                <a16:creationId xmlns:a16="http://schemas.microsoft.com/office/drawing/2014/main" id="{92E9DCC2-E12B-EA77-6052-D2FD8F6F78AF}"/>
              </a:ext>
            </a:extLst>
          </p:cNvPr>
          <p:cNvSpPr/>
          <p:nvPr>
            <p:custDataLst>
              <p:tags r:id="rId7"/>
            </p:custDataLst>
          </p:nvPr>
        </p:nvSpPr>
        <p:spPr bwMode="auto">
          <a:xfrm>
            <a:off x="6275388" y="2667000"/>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64" name="Rectangle 363">
            <a:extLst>
              <a:ext uri="{FF2B5EF4-FFF2-40B4-BE49-F238E27FC236}">
                <a16:creationId xmlns:a16="http://schemas.microsoft.com/office/drawing/2014/main" id="{35E6DD8B-5449-F368-589F-4A3292A13973}"/>
              </a:ext>
            </a:extLst>
          </p:cNvPr>
          <p:cNvSpPr/>
          <p:nvPr>
            <p:custDataLst>
              <p:tags r:id="rId8"/>
            </p:custDataLst>
          </p:nvPr>
        </p:nvSpPr>
        <p:spPr bwMode="auto">
          <a:xfrm>
            <a:off x="6275388" y="2463800"/>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46" name="Text Placeholder 10">
            <a:extLst>
              <a:ext uri="{FF2B5EF4-FFF2-40B4-BE49-F238E27FC236}">
                <a16:creationId xmlns:a16="http://schemas.microsoft.com/office/drawing/2014/main" id="{B5E16377-D8D0-24DD-E6F8-32FEE0FB1147}"/>
              </a:ext>
            </a:extLst>
          </p:cNvPr>
          <p:cNvSpPr txBox="1">
            <a:spLocks/>
          </p:cNvSpPr>
          <p:nvPr>
            <p:custDataLst>
              <p:tags r:id="rId9"/>
            </p:custDataLst>
          </p:nvPr>
        </p:nvSpPr>
        <p:spPr bwMode="auto">
          <a:xfrm>
            <a:off x="6505575" y="2255838"/>
            <a:ext cx="16525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A61641-60F6-479C-915A-2857C1A8F250}" type="datetime'Tax ''E''qu''''ity ''(PTC'''''''' Par''''t''''ne''rshi''''p)'">
              <a:rPr lang="en-US" altLang="en-US" sz="1000" smtClean="0"/>
              <a:pPr marL="0" indent="0">
                <a:spcBef>
                  <a:spcPct val="0"/>
                </a:spcBef>
                <a:spcAft>
                  <a:spcPct val="0"/>
                </a:spcAft>
                <a:buNone/>
              </a:pPr>
              <a:t>Tax Equity (PTC Partnership)</a:t>
            </a:fld>
            <a:endParaRPr lang="en-US" sz="1000" dirty="0"/>
          </a:p>
        </p:txBody>
      </p:sp>
      <p:sp>
        <p:nvSpPr>
          <p:cNvPr id="347" name="Text Placeholder 10">
            <a:extLst>
              <a:ext uri="{FF2B5EF4-FFF2-40B4-BE49-F238E27FC236}">
                <a16:creationId xmlns:a16="http://schemas.microsoft.com/office/drawing/2014/main" id="{726BCC2F-2199-D615-545F-9E528A6B4486}"/>
              </a:ext>
            </a:extLst>
          </p:cNvPr>
          <p:cNvSpPr txBox="1">
            <a:spLocks/>
          </p:cNvSpPr>
          <p:nvPr>
            <p:custDataLst>
              <p:tags r:id="rId10"/>
            </p:custDataLst>
          </p:nvPr>
        </p:nvSpPr>
        <p:spPr bwMode="auto">
          <a:xfrm>
            <a:off x="6505575" y="2459038"/>
            <a:ext cx="938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07FF36-5863-4674-9EBB-21E55586530C}" type="datetime'S''''''''y''''''''ndic''a''''te''''''d'''' ''''''''Loan'''''">
              <a:rPr lang="en-US" altLang="en-US" sz="1000" smtClean="0"/>
              <a:pPr marL="0" indent="0">
                <a:spcBef>
                  <a:spcPct val="0"/>
                </a:spcBef>
                <a:spcAft>
                  <a:spcPct val="0"/>
                </a:spcAft>
                <a:buNone/>
              </a:pPr>
              <a:t>Syndicated Loan</a:t>
            </a:fld>
            <a:endParaRPr lang="en-US" sz="1000" dirty="0"/>
          </a:p>
        </p:txBody>
      </p:sp>
      <p:sp>
        <p:nvSpPr>
          <p:cNvPr id="354" name="Text Placeholder 10">
            <a:extLst>
              <a:ext uri="{FF2B5EF4-FFF2-40B4-BE49-F238E27FC236}">
                <a16:creationId xmlns:a16="http://schemas.microsoft.com/office/drawing/2014/main" id="{BC160417-49F1-35AB-BC25-9F4FE0AB03EF}"/>
              </a:ext>
            </a:extLst>
          </p:cNvPr>
          <p:cNvSpPr txBox="1">
            <a:spLocks/>
          </p:cNvSpPr>
          <p:nvPr>
            <p:custDataLst>
              <p:tags r:id="rId11"/>
            </p:custDataLst>
          </p:nvPr>
        </p:nvSpPr>
        <p:spPr bwMode="auto">
          <a:xfrm>
            <a:off x="6505575" y="2865438"/>
            <a:ext cx="1008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46BB207-3C57-4AFA-ABCB-09AFCFE85EF4}" type="datetime'''A''''''n''''c''''i''''''''ll''''ary'' F''acilit''i''''''es'">
              <a:rPr lang="en-US" altLang="en-US" sz="1000" smtClean="0"/>
              <a:pPr marL="0" indent="0">
                <a:spcBef>
                  <a:spcPct val="0"/>
                </a:spcBef>
                <a:spcAft>
                  <a:spcPct val="0"/>
                </a:spcAft>
                <a:buNone/>
              </a:pPr>
              <a:t>Ancillary Facilities</a:t>
            </a:fld>
            <a:endParaRPr lang="en-US" sz="1000" dirty="0"/>
          </a:p>
        </p:txBody>
      </p:sp>
      <p:sp>
        <p:nvSpPr>
          <p:cNvPr id="348" name="Text Placeholder 10">
            <a:extLst>
              <a:ext uri="{FF2B5EF4-FFF2-40B4-BE49-F238E27FC236}">
                <a16:creationId xmlns:a16="http://schemas.microsoft.com/office/drawing/2014/main" id="{2C577039-737B-FE38-835E-B4FE091BFFE7}"/>
              </a:ext>
            </a:extLst>
          </p:cNvPr>
          <p:cNvSpPr txBox="1">
            <a:spLocks/>
          </p:cNvSpPr>
          <p:nvPr>
            <p:custDataLst>
              <p:tags r:id="rId12"/>
            </p:custDataLst>
          </p:nvPr>
        </p:nvSpPr>
        <p:spPr bwMode="auto">
          <a:xfrm>
            <a:off x="6505575" y="2662238"/>
            <a:ext cx="12969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t>Tax Equity Bridge Loan</a:t>
            </a:r>
            <a:endParaRPr lang="en-US" sz="1000" dirty="0"/>
          </a:p>
        </p:txBody>
      </p:sp>
      <p:sp>
        <p:nvSpPr>
          <p:cNvPr id="369" name="Text Placeholder 10">
            <a:extLst>
              <a:ext uri="{FF2B5EF4-FFF2-40B4-BE49-F238E27FC236}">
                <a16:creationId xmlns:a16="http://schemas.microsoft.com/office/drawing/2014/main" id="{7FDF528F-4E7F-FD75-CE30-C0EE008B31D4}"/>
              </a:ext>
            </a:extLst>
          </p:cNvPr>
          <p:cNvSpPr txBox="1">
            <a:spLocks/>
          </p:cNvSpPr>
          <p:nvPr>
            <p:custDataLst>
              <p:tags r:id="rId13"/>
            </p:custDataLst>
          </p:nvPr>
        </p:nvSpPr>
        <p:spPr bwMode="auto">
          <a:xfrm>
            <a:off x="5000625" y="2566988"/>
            <a:ext cx="5746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dirty="0"/>
              <a:t>$1.41B</a:t>
            </a:r>
            <a:endParaRPr lang="en-US" sz="1400" dirty="0"/>
          </a:p>
        </p:txBody>
      </p:sp>
      <p:sp>
        <p:nvSpPr>
          <p:cNvPr id="440" name="TextBox 439">
            <a:extLst>
              <a:ext uri="{FF2B5EF4-FFF2-40B4-BE49-F238E27FC236}">
                <a16:creationId xmlns:a16="http://schemas.microsoft.com/office/drawing/2014/main" id="{0825814F-9E71-7487-64F2-F2E605E61290}"/>
              </a:ext>
            </a:extLst>
          </p:cNvPr>
          <p:cNvSpPr txBox="1"/>
          <p:nvPr/>
        </p:nvSpPr>
        <p:spPr bwMode="gray">
          <a:xfrm>
            <a:off x="4627562" y="3642408"/>
            <a:ext cx="3530595" cy="2400657"/>
          </a:xfrm>
          <a:prstGeom prst="rect">
            <a:avLst/>
          </a:prstGeom>
          <a:solidFill>
            <a:schemeClr val="accent1">
              <a:lumMod val="20000"/>
              <a:lumOff val="80000"/>
            </a:schemeClr>
          </a:solidFill>
          <a:ln>
            <a:solidFill>
              <a:schemeClr val="bg1"/>
            </a:solidFill>
          </a:ln>
        </p:spPr>
        <p:txBody>
          <a:bodyPr wrap="square" lIns="137160" tIns="137160" rIns="274320" bIns="137160" rtlCol="0">
            <a:spAutoFit/>
          </a:bodyPr>
          <a:lstStyle/>
          <a:p>
            <a:pPr marL="0" indent="0" algn="l">
              <a:spcBef>
                <a:spcPts val="0"/>
              </a:spcBef>
              <a:spcAft>
                <a:spcPts val="600"/>
              </a:spcAft>
              <a:buNone/>
            </a:pPr>
            <a:r>
              <a:rPr lang="en-US" sz="900" b="1" dirty="0"/>
              <a:t>Typical lending fees for project financing:</a:t>
            </a:r>
          </a:p>
          <a:p>
            <a:pPr marL="0" indent="0" algn="l">
              <a:spcBef>
                <a:spcPts val="0"/>
              </a:spcBef>
              <a:spcAft>
                <a:spcPts val="600"/>
              </a:spcAft>
              <a:buNone/>
            </a:pPr>
            <a:r>
              <a:rPr lang="en-US" sz="900" dirty="0"/>
              <a:t>(i) 2</a:t>
            </a:r>
            <a:r>
              <a:rPr lang="en-US" sz="900" b="1" dirty="0"/>
              <a:t>–</a:t>
            </a:r>
            <a:r>
              <a:rPr lang="en-US" sz="900" dirty="0"/>
              <a:t>6% of the aggregate loan commitment as an arranging or structuring fee</a:t>
            </a:r>
          </a:p>
          <a:p>
            <a:pPr marL="0" indent="0" algn="l">
              <a:spcBef>
                <a:spcPts val="0"/>
              </a:spcBef>
              <a:spcAft>
                <a:spcPts val="600"/>
              </a:spcAft>
              <a:buNone/>
            </a:pPr>
            <a:r>
              <a:rPr lang="en-US" sz="900" dirty="0"/>
              <a:t>(ii) 1% of aggregate loan commitment as a syndication fee </a:t>
            </a:r>
          </a:p>
          <a:p>
            <a:pPr marL="0" indent="0" algn="l">
              <a:spcBef>
                <a:spcPts val="0"/>
              </a:spcBef>
              <a:spcAft>
                <a:spcPts val="600"/>
              </a:spcAft>
              <a:buNone/>
            </a:pPr>
            <a:r>
              <a:rPr lang="en-US" sz="900" dirty="0"/>
              <a:t>(iii) $75,000 annual administrative agency fee</a:t>
            </a:r>
          </a:p>
          <a:p>
            <a:pPr marL="0" indent="0" algn="l">
              <a:spcBef>
                <a:spcPts val="0"/>
              </a:spcBef>
              <a:spcAft>
                <a:spcPts val="600"/>
              </a:spcAft>
              <a:buNone/>
            </a:pPr>
            <a:r>
              <a:rPr lang="en-US" sz="900" dirty="0"/>
              <a:t>(iv) $50,000 annual collateral agency fee</a:t>
            </a:r>
          </a:p>
          <a:p>
            <a:pPr marL="0" indent="0" algn="l">
              <a:spcBef>
                <a:spcPts val="0"/>
              </a:spcBef>
              <a:spcAft>
                <a:spcPts val="600"/>
              </a:spcAft>
              <a:buNone/>
            </a:pPr>
            <a:r>
              <a:rPr lang="en-US" sz="900" dirty="0"/>
              <a:t>(v) Facility fees to each lender in the syndicate in an amount between 0.75</a:t>
            </a:r>
            <a:r>
              <a:rPr lang="en-US" sz="900" b="1" dirty="0"/>
              <a:t>–</a:t>
            </a:r>
            <a:r>
              <a:rPr lang="en-US" sz="900" dirty="0"/>
              <a:t>1.5% of each lender’s commitment. </a:t>
            </a:r>
          </a:p>
          <a:p>
            <a:pPr marL="0" indent="0" algn="l">
              <a:spcBef>
                <a:spcPts val="0"/>
              </a:spcBef>
              <a:spcAft>
                <a:spcPts val="600"/>
              </a:spcAft>
              <a:buNone/>
            </a:pPr>
            <a:r>
              <a:rPr lang="en-US" sz="900" dirty="0"/>
              <a:t>In addition, the project company will be required to pay the professional fees and administrative expenses of each of the lenders in evaluating the transaction, negotiating the loan documents, and providing the loans.</a:t>
            </a:r>
          </a:p>
        </p:txBody>
      </p:sp>
      <p:sp>
        <p:nvSpPr>
          <p:cNvPr id="441" name="TextBox 440">
            <a:extLst>
              <a:ext uri="{FF2B5EF4-FFF2-40B4-BE49-F238E27FC236}">
                <a16:creationId xmlns:a16="http://schemas.microsoft.com/office/drawing/2014/main" id="{50B224B6-E869-205E-0615-03E5BFE3FD89}"/>
              </a:ext>
            </a:extLst>
          </p:cNvPr>
          <p:cNvSpPr txBox="1"/>
          <p:nvPr/>
        </p:nvSpPr>
        <p:spPr bwMode="gray">
          <a:xfrm>
            <a:off x="414406" y="2155874"/>
            <a:ext cx="1911931" cy="430887"/>
          </a:xfrm>
          <a:prstGeom prst="rect">
            <a:avLst/>
          </a:prstGeom>
          <a:solidFill>
            <a:schemeClr val="tx1"/>
          </a:solidFill>
        </p:spPr>
        <p:txBody>
          <a:bodyPr wrap="square" lIns="137160" tIns="137160" rIns="274320" bIns="137160" rtlCol="0">
            <a:spAutoFit/>
          </a:bodyPr>
          <a:lstStyle/>
          <a:p>
            <a:pPr marL="0" indent="0" algn="l">
              <a:spcBef>
                <a:spcPts val="600"/>
              </a:spcBef>
              <a:spcAft>
                <a:spcPts val="600"/>
              </a:spcAft>
              <a:buNone/>
            </a:pPr>
            <a:r>
              <a:rPr lang="en-US" sz="1000" b="1" dirty="0">
                <a:solidFill>
                  <a:schemeClr val="bg1"/>
                </a:solidFill>
              </a:rPr>
              <a:t>Project Revenues</a:t>
            </a:r>
          </a:p>
        </p:txBody>
      </p:sp>
      <p:sp>
        <p:nvSpPr>
          <p:cNvPr id="442" name="TextBox 441">
            <a:extLst>
              <a:ext uri="{FF2B5EF4-FFF2-40B4-BE49-F238E27FC236}">
                <a16:creationId xmlns:a16="http://schemas.microsoft.com/office/drawing/2014/main" id="{CE51DCD7-F20A-645B-7F37-86976CC30ED9}"/>
              </a:ext>
            </a:extLst>
          </p:cNvPr>
          <p:cNvSpPr txBox="1"/>
          <p:nvPr/>
        </p:nvSpPr>
        <p:spPr bwMode="gray">
          <a:xfrm>
            <a:off x="414407" y="2718937"/>
            <a:ext cx="1911938" cy="430887"/>
          </a:xfrm>
          <a:prstGeom prst="rect">
            <a:avLst/>
          </a:prstGeom>
          <a:solidFill>
            <a:schemeClr val="bg2">
              <a:lumMod val="50000"/>
            </a:schemeClr>
          </a:solidFill>
        </p:spPr>
        <p:txBody>
          <a:bodyPr wrap="square" lIns="137160" tIns="137160" rIns="274320" bIns="137160" rtlCol="0">
            <a:spAutoFit/>
          </a:bodyPr>
          <a:lstStyle/>
          <a:p>
            <a:pPr marL="0" indent="0" algn="l">
              <a:spcBef>
                <a:spcPts val="600"/>
              </a:spcBef>
              <a:spcAft>
                <a:spcPts val="600"/>
              </a:spcAft>
              <a:buNone/>
            </a:pPr>
            <a:r>
              <a:rPr lang="en-US" sz="1000" b="1" dirty="0">
                <a:solidFill>
                  <a:schemeClr val="bg1"/>
                </a:solidFill>
              </a:rPr>
              <a:t>Construction / Operating</a:t>
            </a:r>
          </a:p>
        </p:txBody>
      </p:sp>
      <p:sp>
        <p:nvSpPr>
          <p:cNvPr id="443" name="TextBox 442">
            <a:extLst>
              <a:ext uri="{FF2B5EF4-FFF2-40B4-BE49-F238E27FC236}">
                <a16:creationId xmlns:a16="http://schemas.microsoft.com/office/drawing/2014/main" id="{CF1A0292-7A52-3B38-849B-2B3914B81651}"/>
              </a:ext>
            </a:extLst>
          </p:cNvPr>
          <p:cNvSpPr txBox="1"/>
          <p:nvPr/>
        </p:nvSpPr>
        <p:spPr bwMode="gray">
          <a:xfrm>
            <a:off x="414406" y="3282000"/>
            <a:ext cx="1911934" cy="430887"/>
          </a:xfrm>
          <a:prstGeom prst="rect">
            <a:avLst/>
          </a:prstGeom>
          <a:solidFill>
            <a:schemeClr val="bg2">
              <a:lumMod val="75000"/>
            </a:schemeClr>
          </a:solidFill>
        </p:spPr>
        <p:txBody>
          <a:bodyPr wrap="square" lIns="137160" tIns="137160" rIns="274320" bIns="137160" rtlCol="0">
            <a:spAutoFit/>
          </a:bodyPr>
          <a:lstStyle/>
          <a:p>
            <a:pPr marL="0" indent="0" algn="l">
              <a:spcBef>
                <a:spcPts val="600"/>
              </a:spcBef>
              <a:spcAft>
                <a:spcPts val="600"/>
              </a:spcAft>
              <a:buNone/>
            </a:pPr>
            <a:r>
              <a:rPr lang="en-US" sz="1000" b="1" dirty="0">
                <a:solidFill>
                  <a:schemeClr val="bg1"/>
                </a:solidFill>
              </a:rPr>
              <a:t>Debt Payment</a:t>
            </a:r>
          </a:p>
        </p:txBody>
      </p:sp>
      <p:sp>
        <p:nvSpPr>
          <p:cNvPr id="444" name="TextBox 443">
            <a:extLst>
              <a:ext uri="{FF2B5EF4-FFF2-40B4-BE49-F238E27FC236}">
                <a16:creationId xmlns:a16="http://schemas.microsoft.com/office/drawing/2014/main" id="{D05A4D0C-4FFD-6C75-1307-1A740A842D32}"/>
              </a:ext>
            </a:extLst>
          </p:cNvPr>
          <p:cNvSpPr txBox="1"/>
          <p:nvPr/>
        </p:nvSpPr>
        <p:spPr bwMode="gray">
          <a:xfrm>
            <a:off x="414405" y="3845063"/>
            <a:ext cx="1911934" cy="430887"/>
          </a:xfrm>
          <a:prstGeom prst="rect">
            <a:avLst/>
          </a:prstGeom>
          <a:solidFill>
            <a:schemeClr val="bg2">
              <a:lumMod val="60000"/>
              <a:lumOff val="40000"/>
            </a:schemeClr>
          </a:solidFill>
        </p:spPr>
        <p:txBody>
          <a:bodyPr wrap="square" lIns="137160" tIns="137160" rIns="274320" bIns="137160" rtlCol="0">
            <a:spAutoFit/>
          </a:bodyPr>
          <a:lstStyle/>
          <a:p>
            <a:pPr marL="0" indent="0" algn="l">
              <a:spcBef>
                <a:spcPts val="600"/>
              </a:spcBef>
              <a:spcAft>
                <a:spcPts val="600"/>
              </a:spcAft>
              <a:buNone/>
            </a:pPr>
            <a:r>
              <a:rPr lang="en-US" sz="1000" b="1" dirty="0"/>
              <a:t>Debt Service Reserve</a:t>
            </a:r>
          </a:p>
        </p:txBody>
      </p:sp>
      <p:sp>
        <p:nvSpPr>
          <p:cNvPr id="445" name="TextBox 444">
            <a:extLst>
              <a:ext uri="{FF2B5EF4-FFF2-40B4-BE49-F238E27FC236}">
                <a16:creationId xmlns:a16="http://schemas.microsoft.com/office/drawing/2014/main" id="{D2226597-FB53-76D1-AFF6-14B77CE691AC}"/>
              </a:ext>
            </a:extLst>
          </p:cNvPr>
          <p:cNvSpPr txBox="1"/>
          <p:nvPr/>
        </p:nvSpPr>
        <p:spPr bwMode="gray">
          <a:xfrm>
            <a:off x="414404" y="4408126"/>
            <a:ext cx="1911938" cy="430887"/>
          </a:xfrm>
          <a:prstGeom prst="rect">
            <a:avLst/>
          </a:prstGeom>
          <a:solidFill>
            <a:schemeClr val="bg2">
              <a:lumMod val="40000"/>
              <a:lumOff val="60000"/>
            </a:schemeClr>
          </a:solidFill>
        </p:spPr>
        <p:txBody>
          <a:bodyPr wrap="square" lIns="137160" tIns="137160" rIns="274320" bIns="137160" rtlCol="0">
            <a:spAutoFit/>
          </a:bodyPr>
          <a:lstStyle/>
          <a:p>
            <a:pPr marL="0" indent="0" algn="l">
              <a:spcBef>
                <a:spcPts val="600"/>
              </a:spcBef>
              <a:spcAft>
                <a:spcPts val="600"/>
              </a:spcAft>
              <a:buNone/>
            </a:pPr>
            <a:r>
              <a:rPr lang="en-US" sz="1000" b="1" dirty="0"/>
              <a:t>Maintenance Reserve</a:t>
            </a:r>
          </a:p>
        </p:txBody>
      </p:sp>
      <p:sp>
        <p:nvSpPr>
          <p:cNvPr id="446" name="TextBox 445">
            <a:extLst>
              <a:ext uri="{FF2B5EF4-FFF2-40B4-BE49-F238E27FC236}">
                <a16:creationId xmlns:a16="http://schemas.microsoft.com/office/drawing/2014/main" id="{526C01CC-626C-450E-6BA7-0DB3440CF11A}"/>
              </a:ext>
            </a:extLst>
          </p:cNvPr>
          <p:cNvSpPr txBox="1"/>
          <p:nvPr/>
        </p:nvSpPr>
        <p:spPr bwMode="gray">
          <a:xfrm>
            <a:off x="414403" y="4971189"/>
            <a:ext cx="1911938" cy="430887"/>
          </a:xfrm>
          <a:prstGeom prst="rect">
            <a:avLst/>
          </a:prstGeom>
          <a:solidFill>
            <a:schemeClr val="bg2">
              <a:lumMod val="20000"/>
              <a:lumOff val="80000"/>
            </a:schemeClr>
          </a:solidFill>
        </p:spPr>
        <p:txBody>
          <a:bodyPr wrap="square" lIns="137160" tIns="137160" rIns="274320" bIns="137160" rtlCol="0">
            <a:spAutoFit/>
          </a:bodyPr>
          <a:lstStyle/>
          <a:p>
            <a:pPr marL="0" indent="0" algn="l">
              <a:spcBef>
                <a:spcPts val="600"/>
              </a:spcBef>
              <a:spcAft>
                <a:spcPts val="600"/>
              </a:spcAft>
              <a:buNone/>
            </a:pPr>
            <a:r>
              <a:rPr lang="en-US" sz="1000" b="1" dirty="0"/>
              <a:t>Subordinated Debt</a:t>
            </a:r>
          </a:p>
        </p:txBody>
      </p:sp>
      <p:sp>
        <p:nvSpPr>
          <p:cNvPr id="447" name="TextBox 446">
            <a:extLst>
              <a:ext uri="{FF2B5EF4-FFF2-40B4-BE49-F238E27FC236}">
                <a16:creationId xmlns:a16="http://schemas.microsoft.com/office/drawing/2014/main" id="{A1CFF154-33D6-853C-3855-75226864A3BC}"/>
              </a:ext>
            </a:extLst>
          </p:cNvPr>
          <p:cNvSpPr txBox="1"/>
          <p:nvPr/>
        </p:nvSpPr>
        <p:spPr bwMode="gray">
          <a:xfrm>
            <a:off x="414403" y="5534252"/>
            <a:ext cx="1911938" cy="430887"/>
          </a:xfrm>
          <a:prstGeom prst="rect">
            <a:avLst/>
          </a:prstGeom>
          <a:solidFill>
            <a:srgbClr val="E3E8EE"/>
          </a:solidFill>
        </p:spPr>
        <p:txBody>
          <a:bodyPr wrap="square" lIns="137160" tIns="137160" rIns="274320" bIns="137160" rtlCol="0">
            <a:spAutoFit/>
          </a:bodyPr>
          <a:lstStyle/>
          <a:p>
            <a:pPr marL="0" indent="0" algn="l">
              <a:spcBef>
                <a:spcPts val="600"/>
              </a:spcBef>
              <a:spcAft>
                <a:spcPts val="600"/>
              </a:spcAft>
              <a:buNone/>
            </a:pPr>
            <a:r>
              <a:rPr lang="en-US" sz="1000" b="1" dirty="0"/>
              <a:t>Distribution</a:t>
            </a:r>
          </a:p>
        </p:txBody>
      </p:sp>
      <p:sp>
        <p:nvSpPr>
          <p:cNvPr id="449" name="btfpColumnHeaderBoxText334488">
            <a:extLst>
              <a:ext uri="{FF2B5EF4-FFF2-40B4-BE49-F238E27FC236}">
                <a16:creationId xmlns:a16="http://schemas.microsoft.com/office/drawing/2014/main" id="{45BE71A5-1263-ADC4-93B9-7EB7F88F3F99}"/>
              </a:ext>
            </a:extLst>
          </p:cNvPr>
          <p:cNvSpPr txBox="1"/>
          <p:nvPr/>
        </p:nvSpPr>
        <p:spPr bwMode="gray">
          <a:xfrm>
            <a:off x="329184" y="1554480"/>
            <a:ext cx="3888517" cy="257442"/>
          </a:xfrm>
          <a:prstGeom prst="rect">
            <a:avLst/>
          </a:prstGeom>
          <a:noFill/>
        </p:spPr>
        <p:txBody>
          <a:bodyPr vert="horz" wrap="square" lIns="36036" tIns="36036" rIns="36036" bIns="36036" rtlCol="0" anchor="b">
            <a:spAutoFit/>
          </a:bodyPr>
          <a:lstStyle/>
          <a:p>
            <a:pPr marL="0" indent="0">
              <a:spcBef>
                <a:spcPts val="0"/>
              </a:spcBef>
              <a:buNone/>
            </a:pPr>
            <a:r>
              <a:rPr lang="en-US" sz="1200" b="1" dirty="0">
                <a:solidFill>
                  <a:srgbClr val="000000"/>
                </a:solidFill>
              </a:rPr>
              <a:t>Typical project finance waterfall (accounts)</a:t>
            </a:r>
          </a:p>
        </p:txBody>
      </p:sp>
      <p:cxnSp>
        <p:nvCxnSpPr>
          <p:cNvPr id="453" name="Straight Connector 452">
            <a:extLst>
              <a:ext uri="{FF2B5EF4-FFF2-40B4-BE49-F238E27FC236}">
                <a16:creationId xmlns:a16="http://schemas.microsoft.com/office/drawing/2014/main" id="{2F10CFBA-BDC0-DED3-D6FE-616BC6446F62}"/>
              </a:ext>
            </a:extLst>
          </p:cNvPr>
          <p:cNvCxnSpPr/>
          <p:nvPr/>
        </p:nvCxnSpPr>
        <p:spPr bwMode="gray">
          <a:xfrm>
            <a:off x="317153" y="1831703"/>
            <a:ext cx="375954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54" name="TextBox 453">
            <a:extLst>
              <a:ext uri="{FF2B5EF4-FFF2-40B4-BE49-F238E27FC236}">
                <a16:creationId xmlns:a16="http://schemas.microsoft.com/office/drawing/2014/main" id="{35188D13-372B-37B7-9CE3-59CE0A8091D2}"/>
              </a:ext>
            </a:extLst>
          </p:cNvPr>
          <p:cNvSpPr txBox="1"/>
          <p:nvPr/>
        </p:nvSpPr>
        <p:spPr bwMode="gray">
          <a:xfrm>
            <a:off x="2651131" y="2718937"/>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C&amp;O expenses</a:t>
            </a:r>
          </a:p>
        </p:txBody>
      </p:sp>
      <p:sp>
        <p:nvSpPr>
          <p:cNvPr id="455" name="TextBox 454">
            <a:extLst>
              <a:ext uri="{FF2B5EF4-FFF2-40B4-BE49-F238E27FC236}">
                <a16:creationId xmlns:a16="http://schemas.microsoft.com/office/drawing/2014/main" id="{43B71712-94CA-F5C5-4641-A8FDF0683549}"/>
              </a:ext>
            </a:extLst>
          </p:cNvPr>
          <p:cNvSpPr txBox="1"/>
          <p:nvPr/>
        </p:nvSpPr>
        <p:spPr bwMode="gray">
          <a:xfrm>
            <a:off x="2651131" y="3283394"/>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Fees, interest / principal</a:t>
            </a:r>
          </a:p>
        </p:txBody>
      </p:sp>
      <p:sp>
        <p:nvSpPr>
          <p:cNvPr id="456" name="TextBox 455">
            <a:extLst>
              <a:ext uri="{FF2B5EF4-FFF2-40B4-BE49-F238E27FC236}">
                <a16:creationId xmlns:a16="http://schemas.microsoft.com/office/drawing/2014/main" id="{8F3FA34F-46A8-2D1F-3E3E-5A4AA23DDD3A}"/>
              </a:ext>
            </a:extLst>
          </p:cNvPr>
          <p:cNvSpPr txBox="1"/>
          <p:nvPr/>
        </p:nvSpPr>
        <p:spPr bwMode="gray">
          <a:xfrm>
            <a:off x="2651130" y="3847851"/>
            <a:ext cx="2169017"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Maintain debt service reserve</a:t>
            </a:r>
          </a:p>
        </p:txBody>
      </p:sp>
      <p:sp>
        <p:nvSpPr>
          <p:cNvPr id="457" name="TextBox 456">
            <a:extLst>
              <a:ext uri="{FF2B5EF4-FFF2-40B4-BE49-F238E27FC236}">
                <a16:creationId xmlns:a16="http://schemas.microsoft.com/office/drawing/2014/main" id="{8FD658E0-43F9-DCD8-5700-A33A4DAA1232}"/>
              </a:ext>
            </a:extLst>
          </p:cNvPr>
          <p:cNvSpPr txBox="1"/>
          <p:nvPr/>
        </p:nvSpPr>
        <p:spPr bwMode="gray">
          <a:xfrm>
            <a:off x="2651130" y="4412308"/>
            <a:ext cx="2169011"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Maintain maintenance reserve</a:t>
            </a:r>
          </a:p>
        </p:txBody>
      </p:sp>
      <p:sp>
        <p:nvSpPr>
          <p:cNvPr id="458" name="TextBox 457">
            <a:extLst>
              <a:ext uri="{FF2B5EF4-FFF2-40B4-BE49-F238E27FC236}">
                <a16:creationId xmlns:a16="http://schemas.microsoft.com/office/drawing/2014/main" id="{19A5480B-6559-CCD1-B54D-50B6E163C437}"/>
              </a:ext>
            </a:extLst>
          </p:cNvPr>
          <p:cNvSpPr txBox="1"/>
          <p:nvPr/>
        </p:nvSpPr>
        <p:spPr bwMode="gray">
          <a:xfrm>
            <a:off x="2651131" y="4976765"/>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Payment of sub-debt</a:t>
            </a:r>
          </a:p>
        </p:txBody>
      </p:sp>
      <p:sp>
        <p:nvSpPr>
          <p:cNvPr id="459" name="TextBox 458">
            <a:extLst>
              <a:ext uri="{FF2B5EF4-FFF2-40B4-BE49-F238E27FC236}">
                <a16:creationId xmlns:a16="http://schemas.microsoft.com/office/drawing/2014/main" id="{179CA316-D7F3-E8AD-DC71-D1480924C763}"/>
              </a:ext>
            </a:extLst>
          </p:cNvPr>
          <p:cNvSpPr txBox="1"/>
          <p:nvPr/>
        </p:nvSpPr>
        <p:spPr bwMode="gray">
          <a:xfrm>
            <a:off x="2651131" y="5541221"/>
            <a:ext cx="1947556"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Distribute to equity holder</a:t>
            </a:r>
          </a:p>
        </p:txBody>
      </p:sp>
      <p:cxnSp>
        <p:nvCxnSpPr>
          <p:cNvPr id="472" name="Straight Arrow Connector 471">
            <a:extLst>
              <a:ext uri="{FF2B5EF4-FFF2-40B4-BE49-F238E27FC236}">
                <a16:creationId xmlns:a16="http://schemas.microsoft.com/office/drawing/2014/main" id="{4E606D73-150C-04CC-86C0-B7C492AE0A71}"/>
              </a:ext>
            </a:extLst>
          </p:cNvPr>
          <p:cNvCxnSpPr>
            <a:stCxn id="441" idx="2"/>
            <a:endCxn id="442" idx="0"/>
          </p:cNvCxnSpPr>
          <p:nvPr/>
        </p:nvCxnSpPr>
        <p:spPr bwMode="gray">
          <a:xfrm>
            <a:off x="1370372" y="2586761"/>
            <a:ext cx="4"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F038FE3F-1717-A189-5935-D526007E9D38}"/>
              </a:ext>
            </a:extLst>
          </p:cNvPr>
          <p:cNvCxnSpPr>
            <a:stCxn id="442" idx="2"/>
            <a:endCxn id="443" idx="0"/>
          </p:cNvCxnSpPr>
          <p:nvPr/>
        </p:nvCxnSpPr>
        <p:spPr bwMode="gray">
          <a:xfrm flipH="1">
            <a:off x="1370373" y="3149824"/>
            <a:ext cx="3"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EB6805C4-9FE8-A12C-EE7B-B7E129F7CA0F}"/>
              </a:ext>
            </a:extLst>
          </p:cNvPr>
          <p:cNvCxnSpPr>
            <a:stCxn id="443" idx="2"/>
            <a:endCxn id="444" idx="0"/>
          </p:cNvCxnSpPr>
          <p:nvPr/>
        </p:nvCxnSpPr>
        <p:spPr bwMode="gray">
          <a:xfrm flipH="1">
            <a:off x="1370372" y="3712887"/>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26772D57-6A18-A0E0-1F2B-B48924DC472F}"/>
              </a:ext>
            </a:extLst>
          </p:cNvPr>
          <p:cNvCxnSpPr>
            <a:stCxn id="444" idx="2"/>
            <a:endCxn id="445" idx="0"/>
          </p:cNvCxnSpPr>
          <p:nvPr/>
        </p:nvCxnSpPr>
        <p:spPr bwMode="gray">
          <a:xfrm>
            <a:off x="1370372" y="4275950"/>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8185B4C1-5490-C6F9-33FB-F0FCA29EA8C7}"/>
              </a:ext>
            </a:extLst>
          </p:cNvPr>
          <p:cNvCxnSpPr>
            <a:stCxn id="445" idx="2"/>
            <a:endCxn id="446" idx="0"/>
          </p:cNvCxnSpPr>
          <p:nvPr/>
        </p:nvCxnSpPr>
        <p:spPr bwMode="gray">
          <a:xfrm flipH="1">
            <a:off x="1370372" y="4839013"/>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CACA1D3E-E42A-A8D0-8E03-5FCA974A6003}"/>
              </a:ext>
            </a:extLst>
          </p:cNvPr>
          <p:cNvCxnSpPr>
            <a:stCxn id="446" idx="2"/>
            <a:endCxn id="447" idx="0"/>
          </p:cNvCxnSpPr>
          <p:nvPr/>
        </p:nvCxnSpPr>
        <p:spPr bwMode="gray">
          <a:xfrm>
            <a:off x="1370372" y="5402076"/>
            <a:ext cx="0"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4594D013-33F1-FA82-AEAD-F6292697E037}"/>
              </a:ext>
            </a:extLst>
          </p:cNvPr>
          <p:cNvCxnSpPr>
            <a:stCxn id="442" idx="3"/>
            <a:endCxn id="454" idx="1"/>
          </p:cNvCxnSpPr>
          <p:nvPr/>
        </p:nvCxnSpPr>
        <p:spPr bwMode="gray">
          <a:xfrm>
            <a:off x="2326345" y="2934381"/>
            <a:ext cx="324786"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3797B8D5-4E35-ACB6-6FE3-FEB0E1BB8732}"/>
              </a:ext>
            </a:extLst>
          </p:cNvPr>
          <p:cNvCxnSpPr>
            <a:stCxn id="443" idx="3"/>
            <a:endCxn id="455" idx="1"/>
          </p:cNvCxnSpPr>
          <p:nvPr/>
        </p:nvCxnSpPr>
        <p:spPr bwMode="gray">
          <a:xfrm>
            <a:off x="2326340" y="3497444"/>
            <a:ext cx="324791" cy="1394"/>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73B31BE-F886-8415-88E7-AAC97DA258C5}"/>
              </a:ext>
            </a:extLst>
          </p:cNvPr>
          <p:cNvCxnSpPr>
            <a:cxnSpLocks/>
            <a:stCxn id="444" idx="3"/>
            <a:endCxn id="456" idx="1"/>
          </p:cNvCxnSpPr>
          <p:nvPr/>
        </p:nvCxnSpPr>
        <p:spPr bwMode="gray">
          <a:xfrm flipV="1">
            <a:off x="2326339" y="4055600"/>
            <a:ext cx="324791" cy="490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880DF941-FC11-E39E-FD25-472F1E78C4E6}"/>
              </a:ext>
            </a:extLst>
          </p:cNvPr>
          <p:cNvCxnSpPr>
            <a:stCxn id="445" idx="3"/>
            <a:endCxn id="457" idx="1"/>
          </p:cNvCxnSpPr>
          <p:nvPr/>
        </p:nvCxnSpPr>
        <p:spPr bwMode="gray">
          <a:xfrm flipV="1">
            <a:off x="2326342" y="4620057"/>
            <a:ext cx="324788" cy="3513"/>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ECFD6E08-E702-85BD-A597-3BA1BDDE9B94}"/>
              </a:ext>
            </a:extLst>
          </p:cNvPr>
          <p:cNvCxnSpPr>
            <a:stCxn id="446" idx="3"/>
            <a:endCxn id="458" idx="1"/>
          </p:cNvCxnSpPr>
          <p:nvPr/>
        </p:nvCxnSpPr>
        <p:spPr bwMode="gray">
          <a:xfrm>
            <a:off x="2326341" y="5186633"/>
            <a:ext cx="324790" cy="55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E8C41C8E-C969-2E37-0614-1BB00FF09B2E}"/>
              </a:ext>
            </a:extLst>
          </p:cNvPr>
          <p:cNvCxnSpPr>
            <a:stCxn id="447" idx="3"/>
            <a:endCxn id="459" idx="1"/>
          </p:cNvCxnSpPr>
          <p:nvPr/>
        </p:nvCxnSpPr>
        <p:spPr bwMode="gray">
          <a:xfrm flipV="1">
            <a:off x="2326341" y="5748970"/>
            <a:ext cx="324790" cy="72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5550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5571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There are many options for utility-scale solar to raise debt, each with its advantages regarding debt load, rate and tenor, and risks</a:t>
            </a:r>
          </a:p>
        </p:txBody>
      </p:sp>
      <p:sp>
        <p:nvSpPr>
          <p:cNvPr id="77" name="btfpNotesBox12540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a:solidFill>
                  <a:srgbClr val="000000"/>
                </a:solidFill>
                <a:hlinkClick r:id="rId8"/>
              </a:rPr>
              <a:t>WSGR</a:t>
            </a:r>
            <a:endParaRPr lang="en-US" sz="800" dirty="0">
              <a:solidFill>
                <a:srgbClr val="000000"/>
              </a:solidFill>
            </a:endParaRPr>
          </a:p>
          <a:p>
            <a:pPr marL="0" indent="0">
              <a:spcBef>
                <a:spcPts val="0"/>
              </a:spcBef>
              <a:buNone/>
            </a:pPr>
            <a:r>
              <a:rPr lang="en-US" sz="800" dirty="0">
                <a:solidFill>
                  <a:srgbClr val="000000"/>
                </a:solidFill>
              </a:rPr>
              <a:t>Credit: Taicheng Jin, Hyae Ryung Kim, and</a:t>
            </a:r>
            <a:r>
              <a:rPr lang="en-US" sz="800" dirty="0"/>
              <a:t> </a:t>
            </a:r>
            <a:r>
              <a:rPr lang="en-US" sz="800" dirty="0">
                <a:solidFill>
                  <a:srgbClr val="000000"/>
                </a:solidFill>
                <a:hlinkClick r:id="rId9"/>
              </a:rPr>
              <a:t>Gernot Wagner</a:t>
            </a:r>
            <a:r>
              <a:rPr lang="en-US" sz="800" dirty="0">
                <a:solidFill>
                  <a:srgbClr val="000000"/>
                </a:solidFill>
              </a:rPr>
              <a:t> (23 September 2024); share/adapt </a:t>
            </a:r>
            <a:r>
              <a:rPr lang="en-US" sz="800" dirty="0">
                <a:solidFill>
                  <a:srgbClr val="000000"/>
                </a:solidFill>
                <a:hlinkClick r:id="rId10"/>
              </a:rPr>
              <a:t>with attribution</a:t>
            </a:r>
            <a:r>
              <a:rPr lang="en-US" sz="800" dirty="0">
                <a:solidFill>
                  <a:srgbClr val="000000"/>
                </a:solidFill>
              </a:rPr>
              <a:t>. Contact: </a:t>
            </a:r>
            <a:r>
              <a:rPr lang="en-US" sz="800" dirty="0">
                <a:solidFill>
                  <a:srgbClr val="000000"/>
                </a:solidFill>
                <a:hlinkClick r:id="rId11"/>
              </a:rPr>
              <a:t>gwagner@columbia.edu</a:t>
            </a:r>
            <a:r>
              <a:rPr lang="en-US" sz="800" dirty="0">
                <a:solidFill>
                  <a:srgbClr val="000000"/>
                </a:solidFill>
              </a:rPr>
              <a:t> </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Utility-scale</a:t>
            </a:r>
          </a:p>
        </p:txBody>
      </p:sp>
      <p:sp>
        <p:nvSpPr>
          <p:cNvPr id="431" name="TextBox 430">
            <a:extLst>
              <a:ext uri="{FF2B5EF4-FFF2-40B4-BE49-F238E27FC236}">
                <a16:creationId xmlns:a16="http://schemas.microsoft.com/office/drawing/2014/main" id="{837C1867-44D3-8553-106E-59D4CC761F0D}"/>
              </a:ext>
            </a:extLst>
          </p:cNvPr>
          <p:cNvSpPr txBox="1">
            <a:spLocks/>
          </p:cNvSpPr>
          <p:nvPr/>
        </p:nvSpPr>
        <p:spPr bwMode="gray">
          <a:xfrm>
            <a:off x="465138" y="2057400"/>
            <a:ext cx="2194560" cy="3969174"/>
          </a:xfrm>
          <a:prstGeom prst="rect">
            <a:avLst/>
          </a:prstGeom>
          <a:solidFill>
            <a:schemeClr val="accent6">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dirty="0"/>
              <a:t>Syndicated and club loans (BSL)</a:t>
            </a:r>
          </a:p>
          <a:p>
            <a:pPr>
              <a:spcBef>
                <a:spcPts val="0"/>
              </a:spcBef>
              <a:spcAft>
                <a:spcPts val="600"/>
              </a:spcAft>
            </a:pPr>
            <a:r>
              <a:rPr lang="en-US" sz="1000" dirty="0"/>
              <a:t>Coordinated by one or more arranger bank, whereas in club deals, a handful of lenders take equal roles in leading</a:t>
            </a:r>
          </a:p>
          <a:p>
            <a:pPr>
              <a:spcBef>
                <a:spcPts val="0"/>
              </a:spcBef>
              <a:spcAft>
                <a:spcPts val="600"/>
              </a:spcAft>
            </a:pPr>
            <a:r>
              <a:rPr lang="en-US" sz="1000" dirty="0"/>
              <a:t>A group of banks each take a portion of a larger loan so minimize the risk</a:t>
            </a:r>
          </a:p>
          <a:p>
            <a:pPr>
              <a:spcBef>
                <a:spcPts val="0"/>
              </a:spcBef>
              <a:spcAft>
                <a:spcPts val="600"/>
              </a:spcAft>
            </a:pPr>
            <a:r>
              <a:rPr lang="en-US" sz="1000" dirty="0"/>
              <a:t>Syndicated loan structures are often preferred to accessing the capital markets through 144A offerings because:</a:t>
            </a:r>
          </a:p>
          <a:p>
            <a:pPr lvl="1">
              <a:spcBef>
                <a:spcPts val="0"/>
              </a:spcBef>
              <a:spcAft>
                <a:spcPts val="600"/>
              </a:spcAft>
            </a:pPr>
            <a:r>
              <a:rPr lang="en-US" sz="900" dirty="0"/>
              <a:t>Capital markets investors are generally less likely to assume construction risk </a:t>
            </a:r>
          </a:p>
          <a:p>
            <a:pPr lvl="1">
              <a:spcBef>
                <a:spcPts val="0"/>
              </a:spcBef>
              <a:spcAft>
                <a:spcPts val="600"/>
              </a:spcAft>
            </a:pPr>
            <a:r>
              <a:rPr lang="en-US" sz="900" dirty="0"/>
              <a:t>The disclosure documentation for a 144A offering is generally more extensive than that prepared in connection with syndicating a commercial loan</a:t>
            </a:r>
          </a:p>
        </p:txBody>
      </p:sp>
      <p:sp>
        <p:nvSpPr>
          <p:cNvPr id="436" name="TextBox 435">
            <a:extLst>
              <a:ext uri="{FF2B5EF4-FFF2-40B4-BE49-F238E27FC236}">
                <a16:creationId xmlns:a16="http://schemas.microsoft.com/office/drawing/2014/main" id="{89EDB44B-DBCE-6A9F-B4AA-EC2F670078AC}"/>
              </a:ext>
            </a:extLst>
          </p:cNvPr>
          <p:cNvSpPr txBox="1">
            <a:spLocks/>
          </p:cNvSpPr>
          <p:nvPr/>
        </p:nvSpPr>
        <p:spPr bwMode="gray">
          <a:xfrm>
            <a:off x="2746177" y="2057400"/>
            <a:ext cx="2194560" cy="3969174"/>
          </a:xfrm>
          <a:prstGeom prst="rect">
            <a:avLst/>
          </a:prstGeom>
          <a:solidFill>
            <a:schemeClr val="accent4">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dirty="0"/>
              <a:t>Project bonds (144A)</a:t>
            </a:r>
          </a:p>
          <a:p>
            <a:pPr>
              <a:spcBef>
                <a:spcPts val="0"/>
              </a:spcBef>
              <a:spcAft>
                <a:spcPts val="600"/>
              </a:spcAft>
            </a:pPr>
            <a:r>
              <a:rPr lang="en-US" sz="1000" dirty="0"/>
              <a:t>Private placement through 144A offerings:</a:t>
            </a:r>
          </a:p>
          <a:p>
            <a:pPr lvl="1">
              <a:spcBef>
                <a:spcPts val="0"/>
              </a:spcBef>
              <a:spcAft>
                <a:spcPts val="600"/>
              </a:spcAft>
            </a:pPr>
            <a:r>
              <a:rPr lang="en-US" sz="800" dirty="0"/>
              <a:t>Exempt from registration with the SEC if the purchasers are “qualified institutional buyers under the Securities Exchange Act of 1933</a:t>
            </a:r>
          </a:p>
          <a:p>
            <a:pPr>
              <a:spcBef>
                <a:spcPts val="0"/>
              </a:spcBef>
              <a:spcAft>
                <a:spcPts val="600"/>
              </a:spcAft>
            </a:pPr>
            <a:r>
              <a:rPr lang="en-US" sz="1000" dirty="0"/>
              <a:t>Amount raised disbursed at closing, leads to negative carry</a:t>
            </a:r>
          </a:p>
          <a:p>
            <a:pPr>
              <a:spcBef>
                <a:spcPts val="0"/>
              </a:spcBef>
              <a:spcAft>
                <a:spcPts val="600"/>
              </a:spcAft>
            </a:pPr>
            <a:r>
              <a:rPr lang="en-US" sz="1000" dirty="0"/>
              <a:t>Less restrictive covenants</a:t>
            </a:r>
          </a:p>
          <a:p>
            <a:pPr>
              <a:spcBef>
                <a:spcPts val="0"/>
              </a:spcBef>
              <a:spcAft>
                <a:spcPts val="600"/>
              </a:spcAft>
            </a:pPr>
            <a:r>
              <a:rPr lang="en-US" sz="1000" dirty="0"/>
              <a:t>Issued in relatively small amounts (making them ideal for smaller project financing)</a:t>
            </a:r>
          </a:p>
          <a:p>
            <a:pPr>
              <a:spcBef>
                <a:spcPts val="0"/>
              </a:spcBef>
              <a:spcAft>
                <a:spcPts val="600"/>
              </a:spcAft>
            </a:pPr>
            <a:r>
              <a:rPr lang="en-US" sz="1000" dirty="0"/>
              <a:t>Fixed rate with certainty </a:t>
            </a:r>
            <a:r>
              <a:rPr lang="en-US" sz="1000" dirty="0">
                <a:sym typeface="Wingdings" pitchFamily="2" charset="2"/>
              </a:rPr>
              <a:t> </a:t>
            </a:r>
            <a:r>
              <a:rPr lang="en-US" sz="1000" dirty="0"/>
              <a:t>removes the upside potential of floating rates that are available pursuant to commercial bank loans </a:t>
            </a:r>
          </a:p>
          <a:p>
            <a:pPr>
              <a:spcBef>
                <a:spcPts val="0"/>
              </a:spcBef>
              <a:spcAft>
                <a:spcPts val="600"/>
              </a:spcAft>
            </a:pPr>
            <a:r>
              <a:rPr lang="en-US" sz="1000" dirty="0"/>
              <a:t>Faster to execute </a:t>
            </a:r>
            <a:r>
              <a:rPr lang="en-US" sz="1000" dirty="0" err="1"/>
              <a:t>andless</a:t>
            </a:r>
            <a:r>
              <a:rPr lang="en-US" sz="1000" dirty="0"/>
              <a:t> inexpensive than BSL</a:t>
            </a:r>
          </a:p>
        </p:txBody>
      </p:sp>
      <p:sp>
        <p:nvSpPr>
          <p:cNvPr id="437" name="TextBox 436">
            <a:extLst>
              <a:ext uri="{FF2B5EF4-FFF2-40B4-BE49-F238E27FC236}">
                <a16:creationId xmlns:a16="http://schemas.microsoft.com/office/drawing/2014/main" id="{EAF0F171-2A89-C94C-ADA4-9DAB007F1F37}"/>
              </a:ext>
            </a:extLst>
          </p:cNvPr>
          <p:cNvSpPr txBox="1">
            <a:spLocks/>
          </p:cNvSpPr>
          <p:nvPr/>
        </p:nvSpPr>
        <p:spPr bwMode="gray">
          <a:xfrm>
            <a:off x="5027216" y="2057400"/>
            <a:ext cx="2194560" cy="3969174"/>
          </a:xfrm>
          <a:prstGeom prst="rect">
            <a:avLst/>
          </a:prstGeom>
          <a:solidFill>
            <a:schemeClr val="accent1">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dirty="0"/>
              <a:t>Term loan B (TLB)</a:t>
            </a:r>
          </a:p>
          <a:p>
            <a:pPr>
              <a:spcBef>
                <a:spcPts val="0"/>
              </a:spcBef>
              <a:spcAft>
                <a:spcPts val="600"/>
              </a:spcAft>
            </a:pPr>
            <a:r>
              <a:rPr lang="en-US" sz="1000" dirty="0"/>
              <a:t>Shorter tenors and lower or delayed amortization, often with </a:t>
            </a:r>
            <a:r>
              <a:rPr lang="en-US" sz="1000" b="1" dirty="0"/>
              <a:t>bullet payments</a:t>
            </a:r>
            <a:r>
              <a:rPr lang="en-US" sz="1000" dirty="0"/>
              <a:t> due at maturity </a:t>
            </a:r>
          </a:p>
          <a:p>
            <a:pPr>
              <a:spcBef>
                <a:spcPts val="0"/>
              </a:spcBef>
              <a:spcAft>
                <a:spcPts val="600"/>
              </a:spcAft>
            </a:pPr>
            <a:r>
              <a:rPr lang="en-US" sz="1000" dirty="0"/>
              <a:t>Higher risk profiles and usually were non-investment grade</a:t>
            </a:r>
          </a:p>
          <a:p>
            <a:pPr>
              <a:spcBef>
                <a:spcPts val="0"/>
              </a:spcBef>
              <a:spcAft>
                <a:spcPts val="600"/>
              </a:spcAft>
            </a:pPr>
            <a:r>
              <a:rPr lang="en-US" sz="1000" dirty="0"/>
              <a:t>Terms and conditions less onerous than traditional project debt that amortized over a longer period </a:t>
            </a:r>
          </a:p>
          <a:p>
            <a:pPr>
              <a:spcBef>
                <a:spcPts val="0"/>
              </a:spcBef>
              <a:spcAft>
                <a:spcPts val="600"/>
              </a:spcAft>
            </a:pPr>
            <a:r>
              <a:rPr lang="en-US" sz="1000" dirty="0"/>
              <a:t>As a result of the subprime lending crisis and the subsequent credit crunch, TLB market all but disappeared</a:t>
            </a:r>
          </a:p>
        </p:txBody>
      </p:sp>
      <p:sp>
        <p:nvSpPr>
          <p:cNvPr id="438" name="TextBox 437">
            <a:extLst>
              <a:ext uri="{FF2B5EF4-FFF2-40B4-BE49-F238E27FC236}">
                <a16:creationId xmlns:a16="http://schemas.microsoft.com/office/drawing/2014/main" id="{04E48C9C-7688-7E36-FC55-575C405125D4}"/>
              </a:ext>
            </a:extLst>
          </p:cNvPr>
          <p:cNvSpPr txBox="1">
            <a:spLocks/>
          </p:cNvSpPr>
          <p:nvPr/>
        </p:nvSpPr>
        <p:spPr bwMode="gray">
          <a:xfrm>
            <a:off x="7308255" y="2057400"/>
            <a:ext cx="2194560" cy="3969174"/>
          </a:xfrm>
          <a:prstGeom prst="rect">
            <a:avLst/>
          </a:prstGeom>
          <a:solidFill>
            <a:schemeClr val="accent3">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dirty="0"/>
              <a:t>Construction loans</a:t>
            </a:r>
          </a:p>
          <a:p>
            <a:pPr>
              <a:spcBef>
                <a:spcPts val="0"/>
              </a:spcBef>
              <a:spcAft>
                <a:spcPts val="600"/>
              </a:spcAft>
            </a:pPr>
            <a:r>
              <a:rPr lang="en-US" sz="1000" dirty="0"/>
              <a:t>Used only for the period in which the project is under construction</a:t>
            </a:r>
          </a:p>
          <a:p>
            <a:pPr>
              <a:spcBef>
                <a:spcPts val="0"/>
              </a:spcBef>
              <a:spcAft>
                <a:spcPts val="600"/>
              </a:spcAft>
            </a:pPr>
            <a:r>
              <a:rPr lang="en-US" sz="1000" dirty="0"/>
              <a:t>Interest rate can be higher vis-a-vis a term loan (reflecting increased risk to lenders during the construction period), but more frequent drawdowns of construction loans permitted</a:t>
            </a:r>
          </a:p>
          <a:p>
            <a:pPr>
              <a:spcBef>
                <a:spcPts val="0"/>
              </a:spcBef>
              <a:spcAft>
                <a:spcPts val="600"/>
              </a:spcAft>
            </a:pPr>
            <a:r>
              <a:rPr lang="en-US" sz="1000" dirty="0"/>
              <a:t>At the end of the construction loan availability period, construction loan usually converts to a term loan</a:t>
            </a:r>
          </a:p>
        </p:txBody>
      </p:sp>
      <p:sp>
        <p:nvSpPr>
          <p:cNvPr id="439" name="TextBox 438">
            <a:extLst>
              <a:ext uri="{FF2B5EF4-FFF2-40B4-BE49-F238E27FC236}">
                <a16:creationId xmlns:a16="http://schemas.microsoft.com/office/drawing/2014/main" id="{F08D7AF7-6268-6580-797A-D7F4F024C7D6}"/>
              </a:ext>
            </a:extLst>
          </p:cNvPr>
          <p:cNvSpPr txBox="1">
            <a:spLocks/>
          </p:cNvSpPr>
          <p:nvPr/>
        </p:nvSpPr>
        <p:spPr bwMode="gray">
          <a:xfrm>
            <a:off x="9589293" y="2057400"/>
            <a:ext cx="2194560" cy="3969174"/>
          </a:xfrm>
          <a:prstGeom prst="rect">
            <a:avLst/>
          </a:prstGeom>
          <a:solidFill>
            <a:schemeClr val="accent5">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dirty="0"/>
              <a:t>Working capital loans</a:t>
            </a:r>
          </a:p>
          <a:p>
            <a:pPr>
              <a:spcBef>
                <a:spcPts val="0"/>
              </a:spcBef>
              <a:spcAft>
                <a:spcPts val="600"/>
              </a:spcAft>
            </a:pPr>
            <a:r>
              <a:rPr lang="en-US" sz="1000" dirty="0"/>
              <a:t>Primarily for ordinary course expenses such as inventory purchases</a:t>
            </a:r>
          </a:p>
          <a:p>
            <a:pPr>
              <a:spcBef>
                <a:spcPts val="0"/>
              </a:spcBef>
              <a:spcAft>
                <a:spcPts val="600"/>
              </a:spcAft>
            </a:pPr>
            <a:r>
              <a:rPr lang="en-US" sz="1000" dirty="0"/>
              <a:t>Sized smaller than construction or term loans and subject to a maximum available amount tied to the value of a project company’s inventory and cash (often 80%)</a:t>
            </a:r>
          </a:p>
          <a:p>
            <a:pPr>
              <a:spcBef>
                <a:spcPts val="0"/>
              </a:spcBef>
              <a:spcAft>
                <a:spcPts val="600"/>
              </a:spcAft>
            </a:pPr>
            <a:r>
              <a:rPr lang="en-US" sz="1000" dirty="0"/>
              <a:t>Usually revolving in nature, meaning amounts borrowed can be reborrowed once they are repaid</a:t>
            </a:r>
          </a:p>
        </p:txBody>
      </p:sp>
      <p:sp>
        <p:nvSpPr>
          <p:cNvPr id="2" name="btfpColumnHeaderBoxText334488">
            <a:extLst>
              <a:ext uri="{FF2B5EF4-FFF2-40B4-BE49-F238E27FC236}">
                <a16:creationId xmlns:a16="http://schemas.microsoft.com/office/drawing/2014/main" id="{9C72FE60-EDAA-A3CB-B775-ED00308DA27D}"/>
              </a:ext>
            </a:extLst>
          </p:cNvPr>
          <p:cNvSpPr txBox="1"/>
          <p:nvPr/>
        </p:nvSpPr>
        <p:spPr bwMode="gray">
          <a:xfrm>
            <a:off x="329184" y="1554480"/>
            <a:ext cx="3888517"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Options for utility project to raise debt</a:t>
            </a:r>
          </a:p>
        </p:txBody>
      </p:sp>
      <p:cxnSp>
        <p:nvCxnSpPr>
          <p:cNvPr id="3" name="Straight Connector 2">
            <a:extLst>
              <a:ext uri="{FF2B5EF4-FFF2-40B4-BE49-F238E27FC236}">
                <a16:creationId xmlns:a16="http://schemas.microsoft.com/office/drawing/2014/main" id="{CD1F9026-8E4F-E5EE-0367-FC784D72CC80}"/>
              </a:ext>
            </a:extLst>
          </p:cNvPr>
          <p:cNvCxnSpPr>
            <a:cxnSpLocks/>
          </p:cNvCxnSpPr>
          <p:nvPr/>
        </p:nvCxnSpPr>
        <p:spPr bwMode="gray">
          <a:xfrm>
            <a:off x="329184" y="1842699"/>
            <a:ext cx="796391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9304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95966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0" name="Rectangle 139">
            <a:extLst>
              <a:ext uri="{FF2B5EF4-FFF2-40B4-BE49-F238E27FC236}">
                <a16:creationId xmlns:a16="http://schemas.microsoft.com/office/drawing/2014/main" id="{F3B51E90-87B0-B302-7DC9-DA161E2AAB4E}"/>
              </a:ext>
            </a:extLst>
          </p:cNvPr>
          <p:cNvSpPr/>
          <p:nvPr/>
        </p:nvSpPr>
        <p:spPr bwMode="gray">
          <a:xfrm>
            <a:off x="6239115" y="1764787"/>
            <a:ext cx="2437889" cy="3865841"/>
          </a:xfrm>
          <a:prstGeom prst="rect">
            <a:avLst/>
          </a:prstGeom>
          <a:solidFill>
            <a:schemeClr val="accent2">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marL="0" indent="0">
              <a:spcBef>
                <a:spcPts val="0"/>
              </a:spcBef>
              <a:buNone/>
            </a:pPr>
            <a:r>
              <a:rPr lang="en-US" b="1" dirty="0">
                <a:solidFill>
                  <a:srgbClr val="000000"/>
                </a:solidFill>
              </a:rPr>
              <a:t>Parties to a ‘bankable</a:t>
            </a:r>
            <a:r>
              <a:rPr lang="en-US" dirty="0">
                <a:solidFill>
                  <a:srgbClr val="000000"/>
                </a:solidFill>
              </a:rPr>
              <a:t>’</a:t>
            </a:r>
            <a:r>
              <a:rPr lang="en-US" b="1" dirty="0">
                <a:solidFill>
                  <a:srgbClr val="000000"/>
                </a:solidFill>
              </a:rPr>
              <a:t> project generally include a sponsor, lender(s), the </a:t>
            </a:r>
            <a:r>
              <a:rPr lang="en-US" dirty="0">
                <a:solidFill>
                  <a:srgbClr val="000000"/>
                </a:solidFill>
              </a:rPr>
              <a:t>p</a:t>
            </a:r>
            <a:r>
              <a:rPr lang="en-US" b="1" dirty="0">
                <a:solidFill>
                  <a:srgbClr val="000000"/>
                </a:solidFill>
              </a:rPr>
              <a:t>roject </a:t>
            </a:r>
            <a:r>
              <a:rPr lang="en-US" dirty="0">
                <a:solidFill>
                  <a:srgbClr val="000000"/>
                </a:solidFill>
              </a:rPr>
              <a:t>c</a:t>
            </a:r>
            <a:r>
              <a:rPr lang="en-US" b="1" dirty="0">
                <a:solidFill>
                  <a:srgbClr val="000000"/>
                </a:solidFill>
              </a:rPr>
              <a:t>ompany, and an off-taker</a:t>
            </a:r>
          </a:p>
        </p:txBody>
      </p:sp>
      <p:sp>
        <p:nvSpPr>
          <p:cNvPr id="47" name="btfpNotesBox541838"/>
          <p:cNvSpPr txBox="1"/>
          <p:nvPr>
            <p:custDataLst>
              <p:tags r:id="rId3"/>
            </p:custDataLst>
          </p:nvPr>
        </p:nvSpPr>
        <p:spPr bwMode="gray">
          <a:xfrm>
            <a:off x="329434" y="6162740"/>
            <a:ext cx="8829126" cy="49244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*Tripartite agreements are between the project company, the security lender/guarantor, and one of: landowner, contractor, O&amp;M, NPS, and off-taker. **Key supplies could be directly purchased and allocated to the EPC by the project company.</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a:hlinkClick r:id="rId8"/>
              </a:rPr>
              <a:t>PwC, </a:t>
            </a:r>
            <a:r>
              <a:rPr lang="en-US" sz="800" dirty="0">
                <a:solidFill>
                  <a:srgbClr val="000000"/>
                </a:solidFill>
                <a:latin typeface="Arial"/>
                <a:hlinkClick r:id="rId8"/>
              </a:rPr>
              <a:t>EPC Projects in the Solar Industry</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Isabel Hoyos,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lang="en-US" sz="800" dirty="0">
                <a:solidFill>
                  <a:srgbClr val="000000"/>
                </a:solidFill>
                <a:latin typeface="Arial"/>
              </a:rPr>
              <a:t>gwagner@columbia.edu</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BE4EB25C-F0E4-2E01-45E6-830E4A3CDA1E}"/>
              </a:ext>
            </a:extLst>
          </p:cNvPr>
          <p:cNvSpPr/>
          <p:nvPr/>
        </p:nvSpPr>
        <p:spPr bwMode="gray">
          <a:xfrm>
            <a:off x="4391595" y="3047410"/>
            <a:ext cx="1510368" cy="888790"/>
          </a:xfrm>
          <a:prstGeom prst="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Solar PV Project Company </a:t>
            </a:r>
          </a:p>
        </p:txBody>
      </p:sp>
      <p:sp>
        <p:nvSpPr>
          <p:cNvPr id="244" name="Rounded Rectangle 243">
            <a:extLst>
              <a:ext uri="{FF2B5EF4-FFF2-40B4-BE49-F238E27FC236}">
                <a16:creationId xmlns:a16="http://schemas.microsoft.com/office/drawing/2014/main" id="{A5F8A733-4965-DCF1-D375-A935CF524564}"/>
              </a:ext>
            </a:extLst>
          </p:cNvPr>
          <p:cNvSpPr/>
          <p:nvPr/>
        </p:nvSpPr>
        <p:spPr bwMode="gray">
          <a:xfrm>
            <a:off x="5323879" y="4460223"/>
            <a:ext cx="940309"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Sub-contract side deed</a:t>
            </a:r>
          </a:p>
        </p:txBody>
      </p:sp>
      <p:cxnSp>
        <p:nvCxnSpPr>
          <p:cNvPr id="258" name="Curved Connector 257">
            <a:extLst>
              <a:ext uri="{FF2B5EF4-FFF2-40B4-BE49-F238E27FC236}">
                <a16:creationId xmlns:a16="http://schemas.microsoft.com/office/drawing/2014/main" id="{22A366A8-CE42-F4D0-F839-260F41830033}"/>
              </a:ext>
            </a:extLst>
          </p:cNvPr>
          <p:cNvCxnSpPr>
            <a:cxnSpLocks/>
            <a:stCxn id="244" idx="0"/>
            <a:endCxn id="9" idx="2"/>
          </p:cNvCxnSpPr>
          <p:nvPr/>
        </p:nvCxnSpPr>
        <p:spPr bwMode="gray">
          <a:xfrm rot="16200000" flipV="1">
            <a:off x="5208396" y="3874584"/>
            <a:ext cx="524023" cy="647255"/>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0E79FB-4BDD-DE75-1B7C-6DE9F9C71B2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Utility-scale</a:t>
            </a:r>
          </a:p>
        </p:txBody>
      </p:sp>
      <p:sp>
        <p:nvSpPr>
          <p:cNvPr id="3" name="Rectangle 2">
            <a:extLst>
              <a:ext uri="{FF2B5EF4-FFF2-40B4-BE49-F238E27FC236}">
                <a16:creationId xmlns:a16="http://schemas.microsoft.com/office/drawing/2014/main" id="{D7127A8F-45D7-BF86-4DDF-84ABCF5E00AD}"/>
              </a:ext>
            </a:extLst>
          </p:cNvPr>
          <p:cNvSpPr/>
          <p:nvPr/>
        </p:nvSpPr>
        <p:spPr bwMode="gray">
          <a:xfrm>
            <a:off x="662492" y="2941062"/>
            <a:ext cx="3176997" cy="1268136"/>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6B69646-02BA-893E-8080-CE495CA43745}"/>
              </a:ext>
            </a:extLst>
          </p:cNvPr>
          <p:cNvSpPr/>
          <p:nvPr/>
        </p:nvSpPr>
        <p:spPr bwMode="gray">
          <a:xfrm>
            <a:off x="793665" y="3631038"/>
            <a:ext cx="1243597" cy="42457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Responsible Authority</a:t>
            </a:r>
          </a:p>
        </p:txBody>
      </p:sp>
      <p:sp>
        <p:nvSpPr>
          <p:cNvPr id="72" name="Rounded Rectangle 71">
            <a:extLst>
              <a:ext uri="{FF2B5EF4-FFF2-40B4-BE49-F238E27FC236}">
                <a16:creationId xmlns:a16="http://schemas.microsoft.com/office/drawing/2014/main" id="{FF50BC64-80E7-C831-6340-EC9180AC5431}"/>
              </a:ext>
            </a:extLst>
          </p:cNvPr>
          <p:cNvSpPr/>
          <p:nvPr/>
        </p:nvSpPr>
        <p:spPr bwMode="gray">
          <a:xfrm>
            <a:off x="2490684" y="3615819"/>
            <a:ext cx="1143271"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Development Approval</a:t>
            </a:r>
          </a:p>
        </p:txBody>
      </p:sp>
      <p:cxnSp>
        <p:nvCxnSpPr>
          <p:cNvPr id="135" name="Straight Connector 134">
            <a:extLst>
              <a:ext uri="{FF2B5EF4-FFF2-40B4-BE49-F238E27FC236}">
                <a16:creationId xmlns:a16="http://schemas.microsoft.com/office/drawing/2014/main" id="{90104528-95AB-0CE1-8BE6-A2B48F2998A0}"/>
              </a:ext>
            </a:extLst>
          </p:cNvPr>
          <p:cNvCxnSpPr>
            <a:cxnSpLocks/>
            <a:stCxn id="43" idx="3"/>
            <a:endCxn id="72" idx="1"/>
          </p:cNvCxnSpPr>
          <p:nvPr/>
        </p:nvCxnSpPr>
        <p:spPr bwMode="gray">
          <a:xfrm flipV="1">
            <a:off x="2037262" y="3843323"/>
            <a:ext cx="453422" cy="1"/>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sp>
        <p:nvSpPr>
          <p:cNvPr id="44" name="Rectangle 43">
            <a:extLst>
              <a:ext uri="{FF2B5EF4-FFF2-40B4-BE49-F238E27FC236}">
                <a16:creationId xmlns:a16="http://schemas.microsoft.com/office/drawing/2014/main" id="{73CB1BA6-1B2E-13BB-0C5A-7E379FD282D8}"/>
              </a:ext>
            </a:extLst>
          </p:cNvPr>
          <p:cNvSpPr/>
          <p:nvPr/>
        </p:nvSpPr>
        <p:spPr bwMode="gray">
          <a:xfrm>
            <a:off x="1013437" y="3071746"/>
            <a:ext cx="804053" cy="42005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Landowner</a:t>
            </a:r>
          </a:p>
        </p:txBody>
      </p:sp>
      <p:sp>
        <p:nvSpPr>
          <p:cNvPr id="66" name="Rounded Rectangle 65">
            <a:extLst>
              <a:ext uri="{FF2B5EF4-FFF2-40B4-BE49-F238E27FC236}">
                <a16:creationId xmlns:a16="http://schemas.microsoft.com/office/drawing/2014/main" id="{A91B6E60-9427-CE75-F4CA-755B60EC176C}"/>
              </a:ext>
            </a:extLst>
          </p:cNvPr>
          <p:cNvSpPr/>
          <p:nvPr/>
        </p:nvSpPr>
        <p:spPr bwMode="gray">
          <a:xfrm>
            <a:off x="2726205" y="3140885"/>
            <a:ext cx="672229" cy="28178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Lease</a:t>
            </a:r>
          </a:p>
        </p:txBody>
      </p:sp>
      <p:cxnSp>
        <p:nvCxnSpPr>
          <p:cNvPr id="138" name="Straight Connector 137">
            <a:extLst>
              <a:ext uri="{FF2B5EF4-FFF2-40B4-BE49-F238E27FC236}">
                <a16:creationId xmlns:a16="http://schemas.microsoft.com/office/drawing/2014/main" id="{D5033384-83A9-0136-BF73-794BD3163457}"/>
              </a:ext>
            </a:extLst>
          </p:cNvPr>
          <p:cNvCxnSpPr>
            <a:stCxn id="44" idx="3"/>
            <a:endCxn id="66" idx="1"/>
          </p:cNvCxnSpPr>
          <p:nvPr/>
        </p:nvCxnSpPr>
        <p:spPr bwMode="gray">
          <a:xfrm>
            <a:off x="1817490" y="3281776"/>
            <a:ext cx="908715" cy="0"/>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cxnSp>
        <p:nvCxnSpPr>
          <p:cNvPr id="145" name="Elbow Connector 144">
            <a:extLst>
              <a:ext uri="{FF2B5EF4-FFF2-40B4-BE49-F238E27FC236}">
                <a16:creationId xmlns:a16="http://schemas.microsoft.com/office/drawing/2014/main" id="{1D6042D3-E884-699A-06F7-48CC8863B0A4}"/>
              </a:ext>
            </a:extLst>
          </p:cNvPr>
          <p:cNvCxnSpPr>
            <a:cxnSpLocks/>
            <a:stCxn id="72" idx="3"/>
            <a:endCxn id="9" idx="1"/>
          </p:cNvCxnSpPr>
          <p:nvPr/>
        </p:nvCxnSpPr>
        <p:spPr bwMode="gray">
          <a:xfrm flipV="1">
            <a:off x="3633955" y="3491805"/>
            <a:ext cx="757640" cy="351518"/>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6" name="Elbow Connector 145">
            <a:extLst>
              <a:ext uri="{FF2B5EF4-FFF2-40B4-BE49-F238E27FC236}">
                <a16:creationId xmlns:a16="http://schemas.microsoft.com/office/drawing/2014/main" id="{52E360F1-5A63-2B5A-0D66-9AB662D16547}"/>
              </a:ext>
            </a:extLst>
          </p:cNvPr>
          <p:cNvCxnSpPr>
            <a:cxnSpLocks/>
            <a:stCxn id="66" idx="3"/>
            <a:endCxn id="9" idx="1"/>
          </p:cNvCxnSpPr>
          <p:nvPr/>
        </p:nvCxnSpPr>
        <p:spPr bwMode="gray">
          <a:xfrm>
            <a:off x="3398434" y="3281776"/>
            <a:ext cx="993161" cy="210029"/>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4" name="Rectangle 3">
            <a:extLst>
              <a:ext uri="{FF2B5EF4-FFF2-40B4-BE49-F238E27FC236}">
                <a16:creationId xmlns:a16="http://schemas.microsoft.com/office/drawing/2014/main" id="{8EBAFE28-3E8F-EF43-C125-943E61AEEA64}"/>
              </a:ext>
            </a:extLst>
          </p:cNvPr>
          <p:cNvSpPr/>
          <p:nvPr/>
        </p:nvSpPr>
        <p:spPr bwMode="gray">
          <a:xfrm>
            <a:off x="662492" y="1530121"/>
            <a:ext cx="3162497" cy="1286928"/>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16F1B62C-4515-F459-03A3-3FE22D2C169C}"/>
              </a:ext>
            </a:extLst>
          </p:cNvPr>
          <p:cNvSpPr/>
          <p:nvPr/>
        </p:nvSpPr>
        <p:spPr bwMode="gray">
          <a:xfrm>
            <a:off x="1042907" y="1699282"/>
            <a:ext cx="745112" cy="37265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Lenders</a:t>
            </a:r>
          </a:p>
        </p:txBody>
      </p:sp>
      <p:sp>
        <p:nvSpPr>
          <p:cNvPr id="133" name="Rectangle 132">
            <a:extLst>
              <a:ext uri="{FF2B5EF4-FFF2-40B4-BE49-F238E27FC236}">
                <a16:creationId xmlns:a16="http://schemas.microsoft.com/office/drawing/2014/main" id="{3A3FD7F4-9409-000B-8375-3C0B7D8F29B1}"/>
              </a:ext>
            </a:extLst>
          </p:cNvPr>
          <p:cNvSpPr/>
          <p:nvPr/>
        </p:nvSpPr>
        <p:spPr bwMode="gray">
          <a:xfrm>
            <a:off x="778004" y="2220692"/>
            <a:ext cx="1274918" cy="467313"/>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Guarantor / Security Trustee</a:t>
            </a:r>
          </a:p>
        </p:txBody>
      </p:sp>
      <p:sp>
        <p:nvSpPr>
          <p:cNvPr id="33" name="Rounded Rectangle 32">
            <a:extLst>
              <a:ext uri="{FF2B5EF4-FFF2-40B4-BE49-F238E27FC236}">
                <a16:creationId xmlns:a16="http://schemas.microsoft.com/office/drawing/2014/main" id="{EE9DF9E9-6392-64DD-D097-EC6D4A2E3A8E}"/>
              </a:ext>
            </a:extLst>
          </p:cNvPr>
          <p:cNvSpPr/>
          <p:nvPr/>
        </p:nvSpPr>
        <p:spPr bwMode="gray">
          <a:xfrm>
            <a:off x="2560493" y="1658107"/>
            <a:ext cx="1003652"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Facility Agreement</a:t>
            </a:r>
          </a:p>
        </p:txBody>
      </p:sp>
      <p:sp>
        <p:nvSpPr>
          <p:cNvPr id="51" name="Rounded Rectangle 50">
            <a:extLst>
              <a:ext uri="{FF2B5EF4-FFF2-40B4-BE49-F238E27FC236}">
                <a16:creationId xmlns:a16="http://schemas.microsoft.com/office/drawing/2014/main" id="{D607AF89-F550-054C-DAE9-FB896FFF0EDC}"/>
              </a:ext>
            </a:extLst>
          </p:cNvPr>
          <p:cNvSpPr/>
          <p:nvPr/>
        </p:nvSpPr>
        <p:spPr bwMode="gray">
          <a:xfrm>
            <a:off x="2431355" y="2226844"/>
            <a:ext cx="1261928"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Tripartite Agreement*</a:t>
            </a:r>
          </a:p>
        </p:txBody>
      </p:sp>
      <p:cxnSp>
        <p:nvCxnSpPr>
          <p:cNvPr id="150" name="Straight Connector 149">
            <a:extLst>
              <a:ext uri="{FF2B5EF4-FFF2-40B4-BE49-F238E27FC236}">
                <a16:creationId xmlns:a16="http://schemas.microsoft.com/office/drawing/2014/main" id="{449BF10A-C84F-A503-4BDA-6EE34B56AD61}"/>
              </a:ext>
            </a:extLst>
          </p:cNvPr>
          <p:cNvCxnSpPr>
            <a:cxnSpLocks/>
            <a:stCxn id="132" idx="3"/>
            <a:endCxn id="33" idx="1"/>
          </p:cNvCxnSpPr>
          <p:nvPr/>
        </p:nvCxnSpPr>
        <p:spPr bwMode="gray">
          <a:xfrm flipV="1">
            <a:off x="1788019" y="1885611"/>
            <a:ext cx="772474"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52" name="Straight Connector 151">
            <a:extLst>
              <a:ext uri="{FF2B5EF4-FFF2-40B4-BE49-F238E27FC236}">
                <a16:creationId xmlns:a16="http://schemas.microsoft.com/office/drawing/2014/main" id="{D2CF47A5-E00A-0B8F-9F5C-111E41A7D2DC}"/>
              </a:ext>
            </a:extLst>
          </p:cNvPr>
          <p:cNvCxnSpPr>
            <a:cxnSpLocks/>
            <a:stCxn id="133" idx="3"/>
            <a:endCxn id="51" idx="1"/>
          </p:cNvCxnSpPr>
          <p:nvPr/>
        </p:nvCxnSpPr>
        <p:spPr bwMode="gray">
          <a:xfrm flipV="1">
            <a:off x="2052922" y="2454348"/>
            <a:ext cx="378433"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63" name="Elbow Connector 162">
            <a:extLst>
              <a:ext uri="{FF2B5EF4-FFF2-40B4-BE49-F238E27FC236}">
                <a16:creationId xmlns:a16="http://schemas.microsoft.com/office/drawing/2014/main" id="{2C78F2FE-9C06-C402-4C87-03705F211A13}"/>
              </a:ext>
            </a:extLst>
          </p:cNvPr>
          <p:cNvCxnSpPr>
            <a:cxnSpLocks/>
            <a:stCxn id="33" idx="3"/>
            <a:endCxn id="9" idx="0"/>
          </p:cNvCxnSpPr>
          <p:nvPr/>
        </p:nvCxnSpPr>
        <p:spPr bwMode="gray">
          <a:xfrm>
            <a:off x="3564145" y="1885611"/>
            <a:ext cx="1582634" cy="1161799"/>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5" name="Elbow Connector 164">
            <a:extLst>
              <a:ext uri="{FF2B5EF4-FFF2-40B4-BE49-F238E27FC236}">
                <a16:creationId xmlns:a16="http://schemas.microsoft.com/office/drawing/2014/main" id="{3044AA76-11E7-34FF-1DDF-4C8CA905C8E9}"/>
              </a:ext>
            </a:extLst>
          </p:cNvPr>
          <p:cNvCxnSpPr>
            <a:cxnSpLocks/>
            <a:stCxn id="51" idx="3"/>
            <a:endCxn id="9" idx="0"/>
          </p:cNvCxnSpPr>
          <p:nvPr/>
        </p:nvCxnSpPr>
        <p:spPr bwMode="gray">
          <a:xfrm>
            <a:off x="3693283" y="2454348"/>
            <a:ext cx="1453496" cy="593062"/>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1C5A0ABA-E8B4-1B24-E5F4-B3026B78A224}"/>
              </a:ext>
            </a:extLst>
          </p:cNvPr>
          <p:cNvSpPr/>
          <p:nvPr/>
        </p:nvSpPr>
        <p:spPr bwMode="gray">
          <a:xfrm>
            <a:off x="329434" y="4327255"/>
            <a:ext cx="4000323" cy="1407496"/>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122" name="Rounded Rectangle 121">
            <a:extLst>
              <a:ext uri="{FF2B5EF4-FFF2-40B4-BE49-F238E27FC236}">
                <a16:creationId xmlns:a16="http://schemas.microsoft.com/office/drawing/2014/main" id="{4E5C3443-BD22-F71A-9126-C02A3DC7CBA8}"/>
              </a:ext>
            </a:extLst>
          </p:cNvPr>
          <p:cNvSpPr/>
          <p:nvPr/>
        </p:nvSpPr>
        <p:spPr bwMode="gray">
          <a:xfrm>
            <a:off x="1227929" y="5131533"/>
            <a:ext cx="901617" cy="437013"/>
          </a:xfrm>
          <a:prstGeom prst="roundRect">
            <a:avLst/>
          </a:prstGeom>
          <a:solidFill>
            <a:schemeClr val="bg1"/>
          </a:solid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Shareholder’s Agreement</a:t>
            </a:r>
          </a:p>
        </p:txBody>
      </p:sp>
      <p:sp>
        <p:nvSpPr>
          <p:cNvPr id="123" name="Rectangle 122">
            <a:extLst>
              <a:ext uri="{FF2B5EF4-FFF2-40B4-BE49-F238E27FC236}">
                <a16:creationId xmlns:a16="http://schemas.microsoft.com/office/drawing/2014/main" id="{ECF1E5C4-D87C-85C4-B566-D1357087C341}"/>
              </a:ext>
            </a:extLst>
          </p:cNvPr>
          <p:cNvSpPr/>
          <p:nvPr/>
        </p:nvSpPr>
        <p:spPr bwMode="gray">
          <a:xfrm>
            <a:off x="2229137" y="5096983"/>
            <a:ext cx="901617" cy="50611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Developer/ Sponsor</a:t>
            </a:r>
          </a:p>
        </p:txBody>
      </p:sp>
      <p:sp>
        <p:nvSpPr>
          <p:cNvPr id="124" name="Rectangle 123">
            <a:extLst>
              <a:ext uri="{FF2B5EF4-FFF2-40B4-BE49-F238E27FC236}">
                <a16:creationId xmlns:a16="http://schemas.microsoft.com/office/drawing/2014/main" id="{F97435D4-5351-EA8E-97B4-838F39C0BAEA}"/>
              </a:ext>
            </a:extLst>
          </p:cNvPr>
          <p:cNvSpPr/>
          <p:nvPr/>
        </p:nvSpPr>
        <p:spPr bwMode="gray">
          <a:xfrm>
            <a:off x="2266696" y="4606022"/>
            <a:ext cx="826499" cy="302764"/>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Buyer</a:t>
            </a:r>
          </a:p>
        </p:txBody>
      </p:sp>
      <p:sp>
        <p:nvSpPr>
          <p:cNvPr id="125" name="Rounded Rectangle 124">
            <a:extLst>
              <a:ext uri="{FF2B5EF4-FFF2-40B4-BE49-F238E27FC236}">
                <a16:creationId xmlns:a16="http://schemas.microsoft.com/office/drawing/2014/main" id="{A25A735E-81EB-B939-E3A5-26C78F39E5BD}"/>
              </a:ext>
            </a:extLst>
          </p:cNvPr>
          <p:cNvSpPr/>
          <p:nvPr/>
        </p:nvSpPr>
        <p:spPr bwMode="gray">
          <a:xfrm>
            <a:off x="3308987" y="4644068"/>
            <a:ext cx="901617" cy="72276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Share Purchase Agreement </a:t>
            </a:r>
          </a:p>
        </p:txBody>
      </p:sp>
      <p:sp>
        <p:nvSpPr>
          <p:cNvPr id="156" name="Rectangle 155">
            <a:extLst>
              <a:ext uri="{FF2B5EF4-FFF2-40B4-BE49-F238E27FC236}">
                <a16:creationId xmlns:a16="http://schemas.microsoft.com/office/drawing/2014/main" id="{39CC4D9F-0C04-DCF5-04F2-842E4E09BDDD}"/>
              </a:ext>
            </a:extLst>
          </p:cNvPr>
          <p:cNvSpPr/>
          <p:nvPr/>
        </p:nvSpPr>
        <p:spPr bwMode="gray">
          <a:xfrm>
            <a:off x="424974" y="5098980"/>
            <a:ext cx="733571" cy="502118"/>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Equity Investor(s)</a:t>
            </a:r>
          </a:p>
        </p:txBody>
      </p:sp>
      <p:cxnSp>
        <p:nvCxnSpPr>
          <p:cNvPr id="180" name="Straight Connector 179">
            <a:extLst>
              <a:ext uri="{FF2B5EF4-FFF2-40B4-BE49-F238E27FC236}">
                <a16:creationId xmlns:a16="http://schemas.microsoft.com/office/drawing/2014/main" id="{E8BF4C33-ED22-482A-112F-E75AB92B1B5C}"/>
              </a:ext>
            </a:extLst>
          </p:cNvPr>
          <p:cNvCxnSpPr>
            <a:cxnSpLocks/>
            <a:stCxn id="156" idx="3"/>
            <a:endCxn id="122" idx="1"/>
          </p:cNvCxnSpPr>
          <p:nvPr/>
        </p:nvCxnSpPr>
        <p:spPr bwMode="gray">
          <a:xfrm>
            <a:off x="1158545" y="5350039"/>
            <a:ext cx="69384" cy="1"/>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1" name="Straight Connector 180">
            <a:extLst>
              <a:ext uri="{FF2B5EF4-FFF2-40B4-BE49-F238E27FC236}">
                <a16:creationId xmlns:a16="http://schemas.microsoft.com/office/drawing/2014/main" id="{C70AA8D0-75BE-E7E5-7251-0EAAB7444FD3}"/>
              </a:ext>
            </a:extLst>
          </p:cNvPr>
          <p:cNvCxnSpPr>
            <a:cxnSpLocks/>
            <a:stCxn id="122" idx="3"/>
            <a:endCxn id="123" idx="1"/>
          </p:cNvCxnSpPr>
          <p:nvPr/>
        </p:nvCxnSpPr>
        <p:spPr bwMode="gray">
          <a:xfrm>
            <a:off x="2129546" y="5350040"/>
            <a:ext cx="99591" cy="0"/>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8" name="Elbow Connector 187">
            <a:extLst>
              <a:ext uri="{FF2B5EF4-FFF2-40B4-BE49-F238E27FC236}">
                <a16:creationId xmlns:a16="http://schemas.microsoft.com/office/drawing/2014/main" id="{4C46687C-623D-A1B4-6AC8-7625DB9A26B9}"/>
              </a:ext>
            </a:extLst>
          </p:cNvPr>
          <p:cNvCxnSpPr>
            <a:cxnSpLocks/>
            <a:stCxn id="124" idx="3"/>
            <a:endCxn id="125" idx="1"/>
          </p:cNvCxnSpPr>
          <p:nvPr/>
        </p:nvCxnSpPr>
        <p:spPr bwMode="gray">
          <a:xfrm>
            <a:off x="3093195" y="4757404"/>
            <a:ext cx="215792" cy="248044"/>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5" name="Elbow Connector 194">
            <a:extLst>
              <a:ext uri="{FF2B5EF4-FFF2-40B4-BE49-F238E27FC236}">
                <a16:creationId xmlns:a16="http://schemas.microsoft.com/office/drawing/2014/main" id="{44B795FA-CDBB-B4C6-EC01-38AFA00CA236}"/>
              </a:ext>
            </a:extLst>
          </p:cNvPr>
          <p:cNvCxnSpPr>
            <a:cxnSpLocks/>
            <a:stCxn id="123" idx="3"/>
            <a:endCxn id="125" idx="1"/>
          </p:cNvCxnSpPr>
          <p:nvPr/>
        </p:nvCxnSpPr>
        <p:spPr bwMode="gray">
          <a:xfrm flipV="1">
            <a:off x="3130754" y="5005448"/>
            <a:ext cx="178233" cy="344592"/>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8" name="Elbow Connector 197">
            <a:extLst>
              <a:ext uri="{FF2B5EF4-FFF2-40B4-BE49-F238E27FC236}">
                <a16:creationId xmlns:a16="http://schemas.microsoft.com/office/drawing/2014/main" id="{B268D750-D624-281F-60AA-A618CB17B53E}"/>
              </a:ext>
            </a:extLst>
          </p:cNvPr>
          <p:cNvCxnSpPr>
            <a:cxnSpLocks/>
            <a:stCxn id="9" idx="3"/>
            <a:endCxn id="193" idx="1"/>
          </p:cNvCxnSpPr>
          <p:nvPr/>
        </p:nvCxnSpPr>
        <p:spPr bwMode="gray">
          <a:xfrm flipV="1">
            <a:off x="5901963" y="2041244"/>
            <a:ext cx="523633" cy="145056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1" name="Elbow Connector 200">
            <a:extLst>
              <a:ext uri="{FF2B5EF4-FFF2-40B4-BE49-F238E27FC236}">
                <a16:creationId xmlns:a16="http://schemas.microsoft.com/office/drawing/2014/main" id="{0635947E-68FB-B2E9-C7A9-B8FB67381453}"/>
              </a:ext>
            </a:extLst>
          </p:cNvPr>
          <p:cNvCxnSpPr>
            <a:cxnSpLocks/>
            <a:stCxn id="9" idx="3"/>
            <a:endCxn id="192" idx="1"/>
          </p:cNvCxnSpPr>
          <p:nvPr/>
        </p:nvCxnSpPr>
        <p:spPr bwMode="gray">
          <a:xfrm flipV="1">
            <a:off x="5901963" y="2733561"/>
            <a:ext cx="523633" cy="75824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4" name="Elbow Connector 203">
            <a:extLst>
              <a:ext uri="{FF2B5EF4-FFF2-40B4-BE49-F238E27FC236}">
                <a16:creationId xmlns:a16="http://schemas.microsoft.com/office/drawing/2014/main" id="{E26E79E2-9828-3E86-71C5-B9B12E97F0E1}"/>
              </a:ext>
            </a:extLst>
          </p:cNvPr>
          <p:cNvCxnSpPr>
            <a:cxnSpLocks/>
            <a:stCxn id="9" idx="3"/>
            <a:endCxn id="191" idx="1"/>
          </p:cNvCxnSpPr>
          <p:nvPr/>
        </p:nvCxnSpPr>
        <p:spPr bwMode="gray">
          <a:xfrm flipV="1">
            <a:off x="5901963" y="3438581"/>
            <a:ext cx="523633" cy="5322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8" name="Elbow Connector 207">
            <a:extLst>
              <a:ext uri="{FF2B5EF4-FFF2-40B4-BE49-F238E27FC236}">
                <a16:creationId xmlns:a16="http://schemas.microsoft.com/office/drawing/2014/main" id="{87F217E4-6B5B-4669-D9EF-54ABC48C6103}"/>
              </a:ext>
            </a:extLst>
          </p:cNvPr>
          <p:cNvCxnSpPr>
            <a:cxnSpLocks/>
            <a:stCxn id="9" idx="3"/>
            <a:endCxn id="142" idx="1"/>
          </p:cNvCxnSpPr>
          <p:nvPr/>
        </p:nvCxnSpPr>
        <p:spPr bwMode="gray">
          <a:xfrm>
            <a:off x="5901963" y="3491805"/>
            <a:ext cx="523633" cy="63898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6" name="Curved Connector 235">
            <a:extLst>
              <a:ext uri="{FF2B5EF4-FFF2-40B4-BE49-F238E27FC236}">
                <a16:creationId xmlns:a16="http://schemas.microsoft.com/office/drawing/2014/main" id="{C404239E-12E8-9C0A-1BFB-6C424AC6408B}"/>
              </a:ext>
            </a:extLst>
          </p:cNvPr>
          <p:cNvCxnSpPr>
            <a:cxnSpLocks/>
            <a:stCxn id="241" idx="1"/>
            <a:endCxn id="244" idx="2"/>
          </p:cNvCxnSpPr>
          <p:nvPr/>
        </p:nvCxnSpPr>
        <p:spPr bwMode="gray">
          <a:xfrm rot="10800000">
            <a:off x="5794034" y="4847127"/>
            <a:ext cx="631562" cy="427408"/>
          </a:xfrm>
          <a:prstGeom prst="curvedConnector2">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C39A789D-D4AA-E8B9-82A5-5B7CF84CBFCC}"/>
              </a:ext>
            </a:extLst>
          </p:cNvPr>
          <p:cNvSpPr/>
          <p:nvPr/>
        </p:nvSpPr>
        <p:spPr bwMode="gray">
          <a:xfrm>
            <a:off x="6425596" y="391380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EPC Contractor</a:t>
            </a:r>
          </a:p>
        </p:txBody>
      </p:sp>
      <p:sp>
        <p:nvSpPr>
          <p:cNvPr id="179" name="Rounded Rectangle 178">
            <a:extLst>
              <a:ext uri="{FF2B5EF4-FFF2-40B4-BE49-F238E27FC236}">
                <a16:creationId xmlns:a16="http://schemas.microsoft.com/office/drawing/2014/main" id="{A8AB3D80-C039-91F4-B5CD-0210199C6540}"/>
              </a:ext>
            </a:extLst>
          </p:cNvPr>
          <p:cNvSpPr/>
          <p:nvPr/>
        </p:nvSpPr>
        <p:spPr bwMode="gray">
          <a:xfrm>
            <a:off x="7839279" y="1901468"/>
            <a:ext cx="512893" cy="27955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PPA</a:t>
            </a:r>
          </a:p>
        </p:txBody>
      </p:sp>
      <p:sp>
        <p:nvSpPr>
          <p:cNvPr id="182" name="Rounded Rectangle 181">
            <a:extLst>
              <a:ext uri="{FF2B5EF4-FFF2-40B4-BE49-F238E27FC236}">
                <a16:creationId xmlns:a16="http://schemas.microsoft.com/office/drawing/2014/main" id="{410C5D86-23D9-5153-9D15-7A99FDCAAD63}"/>
              </a:ext>
            </a:extLst>
          </p:cNvPr>
          <p:cNvSpPr/>
          <p:nvPr/>
        </p:nvSpPr>
        <p:spPr bwMode="gray">
          <a:xfrm>
            <a:off x="7613407" y="2510210"/>
            <a:ext cx="964637" cy="44670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Connection Agreement</a:t>
            </a:r>
          </a:p>
        </p:txBody>
      </p:sp>
      <p:sp>
        <p:nvSpPr>
          <p:cNvPr id="191" name="Rectangle 190">
            <a:extLst>
              <a:ext uri="{FF2B5EF4-FFF2-40B4-BE49-F238E27FC236}">
                <a16:creationId xmlns:a16="http://schemas.microsoft.com/office/drawing/2014/main" id="{F8C45256-14E3-27D4-B7D4-2713A09466A6}"/>
              </a:ext>
            </a:extLst>
          </p:cNvPr>
          <p:cNvSpPr/>
          <p:nvPr/>
        </p:nvSpPr>
        <p:spPr bwMode="gray">
          <a:xfrm>
            <a:off x="6425596" y="322159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O&amp;M operator</a:t>
            </a:r>
          </a:p>
        </p:txBody>
      </p:sp>
      <p:sp>
        <p:nvSpPr>
          <p:cNvPr id="192" name="Rectangle 191">
            <a:extLst>
              <a:ext uri="{FF2B5EF4-FFF2-40B4-BE49-F238E27FC236}">
                <a16:creationId xmlns:a16="http://schemas.microsoft.com/office/drawing/2014/main" id="{43A59D50-34E3-1E78-DB7E-ED191FD6570C}"/>
              </a:ext>
            </a:extLst>
          </p:cNvPr>
          <p:cNvSpPr/>
          <p:nvPr/>
        </p:nvSpPr>
        <p:spPr bwMode="gray">
          <a:xfrm>
            <a:off x="6425596" y="251657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NSP</a:t>
            </a:r>
          </a:p>
        </p:txBody>
      </p:sp>
      <p:sp>
        <p:nvSpPr>
          <p:cNvPr id="193" name="Rectangle 192">
            <a:extLst>
              <a:ext uri="{FF2B5EF4-FFF2-40B4-BE49-F238E27FC236}">
                <a16:creationId xmlns:a16="http://schemas.microsoft.com/office/drawing/2014/main" id="{65CAB5D4-FE02-6FE2-A52B-6C4A078A1672}"/>
              </a:ext>
            </a:extLst>
          </p:cNvPr>
          <p:cNvSpPr/>
          <p:nvPr/>
        </p:nvSpPr>
        <p:spPr bwMode="gray">
          <a:xfrm>
            <a:off x="6425596" y="1824261"/>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Off-taker</a:t>
            </a:r>
          </a:p>
        </p:txBody>
      </p:sp>
      <p:sp>
        <p:nvSpPr>
          <p:cNvPr id="194" name="Rounded Rectangle 193">
            <a:extLst>
              <a:ext uri="{FF2B5EF4-FFF2-40B4-BE49-F238E27FC236}">
                <a16:creationId xmlns:a16="http://schemas.microsoft.com/office/drawing/2014/main" id="{540B8B82-7D9D-3D4F-116D-27F25DB401F9}"/>
              </a:ext>
            </a:extLst>
          </p:cNvPr>
          <p:cNvSpPr/>
          <p:nvPr/>
        </p:nvSpPr>
        <p:spPr bwMode="gray">
          <a:xfrm>
            <a:off x="7655873" y="3211076"/>
            <a:ext cx="879704"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O&amp;M Agreement</a:t>
            </a:r>
          </a:p>
        </p:txBody>
      </p:sp>
      <p:sp>
        <p:nvSpPr>
          <p:cNvPr id="206" name="Rounded Rectangle 205">
            <a:extLst>
              <a:ext uri="{FF2B5EF4-FFF2-40B4-BE49-F238E27FC236}">
                <a16:creationId xmlns:a16="http://schemas.microsoft.com/office/drawing/2014/main" id="{DB7B6124-23EA-F2D3-FDD6-4E28AADF3009}"/>
              </a:ext>
            </a:extLst>
          </p:cNvPr>
          <p:cNvSpPr/>
          <p:nvPr/>
        </p:nvSpPr>
        <p:spPr bwMode="gray">
          <a:xfrm>
            <a:off x="7544487" y="3999373"/>
            <a:ext cx="1102477" cy="26283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EPC Contract</a:t>
            </a:r>
          </a:p>
        </p:txBody>
      </p:sp>
      <p:sp>
        <p:nvSpPr>
          <p:cNvPr id="234" name="Rounded Rectangle 233">
            <a:extLst>
              <a:ext uri="{FF2B5EF4-FFF2-40B4-BE49-F238E27FC236}">
                <a16:creationId xmlns:a16="http://schemas.microsoft.com/office/drawing/2014/main" id="{FBD9C409-8FC2-4F12-784D-F66D36CF4F8C}"/>
              </a:ext>
            </a:extLst>
          </p:cNvPr>
          <p:cNvSpPr/>
          <p:nvPr/>
        </p:nvSpPr>
        <p:spPr bwMode="gray">
          <a:xfrm>
            <a:off x="6590273" y="4614461"/>
            <a:ext cx="635284"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Supply Contract</a:t>
            </a:r>
          </a:p>
        </p:txBody>
      </p:sp>
      <p:sp>
        <p:nvSpPr>
          <p:cNvPr id="241" name="Rectangle 240">
            <a:extLst>
              <a:ext uri="{FF2B5EF4-FFF2-40B4-BE49-F238E27FC236}">
                <a16:creationId xmlns:a16="http://schemas.microsoft.com/office/drawing/2014/main" id="{9DD76670-D4C6-023A-DA26-112C8E4B8C82}"/>
              </a:ext>
            </a:extLst>
          </p:cNvPr>
          <p:cNvSpPr/>
          <p:nvPr/>
        </p:nvSpPr>
        <p:spPr bwMode="gray">
          <a:xfrm>
            <a:off x="6425596" y="5122551"/>
            <a:ext cx="964637" cy="303967"/>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Supplier(s)**</a:t>
            </a:r>
          </a:p>
        </p:txBody>
      </p:sp>
      <p:cxnSp>
        <p:nvCxnSpPr>
          <p:cNvPr id="218" name="Straight Connector 217">
            <a:extLst>
              <a:ext uri="{FF2B5EF4-FFF2-40B4-BE49-F238E27FC236}">
                <a16:creationId xmlns:a16="http://schemas.microsoft.com/office/drawing/2014/main" id="{EDF69E35-C27F-0A19-53F4-751D17F1217B}"/>
              </a:ext>
            </a:extLst>
          </p:cNvPr>
          <p:cNvCxnSpPr>
            <a:stCxn id="193" idx="3"/>
            <a:endCxn id="179" idx="1"/>
          </p:cNvCxnSpPr>
          <p:nvPr/>
        </p:nvCxnSpPr>
        <p:spPr bwMode="gray">
          <a:xfrm flipV="1">
            <a:off x="7390233" y="2041243"/>
            <a:ext cx="449046"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8C2A5057-D395-D0A9-2BA1-D3699BC08724}"/>
              </a:ext>
            </a:extLst>
          </p:cNvPr>
          <p:cNvCxnSpPr>
            <a:cxnSpLocks/>
            <a:stCxn id="192" idx="3"/>
            <a:endCxn id="182" idx="1"/>
          </p:cNvCxnSpPr>
          <p:nvPr/>
        </p:nvCxnSpPr>
        <p:spPr bwMode="gray">
          <a:xfrm>
            <a:off x="7390233" y="2733561"/>
            <a:ext cx="22317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754C377D-6803-6503-BD3C-84B0CDF48CFC}"/>
              </a:ext>
            </a:extLst>
          </p:cNvPr>
          <p:cNvCxnSpPr>
            <a:cxnSpLocks/>
            <a:stCxn id="191" idx="3"/>
            <a:endCxn id="194" idx="1"/>
          </p:cNvCxnSpPr>
          <p:nvPr/>
        </p:nvCxnSpPr>
        <p:spPr bwMode="gray">
          <a:xfrm flipV="1">
            <a:off x="7390233" y="3438580"/>
            <a:ext cx="265640"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9B588E0-57A4-E203-91FD-833AF3C9E483}"/>
              </a:ext>
            </a:extLst>
          </p:cNvPr>
          <p:cNvCxnSpPr>
            <a:cxnSpLocks/>
            <a:stCxn id="142" idx="3"/>
            <a:endCxn id="206" idx="1"/>
          </p:cNvCxnSpPr>
          <p:nvPr/>
        </p:nvCxnSpPr>
        <p:spPr bwMode="gray">
          <a:xfrm>
            <a:off x="7390233" y="4130791"/>
            <a:ext cx="15425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72371506-427B-E120-0E47-C53CC26D00C4}"/>
              </a:ext>
            </a:extLst>
          </p:cNvPr>
          <p:cNvCxnSpPr>
            <a:cxnSpLocks/>
            <a:stCxn id="234" idx="0"/>
            <a:endCxn id="142" idx="2"/>
          </p:cNvCxnSpPr>
          <p:nvPr/>
        </p:nvCxnSpPr>
        <p:spPr bwMode="gray">
          <a:xfrm flipV="1">
            <a:off x="6907915" y="4347773"/>
            <a:ext cx="0" cy="266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3" name="Curved Connector 242">
            <a:extLst>
              <a:ext uri="{FF2B5EF4-FFF2-40B4-BE49-F238E27FC236}">
                <a16:creationId xmlns:a16="http://schemas.microsoft.com/office/drawing/2014/main" id="{1E8B05DC-5BAA-134F-0A3D-E709F830505B}"/>
              </a:ext>
            </a:extLst>
          </p:cNvPr>
          <p:cNvCxnSpPr>
            <a:cxnSpLocks/>
            <a:stCxn id="241" idx="0"/>
            <a:endCxn id="234" idx="2"/>
          </p:cNvCxnSpPr>
          <p:nvPr/>
        </p:nvCxnSpPr>
        <p:spPr bwMode="gray">
          <a:xfrm rot="5400000" flipH="1" flipV="1">
            <a:off x="6847322" y="5061958"/>
            <a:ext cx="121186" cy="12700"/>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Curved Connector 273">
            <a:extLst>
              <a:ext uri="{FF2B5EF4-FFF2-40B4-BE49-F238E27FC236}">
                <a16:creationId xmlns:a16="http://schemas.microsoft.com/office/drawing/2014/main" id="{75CE590A-4C91-4225-B936-C1014E9142E6}"/>
              </a:ext>
            </a:extLst>
          </p:cNvPr>
          <p:cNvCxnSpPr>
            <a:cxnSpLocks/>
            <a:stCxn id="51" idx="2"/>
            <a:endCxn id="44" idx="0"/>
          </p:cNvCxnSpPr>
          <p:nvPr/>
        </p:nvCxnSpPr>
        <p:spPr bwMode="gray">
          <a:xfrm rot="5400000">
            <a:off x="2043945" y="2053372"/>
            <a:ext cx="389894" cy="1646855"/>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Curved Connector 276">
            <a:extLst>
              <a:ext uri="{FF2B5EF4-FFF2-40B4-BE49-F238E27FC236}">
                <a16:creationId xmlns:a16="http://schemas.microsoft.com/office/drawing/2014/main" id="{FF43D13C-BA68-A6D5-82A7-C6EB55D2C635}"/>
              </a:ext>
            </a:extLst>
          </p:cNvPr>
          <p:cNvCxnSpPr>
            <a:cxnSpLocks/>
            <a:endCxn id="51" idx="3"/>
          </p:cNvCxnSpPr>
          <p:nvPr/>
        </p:nvCxnSpPr>
        <p:spPr bwMode="gray">
          <a:xfrm rot="10800000">
            <a:off x="3693284" y="2454348"/>
            <a:ext cx="2570905" cy="452120"/>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264F9C87-A1CB-8D2D-7E66-C636F57DCD10}"/>
              </a:ext>
            </a:extLst>
          </p:cNvPr>
          <p:cNvCxnSpPr>
            <a:cxnSpLocks/>
            <a:stCxn id="125" idx="3"/>
            <a:endCxn id="9" idx="2"/>
          </p:cNvCxnSpPr>
          <p:nvPr/>
        </p:nvCxnSpPr>
        <p:spPr bwMode="gray">
          <a:xfrm flipV="1">
            <a:off x="4210604" y="3936200"/>
            <a:ext cx="936175" cy="1069248"/>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466" name="Rectangle 465">
            <a:extLst>
              <a:ext uri="{FF2B5EF4-FFF2-40B4-BE49-F238E27FC236}">
                <a16:creationId xmlns:a16="http://schemas.microsoft.com/office/drawing/2014/main" id="{DC823BCD-AE7E-257D-C057-559BD71B8137}"/>
              </a:ext>
            </a:extLst>
          </p:cNvPr>
          <p:cNvSpPr/>
          <p:nvPr/>
        </p:nvSpPr>
        <p:spPr bwMode="gray">
          <a:xfrm>
            <a:off x="8912604" y="1554481"/>
            <a:ext cx="2963443" cy="401406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ysClr val="windowText" lastClr="000000"/>
                </a:solidFill>
                <a:effectLst/>
                <a:uLnTx/>
                <a:uFillTx/>
                <a:latin typeface="Arial"/>
                <a:ea typeface="+mn-ea"/>
                <a:cs typeface="+mn-cs"/>
              </a:rPr>
              <a:t>Advantages of Project Finance</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Easy project management:</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lang="en-US" sz="850" dirty="0">
                <a:solidFill>
                  <a:srgbClr val="000000"/>
                </a:solidFill>
                <a:latin typeface="Arial"/>
              </a:rPr>
              <a:t>C</a:t>
            </a:r>
            <a:r>
              <a:rPr kumimoji="0" lang="en-US" sz="850" b="0" i="0" u="none" strike="noStrike" kern="1200" cap="none" spc="0" normalizeH="0" baseline="0" noProof="0" dirty="0">
                <a:ln>
                  <a:noFill/>
                </a:ln>
                <a:solidFill>
                  <a:srgbClr val="000000"/>
                </a:solidFill>
                <a:effectLst/>
                <a:uLnTx/>
                <a:uFillTx/>
                <a:latin typeface="Arial"/>
                <a:ea typeface="+mn-ea"/>
                <a:cs typeface="+mn-cs"/>
              </a:rPr>
              <a:t>ustomers invest </a:t>
            </a:r>
            <a:r>
              <a:rPr kumimoji="0" lang="en-US" sz="850" b="1" i="0" u="none" strike="noStrike" kern="1200" cap="none" spc="0" normalizeH="0" baseline="0" noProof="0" dirty="0">
                <a:ln>
                  <a:noFill/>
                </a:ln>
                <a:solidFill>
                  <a:srgbClr val="000000"/>
                </a:solidFill>
                <a:effectLst/>
                <a:uLnTx/>
                <a:uFillTx/>
                <a:latin typeface="Arial"/>
                <a:ea typeface="+mn-ea"/>
                <a:cs typeface="+mn-cs"/>
              </a:rPr>
              <a:t>less time and resources </a:t>
            </a:r>
            <a:r>
              <a:rPr kumimoji="0" lang="en-US" sz="850" b="0" i="0" u="none" strike="noStrike" kern="1200" cap="none" spc="0" normalizeH="0" baseline="0" noProof="0" dirty="0">
                <a:ln>
                  <a:noFill/>
                </a:ln>
                <a:solidFill>
                  <a:srgbClr val="000000"/>
                </a:solidFill>
                <a:effectLst/>
                <a:uLnTx/>
                <a:uFillTx/>
                <a:latin typeface="Arial"/>
                <a:ea typeface="+mn-ea"/>
                <a:cs typeface="+mn-cs"/>
              </a:rPr>
              <a:t>in the project than if they were to do it themselves. And contracting with the same company for operations and management later could mean (1) legal enforceability and (2) </a:t>
            </a:r>
            <a:r>
              <a:rPr kumimoji="0" lang="en-US" sz="850" b="1" i="0" u="none" strike="noStrike" kern="1200" cap="none" spc="0" normalizeH="0" baseline="0" noProof="0" dirty="0">
                <a:ln>
                  <a:noFill/>
                </a:ln>
                <a:solidFill>
                  <a:srgbClr val="000000"/>
                </a:solidFill>
                <a:effectLst/>
                <a:uLnTx/>
                <a:uFillTx/>
                <a:latin typeface="Arial"/>
                <a:ea typeface="+mn-ea"/>
                <a:cs typeface="+mn-cs"/>
              </a:rPr>
              <a:t>less of a learning curve with its own installment</a:t>
            </a:r>
            <a:r>
              <a:rPr kumimoji="0" lang="en-US" sz="850" i="0" u="none" strike="noStrike" kern="1200" cap="none" spc="0" normalizeH="0" baseline="0" noProof="0" dirty="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Better financing terms:</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Less need for owner’s equity contribution allows access to debt, as a cheaper form of capital financing; risk offloading also </a:t>
            </a:r>
            <a:r>
              <a:rPr lang="en-US" sz="850" dirty="0">
                <a:solidFill>
                  <a:srgbClr val="000000"/>
                </a:solidFill>
                <a:latin typeface="Arial"/>
              </a:rPr>
              <a:t>increases</a:t>
            </a:r>
            <a:r>
              <a:rPr kumimoji="0" lang="en-US" sz="850" b="0" i="0" u="none" strike="noStrike" kern="1200" cap="none" spc="0" normalizeH="0" baseline="0" noProof="0" dirty="0">
                <a:ln>
                  <a:noFill/>
                </a:ln>
                <a:solidFill>
                  <a:srgbClr val="000000"/>
                </a:solidFill>
                <a:effectLst/>
                <a:uLnTx/>
                <a:uFillTx/>
                <a:latin typeface="Arial"/>
                <a:ea typeface="+mn-ea"/>
                <a:cs typeface="+mn-cs"/>
              </a:rPr>
              <a:t> lenders’ appetite.</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Risk allocation:</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The project risk is shifted to the EPC contractor. The contractor is responsible for all project activities from the design phase through to the turnkey moment.</a:t>
            </a:r>
            <a:br>
              <a:rPr kumimoji="0" lang="en-US" sz="850" b="0" i="0" u="none" strike="noStrike" kern="1200" cap="none" spc="0" normalizeH="0" baseline="0" noProof="0" dirty="0">
                <a:ln>
                  <a:noFill/>
                </a:ln>
                <a:solidFill>
                  <a:srgbClr val="000000"/>
                </a:solidFill>
                <a:effectLst/>
                <a:uLnTx/>
                <a:uFillTx/>
                <a:latin typeface="Arial"/>
                <a:ea typeface="+mn-ea"/>
                <a:cs typeface="+mn-cs"/>
              </a:rPr>
            </a:br>
            <a:endParaRPr kumimoji="0" lang="en-US" sz="8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999348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Project finance sequesters risk, optimizes cap structure, and offers alignment of interests for all parties involved</a:t>
            </a:r>
          </a:p>
        </p:txBody>
      </p:sp>
      <p:grpSp>
        <p:nvGrpSpPr>
          <p:cNvPr id="40" name="btfpColumnHeaderBox954814"/>
          <p:cNvGrpSpPr/>
          <p:nvPr>
            <p:custDataLst>
              <p:tags r:id="rId3"/>
            </p:custDataLst>
          </p:nvPr>
        </p:nvGrpSpPr>
        <p:grpSpPr>
          <a:xfrm>
            <a:off x="330199" y="1554480"/>
            <a:ext cx="11045719" cy="315913"/>
            <a:chOff x="8378296" y="1537223"/>
            <a:chExt cx="7001152" cy="315913"/>
          </a:xfrm>
        </p:grpSpPr>
        <p:sp>
          <p:nvSpPr>
            <p:cNvPr id="38" name="btfpColumnHeaderBoxText954814"/>
            <p:cNvSpPr txBox="1"/>
            <p:nvPr/>
          </p:nvSpPr>
          <p:spPr bwMode="gray">
            <a:xfrm>
              <a:off x="8378296" y="1537223"/>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Advantages of project finance</a:t>
              </a:r>
              <a:endParaRPr lang="en-US" sz="1600" b="1" dirty="0">
                <a:solidFill>
                  <a:srgbClr val="000000"/>
                </a:solidFill>
              </a:endParaRPr>
            </a:p>
          </p:txBody>
        </p:sp>
        <p:cxnSp>
          <p:nvCxnSpPr>
            <p:cNvPr id="39" name="btfpColumnHeaderBoxLine954814"/>
            <p:cNvCxnSpPr>
              <a:cxnSpLocks/>
            </p:cNvCxnSpPr>
            <p:nvPr/>
          </p:nvCxnSpPr>
          <p:spPr bwMode="gray">
            <a:xfrm>
              <a:off x="8378296" y="1838975"/>
              <a:ext cx="70011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7" name="btfpNotesBox541838"/>
          <p:cNvSpPr txBox="1"/>
          <p:nvPr>
            <p:custDataLst>
              <p:tags r:id="rId4"/>
            </p:custDataLst>
          </p:nvPr>
        </p:nvSpPr>
        <p:spPr bwMode="gray">
          <a:xfrm>
            <a:off x="330199" y="6400800"/>
            <a:ext cx="9220996"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13"/>
              </a:rPr>
              <a:t>FS-UNEP, Global Trends in Renewable Energy Investment</a:t>
            </a:r>
            <a:r>
              <a:rPr lang="en-US" sz="800" dirty="0">
                <a:solidFill>
                  <a:srgbClr val="000000"/>
                </a:solidFill>
              </a:rPr>
              <a:t>; </a:t>
            </a:r>
            <a:r>
              <a:rPr lang="en-US" sz="800" dirty="0">
                <a:solidFill>
                  <a:srgbClr val="000000"/>
                </a:solidFill>
                <a:hlinkClick r:id="rId14"/>
              </a:rPr>
              <a:t>Steffen (2018), The importance of project finance for renewable energy projects</a:t>
            </a:r>
            <a:endParaRPr lang="en-US" sz="800" dirty="0">
              <a:solidFill>
                <a:srgbClr val="000000"/>
              </a:solidFill>
            </a:endParaRPr>
          </a:p>
          <a:p>
            <a:pPr marL="0" indent="0">
              <a:spcBef>
                <a:spcPts val="0"/>
              </a:spcBef>
              <a:buNone/>
            </a:pPr>
            <a:r>
              <a:rPr lang="en-US" sz="800" dirty="0">
                <a:solidFill>
                  <a:srgbClr val="000000"/>
                </a:solidFill>
              </a:rPr>
              <a:t>Credit: Taicheng Jin, Isabel Hoyos,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 </a:t>
            </a:r>
            <a:r>
              <a:rPr lang="en-US" sz="800" dirty="0">
                <a:solidFill>
                  <a:srgbClr val="000000"/>
                </a:solidFill>
                <a:hlinkClick r:id="rId15"/>
              </a:rPr>
              <a:t>Gernot Wagner</a:t>
            </a:r>
            <a:r>
              <a:rPr lang="en-US" sz="800" dirty="0">
                <a:solidFill>
                  <a:srgbClr val="000000"/>
                </a:solidFill>
              </a:rPr>
              <a:t> (23 September 2024); share/adapt </a:t>
            </a:r>
            <a:r>
              <a:rPr lang="en-US" sz="800" dirty="0">
                <a:solidFill>
                  <a:srgbClr val="000000"/>
                </a:solidFill>
                <a:hlinkClick r:id="rId16"/>
              </a:rPr>
              <a:t>with attribution</a:t>
            </a:r>
            <a:r>
              <a:rPr lang="en-US" sz="800" dirty="0">
                <a:solidFill>
                  <a:srgbClr val="000000"/>
                </a:solidFill>
              </a:rPr>
              <a:t>. Contact: </a:t>
            </a:r>
            <a:r>
              <a:rPr lang="en-US" sz="800" dirty="0">
                <a:solidFill>
                  <a:srgbClr val="000000"/>
                </a:solidFill>
                <a:hlinkClick r:id="rId17"/>
              </a:rPr>
              <a:t>gwagner@columbia.edu</a:t>
            </a:r>
            <a:r>
              <a:rPr lang="en-US" sz="800" dirty="0">
                <a:solidFill>
                  <a:srgbClr val="000000"/>
                </a:solidFill>
              </a:rPr>
              <a:t> </a:t>
            </a:r>
          </a:p>
        </p:txBody>
      </p:sp>
      <p:grpSp>
        <p:nvGrpSpPr>
          <p:cNvPr id="14" name="Group 13">
            <a:extLst>
              <a:ext uri="{FF2B5EF4-FFF2-40B4-BE49-F238E27FC236}">
                <a16:creationId xmlns:a16="http://schemas.microsoft.com/office/drawing/2014/main" id="{8965906B-708C-C9B5-D867-02FFEC907A50}"/>
              </a:ext>
            </a:extLst>
          </p:cNvPr>
          <p:cNvGrpSpPr/>
          <p:nvPr/>
        </p:nvGrpSpPr>
        <p:grpSpPr>
          <a:xfrm>
            <a:off x="816082" y="2355287"/>
            <a:ext cx="2423160" cy="3842088"/>
            <a:chOff x="816082" y="2549438"/>
            <a:chExt cx="2423160" cy="3842088"/>
          </a:xfrm>
        </p:grpSpPr>
        <p:sp>
          <p:nvSpPr>
            <p:cNvPr id="49" name="Rectangle 48"/>
            <p:cNvSpPr/>
            <p:nvPr/>
          </p:nvSpPr>
          <p:spPr bwMode="gray">
            <a:xfrm>
              <a:off x="816082" y="2549438"/>
              <a:ext cx="2423160" cy="580641"/>
            </a:xfrm>
            <a:prstGeom prst="rect">
              <a:avLst/>
            </a:prstGeom>
            <a:solidFill>
              <a:srgbClr val="00435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Risk isolation</a:t>
              </a:r>
            </a:p>
          </p:txBody>
        </p:sp>
        <p:sp>
          <p:nvSpPr>
            <p:cNvPr id="50" name="btfpBulletedList962246"/>
            <p:cNvSpPr txBox="1"/>
            <p:nvPr>
              <p:custDataLst>
                <p:tags r:id="rId8"/>
              </p:custDataLst>
            </p:nvPr>
          </p:nvSpPr>
          <p:spPr bwMode="gray">
            <a:xfrm>
              <a:off x="816082" y="3129094"/>
              <a:ext cx="2423160" cy="326243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dirty="0"/>
                <a:t>A special purpose vehicle (SPV) </a:t>
              </a:r>
              <a:r>
                <a:rPr lang="en-US" sz="1200" b="1" dirty="0"/>
                <a:t>isolates risks, </a:t>
              </a:r>
              <a:r>
                <a:rPr lang="en-US" sz="1200" dirty="0"/>
                <a:t>commercially and legally, and provides separation from project developer. </a:t>
              </a:r>
            </a:p>
            <a:p>
              <a:pPr marL="0" indent="0">
                <a:buNone/>
              </a:pPr>
              <a:r>
                <a:rPr lang="en-US" sz="1200" dirty="0"/>
                <a:t>The only risk for the project developer is its invested capital.</a:t>
              </a:r>
            </a:p>
            <a:p>
              <a:pPr marL="0" indent="0">
                <a:buNone/>
              </a:pPr>
              <a:r>
                <a:rPr lang="en-US" sz="1200" dirty="0"/>
                <a:t>If the project encounters difficulties, </a:t>
              </a:r>
              <a:r>
                <a:rPr lang="en-US" sz="1200" b="1" dirty="0"/>
                <a:t>lenders would have claim only against the project's assets</a:t>
              </a:r>
              <a:r>
                <a:rPr lang="en-US" sz="1200" dirty="0"/>
                <a:t>, not the broader assets of the developer.</a:t>
              </a:r>
            </a:p>
          </p:txBody>
        </p:sp>
      </p:grpSp>
      <p:grpSp>
        <p:nvGrpSpPr>
          <p:cNvPr id="15" name="Group 14">
            <a:extLst>
              <a:ext uri="{FF2B5EF4-FFF2-40B4-BE49-F238E27FC236}">
                <a16:creationId xmlns:a16="http://schemas.microsoft.com/office/drawing/2014/main" id="{9F4FB229-E2EE-3EA6-7470-AE56FDFD0278}"/>
              </a:ext>
            </a:extLst>
          </p:cNvPr>
          <p:cNvGrpSpPr/>
          <p:nvPr/>
        </p:nvGrpSpPr>
        <p:grpSpPr>
          <a:xfrm>
            <a:off x="3535467" y="2355287"/>
            <a:ext cx="2423160" cy="2426314"/>
            <a:chOff x="3655072" y="2549439"/>
            <a:chExt cx="2423160" cy="2426314"/>
          </a:xfrm>
        </p:grpSpPr>
        <p:sp>
          <p:nvSpPr>
            <p:cNvPr id="52" name="Rectangle 51"/>
            <p:cNvSpPr/>
            <p:nvPr/>
          </p:nvSpPr>
          <p:spPr bwMode="gray">
            <a:xfrm>
              <a:off x="3655072" y="2549439"/>
              <a:ext cx="2423160" cy="580642"/>
            </a:xfrm>
            <a:prstGeom prst="rect">
              <a:avLst/>
            </a:prstGeom>
            <a:solidFill>
              <a:srgbClr val="025F8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Alignment of interests</a:t>
              </a:r>
            </a:p>
          </p:txBody>
        </p:sp>
        <p:sp>
          <p:nvSpPr>
            <p:cNvPr id="53" name="btfpBulletedList962246"/>
            <p:cNvSpPr txBox="1"/>
            <p:nvPr>
              <p:custDataLst>
                <p:tags r:id="rId7"/>
              </p:custDataLst>
            </p:nvPr>
          </p:nvSpPr>
          <p:spPr bwMode="gray">
            <a:xfrm>
              <a:off x="3655072" y="3129094"/>
              <a:ext cx="2423160" cy="1846659"/>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dirty="0"/>
                <a:t>By creating a distinct project entity, all stakeholders, from investors to suppliers, hold aligned </a:t>
              </a:r>
              <a:r>
                <a:rPr lang="en-US" sz="1200" b="1" dirty="0"/>
                <a:t>incentivized for its success</a:t>
              </a:r>
              <a:r>
                <a:rPr lang="en-US" sz="1200" dirty="0"/>
                <a:t>, as </a:t>
              </a:r>
              <a:r>
                <a:rPr lang="en-US" sz="1200" b="1" dirty="0"/>
                <a:t>returns are tied to project performance</a:t>
              </a:r>
              <a:r>
                <a:rPr lang="en-US" sz="1200" dirty="0"/>
                <a:t>, not the developer's broader assets.</a:t>
              </a:r>
            </a:p>
          </p:txBody>
        </p:sp>
      </p:grpSp>
      <p:grpSp>
        <p:nvGrpSpPr>
          <p:cNvPr id="16" name="Group 15">
            <a:extLst>
              <a:ext uri="{FF2B5EF4-FFF2-40B4-BE49-F238E27FC236}">
                <a16:creationId xmlns:a16="http://schemas.microsoft.com/office/drawing/2014/main" id="{3601D2F3-3944-75FE-5DAE-3A4445EE4C12}"/>
              </a:ext>
            </a:extLst>
          </p:cNvPr>
          <p:cNvGrpSpPr/>
          <p:nvPr/>
        </p:nvGrpSpPr>
        <p:grpSpPr>
          <a:xfrm>
            <a:off x="6254852" y="2355287"/>
            <a:ext cx="2423160" cy="2767605"/>
            <a:chOff x="6494062" y="2546703"/>
            <a:chExt cx="2423160" cy="2767605"/>
          </a:xfrm>
        </p:grpSpPr>
        <p:sp>
          <p:nvSpPr>
            <p:cNvPr id="55" name="Rectangle 54"/>
            <p:cNvSpPr/>
            <p:nvPr/>
          </p:nvSpPr>
          <p:spPr bwMode="gray">
            <a:xfrm>
              <a:off x="6494062" y="2546703"/>
              <a:ext cx="2423160" cy="576072"/>
            </a:xfrm>
            <a:prstGeom prst="rect">
              <a:avLst/>
            </a:prstGeom>
            <a:solidFill>
              <a:srgbClr val="0079A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Optimized capital structure</a:t>
              </a:r>
            </a:p>
          </p:txBody>
        </p:sp>
        <p:sp>
          <p:nvSpPr>
            <p:cNvPr id="56" name="btfpBulletedList962246"/>
            <p:cNvSpPr txBox="1"/>
            <p:nvPr>
              <p:custDataLst>
                <p:tags r:id="rId6"/>
              </p:custDataLst>
            </p:nvPr>
          </p:nvSpPr>
          <p:spPr bwMode="gray">
            <a:xfrm>
              <a:off x="6494062" y="3129094"/>
              <a:ext cx="2423160" cy="2185214"/>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b="1" dirty="0"/>
                <a:t>Predictable cash flows</a:t>
              </a:r>
              <a:r>
                <a:rPr lang="en-US" sz="1200" dirty="0"/>
                <a:t> from fixed-rate power purchase agreements can support a </a:t>
              </a:r>
              <a:r>
                <a:rPr lang="en-US" sz="1200" b="1" dirty="0"/>
                <a:t>higher debt load</a:t>
              </a:r>
              <a:r>
                <a:rPr lang="en-US" sz="1200" dirty="0"/>
                <a:t>.</a:t>
              </a:r>
            </a:p>
            <a:p>
              <a:pPr marL="0" indent="0">
                <a:buNone/>
              </a:pPr>
              <a:r>
                <a:rPr lang="en-US" sz="1200" dirty="0"/>
                <a:t>Debt financing allows retaining of equity and overall is a </a:t>
              </a:r>
              <a:r>
                <a:rPr lang="en-US" sz="1200" b="1" dirty="0"/>
                <a:t>more cost-effective form of capital </a:t>
              </a:r>
              <a:r>
                <a:rPr lang="en-US" sz="1200" dirty="0"/>
                <a:t>with certain </a:t>
              </a:r>
              <a:r>
                <a:rPr lang="en-US" sz="1200" b="1" dirty="0"/>
                <a:t>tax advantages</a:t>
              </a:r>
              <a:r>
                <a:rPr lang="en-US" sz="1200" dirty="0"/>
                <a:t>.</a:t>
              </a:r>
            </a:p>
          </p:txBody>
        </p:sp>
      </p:grpSp>
      <p:grpSp>
        <p:nvGrpSpPr>
          <p:cNvPr id="17" name="Group 16">
            <a:extLst>
              <a:ext uri="{FF2B5EF4-FFF2-40B4-BE49-F238E27FC236}">
                <a16:creationId xmlns:a16="http://schemas.microsoft.com/office/drawing/2014/main" id="{61613CFA-9E12-E813-68CE-13BF1E59D3D6}"/>
              </a:ext>
            </a:extLst>
          </p:cNvPr>
          <p:cNvGrpSpPr/>
          <p:nvPr/>
        </p:nvGrpSpPr>
        <p:grpSpPr>
          <a:xfrm>
            <a:off x="8974238" y="2355287"/>
            <a:ext cx="2423160" cy="1863498"/>
            <a:chOff x="8974238" y="2543970"/>
            <a:chExt cx="2423160" cy="1863498"/>
          </a:xfrm>
        </p:grpSpPr>
        <p:sp>
          <p:nvSpPr>
            <p:cNvPr id="58" name="Rectangle 57"/>
            <p:cNvSpPr/>
            <p:nvPr/>
          </p:nvSpPr>
          <p:spPr bwMode="gray">
            <a:xfrm>
              <a:off x="8974238" y="2543970"/>
              <a:ext cx="2423160" cy="576072"/>
            </a:xfrm>
            <a:prstGeom prst="rect">
              <a:avLst/>
            </a:prstGeom>
            <a:solidFill>
              <a:srgbClr val="008C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Flexibility in ownership</a:t>
              </a:r>
            </a:p>
          </p:txBody>
        </p:sp>
        <p:sp>
          <p:nvSpPr>
            <p:cNvPr id="59" name="btfpBulletedList962246"/>
            <p:cNvSpPr txBox="1"/>
            <p:nvPr>
              <p:custDataLst>
                <p:tags r:id="rId5"/>
              </p:custDataLst>
            </p:nvPr>
          </p:nvSpPr>
          <p:spPr bwMode="gray">
            <a:xfrm>
              <a:off x="8974238" y="3114806"/>
              <a:ext cx="2423160" cy="129266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dirty="0"/>
                <a:t>A </a:t>
              </a:r>
              <a:r>
                <a:rPr lang="en-US" sz="1200" b="1" dirty="0"/>
                <a:t>distinct project entity </a:t>
              </a:r>
              <a:r>
                <a:rPr lang="en-US" sz="1200" dirty="0"/>
                <a:t>offers </a:t>
              </a:r>
              <a:r>
                <a:rPr lang="en-US" sz="1200" b="1" dirty="0"/>
                <a:t>easier transfers in ownership </a:t>
              </a:r>
              <a:r>
                <a:rPr lang="en-US" sz="1200" dirty="0"/>
                <a:t>or </a:t>
              </a:r>
              <a:r>
                <a:rPr lang="en-US" sz="1200" b="1" dirty="0"/>
                <a:t>sales of the project </a:t>
              </a:r>
              <a:r>
                <a:rPr lang="en-US" sz="1200" dirty="0"/>
                <a:t>to third parties at various stages of the project.</a:t>
              </a:r>
            </a:p>
          </p:txBody>
        </p:sp>
      </p:grpSp>
      <p:sp>
        <p:nvSpPr>
          <p:cNvPr id="12" name="TextBox 11">
            <a:extLst>
              <a:ext uri="{FF2B5EF4-FFF2-40B4-BE49-F238E27FC236}">
                <a16:creationId xmlns:a16="http://schemas.microsoft.com/office/drawing/2014/main" id="{FB3155D2-76CA-7213-52C2-8FB4C4CB76E2}"/>
              </a:ext>
            </a:extLst>
          </p:cNvPr>
          <p:cNvSpPr txBox="1"/>
          <p:nvPr/>
        </p:nvSpPr>
        <p:spPr bwMode="gray">
          <a:xfrm>
            <a:off x="0" y="-9667"/>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Utility-scale</a:t>
            </a:r>
          </a:p>
        </p:txBody>
      </p:sp>
    </p:spTree>
    <p:custDataLst>
      <p:tags r:id="rId1"/>
    </p:custDataLst>
    <p:extLst>
      <p:ext uri="{BB962C8B-B14F-4D97-AF65-F5344CB8AC3E}">
        <p14:creationId xmlns:p14="http://schemas.microsoft.com/office/powerpoint/2010/main" val="199583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00528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4" imgW="592" imgH="591" progId="TCLayout.ActiveDocument.1">
                  <p:embed/>
                </p:oleObj>
              </mc:Choice>
              <mc:Fallback>
                <p:oleObj name="think-cell Slide" r:id="rId84" imgW="592" imgH="591" progId="TCLayout.ActiveDocument.1">
                  <p:embed/>
                  <p:pic>
                    <p:nvPicPr>
                      <p:cNvPr id="7" name="think-cell data - do not delete" hidden="1"/>
                      <p:cNvPicPr/>
                      <p:nvPr/>
                    </p:nvPicPr>
                    <p:blipFill>
                      <a:blip r:embed="rId8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Price reduction of ~80% since 2009 coincides with a 15x expansion in capacity, following Swanson’s law</a:t>
            </a:r>
          </a:p>
        </p:txBody>
      </p:sp>
      <p:grpSp>
        <p:nvGrpSpPr>
          <p:cNvPr id="217" name="btfpColumnHeaderBox263942"/>
          <p:cNvGrpSpPr/>
          <p:nvPr>
            <p:custDataLst>
              <p:tags r:id="rId3"/>
            </p:custDataLst>
          </p:nvPr>
        </p:nvGrpSpPr>
        <p:grpSpPr>
          <a:xfrm>
            <a:off x="330200" y="1400591"/>
            <a:ext cx="4330700" cy="451512"/>
            <a:chOff x="330200" y="1137485"/>
            <a:chExt cx="3483504" cy="451512"/>
          </a:xfrm>
        </p:grpSpPr>
        <p:sp>
          <p:nvSpPr>
            <p:cNvPr id="215" name="btfpColumnHeaderBoxText263942"/>
            <p:cNvSpPr txBox="1"/>
            <p:nvPr/>
          </p:nvSpPr>
          <p:spPr bwMode="gray">
            <a:xfrm>
              <a:off x="330200" y="1137485"/>
              <a:ext cx="3483504" cy="442108"/>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rPr>
                <a:t>PV price has become competitive with the price of conventional fossil fuel</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6" name="btfpColumnHeaderBoxLine263942"/>
            <p:cNvCxnSpPr/>
            <p:nvPr/>
          </p:nvCxnSpPr>
          <p:spPr bwMode="gray">
            <a:xfrm>
              <a:off x="330200" y="1588997"/>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45" name="btfpNotesBox962619"/>
          <p:cNvSpPr txBox="1"/>
          <p:nvPr>
            <p:custDataLst>
              <p:tags r:id="rId4"/>
            </p:custDataLst>
          </p:nvPr>
        </p:nvSpPr>
        <p:spPr bwMode="gray">
          <a:xfrm>
            <a:off x="329184" y="6272784"/>
            <a:ext cx="9201793"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800" dirty="0">
                <a:solidFill>
                  <a:srgbClr val="000000"/>
                </a:solidFill>
              </a:rPr>
              <a:t>(*) LCOE is the average minimum price at which electricity generated must be sold to offset the total cost of production over the project’s assumed lifetime.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u="sng" dirty="0">
                <a:solidFill>
                  <a:schemeClr val="accent1">
                    <a:lumMod val="50000"/>
                  </a:schemeClr>
                </a:solidFill>
                <a:hlinkClick r:id="rId86"/>
              </a:rPr>
              <a:t>Lazard and Roland Berger, LCOE v16</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9223890" y="1554480"/>
            <a:ext cx="2632076" cy="4401205"/>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dirty="0">
                <a:ln>
                  <a:noFill/>
                </a:ln>
                <a:solidFill>
                  <a:srgbClr val="000000"/>
                </a:solidFill>
                <a:effectLst/>
                <a:uLnTx/>
                <a:uFillTx/>
                <a:latin typeface="Arial"/>
                <a:ea typeface="+mn-ea"/>
                <a:cs typeface="+mn-cs"/>
              </a:rPr>
              <a:t>The </a:t>
            </a:r>
            <a:r>
              <a:rPr lang="en-US" sz="1050" b="1" dirty="0">
                <a:solidFill>
                  <a:srgbClr val="000000"/>
                </a:solidFill>
                <a:latin typeface="Arial"/>
              </a:rPr>
              <a:t>decreases</a:t>
            </a:r>
            <a:r>
              <a:rPr kumimoji="0" lang="en-US" sz="1050" b="1" i="0" u="none" strike="noStrike" kern="1200" cap="none" spc="0" normalizeH="0" baseline="0" noProof="0" dirty="0">
                <a:ln>
                  <a:noFill/>
                </a:ln>
                <a:solidFill>
                  <a:srgbClr val="000000"/>
                </a:solidFill>
                <a:effectLst/>
                <a:uLnTx/>
                <a:uFillTx/>
                <a:latin typeface="Arial"/>
                <a:ea typeface="+mn-ea"/>
                <a:cs typeface="+mn-cs"/>
              </a:rPr>
              <a:t> in price that </a:t>
            </a:r>
            <a:r>
              <a:rPr kumimoji="0" lang="en-US" sz="1050" i="0" u="none" strike="noStrike" kern="1200" cap="none" spc="0" normalizeH="0" baseline="0" noProof="0" dirty="0">
                <a:ln>
                  <a:noFill/>
                </a:ln>
                <a:solidFill>
                  <a:srgbClr val="000000"/>
                </a:solidFill>
                <a:effectLst/>
                <a:uLnTx/>
                <a:uFillTx/>
                <a:latin typeface="Arial"/>
                <a:ea typeface="+mn-ea"/>
                <a:cs typeface="+mn-cs"/>
              </a:rPr>
              <a:t>coincide with </a:t>
            </a:r>
            <a:r>
              <a:rPr kumimoji="0" lang="en-US" sz="1050" b="1" i="0" u="none" strike="noStrike" kern="1200" cap="none" spc="0" normalizeH="0" baseline="0" noProof="0" dirty="0">
                <a:ln>
                  <a:noFill/>
                </a:ln>
                <a:solidFill>
                  <a:srgbClr val="000000"/>
                </a:solidFill>
                <a:effectLst/>
                <a:uLnTx/>
                <a:uFillTx/>
                <a:latin typeface="Arial"/>
                <a:ea typeface="+mn-ea"/>
                <a:cs typeface="+mn-cs"/>
              </a:rPr>
              <a:t>increases in installed capacity</a:t>
            </a:r>
            <a:r>
              <a:rPr kumimoji="0" lang="en-US" sz="1050" i="0" u="none" strike="noStrike" kern="1200" cap="none" spc="0" normalizeH="0" baseline="0" noProof="0" dirty="0">
                <a:ln>
                  <a:noFill/>
                </a:ln>
                <a:solidFill>
                  <a:srgbClr val="000000"/>
                </a:solidFill>
                <a:effectLst/>
                <a:uLnTx/>
                <a:uFillTx/>
                <a:latin typeface="Arial"/>
                <a:ea typeface="+mn-ea"/>
                <a:cs typeface="+mn-cs"/>
              </a:rPr>
              <a:t> have been supported by </a:t>
            </a:r>
            <a:r>
              <a:rPr kumimoji="0" lang="en-US" sz="1050" b="1" i="0" u="none" strike="noStrike" kern="1200" cap="none" spc="0" normalizeH="0" baseline="0" noProof="0" dirty="0">
                <a:ln>
                  <a:noFill/>
                </a:ln>
                <a:solidFill>
                  <a:srgbClr val="000000"/>
                </a:solidFill>
                <a:effectLst/>
                <a:uLnTx/>
                <a:uFillTx/>
                <a:latin typeface="Arial"/>
                <a:ea typeface="+mn-ea"/>
                <a:cs typeface="+mn-cs"/>
              </a:rPr>
              <a:t>Swanson’s law:</a:t>
            </a:r>
          </a:p>
          <a:p>
            <a:pPr marL="442913" marR="0" lvl="1" indent="-179388" algn="l" defTabSz="914400" rtl="0" eaLnBrk="1" fontAlgn="auto" latinLnBrk="0" hangingPunct="1">
              <a:lnSpc>
                <a:spcPct val="100000"/>
              </a:lnSpc>
              <a:spcBef>
                <a:spcPts val="900"/>
              </a:spcBef>
              <a:spcAft>
                <a:spcPts val="0"/>
              </a:spcAft>
              <a:buClrTx/>
              <a:buSzTx/>
              <a:buFontTx/>
              <a:buChar char="–"/>
              <a:tabLst/>
              <a:defRPr/>
            </a:pPr>
            <a:r>
              <a:rPr lang="en-US" sz="1000" dirty="0">
                <a:solidFill>
                  <a:srgbClr val="000000"/>
                </a:solidFill>
                <a:latin typeface="Arial"/>
              </a:rPr>
              <a:t>Each </a:t>
            </a:r>
            <a:r>
              <a:rPr lang="en-US" sz="1000" b="1" dirty="0">
                <a:solidFill>
                  <a:srgbClr val="000000"/>
                </a:solidFill>
                <a:latin typeface="Arial"/>
              </a:rPr>
              <a:t>20% price drop </a:t>
            </a:r>
            <a:r>
              <a:rPr lang="en-US" sz="1000" dirty="0">
                <a:solidFill>
                  <a:srgbClr val="000000"/>
                </a:solidFill>
                <a:latin typeface="Arial"/>
              </a:rPr>
              <a:t>is accompanied by a </a:t>
            </a:r>
            <a:r>
              <a:rPr lang="en-US" sz="1000" b="1" dirty="0">
                <a:solidFill>
                  <a:srgbClr val="000000"/>
                </a:solidFill>
                <a:latin typeface="Arial"/>
              </a:rPr>
              <a:t>doubling of installed capacity</a:t>
            </a:r>
            <a:endParaRPr kumimoji="0" lang="en-US" sz="80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CA" sz="1050" dirty="0">
                <a:solidFill>
                  <a:srgbClr val="000000"/>
                </a:solidFill>
                <a:latin typeface="Arial"/>
              </a:rPr>
              <a:t>This creates a </a:t>
            </a:r>
            <a:r>
              <a:rPr lang="en-CA" sz="1050" b="1" dirty="0">
                <a:solidFill>
                  <a:srgbClr val="000000"/>
                </a:solidFill>
                <a:latin typeface="Arial"/>
              </a:rPr>
              <a:t>virtuous circle </a:t>
            </a:r>
            <a:r>
              <a:rPr lang="en-CA" sz="1050" dirty="0">
                <a:solidFill>
                  <a:srgbClr val="000000"/>
                </a:solidFill>
                <a:latin typeface="Arial"/>
              </a:rPr>
              <a:t>in which </a:t>
            </a:r>
            <a:r>
              <a:rPr lang="en-CA" sz="1050" b="1" dirty="0">
                <a:solidFill>
                  <a:srgbClr val="000000"/>
                </a:solidFill>
                <a:latin typeface="Arial"/>
              </a:rPr>
              <a:t>increased deployment and price decreases </a:t>
            </a:r>
            <a:r>
              <a:rPr lang="en-CA" sz="1050" dirty="0">
                <a:solidFill>
                  <a:srgbClr val="000000"/>
                </a:solidFill>
                <a:latin typeface="Arial"/>
              </a:rPr>
              <a:t>lead to </a:t>
            </a:r>
            <a:r>
              <a:rPr lang="en-CA" sz="1050" b="1" dirty="0">
                <a:solidFill>
                  <a:srgbClr val="000000"/>
                </a:solidFill>
                <a:latin typeface="Arial"/>
              </a:rPr>
              <a:t>increasing proliferation and demand increase</a:t>
            </a:r>
            <a:endParaRPr lang="en-US" sz="1050" b="1" dirty="0">
              <a:solidFill>
                <a:srgbClr val="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251" name="Straight Connector 1250">
            <a:extLst>
              <a:ext uri="{FF2B5EF4-FFF2-40B4-BE49-F238E27FC236}">
                <a16:creationId xmlns:a16="http://schemas.microsoft.com/office/drawing/2014/main" id="{F8E191E9-A245-8F98-8A77-FA3311E0B0CB}"/>
              </a:ext>
            </a:extLst>
          </p:cNvPr>
          <p:cNvCxnSpPr/>
          <p:nvPr>
            <p:custDataLst>
              <p:tags r:id="rId5"/>
            </p:custDataLst>
          </p:nvPr>
        </p:nvCxnSpPr>
        <p:spPr bwMode="gray">
          <a:xfrm>
            <a:off x="742950" y="40147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8" name="Straight Connector 1247">
            <a:extLst>
              <a:ext uri="{FF2B5EF4-FFF2-40B4-BE49-F238E27FC236}">
                <a16:creationId xmlns:a16="http://schemas.microsoft.com/office/drawing/2014/main" id="{DD8205D6-48C1-AAD5-8791-B78188061ECF}"/>
              </a:ext>
            </a:extLst>
          </p:cNvPr>
          <p:cNvCxnSpPr/>
          <p:nvPr>
            <p:custDataLst>
              <p:tags r:id="rId6"/>
            </p:custDataLst>
          </p:nvPr>
        </p:nvCxnSpPr>
        <p:spPr bwMode="gray">
          <a:xfrm>
            <a:off x="742950" y="52466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9" name="Straight Connector 1248">
            <a:extLst>
              <a:ext uri="{FF2B5EF4-FFF2-40B4-BE49-F238E27FC236}">
                <a16:creationId xmlns:a16="http://schemas.microsoft.com/office/drawing/2014/main" id="{5208E074-033E-A798-F615-9D713DA9AB8A}"/>
              </a:ext>
            </a:extLst>
          </p:cNvPr>
          <p:cNvCxnSpPr/>
          <p:nvPr>
            <p:custDataLst>
              <p:tags r:id="rId7"/>
            </p:custDataLst>
          </p:nvPr>
        </p:nvCxnSpPr>
        <p:spPr bwMode="gray">
          <a:xfrm>
            <a:off x="742950" y="4837113"/>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0" name="Straight Connector 1249">
            <a:extLst>
              <a:ext uri="{FF2B5EF4-FFF2-40B4-BE49-F238E27FC236}">
                <a16:creationId xmlns:a16="http://schemas.microsoft.com/office/drawing/2014/main" id="{0E671BF9-8A8D-D1F8-DC28-6BDAC99DEB6A}"/>
              </a:ext>
            </a:extLst>
          </p:cNvPr>
          <p:cNvCxnSpPr/>
          <p:nvPr>
            <p:custDataLst>
              <p:tags r:id="rId8"/>
            </p:custDataLst>
          </p:nvPr>
        </p:nvCxnSpPr>
        <p:spPr bwMode="gray">
          <a:xfrm>
            <a:off x="742950" y="442595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5" name="Straight Connector 1254">
            <a:extLst>
              <a:ext uri="{FF2B5EF4-FFF2-40B4-BE49-F238E27FC236}">
                <a16:creationId xmlns:a16="http://schemas.microsoft.com/office/drawing/2014/main" id="{132F2DC1-8A9E-3DA6-160E-03BA15ED75CD}"/>
              </a:ext>
            </a:extLst>
          </p:cNvPr>
          <p:cNvCxnSpPr/>
          <p:nvPr>
            <p:custDataLst>
              <p:tags r:id="rId9"/>
            </p:custDataLst>
          </p:nvPr>
        </p:nvCxnSpPr>
        <p:spPr bwMode="gray">
          <a:xfrm>
            <a:off x="742950" y="2371725"/>
            <a:ext cx="391795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2" name="Straight Connector 1251">
            <a:extLst>
              <a:ext uri="{FF2B5EF4-FFF2-40B4-BE49-F238E27FC236}">
                <a16:creationId xmlns:a16="http://schemas.microsoft.com/office/drawing/2014/main" id="{01C214C0-72C7-9C9C-986E-7AA8615A6078}"/>
              </a:ext>
            </a:extLst>
          </p:cNvPr>
          <p:cNvCxnSpPr/>
          <p:nvPr>
            <p:custDataLst>
              <p:tags r:id="rId10"/>
            </p:custDataLst>
          </p:nvPr>
        </p:nvCxnSpPr>
        <p:spPr bwMode="gray">
          <a:xfrm>
            <a:off x="742950" y="3603625"/>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3" name="Straight Connector 1252">
            <a:extLst>
              <a:ext uri="{FF2B5EF4-FFF2-40B4-BE49-F238E27FC236}">
                <a16:creationId xmlns:a16="http://schemas.microsoft.com/office/drawing/2014/main" id="{0B468295-EF81-2D83-9B9D-A425E157A562}"/>
              </a:ext>
            </a:extLst>
          </p:cNvPr>
          <p:cNvCxnSpPr/>
          <p:nvPr>
            <p:custDataLst>
              <p:tags r:id="rId11"/>
            </p:custDataLst>
          </p:nvPr>
        </p:nvCxnSpPr>
        <p:spPr bwMode="gray">
          <a:xfrm>
            <a:off x="742950" y="319405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4" name="Straight Connector 1253">
            <a:extLst>
              <a:ext uri="{FF2B5EF4-FFF2-40B4-BE49-F238E27FC236}">
                <a16:creationId xmlns:a16="http://schemas.microsoft.com/office/drawing/2014/main" id="{2441B185-1E5C-EEF3-492F-C6E5296748A7}"/>
              </a:ext>
            </a:extLst>
          </p:cNvPr>
          <p:cNvCxnSpPr/>
          <p:nvPr>
            <p:custDataLst>
              <p:tags r:id="rId12"/>
            </p:custDataLst>
          </p:nvPr>
        </p:nvCxnSpPr>
        <p:spPr bwMode="gray">
          <a:xfrm>
            <a:off x="742950" y="27828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4" name="Chart 23">
            <a:extLst>
              <a:ext uri="{FF2B5EF4-FFF2-40B4-BE49-F238E27FC236}">
                <a16:creationId xmlns:a16="http://schemas.microsoft.com/office/drawing/2014/main" id="{DA81CD59-7A1B-D934-EB2E-CA75FF50C8E2}"/>
              </a:ext>
            </a:extLst>
          </p:cNvPr>
          <p:cNvGraphicFramePr/>
          <p:nvPr>
            <p:custDataLst>
              <p:tags r:id="rId13"/>
            </p:custDataLst>
            <p:extLst>
              <p:ext uri="{D42A27DB-BD31-4B8C-83A1-F6EECF244321}">
                <p14:modId xmlns:p14="http://schemas.microsoft.com/office/powerpoint/2010/main" val="3557249701"/>
              </p:ext>
            </p:extLst>
          </p:nvPr>
        </p:nvGraphicFramePr>
        <p:xfrm>
          <a:off x="223838" y="2190750"/>
          <a:ext cx="4519612" cy="3649663"/>
        </p:xfrm>
        <a:graphic>
          <a:graphicData uri="http://schemas.openxmlformats.org/drawingml/2006/chart">
            <c:chart xmlns:c="http://schemas.openxmlformats.org/drawingml/2006/chart" xmlns:r="http://schemas.openxmlformats.org/officeDocument/2006/relationships" r:id="rId91"/>
          </a:graphicData>
        </a:graphic>
      </p:graphicFrame>
      <p:cxnSp>
        <p:nvCxnSpPr>
          <p:cNvPr id="1478" name="Straight Connector 1477">
            <a:extLst>
              <a:ext uri="{FF2B5EF4-FFF2-40B4-BE49-F238E27FC236}">
                <a16:creationId xmlns:a16="http://schemas.microsoft.com/office/drawing/2014/main" id="{420A4FBA-0857-93CB-8E47-FA45992671CA}"/>
              </a:ext>
            </a:extLst>
          </p:cNvPr>
          <p:cNvCxnSpPr/>
          <p:nvPr>
            <p:custDataLst>
              <p:tags r:id="rId14"/>
            </p:custDataLst>
          </p:nvPr>
        </p:nvCxnSpPr>
        <p:spPr bwMode="auto">
          <a:xfrm>
            <a:off x="4737100" y="2705100"/>
            <a:ext cx="0" cy="24638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77" name="Straight Connector 1476">
            <a:extLst>
              <a:ext uri="{FF2B5EF4-FFF2-40B4-BE49-F238E27FC236}">
                <a16:creationId xmlns:a16="http://schemas.microsoft.com/office/drawing/2014/main" id="{8F4AA4D9-D8EC-018A-FC10-0859A9CB9B18}"/>
              </a:ext>
            </a:extLst>
          </p:cNvPr>
          <p:cNvCxnSpPr/>
          <p:nvPr>
            <p:custDataLst>
              <p:tags r:id="rId15"/>
            </p:custDataLst>
          </p:nvPr>
        </p:nvCxnSpPr>
        <p:spPr bwMode="auto">
          <a:xfrm>
            <a:off x="4660901" y="5165725"/>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76" name="Straight Connector 1475">
            <a:extLst>
              <a:ext uri="{FF2B5EF4-FFF2-40B4-BE49-F238E27FC236}">
                <a16:creationId xmlns:a16="http://schemas.microsoft.com/office/drawing/2014/main" id="{C03C79A0-DA5B-B3AB-076D-E6F7045960C0}"/>
              </a:ext>
            </a:extLst>
          </p:cNvPr>
          <p:cNvCxnSpPr/>
          <p:nvPr>
            <p:custDataLst>
              <p:tags r:id="rId16"/>
            </p:custDataLst>
          </p:nvPr>
        </p:nvCxnSpPr>
        <p:spPr bwMode="auto">
          <a:xfrm>
            <a:off x="742950" y="2708275"/>
            <a:ext cx="40370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50" name="Text Placeholder 10">
            <a:extLst>
              <a:ext uri="{FF2B5EF4-FFF2-40B4-BE49-F238E27FC236}">
                <a16:creationId xmlns:a16="http://schemas.microsoft.com/office/drawing/2014/main" id="{CE398B36-1FA1-C797-60C6-EB117C744E56}"/>
              </a:ext>
            </a:extLst>
          </p:cNvPr>
          <p:cNvSpPr>
            <a:spLocks noGrp="1"/>
          </p:cNvSpPr>
          <p:nvPr>
            <p:custDataLst>
              <p:tags r:id="rId17"/>
            </p:custDataLst>
          </p:nvPr>
        </p:nvSpPr>
        <p:spPr bwMode="auto">
          <a:xfrm>
            <a:off x="14763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6CC630-0428-4F57-A7F5-96C1E84FD6ED}" type="datetime'''''''''''’''''''''''''''1''''''''''''''2'''''">
              <a:rPr lang="en-US" altLang="en-US" sz="1200" smtClean="0"/>
              <a:pPr/>
              <a:t>’12</a:t>
            </a:fld>
            <a:endParaRPr lang="en-US" sz="1200" dirty="0"/>
          </a:p>
        </p:txBody>
      </p:sp>
      <p:sp>
        <p:nvSpPr>
          <p:cNvPr id="1151" name="Text Placeholder 10">
            <a:extLst>
              <a:ext uri="{FF2B5EF4-FFF2-40B4-BE49-F238E27FC236}">
                <a16:creationId xmlns:a16="http://schemas.microsoft.com/office/drawing/2014/main" id="{B4352319-42A6-D83E-ED99-D25C8A94C056}"/>
              </a:ext>
            </a:extLst>
          </p:cNvPr>
          <p:cNvSpPr>
            <a:spLocks noGrp="1"/>
          </p:cNvSpPr>
          <p:nvPr>
            <p:custDataLst>
              <p:tags r:id="rId18"/>
            </p:custDataLst>
          </p:nvPr>
        </p:nvSpPr>
        <p:spPr bwMode="auto">
          <a:xfrm>
            <a:off x="17557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9EFCA05-9494-4B92-8E2A-D8E243DD63ED}" type="datetime'''’''''''''''''''''''''''''''''''''1''''''''''3'''''''''''''''">
              <a:rPr lang="en-US" altLang="en-US" sz="1200" smtClean="0"/>
              <a:pPr/>
              <a:t>’13</a:t>
            </a:fld>
            <a:endParaRPr lang="en-US" sz="1200" dirty="0"/>
          </a:p>
        </p:txBody>
      </p:sp>
      <p:sp>
        <p:nvSpPr>
          <p:cNvPr id="112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63658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B30713-A6A3-4BA1-BE6F-F0FA10843622}" type="datetime'''''’''''''''''''''''''''''''''''''''''''0''''''''''''''''9'''">
              <a:rPr lang="en-US" altLang="en-US" sz="1200" smtClean="0"/>
              <a:pPr/>
              <a:t>’09</a:t>
            </a:fld>
            <a:endParaRPr lang="en-US" sz="1200" dirty="0"/>
          </a:p>
        </p:txBody>
      </p:sp>
      <p:sp>
        <p:nvSpPr>
          <p:cNvPr id="1153" name="Text Placeholder 10">
            <a:extLst>
              <a:ext uri="{FF2B5EF4-FFF2-40B4-BE49-F238E27FC236}">
                <a16:creationId xmlns:a16="http://schemas.microsoft.com/office/drawing/2014/main" id="{08DD2B0D-4E92-E5FE-68E8-BA3AA70D922B}"/>
              </a:ext>
            </a:extLst>
          </p:cNvPr>
          <p:cNvSpPr>
            <a:spLocks noGrp="1"/>
          </p:cNvSpPr>
          <p:nvPr>
            <p:custDataLst>
              <p:tags r:id="rId20"/>
            </p:custDataLst>
          </p:nvPr>
        </p:nvSpPr>
        <p:spPr bwMode="auto">
          <a:xfrm>
            <a:off x="23161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B807B9-536D-43E0-9050-6D5EDAF1C2FA}" type="datetime'''''''''''’''''''''''''''''''''''''''''''''1''''5'''''">
              <a:rPr lang="en-US" altLang="en-US" sz="1200" smtClean="0"/>
              <a:pPr/>
              <a:t>’15</a:t>
            </a:fld>
            <a:endParaRPr lang="en-US" sz="1200" dirty="0"/>
          </a:p>
        </p:txBody>
      </p:sp>
      <p:sp>
        <p:nvSpPr>
          <p:cNvPr id="1154" name="Text Placeholder 10">
            <a:extLst>
              <a:ext uri="{FF2B5EF4-FFF2-40B4-BE49-F238E27FC236}">
                <a16:creationId xmlns:a16="http://schemas.microsoft.com/office/drawing/2014/main" id="{5997C98A-C2D7-0B2B-BF78-08D42D97D45D}"/>
              </a:ext>
            </a:extLst>
          </p:cNvPr>
          <p:cNvSpPr>
            <a:spLocks noGrp="1"/>
          </p:cNvSpPr>
          <p:nvPr>
            <p:custDataLst>
              <p:tags r:id="rId21"/>
            </p:custDataLst>
          </p:nvPr>
        </p:nvSpPr>
        <p:spPr bwMode="auto">
          <a:xfrm>
            <a:off x="25955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4497FC5-B7D4-4105-95C4-818BF981A818}" type="datetime'''''''''''''''''''''''''''''''''''''''''''''’1''6'''''''''''">
              <a:rPr lang="en-US" altLang="en-US" sz="1200" smtClean="0"/>
              <a:pPr/>
              <a:t>’16</a:t>
            </a:fld>
            <a:endParaRPr lang="en-US" sz="1200" dirty="0"/>
          </a:p>
        </p:txBody>
      </p:sp>
      <p:sp>
        <p:nvSpPr>
          <p:cNvPr id="1155" name="Text Placeholder 10">
            <a:extLst>
              <a:ext uri="{FF2B5EF4-FFF2-40B4-BE49-F238E27FC236}">
                <a16:creationId xmlns:a16="http://schemas.microsoft.com/office/drawing/2014/main" id="{F1A1489A-1430-3749-6EE6-42691DA11D14}"/>
              </a:ext>
            </a:extLst>
          </p:cNvPr>
          <p:cNvSpPr>
            <a:spLocks noGrp="1"/>
          </p:cNvSpPr>
          <p:nvPr>
            <p:custDataLst>
              <p:tags r:id="rId22"/>
            </p:custDataLst>
          </p:nvPr>
        </p:nvSpPr>
        <p:spPr bwMode="auto">
          <a:xfrm>
            <a:off x="28749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C6AA61-C0CC-4DF0-BD00-94ABB5457BB3}" type="datetime'’''''''''''''''''''''''''''1''''''''''''''''7'''''''''''''''">
              <a:rPr lang="en-US" altLang="en-US" sz="1200" smtClean="0"/>
              <a:pPr/>
              <a:t>’17</a:t>
            </a:fld>
            <a:endParaRPr lang="en-US" sz="1200" dirty="0"/>
          </a:p>
        </p:txBody>
      </p:sp>
      <p:sp>
        <p:nvSpPr>
          <p:cNvPr id="1156" name="Text Placeholder 10">
            <a:extLst>
              <a:ext uri="{FF2B5EF4-FFF2-40B4-BE49-F238E27FC236}">
                <a16:creationId xmlns:a16="http://schemas.microsoft.com/office/drawing/2014/main" id="{63738DA5-667E-5941-7084-A66289CFD22A}"/>
              </a:ext>
            </a:extLst>
          </p:cNvPr>
          <p:cNvSpPr>
            <a:spLocks noGrp="1"/>
          </p:cNvSpPr>
          <p:nvPr>
            <p:custDataLst>
              <p:tags r:id="rId23"/>
            </p:custDataLst>
          </p:nvPr>
        </p:nvSpPr>
        <p:spPr bwMode="auto">
          <a:xfrm>
            <a:off x="31559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B6271DC-304D-41F3-9DB5-4A395BA4CD04}" type="datetime'’''''1''''''8'''''''''''''''''''''''''''''">
              <a:rPr lang="en-US" altLang="en-US" sz="1200" smtClean="0"/>
              <a:pPr/>
              <a:t>’18</a:t>
            </a:fld>
            <a:endParaRPr lang="en-US" sz="1200" dirty="0"/>
          </a:p>
        </p:txBody>
      </p:sp>
      <p:sp>
        <p:nvSpPr>
          <p:cNvPr id="1159" name="Text Placeholder 10">
            <a:extLst>
              <a:ext uri="{FF2B5EF4-FFF2-40B4-BE49-F238E27FC236}">
                <a16:creationId xmlns:a16="http://schemas.microsoft.com/office/drawing/2014/main" id="{7D7A5EFC-CD33-13A4-5EFC-C93A5FDEF914}"/>
              </a:ext>
            </a:extLst>
          </p:cNvPr>
          <p:cNvSpPr>
            <a:spLocks noGrp="1"/>
          </p:cNvSpPr>
          <p:nvPr>
            <p:custDataLst>
              <p:tags r:id="rId24"/>
            </p:custDataLst>
          </p:nvPr>
        </p:nvSpPr>
        <p:spPr bwMode="auto">
          <a:xfrm>
            <a:off x="34353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FEC235-2024-490F-8685-F08B135632B8}" type="datetime'''’''''''''1''9'''''''''''''''''''''''''''''''''''''''''''">
              <a:rPr lang="en-US" altLang="en-US" sz="1200" smtClean="0"/>
              <a:pPr/>
              <a:t>’19</a:t>
            </a:fld>
            <a:endParaRPr lang="en-US" sz="1200" dirty="0"/>
          </a:p>
        </p:txBody>
      </p:sp>
      <p:sp>
        <p:nvSpPr>
          <p:cNvPr id="1160" name="Text Placeholder 10">
            <a:extLst>
              <a:ext uri="{FF2B5EF4-FFF2-40B4-BE49-F238E27FC236}">
                <a16:creationId xmlns:a16="http://schemas.microsoft.com/office/drawing/2014/main" id="{B0FEB4C1-666F-2EEE-0F02-520C73EBFBC1}"/>
              </a:ext>
            </a:extLst>
          </p:cNvPr>
          <p:cNvSpPr>
            <a:spLocks noGrp="1"/>
          </p:cNvSpPr>
          <p:nvPr>
            <p:custDataLst>
              <p:tags r:id="rId25"/>
            </p:custDataLst>
          </p:nvPr>
        </p:nvSpPr>
        <p:spPr bwMode="auto">
          <a:xfrm>
            <a:off x="37147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343CD5-0254-4A37-91C8-D6FBE2698E05}" type="datetime'''''''''’''''''''2''''''''''''''''''''''''''''0'''">
              <a:rPr lang="en-US" altLang="en-US" sz="1200" smtClean="0"/>
              <a:pPr/>
              <a:t>’20</a:t>
            </a:fld>
            <a:endParaRPr lang="en-US" sz="1200" dirty="0"/>
          </a:p>
        </p:txBody>
      </p:sp>
      <p:sp>
        <p:nvSpPr>
          <p:cNvPr id="1161" name="Text Placeholder 10">
            <a:extLst>
              <a:ext uri="{FF2B5EF4-FFF2-40B4-BE49-F238E27FC236}">
                <a16:creationId xmlns:a16="http://schemas.microsoft.com/office/drawing/2014/main" id="{443B1A73-30F0-E5EE-3045-BD54E4285985}"/>
              </a:ext>
            </a:extLst>
          </p:cNvPr>
          <p:cNvSpPr>
            <a:spLocks noGrp="1"/>
          </p:cNvSpPr>
          <p:nvPr>
            <p:custDataLst>
              <p:tags r:id="rId26"/>
            </p:custDataLst>
          </p:nvPr>
        </p:nvSpPr>
        <p:spPr bwMode="auto">
          <a:xfrm>
            <a:off x="39941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26AEC6-F26A-445B-9E20-1A331095299A}" type="datetime'''''''''''’''''''2''''''''1'''''''">
              <a:rPr lang="en-US" altLang="en-US" sz="1200" smtClean="0"/>
              <a:pPr/>
              <a:t>’21</a:t>
            </a:fld>
            <a:endParaRPr lang="en-US" sz="1200" dirty="0"/>
          </a:p>
        </p:txBody>
      </p:sp>
      <p:sp>
        <p:nvSpPr>
          <p:cNvPr id="1162" name="Text Placeholder 10">
            <a:extLst>
              <a:ext uri="{FF2B5EF4-FFF2-40B4-BE49-F238E27FC236}">
                <a16:creationId xmlns:a16="http://schemas.microsoft.com/office/drawing/2014/main" id="{A394BB97-AB18-A7E8-AC3C-331AAA0C5B1B}"/>
              </a:ext>
            </a:extLst>
          </p:cNvPr>
          <p:cNvSpPr>
            <a:spLocks noGrp="1"/>
          </p:cNvSpPr>
          <p:nvPr>
            <p:custDataLst>
              <p:tags r:id="rId27"/>
            </p:custDataLst>
          </p:nvPr>
        </p:nvSpPr>
        <p:spPr bwMode="auto">
          <a:xfrm>
            <a:off x="427513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36B736-CEA8-432D-A8FC-BCB478E704D0}" type="datetime'''''''''''’''''''''''''''''''''''2''''''2'''''''''''''''''''''">
              <a:rPr lang="en-US" altLang="en-US" sz="1200" smtClean="0"/>
              <a:pPr/>
              <a:t>’22</a:t>
            </a:fld>
            <a:endParaRPr lang="en-US" sz="1200" dirty="0"/>
          </a:p>
        </p:txBody>
      </p:sp>
      <p:sp>
        <p:nvSpPr>
          <p:cNvPr id="1163" name="Text Placeholder 10">
            <a:extLst>
              <a:ext uri="{FF2B5EF4-FFF2-40B4-BE49-F238E27FC236}">
                <a16:creationId xmlns:a16="http://schemas.microsoft.com/office/drawing/2014/main" id="{0C31AE62-C724-61AC-27BB-EF73D924DBD8}"/>
              </a:ext>
            </a:extLst>
          </p:cNvPr>
          <p:cNvSpPr>
            <a:spLocks noGrp="1"/>
          </p:cNvSpPr>
          <p:nvPr>
            <p:custDataLst>
              <p:tags r:id="rId28"/>
            </p:custDataLst>
          </p:nvPr>
        </p:nvSpPr>
        <p:spPr bwMode="auto">
          <a:xfrm>
            <a:off x="455453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E58E7B-7729-4917-B798-3FEA7D254E2D}" type="datetime'''''''’''''''''2''3'''''''''''''''''''">
              <a:rPr lang="en-US" altLang="en-US" sz="1200" smtClean="0"/>
              <a:pPr/>
              <a:t>’23</a:t>
            </a:fld>
            <a:endParaRPr lang="en-US" sz="1200" dirty="0"/>
          </a:p>
        </p:txBody>
      </p:sp>
      <p:sp>
        <p:nvSpPr>
          <p:cNvPr id="1152" name="Text Placeholder 10">
            <a:extLst>
              <a:ext uri="{FF2B5EF4-FFF2-40B4-BE49-F238E27FC236}">
                <a16:creationId xmlns:a16="http://schemas.microsoft.com/office/drawing/2014/main" id="{702DFC3B-E4E2-B1ED-C58D-70B292D0C3F6}"/>
              </a:ext>
            </a:extLst>
          </p:cNvPr>
          <p:cNvSpPr>
            <a:spLocks noGrp="1"/>
          </p:cNvSpPr>
          <p:nvPr>
            <p:custDataLst>
              <p:tags r:id="rId29"/>
            </p:custDataLst>
          </p:nvPr>
        </p:nvSpPr>
        <p:spPr bwMode="auto">
          <a:xfrm>
            <a:off x="20351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80B0FD-E045-4326-9BA6-179520645CE9}" type="datetime'''''''''''’''''''''''''''''''''''14'''">
              <a:rPr lang="en-US" altLang="en-US" sz="1200" smtClean="0"/>
              <a:pPr/>
              <a:t>’14</a:t>
            </a:fld>
            <a:endParaRPr lang="en-US" sz="1200" dirty="0"/>
          </a:p>
        </p:txBody>
      </p:sp>
      <p:sp>
        <p:nvSpPr>
          <p:cNvPr id="1149" name="Text Placeholder 10">
            <a:extLst>
              <a:ext uri="{FF2B5EF4-FFF2-40B4-BE49-F238E27FC236}">
                <a16:creationId xmlns:a16="http://schemas.microsoft.com/office/drawing/2014/main" id="{CB8ED603-2A9F-AAEA-B40F-8380058BB3CD}"/>
              </a:ext>
            </a:extLst>
          </p:cNvPr>
          <p:cNvSpPr>
            <a:spLocks noGrp="1"/>
          </p:cNvSpPr>
          <p:nvPr>
            <p:custDataLst>
              <p:tags r:id="rId30"/>
            </p:custDataLst>
          </p:nvPr>
        </p:nvSpPr>
        <p:spPr bwMode="auto">
          <a:xfrm>
            <a:off x="1201738" y="5708650"/>
            <a:ext cx="203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8C041E-4564-4F0D-8536-B229E62F4D08}" type="datetime'''''''''''''''''''''''''’''''''''1''''''''''''''''''''1'''''">
              <a:rPr lang="en-US" altLang="en-US" sz="1200" smtClean="0"/>
              <a:pPr/>
              <a:t>’11</a:t>
            </a:fld>
            <a:endParaRPr lang="en-US" sz="1200" dirty="0"/>
          </a:p>
        </p:txBody>
      </p:sp>
      <p:sp>
        <p:nvSpPr>
          <p:cNvPr id="1146" name="Text Placeholder 10">
            <a:extLst>
              <a:ext uri="{FF2B5EF4-FFF2-40B4-BE49-F238E27FC236}">
                <a16:creationId xmlns:a16="http://schemas.microsoft.com/office/drawing/2014/main" id="{B46A49F4-F46B-EE9B-7330-C3D57B9B699E}"/>
              </a:ext>
            </a:extLst>
          </p:cNvPr>
          <p:cNvSpPr>
            <a:spLocks noGrp="1"/>
          </p:cNvSpPr>
          <p:nvPr>
            <p:custDataLst>
              <p:tags r:id="rId31"/>
            </p:custDataLst>
          </p:nvPr>
        </p:nvSpPr>
        <p:spPr bwMode="auto">
          <a:xfrm>
            <a:off x="91598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F28E1E-1F41-42DF-B0ED-271C5AC9B091}" type="datetime'’''''''1''''''0'''''''''''''''''''''''''''''''''''''">
              <a:rPr lang="en-US" altLang="en-US" sz="1200" smtClean="0"/>
              <a:pPr/>
              <a:t>’10</a:t>
            </a:fld>
            <a:endParaRPr lang="en-US" sz="1200" dirty="0"/>
          </a:p>
        </p:txBody>
      </p:sp>
      <p:sp>
        <p:nvSpPr>
          <p:cNvPr id="147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4059238" y="3786188"/>
            <a:ext cx="587375"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881138-CD72-4E27-90A6-A89E6FB28C26}" type="datetime'''''''-''''''''''''''8''3''''''''''''''''''''%'''">
              <a:rPr lang="en-US" altLang="en-US" sz="1400" b="1" smtClean="0">
                <a:effectLst/>
              </a:rPr>
              <a:pPr/>
              <a:t>-83%</a:t>
            </a:fld>
            <a:endParaRPr lang="en-US" sz="1400" b="1" dirty="0"/>
          </a:p>
        </p:txBody>
      </p:sp>
      <p:sp>
        <p:nvSpPr>
          <p:cNvPr id="8" name="Rectangle 7">
            <a:extLst>
              <a:ext uri="{FF2B5EF4-FFF2-40B4-BE49-F238E27FC236}">
                <a16:creationId xmlns:a16="http://schemas.microsoft.com/office/drawing/2014/main" id="{76E8F840-955F-B60D-EE52-6815F168F135}"/>
              </a:ext>
            </a:extLst>
          </p:cNvPr>
          <p:cNvSpPr/>
          <p:nvPr/>
        </p:nvSpPr>
        <p:spPr bwMode="gray">
          <a:xfrm>
            <a:off x="999868" y="2371724"/>
            <a:ext cx="3554669" cy="99898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cxnSp>
        <p:nvCxnSpPr>
          <p:cNvPr id="985" name="Straight Connector 984">
            <a:extLst>
              <a:ext uri="{FF2B5EF4-FFF2-40B4-BE49-F238E27FC236}">
                <a16:creationId xmlns:a16="http://schemas.microsoft.com/office/drawing/2014/main" id="{2CE18F72-62EF-F239-8EC1-0A08C80A8D9B}"/>
              </a:ext>
            </a:extLst>
          </p:cNvPr>
          <p:cNvCxnSpPr/>
          <p:nvPr>
            <p:custDataLst>
              <p:tags r:id="rId33"/>
            </p:custDataLst>
          </p:nvPr>
        </p:nvCxnSpPr>
        <p:spPr bwMode="gray">
          <a:xfrm>
            <a:off x="2838450" y="3216275"/>
            <a:ext cx="185738" cy="0"/>
          </a:xfrm>
          <a:prstGeom prst="line">
            <a:avLst/>
          </a:prstGeom>
          <a:ln w="28575" cap="rnd" cmpd="sng" algn="ctr">
            <a:solidFill>
              <a:srgbClr val="233147"/>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8" name="Straight Connector 977">
            <a:extLst>
              <a:ext uri="{FF2B5EF4-FFF2-40B4-BE49-F238E27FC236}">
                <a16:creationId xmlns:a16="http://schemas.microsoft.com/office/drawing/2014/main" id="{4485C372-7496-8C2B-224E-C8674930C290}"/>
              </a:ext>
            </a:extLst>
          </p:cNvPr>
          <p:cNvCxnSpPr/>
          <p:nvPr>
            <p:custDataLst>
              <p:tags r:id="rId34"/>
            </p:custDataLst>
          </p:nvPr>
        </p:nvCxnSpPr>
        <p:spPr bwMode="gray">
          <a:xfrm>
            <a:off x="1069975" y="2516188"/>
            <a:ext cx="195263" cy="0"/>
          </a:xfrm>
          <a:prstGeom prst="line">
            <a:avLst/>
          </a:prstGeom>
          <a:ln w="19050" cap="rnd" cmpd="sng" algn="ctr">
            <a:solidFill>
              <a:srgbClr val="C3CF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4" name="Straight Connector 983">
            <a:extLst>
              <a:ext uri="{FF2B5EF4-FFF2-40B4-BE49-F238E27FC236}">
                <a16:creationId xmlns:a16="http://schemas.microsoft.com/office/drawing/2014/main" id="{D4F3000C-0A2D-54E7-A538-64763EBA5FD8}"/>
              </a:ext>
            </a:extLst>
          </p:cNvPr>
          <p:cNvCxnSpPr/>
          <p:nvPr>
            <p:custDataLst>
              <p:tags r:id="rId35"/>
            </p:custDataLst>
          </p:nvPr>
        </p:nvCxnSpPr>
        <p:spPr bwMode="gray">
          <a:xfrm>
            <a:off x="2838450" y="2982913"/>
            <a:ext cx="185738" cy="0"/>
          </a:xfrm>
          <a:prstGeom prst="line">
            <a:avLst/>
          </a:prstGeom>
          <a:ln w="28575" cap="rnd" cmpd="sng" algn="ctr">
            <a:solidFill>
              <a:srgbClr val="FDDB0D"/>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9" name="Straight Connector 978">
            <a:extLst>
              <a:ext uri="{FF2B5EF4-FFF2-40B4-BE49-F238E27FC236}">
                <a16:creationId xmlns:a16="http://schemas.microsoft.com/office/drawing/2014/main" id="{2C2631CB-0F5C-60A5-E11A-23BE804CFC7E}"/>
              </a:ext>
            </a:extLst>
          </p:cNvPr>
          <p:cNvCxnSpPr/>
          <p:nvPr>
            <p:custDataLst>
              <p:tags r:id="rId36"/>
            </p:custDataLst>
          </p:nvPr>
        </p:nvCxnSpPr>
        <p:spPr bwMode="gray">
          <a:xfrm>
            <a:off x="1069975" y="2749550"/>
            <a:ext cx="195263" cy="0"/>
          </a:xfrm>
          <a:prstGeom prst="line">
            <a:avLst/>
          </a:prstGeom>
          <a:ln w="19050" cap="rnd" cmpd="sng" algn="ctr">
            <a:solidFill>
              <a:srgbClr val="DFE5E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3" name="Straight Connector 982">
            <a:extLst>
              <a:ext uri="{FF2B5EF4-FFF2-40B4-BE49-F238E27FC236}">
                <a16:creationId xmlns:a16="http://schemas.microsoft.com/office/drawing/2014/main" id="{618365EC-2F95-415A-B2E9-1C713CE662F9}"/>
              </a:ext>
            </a:extLst>
          </p:cNvPr>
          <p:cNvCxnSpPr/>
          <p:nvPr>
            <p:custDataLst>
              <p:tags r:id="rId37"/>
            </p:custDataLst>
          </p:nvPr>
        </p:nvCxnSpPr>
        <p:spPr bwMode="gray">
          <a:xfrm>
            <a:off x="2833688" y="2749550"/>
            <a:ext cx="195263" cy="0"/>
          </a:xfrm>
          <a:prstGeom prst="line">
            <a:avLst/>
          </a:prstGeom>
          <a:ln w="19050" cap="rnd" cmpd="sng" algn="ctr">
            <a:solidFill>
              <a:srgbClr val="364D6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0" name="Straight Connector 979">
            <a:extLst>
              <a:ext uri="{FF2B5EF4-FFF2-40B4-BE49-F238E27FC236}">
                <a16:creationId xmlns:a16="http://schemas.microsoft.com/office/drawing/2014/main" id="{D06FD440-5962-6052-6D4E-D87F49CF0362}"/>
              </a:ext>
            </a:extLst>
          </p:cNvPr>
          <p:cNvCxnSpPr/>
          <p:nvPr>
            <p:custDataLst>
              <p:tags r:id="rId38"/>
            </p:custDataLst>
          </p:nvPr>
        </p:nvCxnSpPr>
        <p:spPr bwMode="gray">
          <a:xfrm>
            <a:off x="1069975" y="2982913"/>
            <a:ext cx="195263" cy="0"/>
          </a:xfrm>
          <a:prstGeom prst="line">
            <a:avLst/>
          </a:prstGeom>
          <a:ln w="19050"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2" name="Straight Connector 981">
            <a:extLst>
              <a:ext uri="{FF2B5EF4-FFF2-40B4-BE49-F238E27FC236}">
                <a16:creationId xmlns:a16="http://schemas.microsoft.com/office/drawing/2014/main" id="{BEFD047B-1AC3-5CDB-D44B-78F290F8EA3F}"/>
              </a:ext>
            </a:extLst>
          </p:cNvPr>
          <p:cNvCxnSpPr/>
          <p:nvPr>
            <p:custDataLst>
              <p:tags r:id="rId39"/>
            </p:custDataLst>
          </p:nvPr>
        </p:nvCxnSpPr>
        <p:spPr bwMode="gray">
          <a:xfrm>
            <a:off x="2833688" y="2516188"/>
            <a:ext cx="195263" cy="0"/>
          </a:xfrm>
          <a:prstGeom prst="line">
            <a:avLst/>
          </a:prstGeom>
          <a:ln w="19050" cap="rnd" cmpd="sng" algn="ctr">
            <a:solidFill>
              <a:srgbClr val="4C6C9C"/>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1" name="Straight Connector 980">
            <a:extLst>
              <a:ext uri="{FF2B5EF4-FFF2-40B4-BE49-F238E27FC236}">
                <a16:creationId xmlns:a16="http://schemas.microsoft.com/office/drawing/2014/main" id="{10961045-BA01-2107-D4AD-0A774474D5CD}"/>
              </a:ext>
            </a:extLst>
          </p:cNvPr>
          <p:cNvCxnSpPr/>
          <p:nvPr>
            <p:custDataLst>
              <p:tags r:id="rId40"/>
            </p:custDataLst>
          </p:nvPr>
        </p:nvCxnSpPr>
        <p:spPr bwMode="gray">
          <a:xfrm>
            <a:off x="1069975" y="3216275"/>
            <a:ext cx="195263" cy="0"/>
          </a:xfrm>
          <a:prstGeom prst="line">
            <a:avLst/>
          </a:prstGeom>
          <a:ln w="19050" cap="rnd" cmpd="sng" algn="ctr">
            <a:solidFill>
              <a:srgbClr val="6F8DB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68"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325563" y="2432050"/>
            <a:ext cx="522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FB616B-AE7A-4C3A-9767-EA401466E63E}" type="datetime'N''''''''''''u''''''''c''l''e''''''a''r'''''''''''''''''''''">
              <a:rPr lang="en-US" altLang="en-US" sz="1200" smtClean="0">
                <a:effectLst/>
              </a:rPr>
              <a:pPr marL="0" lvl="0" indent="0">
                <a:spcBef>
                  <a:spcPct val="0"/>
                </a:spcBef>
                <a:spcAft>
                  <a:spcPct val="0"/>
                </a:spcAft>
                <a:buNone/>
              </a:pPr>
              <a:t>Nuclear</a:t>
            </a:fld>
            <a:endParaRPr lang="en-US" sz="1200" dirty="0"/>
          </a:p>
        </p:txBody>
      </p:sp>
      <p:sp>
        <p:nvSpPr>
          <p:cNvPr id="971"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1325563" y="3132138"/>
            <a:ext cx="311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B1F3D35-313B-4BE3-B80F-8BEC8BD1DD11}" type="datetime'''''''''''C''o''''''''''''''''a''''''''l'">
              <a:rPr lang="en-US" altLang="en-US" sz="1200" smtClean="0">
                <a:effectLst/>
              </a:rPr>
              <a:pPr marL="0" lvl="0" indent="0">
                <a:spcBef>
                  <a:spcPct val="0"/>
                </a:spcBef>
                <a:spcAft>
                  <a:spcPct val="0"/>
                </a:spcAft>
                <a:buNone/>
              </a:pPr>
              <a:t>Coal</a:t>
            </a:fld>
            <a:endParaRPr lang="en-US" sz="1200" dirty="0"/>
          </a:p>
        </p:txBody>
      </p:sp>
      <p:sp>
        <p:nvSpPr>
          <p:cNvPr id="970"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3089275" y="2665413"/>
            <a:ext cx="14351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4D6D22A-F09D-443D-BB65-EF1371307AD6}" type="datetime'''''''G''a''s ''''C''''''o''m''b''i''n''e''d'''''' Cy''cle'''">
              <a:rPr lang="en-US" altLang="en-US" sz="1200" smtClean="0">
                <a:effectLst/>
              </a:rPr>
              <a:pPr marL="0" lvl="0" indent="0">
                <a:spcBef>
                  <a:spcPct val="0"/>
                </a:spcBef>
                <a:spcAft>
                  <a:spcPct val="0"/>
                </a:spcAft>
                <a:buNone/>
              </a:pPr>
              <a:t>Gas Combined Cycle</a:t>
            </a:fld>
            <a:endParaRPr lang="en-US" sz="1200" dirty="0"/>
          </a:p>
        </p:txBody>
      </p:sp>
      <p:sp>
        <p:nvSpPr>
          <p:cNvPr id="972"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1325563" y="2898775"/>
            <a:ext cx="13970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7FCF241-D492-462F-9A0B-AE1A81AC44FA}" type="datetime'S''o''l''ar'''''' ''''T''''h''''er''''ma''l'''' T''ow''er'">
              <a:rPr lang="en-US" altLang="en-US" sz="1200" smtClean="0">
                <a:effectLst/>
              </a:rPr>
              <a:pPr marL="0" lvl="0" indent="0">
                <a:spcBef>
                  <a:spcPct val="0"/>
                </a:spcBef>
                <a:spcAft>
                  <a:spcPct val="0"/>
                </a:spcAft>
                <a:buNone/>
              </a:pPr>
              <a:t>Solar Thermal Tower</a:t>
            </a:fld>
            <a:endParaRPr lang="en-US" sz="1200" dirty="0"/>
          </a:p>
        </p:txBody>
      </p:sp>
      <p:sp>
        <p:nvSpPr>
          <p:cNvPr id="975"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3089275" y="2898775"/>
            <a:ext cx="642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F197512-717B-42C3-81F9-F9223C1A87B0}" type="datetime'S''''''''''''''o''l''''''''''''ar'' ''''''P''''V'''''''''' '''">
              <a:rPr lang="en-US" altLang="en-US" sz="1200" smtClean="0">
                <a:effectLst/>
              </a:rPr>
              <a:pPr marL="0" lvl="0" indent="0">
                <a:spcBef>
                  <a:spcPct val="0"/>
                </a:spcBef>
                <a:spcAft>
                  <a:spcPct val="0"/>
                </a:spcAft>
                <a:buNone/>
              </a:pPr>
              <a:t>Solar PV </a:t>
            </a:fld>
            <a:endParaRPr lang="en-US" sz="1200" dirty="0"/>
          </a:p>
        </p:txBody>
      </p:sp>
      <p:sp>
        <p:nvSpPr>
          <p:cNvPr id="973"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1325563" y="2665413"/>
            <a:ext cx="869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AA46C32-22E4-4955-AFA7-8CDFA33DD3C5}" type="datetime'''''G''''''''a''''s ''''''''P''ea''k''i''''''''''n''''''g'">
              <a:rPr lang="en-US" altLang="en-US" sz="1200" smtClean="0">
                <a:effectLst/>
              </a:rPr>
              <a:pPr marL="0" lvl="0" indent="0">
                <a:spcBef>
                  <a:spcPct val="0"/>
                </a:spcBef>
                <a:spcAft>
                  <a:spcPct val="0"/>
                </a:spcAft>
                <a:buNone/>
              </a:pPr>
              <a:t>Gas Peaking</a:t>
            </a:fld>
            <a:endParaRPr lang="en-US" sz="1200" dirty="0"/>
          </a:p>
        </p:txBody>
      </p:sp>
      <p:sp>
        <p:nvSpPr>
          <p:cNvPr id="976"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3089275" y="3132138"/>
            <a:ext cx="1065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166A0AA-DD17-4607-A35C-B040C214033F}" type="datetime'Win''d'' ''''''''''''''''- On''''''''''''sho''''''''''''re'">
              <a:rPr lang="en-US" altLang="en-US" sz="1200" smtClean="0">
                <a:effectLst/>
              </a:rPr>
              <a:pPr marL="0" lvl="0" indent="0">
                <a:spcBef>
                  <a:spcPct val="0"/>
                </a:spcBef>
                <a:spcAft>
                  <a:spcPct val="0"/>
                </a:spcAft>
                <a:buNone/>
              </a:pPr>
              <a:t>Wind - Onshore</a:t>
            </a:fld>
            <a:endParaRPr lang="en-US" sz="1200" dirty="0"/>
          </a:p>
        </p:txBody>
      </p:sp>
      <p:sp>
        <p:nvSpPr>
          <p:cNvPr id="97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089275" y="2432050"/>
            <a:ext cx="793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FD3393B-C121-4B50-B45D-B6FCC4589388}" type="datetime'G''''eo''t''''''''''''h''''e''''''''r''m''''''''''''a''l'''''">
              <a:rPr lang="en-US" altLang="en-US" sz="1200" smtClean="0">
                <a:effectLst/>
              </a:rPr>
              <a:pPr marL="0" lvl="0" indent="0">
                <a:spcBef>
                  <a:spcPct val="0"/>
                </a:spcBef>
                <a:spcAft>
                  <a:spcPct val="0"/>
                </a:spcAft>
                <a:buNone/>
              </a:pPr>
              <a:t>Geothermal</a:t>
            </a:fld>
            <a:endParaRPr lang="en-US" sz="1200" dirty="0"/>
          </a:p>
        </p:txBody>
      </p:sp>
      <p:grpSp>
        <p:nvGrpSpPr>
          <p:cNvPr id="1170" name="btfpColumnHeaderBox768148">
            <a:extLst>
              <a:ext uri="{FF2B5EF4-FFF2-40B4-BE49-F238E27FC236}">
                <a16:creationId xmlns:a16="http://schemas.microsoft.com/office/drawing/2014/main" id="{D4E28AFE-1AE9-2C4A-D9D1-FDFDD7B3ACD8}"/>
              </a:ext>
            </a:extLst>
          </p:cNvPr>
          <p:cNvGrpSpPr/>
          <p:nvPr>
            <p:custDataLst>
              <p:tags r:id="rId49"/>
            </p:custDataLst>
          </p:nvPr>
        </p:nvGrpSpPr>
        <p:grpSpPr>
          <a:xfrm>
            <a:off x="4816674" y="1585257"/>
            <a:ext cx="4225726" cy="257442"/>
            <a:chOff x="6366272" y="1585371"/>
            <a:chExt cx="5495528" cy="257442"/>
          </a:xfrm>
        </p:grpSpPr>
        <p:sp>
          <p:nvSpPr>
            <p:cNvPr id="1171" name="btfpColumnHeaderBoxText768148">
              <a:extLst>
                <a:ext uri="{FF2B5EF4-FFF2-40B4-BE49-F238E27FC236}">
                  <a16:creationId xmlns:a16="http://schemas.microsoft.com/office/drawing/2014/main" id="{77B66428-2A0D-7F8B-3E0E-FC617DD823A6}"/>
                </a:ext>
              </a:extLst>
            </p:cNvPr>
            <p:cNvSpPr txBox="1"/>
            <p:nvPr/>
          </p:nvSpPr>
          <p:spPr bwMode="gray">
            <a:xfrm>
              <a:off x="6366272" y="1585371"/>
              <a:ext cx="5495528"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China has led most of the growth since 2010s</a:t>
              </a:r>
            </a:p>
          </p:txBody>
        </p:sp>
        <p:cxnSp>
          <p:nvCxnSpPr>
            <p:cNvPr id="1172" name="btfpColumnHeaderBoxLine768148">
              <a:extLst>
                <a:ext uri="{FF2B5EF4-FFF2-40B4-BE49-F238E27FC236}">
                  <a16:creationId xmlns:a16="http://schemas.microsoft.com/office/drawing/2014/main" id="{690499F5-3128-62DB-9E11-7185A8BEB43E}"/>
                </a:ext>
              </a:extLst>
            </p:cNvPr>
            <p:cNvCxnSpPr/>
            <p:nvPr/>
          </p:nvCxnSpPr>
          <p:spPr bwMode="gray">
            <a:xfrm>
              <a:off x="6366272" y="1840471"/>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E3C41453-0615-51EE-3E4F-62E3F99A4308}"/>
              </a:ext>
            </a:extLst>
          </p:cNvPr>
          <p:cNvGraphicFramePr/>
          <p:nvPr>
            <p:custDataLst>
              <p:tags r:id="rId50"/>
            </p:custDataLst>
            <p:extLst>
              <p:ext uri="{D42A27DB-BD31-4B8C-83A1-F6EECF244321}">
                <p14:modId xmlns:p14="http://schemas.microsoft.com/office/powerpoint/2010/main" val="1142729642"/>
              </p:ext>
            </p:extLst>
          </p:nvPr>
        </p:nvGraphicFramePr>
        <p:xfrm>
          <a:off x="5283200" y="2289175"/>
          <a:ext cx="3213100" cy="3451225"/>
        </p:xfrm>
        <a:graphic>
          <a:graphicData uri="http://schemas.openxmlformats.org/drawingml/2006/chart">
            <c:chart xmlns:c="http://schemas.openxmlformats.org/drawingml/2006/chart" xmlns:r="http://schemas.openxmlformats.org/officeDocument/2006/relationships" r:id="rId92"/>
          </a:graphicData>
        </a:graphic>
      </p:graphicFrame>
      <p:sp>
        <p:nvSpPr>
          <p:cNvPr id="1174" name="Text Placeholder 10">
            <a:extLst>
              <a:ext uri="{FF2B5EF4-FFF2-40B4-BE49-F238E27FC236}">
                <a16:creationId xmlns:a16="http://schemas.microsoft.com/office/drawing/2014/main" id="{93DD4760-4477-EB22-2C0B-F7C96417E0AA}"/>
              </a:ext>
            </a:extLst>
          </p:cNvPr>
          <p:cNvSpPr>
            <a:spLocks noGrp="1"/>
          </p:cNvSpPr>
          <p:nvPr>
            <p:custDataLst>
              <p:tags r:id="rId51"/>
            </p:custDataLst>
          </p:nvPr>
        </p:nvSpPr>
        <p:spPr bwMode="gray">
          <a:xfrm>
            <a:off x="5180013" y="5567363"/>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5739578D-444A-47E7-BEC2-61A276E163E6}" type="datetime'0'''''''''''''''''''">
              <a:rPr lang="en-US" altLang="en-US" sz="1200" smtClean="0">
                <a:solidFill>
                  <a:srgbClr val="000000"/>
                </a:solidFill>
              </a:rPr>
              <a:pPr/>
              <a:t>0</a:t>
            </a:fld>
            <a:endParaRPr kumimoji="0" lang="en-US" sz="1200" b="0" i="0" strike="noStrike" kern="1200" cap="none" spc="0" normalizeH="0" baseline="0" noProof="0" dirty="0">
              <a:ln>
                <a:noFill/>
              </a:ln>
              <a:solidFill>
                <a:srgbClr val="000000"/>
              </a:solidFill>
              <a:effectLst/>
              <a:uLnTx/>
              <a:uFillTx/>
            </a:endParaRPr>
          </a:p>
        </p:txBody>
      </p:sp>
      <p:sp>
        <p:nvSpPr>
          <p:cNvPr id="1175" name="Text Placeholder 10">
            <a:extLst>
              <a:ext uri="{FF2B5EF4-FFF2-40B4-BE49-F238E27FC236}">
                <a16:creationId xmlns:a16="http://schemas.microsoft.com/office/drawing/2014/main" id="{62E0EB21-8380-27EE-5802-A59E7233F96B}"/>
              </a:ext>
            </a:extLst>
          </p:cNvPr>
          <p:cNvSpPr txBox="1">
            <a:spLocks/>
          </p:cNvSpPr>
          <p:nvPr>
            <p:custDataLst>
              <p:tags r:id="rId52"/>
            </p:custDataLst>
          </p:nvPr>
        </p:nvSpPr>
        <p:spPr bwMode="gray">
          <a:xfrm>
            <a:off x="5011738" y="5097463"/>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8B5E9EC-3E14-4A45-A39C-7BD602E81A6B}" type="datetime'''''''''''''2''''''''''''5''''''''''''''''''0'''''''''''">
              <a:rPr lang="en-US" altLang="en-US" sz="1200" smtClean="0">
                <a:solidFill>
                  <a:srgbClr val="000000"/>
                </a:solidFill>
              </a:rPr>
              <a:pPr/>
              <a:t>250</a:t>
            </a:fld>
            <a:endParaRPr kumimoji="0" lang="en-US" sz="1200" b="0" i="0" strike="noStrike" kern="1200" cap="none" spc="0" normalizeH="0" baseline="0" noProof="0" dirty="0">
              <a:ln>
                <a:noFill/>
              </a:ln>
              <a:solidFill>
                <a:srgbClr val="000000"/>
              </a:solidFill>
              <a:effectLst/>
              <a:uLnTx/>
              <a:uFillTx/>
            </a:endParaRPr>
          </a:p>
        </p:txBody>
      </p:sp>
      <p:sp>
        <p:nvSpPr>
          <p:cNvPr id="1176" name="Text Placeholder 10">
            <a:extLst>
              <a:ext uri="{FF2B5EF4-FFF2-40B4-BE49-F238E27FC236}">
                <a16:creationId xmlns:a16="http://schemas.microsoft.com/office/drawing/2014/main" id="{4C852EBB-8857-F3E6-DB69-4E4100AAA330}"/>
              </a:ext>
            </a:extLst>
          </p:cNvPr>
          <p:cNvSpPr txBox="1">
            <a:spLocks/>
          </p:cNvSpPr>
          <p:nvPr>
            <p:custDataLst>
              <p:tags r:id="rId53"/>
            </p:custDataLst>
          </p:nvPr>
        </p:nvSpPr>
        <p:spPr bwMode="gray">
          <a:xfrm>
            <a:off x="5011738" y="462915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7170E4C-175E-4163-854A-F44B9C39E08B}" type="datetime'''''''''''''''''''5''''''''''''''''''''''00'''''''">
              <a:rPr lang="en-US" altLang="en-US" sz="1200" smtClean="0">
                <a:solidFill>
                  <a:srgbClr val="000000"/>
                </a:solidFill>
              </a:rPr>
              <a:pPr/>
              <a:t>500</a:t>
            </a:fld>
            <a:endParaRPr kumimoji="0" lang="en-US" sz="1200" b="0" i="0" strike="noStrike" kern="1200" cap="none" spc="0" normalizeH="0" baseline="0" noProof="0" dirty="0">
              <a:ln>
                <a:noFill/>
              </a:ln>
              <a:solidFill>
                <a:srgbClr val="000000"/>
              </a:solidFill>
              <a:effectLst/>
              <a:uLnTx/>
              <a:uFillTx/>
            </a:endParaRPr>
          </a:p>
        </p:txBody>
      </p:sp>
      <p:sp>
        <p:nvSpPr>
          <p:cNvPr id="1177" name="Text Placeholder 10">
            <a:extLst>
              <a:ext uri="{FF2B5EF4-FFF2-40B4-BE49-F238E27FC236}">
                <a16:creationId xmlns:a16="http://schemas.microsoft.com/office/drawing/2014/main" id="{4A118457-C78C-4E6A-E902-987388F417FC}"/>
              </a:ext>
            </a:extLst>
          </p:cNvPr>
          <p:cNvSpPr txBox="1">
            <a:spLocks/>
          </p:cNvSpPr>
          <p:nvPr>
            <p:custDataLst>
              <p:tags r:id="rId54"/>
            </p:custDataLst>
          </p:nvPr>
        </p:nvSpPr>
        <p:spPr bwMode="gray">
          <a:xfrm>
            <a:off x="5011738" y="415925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ABF6B8-8653-41B8-B437-2A350E486187}" type="datetime'''''''''7''''''''''50'''''''''''''''''">
              <a:rPr lang="en-US" altLang="en-US" sz="1200" smtClean="0">
                <a:solidFill>
                  <a:srgbClr val="000000"/>
                </a:solidFill>
              </a:rPr>
              <a:pPr/>
              <a:t>750</a:t>
            </a:fld>
            <a:endParaRPr kumimoji="0" lang="en-US" sz="1200" b="0" i="0" strike="noStrike" kern="1200" cap="none" spc="0" normalizeH="0" baseline="0" noProof="0" dirty="0">
              <a:ln>
                <a:noFill/>
              </a:ln>
              <a:solidFill>
                <a:srgbClr val="000000"/>
              </a:solidFill>
              <a:effectLst/>
              <a:uLnTx/>
              <a:uFillTx/>
            </a:endParaRPr>
          </a:p>
        </p:txBody>
      </p:sp>
      <p:sp>
        <p:nvSpPr>
          <p:cNvPr id="1178" name="Text Placeholder 10">
            <a:extLst>
              <a:ext uri="{FF2B5EF4-FFF2-40B4-BE49-F238E27FC236}">
                <a16:creationId xmlns:a16="http://schemas.microsoft.com/office/drawing/2014/main" id="{E59D5E17-6339-5409-230E-AA617B8103B0}"/>
              </a:ext>
            </a:extLst>
          </p:cNvPr>
          <p:cNvSpPr>
            <a:spLocks noGrp="1"/>
          </p:cNvSpPr>
          <p:nvPr>
            <p:custDataLst>
              <p:tags r:id="rId55"/>
            </p:custDataLst>
          </p:nvPr>
        </p:nvSpPr>
        <p:spPr bwMode="gray">
          <a:xfrm>
            <a:off x="4884738" y="36893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2BBC280-7F27-4A2B-8E3C-662DE0132EFB}" type="datetime'''1'''',''''''''00''''''''''''''0'''''''''''''''''''''">
              <a:rPr lang="en-US" altLang="en-US" sz="1200" smtClean="0">
                <a:solidFill>
                  <a:srgbClr val="000000"/>
                </a:solidFill>
              </a:rPr>
              <a:pPr/>
              <a:t>1,000</a:t>
            </a:fld>
            <a:endParaRPr kumimoji="0" lang="en-US" sz="1200" b="0" i="0" strike="noStrike" kern="1200" cap="none" spc="0" normalizeH="0" baseline="0" noProof="0" dirty="0">
              <a:ln>
                <a:noFill/>
              </a:ln>
              <a:solidFill>
                <a:srgbClr val="000000"/>
              </a:solidFill>
              <a:effectLst/>
              <a:uLnTx/>
              <a:uFillTx/>
            </a:endParaRPr>
          </a:p>
        </p:txBody>
      </p:sp>
      <p:sp>
        <p:nvSpPr>
          <p:cNvPr id="1179" name="Text Placeholder 10">
            <a:extLst>
              <a:ext uri="{FF2B5EF4-FFF2-40B4-BE49-F238E27FC236}">
                <a16:creationId xmlns:a16="http://schemas.microsoft.com/office/drawing/2014/main" id="{28471114-C766-077C-A6E6-274D79D2A571}"/>
              </a:ext>
            </a:extLst>
          </p:cNvPr>
          <p:cNvSpPr txBox="1">
            <a:spLocks/>
          </p:cNvSpPr>
          <p:nvPr>
            <p:custDataLst>
              <p:tags r:id="rId56"/>
            </p:custDataLst>
          </p:nvPr>
        </p:nvSpPr>
        <p:spPr bwMode="gray">
          <a:xfrm>
            <a:off x="4884738" y="321945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2FBE09C5-14CC-48CB-B01B-5DD7CA75BC81}" type="datetime'''''1'''''''''''''''',''''''''''''''''2''''50'''''''''">
              <a:rPr lang="en-US" altLang="en-US" sz="1200" smtClean="0">
                <a:solidFill>
                  <a:srgbClr val="000000"/>
                </a:solidFill>
              </a:rPr>
              <a:pPr/>
              <a:t>1,250</a:t>
            </a:fld>
            <a:endParaRPr kumimoji="0" lang="en-US" sz="1200" b="0" i="0" strike="noStrike" kern="1200" cap="none" spc="0" normalizeH="0" baseline="0" noProof="0" dirty="0">
              <a:ln>
                <a:noFill/>
              </a:ln>
              <a:solidFill>
                <a:srgbClr val="000000"/>
              </a:solidFill>
              <a:effectLst/>
              <a:uLnTx/>
              <a:uFillTx/>
            </a:endParaRPr>
          </a:p>
        </p:txBody>
      </p:sp>
      <p:sp>
        <p:nvSpPr>
          <p:cNvPr id="1180" name="Text Placeholder 10">
            <a:extLst>
              <a:ext uri="{FF2B5EF4-FFF2-40B4-BE49-F238E27FC236}">
                <a16:creationId xmlns:a16="http://schemas.microsoft.com/office/drawing/2014/main" id="{3B5069FE-7D79-56BC-B820-54E18D92E269}"/>
              </a:ext>
            </a:extLst>
          </p:cNvPr>
          <p:cNvSpPr txBox="1">
            <a:spLocks/>
          </p:cNvSpPr>
          <p:nvPr>
            <p:custDataLst>
              <p:tags r:id="rId57"/>
            </p:custDataLst>
          </p:nvPr>
        </p:nvSpPr>
        <p:spPr bwMode="gray">
          <a:xfrm>
            <a:off x="4884738" y="275113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AF18F3C-871A-4601-9AA2-38CAF9A4A230}" type="datetime'''''''''''''''1'''''',''''''''5''00'''''''">
              <a:rPr lang="en-US" altLang="en-US" sz="1200" smtClean="0">
                <a:solidFill>
                  <a:srgbClr val="000000"/>
                </a:solidFill>
              </a:rPr>
              <a:pPr/>
              <a:t>1,500</a:t>
            </a:fld>
            <a:endParaRPr kumimoji="0" lang="en-US" sz="1200" b="0" i="0" strike="noStrike" kern="1200" cap="none" spc="0" normalizeH="0" baseline="0" noProof="0" dirty="0">
              <a:ln>
                <a:noFill/>
              </a:ln>
              <a:solidFill>
                <a:srgbClr val="000000"/>
              </a:solidFill>
              <a:effectLst/>
              <a:uLnTx/>
              <a:uFillTx/>
            </a:endParaRPr>
          </a:p>
        </p:txBody>
      </p:sp>
      <p:sp>
        <p:nvSpPr>
          <p:cNvPr id="1181" name="Text Placeholder 10">
            <a:extLst>
              <a:ext uri="{FF2B5EF4-FFF2-40B4-BE49-F238E27FC236}">
                <a16:creationId xmlns:a16="http://schemas.microsoft.com/office/drawing/2014/main" id="{F00C440F-4BFB-9287-74B7-B2D0E45BBDD8}"/>
              </a:ext>
            </a:extLst>
          </p:cNvPr>
          <p:cNvSpPr>
            <a:spLocks noGrp="1"/>
          </p:cNvSpPr>
          <p:nvPr>
            <p:custDataLst>
              <p:tags r:id="rId58"/>
            </p:custDataLst>
          </p:nvPr>
        </p:nvSpPr>
        <p:spPr bwMode="gray">
          <a:xfrm>
            <a:off x="4884738" y="228123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B91EC3B-AD80-4D95-A0D3-43C7D712905A}" type="datetime'''''''1'''''''''''''''',7''5''''''''''''0'''''''''''''">
              <a:rPr lang="en-US" altLang="en-US" sz="1200" smtClean="0">
                <a:solidFill>
                  <a:srgbClr val="000000"/>
                </a:solidFill>
              </a:rPr>
              <a:pPr/>
              <a:t>1,750</a:t>
            </a:fld>
            <a:endParaRPr kumimoji="0" lang="en-US" sz="1200" b="0" i="0" strike="noStrike" kern="1200" cap="none" spc="0" normalizeH="0" baseline="0" noProof="0" dirty="0">
              <a:ln>
                <a:noFill/>
              </a:ln>
              <a:solidFill>
                <a:srgbClr val="000000"/>
              </a:solidFill>
              <a:effectLst/>
              <a:uLnTx/>
              <a:uFillTx/>
            </a:endParaRPr>
          </a:p>
        </p:txBody>
      </p:sp>
      <p:cxnSp>
        <p:nvCxnSpPr>
          <p:cNvPr id="1492" name="Straight Connector 1491">
            <a:extLst>
              <a:ext uri="{FF2B5EF4-FFF2-40B4-BE49-F238E27FC236}">
                <a16:creationId xmlns:a16="http://schemas.microsoft.com/office/drawing/2014/main" id="{4E6A0F4A-AEF7-9A64-77A2-3AEA23DCBFE1}"/>
              </a:ext>
            </a:extLst>
          </p:cNvPr>
          <p:cNvCxnSpPr/>
          <p:nvPr>
            <p:custDataLst>
              <p:tags r:id="rId59"/>
            </p:custDataLst>
          </p:nvPr>
        </p:nvCxnSpPr>
        <p:spPr bwMode="auto">
          <a:xfrm>
            <a:off x="8413750" y="24066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91" name="Straight Connector 1490">
            <a:extLst>
              <a:ext uri="{FF2B5EF4-FFF2-40B4-BE49-F238E27FC236}">
                <a16:creationId xmlns:a16="http://schemas.microsoft.com/office/drawing/2014/main" id="{CFC7BBB4-DCCF-BE28-1956-53AD2DB92AF2}"/>
              </a:ext>
            </a:extLst>
          </p:cNvPr>
          <p:cNvCxnSpPr/>
          <p:nvPr>
            <p:custDataLst>
              <p:tags r:id="rId60"/>
            </p:custDataLst>
          </p:nvPr>
        </p:nvCxnSpPr>
        <p:spPr bwMode="auto">
          <a:xfrm>
            <a:off x="5435599" y="2406650"/>
            <a:ext cx="297815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90" name="Straight Connector 1489">
            <a:extLst>
              <a:ext uri="{FF2B5EF4-FFF2-40B4-BE49-F238E27FC236}">
                <a16:creationId xmlns:a16="http://schemas.microsoft.com/office/drawing/2014/main" id="{BF59C5EF-F5A3-8F0D-7A9E-2A786B1BBC7D}"/>
              </a:ext>
            </a:extLst>
          </p:cNvPr>
          <p:cNvCxnSpPr/>
          <p:nvPr>
            <p:custDataLst>
              <p:tags r:id="rId61"/>
            </p:custDataLst>
          </p:nvPr>
        </p:nvCxnSpPr>
        <p:spPr bwMode="auto">
          <a:xfrm flipV="1">
            <a:off x="5435600" y="2406649"/>
            <a:ext cx="0" cy="3030538"/>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85" name="Text Placeholder 10">
            <a:extLst>
              <a:ext uri="{FF2B5EF4-FFF2-40B4-BE49-F238E27FC236}">
                <a16:creationId xmlns:a16="http://schemas.microsoft.com/office/drawing/2014/main" id="{D8B65AA3-6F8A-1E97-6CEB-7FCC3E025608}"/>
              </a:ext>
            </a:extLst>
          </p:cNvPr>
          <p:cNvSpPr>
            <a:spLocks noGrp="1"/>
          </p:cNvSpPr>
          <p:nvPr>
            <p:custDataLst>
              <p:tags r:id="rId62"/>
            </p:custDataLst>
          </p:nvPr>
        </p:nvSpPr>
        <p:spPr bwMode="auto">
          <a:xfrm>
            <a:off x="581342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99DBF90-4ADF-4243-BCFB-601D1904BE64}" type="datetime'''''’''''''''''''''''''''''''''''''14'''''''''''">
              <a:rPr lang="en-US" altLang="en-US" sz="1200" smtClean="0">
                <a:solidFill>
                  <a:srgbClr val="000000"/>
                </a:solidFill>
              </a:rPr>
              <a:pPr marL="0" lvl="0" indent="0" algn="ctr">
                <a:spcBef>
                  <a:spcPct val="0"/>
                </a:spcBef>
                <a:spcAft>
                  <a:spcPct val="0"/>
                </a:spcAft>
                <a:buNone/>
                <a:defRPr/>
              </a:pPr>
              <a:t>’14</a:t>
            </a:fld>
            <a:endParaRPr kumimoji="0" lang="en-US" sz="1200" b="0" i="0" strike="noStrike" kern="1200" cap="none" spc="0" normalizeH="0" baseline="0" noProof="0" dirty="0">
              <a:ln>
                <a:noFill/>
              </a:ln>
              <a:solidFill>
                <a:srgbClr val="000000"/>
              </a:solidFill>
              <a:effectLst/>
              <a:uLnTx/>
              <a:uFillTx/>
            </a:endParaRPr>
          </a:p>
        </p:txBody>
      </p:sp>
      <p:sp>
        <p:nvSpPr>
          <p:cNvPr id="1186" name="Text Placeholder 10">
            <a:extLst>
              <a:ext uri="{FF2B5EF4-FFF2-40B4-BE49-F238E27FC236}">
                <a16:creationId xmlns:a16="http://schemas.microsoft.com/office/drawing/2014/main" id="{A6C5E3B3-D960-34F2-BDE4-821A7BC95EF7}"/>
              </a:ext>
            </a:extLst>
          </p:cNvPr>
          <p:cNvSpPr>
            <a:spLocks noGrp="1"/>
          </p:cNvSpPr>
          <p:nvPr>
            <p:custDataLst>
              <p:tags r:id="rId63"/>
            </p:custDataLst>
          </p:nvPr>
        </p:nvSpPr>
        <p:spPr bwMode="auto">
          <a:xfrm>
            <a:off x="609123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B1370AA-35A0-44D8-ABF3-9F70233AB4E4}" type="datetime'''’''''''''''''''''''''1''5'''''''''''''">
              <a:rPr lang="en-US" altLang="en-US" sz="1200" smtClean="0">
                <a:solidFill>
                  <a:srgbClr val="000000"/>
                </a:solidFill>
              </a:rPr>
              <a:pPr marL="0" lvl="0" indent="0" algn="ctr">
                <a:spcBef>
                  <a:spcPct val="0"/>
                </a:spcBef>
                <a:spcAft>
                  <a:spcPct val="0"/>
                </a:spcAft>
                <a:buNone/>
                <a:defRPr/>
              </a:pPr>
              <a:t>’15</a:t>
            </a:fld>
            <a:endParaRPr kumimoji="0" lang="en-US" sz="1200" b="0" i="0" strike="noStrike" kern="1200" cap="none" spc="0" normalizeH="0" baseline="0" noProof="0" dirty="0">
              <a:ln>
                <a:noFill/>
              </a:ln>
              <a:solidFill>
                <a:srgbClr val="000000"/>
              </a:solidFill>
              <a:effectLst/>
              <a:uLnTx/>
              <a:uFillTx/>
            </a:endParaRPr>
          </a:p>
        </p:txBody>
      </p:sp>
      <p:sp>
        <p:nvSpPr>
          <p:cNvPr id="1187" name="Text Placeholder 10">
            <a:extLst>
              <a:ext uri="{FF2B5EF4-FFF2-40B4-BE49-F238E27FC236}">
                <a16:creationId xmlns:a16="http://schemas.microsoft.com/office/drawing/2014/main" id="{C464F8EE-655D-7B66-F99E-C749EAA390AE}"/>
              </a:ext>
            </a:extLst>
          </p:cNvPr>
          <p:cNvSpPr>
            <a:spLocks noGrp="1"/>
          </p:cNvSpPr>
          <p:nvPr>
            <p:custDataLst>
              <p:tags r:id="rId64"/>
            </p:custDataLst>
          </p:nvPr>
        </p:nvSpPr>
        <p:spPr bwMode="auto">
          <a:xfrm>
            <a:off x="6367463"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6B8628D-D451-4413-A7DA-646A7016A256}" type="datetime'''''''''''''''''’''''''''''1''''''''''6'">
              <a:rPr lang="en-US" altLang="en-US" sz="1200" smtClean="0">
                <a:solidFill>
                  <a:srgbClr val="000000"/>
                </a:solidFill>
              </a:rPr>
              <a:pPr marL="0" lvl="0" indent="0" algn="ctr">
                <a:spcBef>
                  <a:spcPct val="0"/>
                </a:spcBef>
                <a:spcAft>
                  <a:spcPct val="0"/>
                </a:spcAft>
                <a:buNone/>
                <a:defRPr/>
              </a:pPr>
              <a:t>’16</a:t>
            </a:fld>
            <a:endParaRPr kumimoji="0" lang="en-US" sz="1200" b="0" i="0" strike="noStrike" kern="1200" cap="none" spc="0" normalizeH="0" baseline="0" noProof="0" dirty="0">
              <a:ln>
                <a:noFill/>
              </a:ln>
              <a:solidFill>
                <a:srgbClr val="000000"/>
              </a:solidFill>
              <a:effectLst/>
              <a:uLnTx/>
              <a:uFillTx/>
            </a:endParaRPr>
          </a:p>
        </p:txBody>
      </p:sp>
      <p:sp>
        <p:nvSpPr>
          <p:cNvPr id="1182" name="Text Placeholder 10">
            <a:extLst>
              <a:ext uri="{FF2B5EF4-FFF2-40B4-BE49-F238E27FC236}">
                <a16:creationId xmlns:a16="http://schemas.microsoft.com/office/drawing/2014/main" id="{3E3C35E2-F51E-B87B-E05D-DF8E87A75F96}"/>
              </a:ext>
            </a:extLst>
          </p:cNvPr>
          <p:cNvSpPr>
            <a:spLocks noGrp="1"/>
          </p:cNvSpPr>
          <p:nvPr>
            <p:custDataLst>
              <p:tags r:id="rId65"/>
            </p:custDataLst>
          </p:nvPr>
        </p:nvSpPr>
        <p:spPr bwMode="auto">
          <a:xfrm>
            <a:off x="4884738" y="1955800"/>
            <a:ext cx="2632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Global installed solar capacity (in TWh)</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89" name="Text Placeholder 10">
            <a:extLst>
              <a:ext uri="{FF2B5EF4-FFF2-40B4-BE49-F238E27FC236}">
                <a16:creationId xmlns:a16="http://schemas.microsoft.com/office/drawing/2014/main" id="{E5032025-3224-E5EE-D66E-A85284968CDD}"/>
              </a:ext>
            </a:extLst>
          </p:cNvPr>
          <p:cNvSpPr>
            <a:spLocks noGrp="1"/>
          </p:cNvSpPr>
          <p:nvPr>
            <p:custDataLst>
              <p:tags r:id="rId66"/>
            </p:custDataLst>
          </p:nvPr>
        </p:nvSpPr>
        <p:spPr bwMode="auto">
          <a:xfrm>
            <a:off x="692150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3850796-EB2B-4C35-ABE2-8365ABBD0EB3}" type="datetime'''''''''''’''1''''''''''''8'''''''''''''''''''">
              <a:rPr lang="en-US" altLang="en-US" sz="1200" smtClean="0">
                <a:solidFill>
                  <a:srgbClr val="000000"/>
                </a:solidFill>
              </a:rPr>
              <a:pPr marL="0" lvl="0" indent="0" algn="ctr">
                <a:spcBef>
                  <a:spcPct val="0"/>
                </a:spcBef>
                <a:spcAft>
                  <a:spcPct val="0"/>
                </a:spcAft>
                <a:buNone/>
                <a:defRPr/>
              </a:pPr>
              <a:t>’18</a:t>
            </a:fld>
            <a:endParaRPr kumimoji="0" lang="en-US" sz="1200" b="0" i="0" strike="noStrike" kern="1200" cap="none" spc="0" normalizeH="0" baseline="0" noProof="0" dirty="0">
              <a:ln>
                <a:noFill/>
              </a:ln>
              <a:solidFill>
                <a:srgbClr val="000000"/>
              </a:solidFill>
              <a:effectLst/>
              <a:uLnTx/>
              <a:uFillTx/>
            </a:endParaRPr>
          </a:p>
        </p:txBody>
      </p:sp>
      <p:sp>
        <p:nvSpPr>
          <p:cNvPr id="1190" name="Text Placeholder 10">
            <a:extLst>
              <a:ext uri="{FF2B5EF4-FFF2-40B4-BE49-F238E27FC236}">
                <a16:creationId xmlns:a16="http://schemas.microsoft.com/office/drawing/2014/main" id="{62AB0742-3A43-F649-E568-E0D8B8EA5714}"/>
              </a:ext>
            </a:extLst>
          </p:cNvPr>
          <p:cNvSpPr>
            <a:spLocks noGrp="1"/>
          </p:cNvSpPr>
          <p:nvPr>
            <p:custDataLst>
              <p:tags r:id="rId67"/>
            </p:custDataLst>
          </p:nvPr>
        </p:nvSpPr>
        <p:spPr bwMode="auto">
          <a:xfrm>
            <a:off x="7199313"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AF24C02-E8F1-40B6-BEF0-79EBDD918D6B}" type="datetime'''''''''''''''''''''''''’1''''''''9'''''''">
              <a:rPr lang="en-US" altLang="en-US" sz="1200" smtClean="0">
                <a:solidFill>
                  <a:srgbClr val="000000"/>
                </a:solidFill>
              </a:rPr>
              <a:pPr marL="0" lvl="0" indent="0" algn="ctr">
                <a:spcBef>
                  <a:spcPct val="0"/>
                </a:spcBef>
                <a:spcAft>
                  <a:spcPct val="0"/>
                </a:spcAft>
                <a:buNone/>
                <a:defRPr/>
              </a:pPr>
              <a:t>’19</a:t>
            </a:fld>
            <a:endParaRPr kumimoji="0" lang="en-US" sz="1200" b="0" i="0" strike="noStrike" kern="1200" cap="none" spc="0" normalizeH="0" baseline="0" noProof="0" dirty="0">
              <a:ln>
                <a:noFill/>
              </a:ln>
              <a:solidFill>
                <a:srgbClr val="000000"/>
              </a:solidFill>
              <a:effectLst/>
              <a:uLnTx/>
              <a:uFillTx/>
            </a:endParaRPr>
          </a:p>
        </p:txBody>
      </p:sp>
      <p:sp>
        <p:nvSpPr>
          <p:cNvPr id="1191" name="Text Placeholder 10">
            <a:extLst>
              <a:ext uri="{FF2B5EF4-FFF2-40B4-BE49-F238E27FC236}">
                <a16:creationId xmlns:a16="http://schemas.microsoft.com/office/drawing/2014/main" id="{D5AED4D6-5FB7-3C99-386C-9F8158F5480E}"/>
              </a:ext>
            </a:extLst>
          </p:cNvPr>
          <p:cNvSpPr>
            <a:spLocks noGrp="1"/>
          </p:cNvSpPr>
          <p:nvPr>
            <p:custDataLst>
              <p:tags r:id="rId68"/>
            </p:custDataLst>
          </p:nvPr>
        </p:nvSpPr>
        <p:spPr bwMode="auto">
          <a:xfrm>
            <a:off x="747553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695F83B-6B25-4F5B-85D3-0FD75CF863A0}" type="datetime'''''''''''''''''’''''2''''''''''''''''''0'''''''''''''''''''''">
              <a:rPr lang="en-US" altLang="en-US" sz="1200" smtClean="0">
                <a:solidFill>
                  <a:srgbClr val="000000"/>
                </a:solidFill>
              </a:rPr>
              <a:pPr marL="0" lvl="0" indent="0" algn="ctr">
                <a:spcBef>
                  <a:spcPct val="0"/>
                </a:spcBef>
                <a:spcAft>
                  <a:spcPct val="0"/>
                </a:spcAft>
                <a:buNone/>
                <a:defRPr/>
              </a:pPr>
              <a:t>’20</a:t>
            </a:fld>
            <a:endParaRPr kumimoji="0" lang="en-US" sz="1200" b="0" i="0" strike="noStrike" kern="1200" cap="none" spc="0" normalizeH="0" baseline="0" noProof="0" dirty="0">
              <a:ln>
                <a:noFill/>
              </a:ln>
              <a:solidFill>
                <a:srgbClr val="000000"/>
              </a:solidFill>
              <a:effectLst/>
              <a:uLnTx/>
              <a:uFillTx/>
            </a:endParaRPr>
          </a:p>
        </p:txBody>
      </p:sp>
      <p:sp>
        <p:nvSpPr>
          <p:cNvPr id="1192" name="Text Placeholder 10">
            <a:extLst>
              <a:ext uri="{FF2B5EF4-FFF2-40B4-BE49-F238E27FC236}">
                <a16:creationId xmlns:a16="http://schemas.microsoft.com/office/drawing/2014/main" id="{842FD671-38FD-637B-9044-6AFA817DF604}"/>
              </a:ext>
            </a:extLst>
          </p:cNvPr>
          <p:cNvSpPr>
            <a:spLocks noGrp="1"/>
          </p:cNvSpPr>
          <p:nvPr>
            <p:custDataLst>
              <p:tags r:id="rId69"/>
            </p:custDataLst>
          </p:nvPr>
        </p:nvSpPr>
        <p:spPr bwMode="auto">
          <a:xfrm>
            <a:off x="775335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C7DA02B-F3FD-4557-8883-ACD6FC864E63}" type="datetime'''''''''''''’''''''''''''''''''''2''1'''''">
              <a:rPr lang="en-US" altLang="en-US" sz="1200" smtClean="0">
                <a:solidFill>
                  <a:srgbClr val="000000"/>
                </a:solidFill>
              </a:rPr>
              <a:pPr marL="0" lvl="0" indent="0" algn="ctr">
                <a:spcBef>
                  <a:spcPct val="0"/>
                </a:spcBef>
                <a:spcAft>
                  <a:spcPct val="0"/>
                </a:spcAft>
                <a:buNone/>
                <a:defRPr/>
              </a:pPr>
              <a:t>’21</a:t>
            </a:fld>
            <a:endParaRPr kumimoji="0" lang="en-US" sz="1200" b="0" i="0" strike="noStrike" kern="1200" cap="none" spc="0" normalizeH="0" baseline="0" noProof="0" dirty="0">
              <a:ln>
                <a:noFill/>
              </a:ln>
              <a:solidFill>
                <a:srgbClr val="000000"/>
              </a:solidFill>
              <a:effectLst/>
              <a:uLnTx/>
              <a:uFillTx/>
            </a:endParaRPr>
          </a:p>
        </p:txBody>
      </p:sp>
      <p:sp>
        <p:nvSpPr>
          <p:cNvPr id="1193" name="Text Placeholder 10">
            <a:extLst>
              <a:ext uri="{FF2B5EF4-FFF2-40B4-BE49-F238E27FC236}">
                <a16:creationId xmlns:a16="http://schemas.microsoft.com/office/drawing/2014/main" id="{26D466D2-1299-2F84-EDBA-8E8D71D383E4}"/>
              </a:ext>
            </a:extLst>
          </p:cNvPr>
          <p:cNvSpPr>
            <a:spLocks noGrp="1"/>
          </p:cNvSpPr>
          <p:nvPr>
            <p:custDataLst>
              <p:tags r:id="rId70"/>
            </p:custDataLst>
          </p:nvPr>
        </p:nvSpPr>
        <p:spPr bwMode="auto">
          <a:xfrm>
            <a:off x="802957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5EF45A8-7E52-45E8-82EF-B390DD48C9E9}" type="datetime'''''''''’2''''''''''''''''''''''''''''''2'''''''''''">
              <a:rPr lang="en-US" altLang="en-US" sz="1200" smtClean="0">
                <a:solidFill>
                  <a:srgbClr val="000000"/>
                </a:solidFill>
              </a:rPr>
              <a:pPr marL="0" lvl="0" indent="0" algn="ctr">
                <a:spcBef>
                  <a:spcPct val="0"/>
                </a:spcBef>
                <a:spcAft>
                  <a:spcPct val="0"/>
                </a:spcAft>
                <a:buNone/>
                <a:defRPr/>
              </a:pPr>
              <a:t>’22</a:t>
            </a:fld>
            <a:endParaRPr kumimoji="0" lang="en-US" sz="1200" b="0" i="0" strike="noStrike" kern="1200" cap="none" spc="0" normalizeH="0" baseline="0" noProof="0" dirty="0">
              <a:ln>
                <a:noFill/>
              </a:ln>
              <a:solidFill>
                <a:srgbClr val="000000"/>
              </a:solidFill>
              <a:effectLst/>
              <a:uLnTx/>
              <a:uFillTx/>
            </a:endParaRPr>
          </a:p>
        </p:txBody>
      </p:sp>
      <p:sp>
        <p:nvSpPr>
          <p:cNvPr id="1194" name="Text Placeholder 10">
            <a:extLst>
              <a:ext uri="{FF2B5EF4-FFF2-40B4-BE49-F238E27FC236}">
                <a16:creationId xmlns:a16="http://schemas.microsoft.com/office/drawing/2014/main" id="{08C11BC4-A6ED-7ECA-DA61-DE3CF24A6D2D}"/>
              </a:ext>
            </a:extLst>
          </p:cNvPr>
          <p:cNvSpPr>
            <a:spLocks noGrp="1"/>
          </p:cNvSpPr>
          <p:nvPr>
            <p:custDataLst>
              <p:tags r:id="rId71"/>
            </p:custDataLst>
          </p:nvPr>
        </p:nvSpPr>
        <p:spPr bwMode="auto">
          <a:xfrm>
            <a:off x="830738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7339120-9CC2-4430-8E79-9FE6C77F4F27}" type="datetime'''''''''''''''’''''''''2''''''''''''''''3'''">
              <a:rPr lang="en-US" altLang="en-US" sz="1200" smtClean="0">
                <a:solidFill>
                  <a:srgbClr val="000000"/>
                </a:solidFill>
              </a:rPr>
              <a:pPr marL="0" lvl="0" indent="0" algn="ctr">
                <a:spcBef>
                  <a:spcPct val="0"/>
                </a:spcBef>
                <a:spcAft>
                  <a:spcPct val="0"/>
                </a:spcAft>
                <a:buNone/>
                <a:defRPr/>
              </a:pPr>
              <a:t>’23</a:t>
            </a:fld>
            <a:endParaRPr kumimoji="0" lang="en-US" sz="1200" b="0" i="0" strike="noStrike" kern="1200" cap="none" spc="0" normalizeH="0" baseline="0" noProof="0" dirty="0">
              <a:ln>
                <a:noFill/>
              </a:ln>
              <a:solidFill>
                <a:srgbClr val="000000"/>
              </a:solidFill>
              <a:effectLst/>
              <a:uLnTx/>
              <a:uFillTx/>
            </a:endParaRPr>
          </a:p>
        </p:txBody>
      </p:sp>
      <p:sp>
        <p:nvSpPr>
          <p:cNvPr id="1195" name="Text Placeholder 10">
            <a:extLst>
              <a:ext uri="{FF2B5EF4-FFF2-40B4-BE49-F238E27FC236}">
                <a16:creationId xmlns:a16="http://schemas.microsoft.com/office/drawing/2014/main" id="{22EFA99F-6AAF-FC19-762F-FBF7DE107506}"/>
              </a:ext>
            </a:extLst>
          </p:cNvPr>
          <p:cNvSpPr>
            <a:spLocks noGrp="1"/>
          </p:cNvSpPr>
          <p:nvPr>
            <p:custDataLst>
              <p:tags r:id="rId72"/>
            </p:custDataLst>
          </p:nvPr>
        </p:nvSpPr>
        <p:spPr bwMode="auto">
          <a:xfrm>
            <a:off x="8556625" y="501491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4587DA5-283E-40D3-A01E-94E027E64A10}" type="datetime'''''''''''''''''''''Ch''in''''''''a'''''''''''''''''''''''">
              <a:rPr lang="en-US" altLang="en-US" sz="1200" b="1" smtClean="0">
                <a:solidFill>
                  <a:srgbClr val="C00000"/>
                </a:solidFill>
              </a:rPr>
              <a:pPr marL="0" lvl="0" indent="0">
                <a:spcBef>
                  <a:spcPct val="0"/>
                </a:spcBef>
                <a:spcAft>
                  <a:spcPct val="0"/>
                </a:spcAft>
                <a:buNone/>
                <a:defRPr/>
              </a:pPr>
              <a:t>China</a:t>
            </a:fld>
            <a:endParaRPr kumimoji="0" lang="en-US" sz="1200" b="1" i="0" strike="noStrike" kern="1200" cap="none" spc="0" normalizeH="0" baseline="0" noProof="0" dirty="0">
              <a:ln>
                <a:noFill/>
              </a:ln>
              <a:solidFill>
                <a:srgbClr val="C00000"/>
              </a:solidFill>
              <a:effectLst/>
              <a:uLnTx/>
              <a:uFillTx/>
            </a:endParaRPr>
          </a:p>
        </p:txBody>
      </p:sp>
      <p:sp>
        <p:nvSpPr>
          <p:cNvPr id="1196" name="Text Placeholder 10">
            <a:extLst>
              <a:ext uri="{FF2B5EF4-FFF2-40B4-BE49-F238E27FC236}">
                <a16:creationId xmlns:a16="http://schemas.microsoft.com/office/drawing/2014/main" id="{0CD452BE-9CDC-3E4B-73C2-A7D1E147C6BE}"/>
              </a:ext>
            </a:extLst>
          </p:cNvPr>
          <p:cNvSpPr>
            <a:spLocks noGrp="1"/>
          </p:cNvSpPr>
          <p:nvPr>
            <p:custDataLst>
              <p:tags r:id="rId73"/>
            </p:custDataLst>
          </p:nvPr>
        </p:nvSpPr>
        <p:spPr bwMode="auto">
          <a:xfrm>
            <a:off x="8556625" y="4225925"/>
            <a:ext cx="430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A7447132-9A7E-4E1E-8DA8-E741E15DE8B8}" type="datetime'''''''''''''''''''''''''E''''''''''U''-2''''''''''''7'''''">
              <a:rPr lang="en-US" altLang="en-US" sz="1200" smtClean="0">
                <a:solidFill>
                  <a:srgbClr val="000000"/>
                </a:solidFill>
              </a:rPr>
              <a:pPr marL="0" lvl="0" indent="0">
                <a:spcBef>
                  <a:spcPct val="0"/>
                </a:spcBef>
                <a:spcAft>
                  <a:spcPct val="0"/>
                </a:spcAft>
                <a:buNone/>
                <a:defRPr/>
              </a:pPr>
              <a:t>EU-27</a:t>
            </a:fld>
            <a:endParaRPr kumimoji="0" lang="en-US" sz="1200" b="0" i="0" strike="noStrike" kern="1200" cap="none" spc="0" normalizeH="0" baseline="0" noProof="0" dirty="0">
              <a:ln>
                <a:noFill/>
              </a:ln>
              <a:solidFill>
                <a:srgbClr val="000000"/>
              </a:solidFill>
              <a:effectLst/>
              <a:uLnTx/>
              <a:uFillTx/>
            </a:endParaRPr>
          </a:p>
        </p:txBody>
      </p:sp>
      <p:sp>
        <p:nvSpPr>
          <p:cNvPr id="1197" name="Text Placeholder 10">
            <a:extLst>
              <a:ext uri="{FF2B5EF4-FFF2-40B4-BE49-F238E27FC236}">
                <a16:creationId xmlns:a16="http://schemas.microsoft.com/office/drawing/2014/main" id="{8F5DA102-D4E3-4E9A-3625-28AF143F231A}"/>
              </a:ext>
            </a:extLst>
          </p:cNvPr>
          <p:cNvSpPr>
            <a:spLocks noGrp="1"/>
          </p:cNvSpPr>
          <p:nvPr>
            <p:custDataLst>
              <p:tags r:id="rId74"/>
            </p:custDataLst>
          </p:nvPr>
        </p:nvSpPr>
        <p:spPr bwMode="auto">
          <a:xfrm>
            <a:off x="8556625" y="3763963"/>
            <a:ext cx="3127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FA3BC687-399B-4262-8686-F40DAA758B9A}" type="datetime'''''''''''''''''''U''''''''''''''''''''''''''S''''A'''''">
              <a:rPr lang="en-US" altLang="en-US" sz="1200" smtClean="0">
                <a:solidFill>
                  <a:srgbClr val="000000"/>
                </a:solidFill>
              </a:rPr>
              <a:pPr marL="0" lvl="0" indent="0">
                <a:spcBef>
                  <a:spcPct val="0"/>
                </a:spcBef>
                <a:spcAft>
                  <a:spcPct val="0"/>
                </a:spcAft>
                <a:buNone/>
                <a:defRPr/>
              </a:pPr>
              <a:t>USA</a:t>
            </a:fld>
            <a:endParaRPr kumimoji="0" lang="en-US" sz="1200" b="0" i="0" strike="noStrike" kern="1200" cap="none" spc="0" normalizeH="0" baseline="0" noProof="0" dirty="0">
              <a:ln>
                <a:noFill/>
              </a:ln>
              <a:solidFill>
                <a:srgbClr val="000000"/>
              </a:solidFill>
              <a:effectLst/>
              <a:uLnTx/>
              <a:uFillTx/>
            </a:endParaRPr>
          </a:p>
        </p:txBody>
      </p:sp>
      <p:sp>
        <p:nvSpPr>
          <p:cNvPr id="1198" name="Text Placeholder 10">
            <a:extLst>
              <a:ext uri="{FF2B5EF4-FFF2-40B4-BE49-F238E27FC236}">
                <a16:creationId xmlns:a16="http://schemas.microsoft.com/office/drawing/2014/main" id="{4F80E216-4ED2-4BE7-9E5E-359438E220CF}"/>
              </a:ext>
            </a:extLst>
          </p:cNvPr>
          <p:cNvSpPr>
            <a:spLocks noGrp="1"/>
          </p:cNvSpPr>
          <p:nvPr>
            <p:custDataLst>
              <p:tags r:id="rId75"/>
            </p:custDataLst>
          </p:nvPr>
        </p:nvSpPr>
        <p:spPr bwMode="auto">
          <a:xfrm>
            <a:off x="8556625" y="3433763"/>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7189BC2B-E133-40FD-80E9-C71E78833816}" type="datetime'''''''''''''''''''''''I''''''''''''''''''n''''''''''''di''a'''">
              <a:rPr lang="en-US" altLang="en-US" sz="1200" smtClean="0">
                <a:solidFill>
                  <a:srgbClr val="000000"/>
                </a:solidFill>
              </a:rPr>
              <a:pPr marL="0" lvl="0" indent="0">
                <a:spcBef>
                  <a:spcPct val="0"/>
                </a:spcBef>
                <a:spcAft>
                  <a:spcPct val="0"/>
                </a:spcAft>
                <a:buNone/>
                <a:defRPr/>
              </a:pPr>
              <a:t>India</a:t>
            </a:fld>
            <a:endParaRPr kumimoji="0" lang="en-US" sz="1200" b="0" i="0" strike="noStrike" kern="1200" cap="none" spc="0" normalizeH="0" baseline="0" noProof="0" dirty="0">
              <a:ln>
                <a:noFill/>
              </a:ln>
              <a:solidFill>
                <a:srgbClr val="000000"/>
              </a:solidFill>
              <a:effectLst/>
              <a:uLnTx/>
              <a:uFillTx/>
            </a:endParaRPr>
          </a:p>
        </p:txBody>
      </p:sp>
      <p:sp>
        <p:nvSpPr>
          <p:cNvPr id="1199" name="Text Placeholder 10">
            <a:extLst>
              <a:ext uri="{FF2B5EF4-FFF2-40B4-BE49-F238E27FC236}">
                <a16:creationId xmlns:a16="http://schemas.microsoft.com/office/drawing/2014/main" id="{D8E7D8C0-4E8C-B9CF-CA81-80582345853C}"/>
              </a:ext>
            </a:extLst>
          </p:cNvPr>
          <p:cNvSpPr>
            <a:spLocks noGrp="1"/>
          </p:cNvSpPr>
          <p:nvPr>
            <p:custDataLst>
              <p:tags r:id="rId76"/>
            </p:custDataLst>
          </p:nvPr>
        </p:nvSpPr>
        <p:spPr bwMode="auto">
          <a:xfrm>
            <a:off x="8556625" y="2916238"/>
            <a:ext cx="3730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76A5CF0-F2C3-41F6-8883-3DF4AA981D52}" type="datetime'''''''''''''''''''''R''O''''''''W'''''">
              <a:rPr lang="en-US" altLang="en-US" sz="1200" smtClean="0">
                <a:solidFill>
                  <a:srgbClr val="000000"/>
                </a:solidFill>
              </a:rPr>
              <a:pPr marL="0" lvl="0" indent="0">
                <a:spcBef>
                  <a:spcPct val="0"/>
                </a:spcBef>
                <a:spcAft>
                  <a:spcPct val="0"/>
                </a:spcAft>
                <a:buNone/>
                <a:defRPr/>
              </a:pPr>
              <a:t>ROW</a:t>
            </a:fld>
            <a:endParaRPr kumimoji="0" lang="en-US" sz="1200" b="0" i="0" strike="noStrike" kern="1200" cap="none" spc="0" normalizeH="0" baseline="0" noProof="0" dirty="0">
              <a:ln>
                <a:noFill/>
              </a:ln>
              <a:solidFill>
                <a:srgbClr val="000000"/>
              </a:solidFill>
              <a:effectLst/>
              <a:uLnTx/>
              <a:uFillTx/>
            </a:endParaRPr>
          </a:p>
        </p:txBody>
      </p:sp>
      <p:sp>
        <p:nvSpPr>
          <p:cNvPr id="1188" name="Text Placeholder 10">
            <a:extLst>
              <a:ext uri="{FF2B5EF4-FFF2-40B4-BE49-F238E27FC236}">
                <a16:creationId xmlns:a16="http://schemas.microsoft.com/office/drawing/2014/main" id="{80B028A3-0FEF-537A-A23D-CD459C77D73E}"/>
              </a:ext>
            </a:extLst>
          </p:cNvPr>
          <p:cNvSpPr>
            <a:spLocks noGrp="1"/>
          </p:cNvSpPr>
          <p:nvPr>
            <p:custDataLst>
              <p:tags r:id="rId77"/>
            </p:custDataLst>
          </p:nvPr>
        </p:nvSpPr>
        <p:spPr bwMode="auto">
          <a:xfrm>
            <a:off x="664527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BD88598-57BC-4736-852B-ED230C88538A}" type="datetime'''''''''''''’''''''''''''''''''1''''''''''7'''''''''''''''''''">
              <a:rPr lang="en-US" altLang="en-US" sz="1200" smtClean="0">
                <a:solidFill>
                  <a:srgbClr val="000000"/>
                </a:solidFill>
              </a:rPr>
              <a:pPr marL="0" lvl="0" indent="0" algn="ctr">
                <a:spcBef>
                  <a:spcPct val="0"/>
                </a:spcBef>
                <a:spcAft>
                  <a:spcPct val="0"/>
                </a:spcAft>
                <a:buNone/>
                <a:defRPr/>
              </a:pPr>
              <a:t>’17</a:t>
            </a:fld>
            <a:endParaRPr kumimoji="0" lang="en-US" sz="1200" b="0" i="0" strike="noStrike" kern="1200" cap="none" spc="0" normalizeH="0" baseline="0" noProof="0" dirty="0">
              <a:ln>
                <a:noFill/>
              </a:ln>
              <a:solidFill>
                <a:srgbClr val="000000"/>
              </a:solidFill>
              <a:effectLst/>
              <a:uLnTx/>
              <a:uFillTx/>
            </a:endParaRPr>
          </a:p>
        </p:txBody>
      </p:sp>
      <p:sp>
        <p:nvSpPr>
          <p:cNvPr id="1184" name="Text Placeholder 10">
            <a:extLst>
              <a:ext uri="{FF2B5EF4-FFF2-40B4-BE49-F238E27FC236}">
                <a16:creationId xmlns:a16="http://schemas.microsoft.com/office/drawing/2014/main" id="{8A777C25-717C-1BF2-9B26-ADB4208904CC}"/>
              </a:ext>
            </a:extLst>
          </p:cNvPr>
          <p:cNvSpPr>
            <a:spLocks noGrp="1"/>
          </p:cNvSpPr>
          <p:nvPr>
            <p:custDataLst>
              <p:tags r:id="rId78"/>
            </p:custDataLst>
          </p:nvPr>
        </p:nvSpPr>
        <p:spPr bwMode="auto">
          <a:xfrm>
            <a:off x="553720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B29283F-C3BF-47E0-B7A5-F40D7F7C5DF5}" type="datetime'''''''''''''’1''''''''''''''''''''''3'''''''">
              <a:rPr lang="en-US" altLang="en-US" sz="1200" smtClean="0">
                <a:solidFill>
                  <a:srgbClr val="000000"/>
                </a:solidFill>
              </a:rPr>
              <a:pPr marL="0" lvl="0" indent="0" algn="ctr">
                <a:spcBef>
                  <a:spcPct val="0"/>
                </a:spcBef>
                <a:spcAft>
                  <a:spcPct val="0"/>
                </a:spcAft>
                <a:buNone/>
                <a:defRPr/>
              </a:pPr>
              <a:t>’13</a:t>
            </a:fld>
            <a:endParaRPr kumimoji="0" lang="en-US" sz="1200" b="0" i="0" strike="noStrike" kern="1200" cap="none" spc="0" normalizeH="0" baseline="0" noProof="0" dirty="0">
              <a:ln>
                <a:noFill/>
              </a:ln>
              <a:solidFill>
                <a:srgbClr val="000000"/>
              </a:solidFill>
              <a:effectLst/>
              <a:uLnTx/>
              <a:uFillTx/>
            </a:endParaRPr>
          </a:p>
        </p:txBody>
      </p:sp>
      <p:sp>
        <p:nvSpPr>
          <p:cNvPr id="1183" name="Text Placeholder 10">
            <a:extLst>
              <a:ext uri="{FF2B5EF4-FFF2-40B4-BE49-F238E27FC236}">
                <a16:creationId xmlns:a16="http://schemas.microsoft.com/office/drawing/2014/main" id="{BAAE3CCE-BB01-35B3-E6EC-48844FA6D69A}"/>
              </a:ext>
            </a:extLst>
          </p:cNvPr>
          <p:cNvSpPr>
            <a:spLocks noGrp="1"/>
          </p:cNvSpPr>
          <p:nvPr>
            <p:custDataLst>
              <p:tags r:id="rId79"/>
            </p:custDataLst>
          </p:nvPr>
        </p:nvSpPr>
        <p:spPr bwMode="auto">
          <a:xfrm>
            <a:off x="525938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8110AED-25D6-4EC7-BB46-099B870678A2}" type="datetime'''''''''''''''’1''''''''''''''''''''''''''''''2'''''">
              <a:rPr lang="en-US" altLang="en-US" sz="1200" smtClean="0">
                <a:solidFill>
                  <a:srgbClr val="000000"/>
                </a:solidFill>
              </a:rPr>
              <a:pPr marL="0" lvl="0" indent="0" algn="ctr">
                <a:spcBef>
                  <a:spcPct val="0"/>
                </a:spcBef>
                <a:spcAft>
                  <a:spcPct val="0"/>
                </a:spcAft>
                <a:buNone/>
                <a:defRPr/>
              </a:pPr>
              <a:t>’12</a:t>
            </a:fld>
            <a:endParaRPr kumimoji="0" lang="en-US" sz="1200" b="0" i="0" strike="noStrike" kern="1200" cap="none" spc="0" normalizeH="0" baseline="0" noProof="0" dirty="0">
              <a:ln>
                <a:noFill/>
              </a:ln>
              <a:solidFill>
                <a:srgbClr val="000000"/>
              </a:solidFill>
              <a:effectLst/>
              <a:uLnTx/>
              <a:uFillTx/>
            </a:endParaRPr>
          </a:p>
        </p:txBody>
      </p:sp>
      <p:sp>
        <p:nvSpPr>
          <p:cNvPr id="1489" name="Text Placeholder 10">
            <a:extLst>
              <a:ext uri="{FF2B5EF4-FFF2-40B4-BE49-F238E27FC236}">
                <a16:creationId xmlns:a16="http://schemas.microsoft.com/office/drawing/2014/main" id="{115DFB91-512B-3844-A114-92FBEDCA92F2}"/>
              </a:ext>
            </a:extLst>
          </p:cNvPr>
          <p:cNvSpPr>
            <a:spLocks noGrp="1"/>
          </p:cNvSpPr>
          <p:nvPr>
            <p:custDataLst>
              <p:tags r:id="rId80"/>
            </p:custDataLst>
          </p:nvPr>
        </p:nvSpPr>
        <p:spPr bwMode="auto">
          <a:xfrm>
            <a:off x="6499225" y="2255838"/>
            <a:ext cx="850900"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20259CE-0DFE-4B34-A0B7-488C074F97CB}" type="datetime'''''''''''''''''1'''',5''''''''''''''80''''''''''''''%'">
              <a:rPr lang="en-US" altLang="en-US" sz="1400" b="1" smtClean="0">
                <a:effectLst/>
              </a:rPr>
              <a:pPr/>
              <a:t>1,580%</a:t>
            </a:fld>
            <a:endParaRPr lang="en-US" sz="1400" b="1" dirty="0"/>
          </a:p>
        </p:txBody>
      </p:sp>
      <p:sp>
        <p:nvSpPr>
          <p:cNvPr id="1459"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330200" y="1946275"/>
            <a:ext cx="420528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effectLst/>
              </a:rPr>
              <a:t>Levelized cost of </a:t>
            </a:r>
            <a:r>
              <a:rPr lang="en-US" altLang="en-US" sz="1200" dirty="0"/>
              <a:t>e</a:t>
            </a:r>
            <a:r>
              <a:rPr lang="en-US" altLang="en-US" sz="1200" dirty="0">
                <a:effectLst/>
              </a:rPr>
              <a:t>nergy (LCOE) from ’09 (in dollars per MWh)</a:t>
            </a:r>
            <a:r>
              <a:rPr lang="en-US" altLang="en-US" sz="1200" dirty="0"/>
              <a:t>*</a:t>
            </a:r>
          </a:p>
          <a:p>
            <a:pPr marL="0" lvl="0" indent="0">
              <a:spcBef>
                <a:spcPct val="0"/>
              </a:spcBef>
              <a:spcAft>
                <a:spcPct val="0"/>
              </a:spcAft>
              <a:buNone/>
            </a:pPr>
            <a:endParaRPr lang="en-US" sz="1200" dirty="0"/>
          </a:p>
        </p:txBody>
      </p:sp>
      <p:sp>
        <p:nvSpPr>
          <p:cNvPr id="1506" name="Rectangle 1505">
            <a:extLst>
              <a:ext uri="{FF2B5EF4-FFF2-40B4-BE49-F238E27FC236}">
                <a16:creationId xmlns:a16="http://schemas.microsoft.com/office/drawing/2014/main" id="{39A15B25-7F94-D02C-FCD9-8B3D8A4C590B}"/>
              </a:ext>
            </a:extLst>
          </p:cNvPr>
          <p:cNvSpPr/>
          <p:nvPr/>
        </p:nvSpPr>
        <p:spPr bwMode="gray">
          <a:xfrm>
            <a:off x="10176396" y="4268098"/>
            <a:ext cx="726898" cy="30605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Prices fall</a:t>
            </a:r>
          </a:p>
        </p:txBody>
      </p:sp>
      <p:sp>
        <p:nvSpPr>
          <p:cNvPr id="1507" name="Rectangle 1506">
            <a:extLst>
              <a:ext uri="{FF2B5EF4-FFF2-40B4-BE49-F238E27FC236}">
                <a16:creationId xmlns:a16="http://schemas.microsoft.com/office/drawing/2014/main" id="{B84E3778-6A1A-B006-1F57-EE7CE5E37B56}"/>
              </a:ext>
            </a:extLst>
          </p:cNvPr>
          <p:cNvSpPr/>
          <p:nvPr/>
        </p:nvSpPr>
        <p:spPr bwMode="gray">
          <a:xfrm>
            <a:off x="10163607" y="5399577"/>
            <a:ext cx="726898" cy="3703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Demand increases</a:t>
            </a:r>
          </a:p>
        </p:txBody>
      </p:sp>
      <p:sp>
        <p:nvSpPr>
          <p:cNvPr id="1508" name="Rectangle 1507">
            <a:extLst>
              <a:ext uri="{FF2B5EF4-FFF2-40B4-BE49-F238E27FC236}">
                <a16:creationId xmlns:a16="http://schemas.microsoft.com/office/drawing/2014/main" id="{5EFFF69C-4B87-4D21-8D59-DAF3D9259279}"/>
              </a:ext>
            </a:extLst>
          </p:cNvPr>
          <p:cNvSpPr/>
          <p:nvPr/>
        </p:nvSpPr>
        <p:spPr bwMode="gray">
          <a:xfrm>
            <a:off x="10707717" y="4660286"/>
            <a:ext cx="1145849"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Solar PV competitive in new markets</a:t>
            </a:r>
          </a:p>
        </p:txBody>
      </p:sp>
      <p:sp>
        <p:nvSpPr>
          <p:cNvPr id="1509" name="Rectangle 1508">
            <a:extLst>
              <a:ext uri="{FF2B5EF4-FFF2-40B4-BE49-F238E27FC236}">
                <a16:creationId xmlns:a16="http://schemas.microsoft.com/office/drawing/2014/main" id="{1A7DC7C1-1C39-0274-9118-747CF2CF9F2B}"/>
              </a:ext>
            </a:extLst>
          </p:cNvPr>
          <p:cNvSpPr/>
          <p:nvPr/>
        </p:nvSpPr>
        <p:spPr bwMode="gray">
          <a:xfrm>
            <a:off x="9327838" y="4652624"/>
            <a:ext cx="886340"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Increased solar PV deployment</a:t>
            </a:r>
          </a:p>
        </p:txBody>
      </p:sp>
      <p:sp>
        <p:nvSpPr>
          <p:cNvPr id="1512" name="Bent Arrow 241">
            <a:extLst>
              <a:ext uri="{FF2B5EF4-FFF2-40B4-BE49-F238E27FC236}">
                <a16:creationId xmlns:a16="http://schemas.microsoft.com/office/drawing/2014/main" id="{BFFA1946-0929-9090-C65F-564FF67A0AA0}"/>
              </a:ext>
            </a:extLst>
          </p:cNvPr>
          <p:cNvSpPr/>
          <p:nvPr/>
        </p:nvSpPr>
        <p:spPr bwMode="gray">
          <a:xfrm rot="10800000">
            <a:off x="10846343" y="5272436"/>
            <a:ext cx="524582"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13" name="Bent Arrow 242">
            <a:extLst>
              <a:ext uri="{FF2B5EF4-FFF2-40B4-BE49-F238E27FC236}">
                <a16:creationId xmlns:a16="http://schemas.microsoft.com/office/drawing/2014/main" id="{5D90B28C-54E4-81EF-34EA-4AC9C8ECE5DE}"/>
              </a:ext>
            </a:extLst>
          </p:cNvPr>
          <p:cNvSpPr/>
          <p:nvPr/>
        </p:nvSpPr>
        <p:spPr bwMode="gray">
          <a:xfrm rot="16200000">
            <a:off x="9669382" y="5175939"/>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Bent Arrow 242">
            <a:extLst>
              <a:ext uri="{FF2B5EF4-FFF2-40B4-BE49-F238E27FC236}">
                <a16:creationId xmlns:a16="http://schemas.microsoft.com/office/drawing/2014/main" id="{4BB9C6EA-2D21-39DB-0C5C-AFDBEFE73575}"/>
              </a:ext>
            </a:extLst>
          </p:cNvPr>
          <p:cNvSpPr/>
          <p:nvPr/>
        </p:nvSpPr>
        <p:spPr bwMode="gray">
          <a:xfrm rot="5400000">
            <a:off x="10912797" y="4287705"/>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Bent Arrow 241">
            <a:extLst>
              <a:ext uri="{FF2B5EF4-FFF2-40B4-BE49-F238E27FC236}">
                <a16:creationId xmlns:a16="http://schemas.microsoft.com/office/drawing/2014/main" id="{5BDA47CF-5800-C336-56FB-40C9A0E4D880}"/>
              </a:ext>
            </a:extLst>
          </p:cNvPr>
          <p:cNvSpPr/>
          <p:nvPr/>
        </p:nvSpPr>
        <p:spPr bwMode="gray">
          <a:xfrm>
            <a:off x="9653355" y="4340281"/>
            <a:ext cx="598395"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10781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E93D45E-FB05-FD16-288F-E9D4369B22BA}"/>
              </a:ext>
            </a:extLst>
          </p:cNvPr>
          <p:cNvGraphicFramePr>
            <a:graphicFrameLocks noChangeAspect="1"/>
          </p:cNvGraphicFramePr>
          <p:nvPr>
            <p:custDataLst>
              <p:tags r:id="rId1"/>
            </p:custDataLst>
            <p:extLst>
              <p:ext uri="{D42A27DB-BD31-4B8C-83A1-F6EECF244321}">
                <p14:modId xmlns:p14="http://schemas.microsoft.com/office/powerpoint/2010/main" val="12934007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think-cell data - do not delete" hidden="1">
                        <a:extLst>
                          <a:ext uri="{FF2B5EF4-FFF2-40B4-BE49-F238E27FC236}">
                            <a16:creationId xmlns:a16="http://schemas.microsoft.com/office/drawing/2014/main" id="{FE93D45E-FB05-FD16-288F-E9D4369B22BA}"/>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7BADEE-32A5-7B53-331A-D59CE513C758}"/>
              </a:ext>
            </a:extLst>
          </p:cNvPr>
          <p:cNvSpPr>
            <a:spLocks noGrp="1"/>
          </p:cNvSpPr>
          <p:nvPr>
            <p:ph type="title"/>
          </p:nvPr>
        </p:nvSpPr>
        <p:spPr/>
        <p:txBody>
          <a:bodyPr vert="horz">
            <a:noAutofit/>
          </a:bodyPr>
          <a:lstStyle/>
          <a:p>
            <a:r>
              <a:rPr lang="en-US" dirty="0"/>
              <a:t>Most of operating period term loans in the US are back levered to tax equity, </a:t>
            </a:r>
            <a:r>
              <a:rPr lang="en-US" b="1" dirty="0">
                <a:solidFill>
                  <a:srgbClr val="000000"/>
                </a:solidFill>
              </a:rPr>
              <a:t>a unique form </a:t>
            </a:r>
            <a:r>
              <a:rPr lang="en-US" dirty="0">
                <a:solidFill>
                  <a:srgbClr val="000000"/>
                </a:solidFill>
              </a:rPr>
              <a:t>of </a:t>
            </a:r>
            <a:r>
              <a:rPr lang="en-US" b="1" dirty="0">
                <a:solidFill>
                  <a:srgbClr val="000000"/>
                </a:solidFill>
              </a:rPr>
              <a:t>equity </a:t>
            </a:r>
            <a:r>
              <a:rPr lang="en-US" dirty="0">
                <a:solidFill>
                  <a:srgbClr val="000000"/>
                </a:solidFill>
              </a:rPr>
              <a:t>with loan-like characteristics</a:t>
            </a:r>
            <a:endParaRPr lang="en-US" dirty="0"/>
          </a:p>
        </p:txBody>
      </p:sp>
      <p:sp>
        <p:nvSpPr>
          <p:cNvPr id="24" name="Rectangle 23">
            <a:extLst>
              <a:ext uri="{FF2B5EF4-FFF2-40B4-BE49-F238E27FC236}">
                <a16:creationId xmlns:a16="http://schemas.microsoft.com/office/drawing/2014/main" id="{85C9416D-18E4-258E-6485-9FBAF79B2A09}"/>
              </a:ext>
            </a:extLst>
          </p:cNvPr>
          <p:cNvSpPr/>
          <p:nvPr/>
        </p:nvSpPr>
        <p:spPr bwMode="gray">
          <a:xfrm>
            <a:off x="7249915" y="1554480"/>
            <a:ext cx="4640626" cy="417471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0"/>
              </a:spcBef>
              <a:buNone/>
            </a:pPr>
            <a:r>
              <a:rPr lang="en-US" sz="1250" b="1" dirty="0">
                <a:solidFill>
                  <a:sysClr val="windowText" lastClr="000000"/>
                </a:solidFill>
              </a:rPr>
              <a:t>Observations</a:t>
            </a:r>
          </a:p>
          <a:p>
            <a:pPr fontAlgn="base">
              <a:spcBef>
                <a:spcPts val="600"/>
              </a:spcBef>
            </a:pPr>
            <a:r>
              <a:rPr lang="en-US" sz="1050" dirty="0">
                <a:solidFill>
                  <a:schemeClr val="tx1"/>
                </a:solidFill>
              </a:rPr>
              <a:t>Projects have high levels of contracted revenue, limited variable OpEx, and relatively predictable cash flows, often held in an LLC and taxed as partnerships.</a:t>
            </a:r>
          </a:p>
          <a:p>
            <a:pPr fontAlgn="base">
              <a:spcBef>
                <a:spcPts val="600"/>
              </a:spcBef>
            </a:pPr>
            <a:r>
              <a:rPr lang="en-US" sz="1050" dirty="0">
                <a:solidFill>
                  <a:schemeClr val="tx1"/>
                </a:solidFill>
              </a:rPr>
              <a:t>Tax equity typically </a:t>
            </a:r>
            <a:r>
              <a:rPr lang="en-US" sz="1050" b="1" dirty="0">
                <a:solidFill>
                  <a:schemeClr val="tx1"/>
                </a:solidFill>
              </a:rPr>
              <a:t>covers 35% of the cost</a:t>
            </a:r>
            <a:r>
              <a:rPr lang="en-US" sz="1050" dirty="0">
                <a:solidFill>
                  <a:schemeClr val="tx1"/>
                </a:solidFill>
              </a:rPr>
              <a:t> of a typical solar project, plus or minus 5%.</a:t>
            </a:r>
            <a:endParaRPr lang="en-US" sz="1050" b="1" dirty="0">
              <a:solidFill>
                <a:schemeClr val="tx1"/>
              </a:solidFill>
            </a:endParaRPr>
          </a:p>
          <a:p>
            <a:pPr fontAlgn="base">
              <a:spcBef>
                <a:spcPts val="600"/>
              </a:spcBef>
            </a:pPr>
            <a:r>
              <a:rPr lang="en-US" sz="1050" b="1" dirty="0">
                <a:solidFill>
                  <a:srgbClr val="000000"/>
                </a:solidFill>
              </a:rPr>
              <a:t>JPMorgan and Bank of America dominate 80% to 90% of the market</a:t>
            </a:r>
            <a:r>
              <a:rPr lang="en-US" sz="1050" dirty="0">
                <a:solidFill>
                  <a:srgbClr val="000000"/>
                </a:solidFill>
              </a:rPr>
              <a:t> but could face headwinds as capital requirement* is set to quadruple under Basel III.*</a:t>
            </a:r>
          </a:p>
          <a:p>
            <a:pPr fontAlgn="base">
              <a:spcBef>
                <a:spcPts val="600"/>
              </a:spcBef>
            </a:pPr>
            <a:r>
              <a:rPr lang="en-US" sz="1050" dirty="0">
                <a:solidFill>
                  <a:srgbClr val="000000"/>
                </a:solidFill>
              </a:rPr>
              <a:t>The market is forecasted to grow from $20 billion to $50 billion with recent </a:t>
            </a:r>
            <a:r>
              <a:rPr lang="en-US" sz="1050" dirty="0">
                <a:solidFill>
                  <a:sysClr val="windowText" lastClr="000000"/>
                </a:solidFill>
              </a:rPr>
              <a:t>innovations in transferability of tax credits.</a:t>
            </a:r>
          </a:p>
          <a:p>
            <a:pPr lvl="1" fontAlgn="base"/>
            <a:r>
              <a:rPr lang="en-US" sz="850" dirty="0">
                <a:solidFill>
                  <a:sysClr val="windowText" lastClr="000000"/>
                </a:solidFill>
                <a:hlinkClick r:id="rId7"/>
              </a:rPr>
              <a:t>Blackstone’s Foss &amp; Co. ITC transfer.</a:t>
            </a:r>
            <a:endParaRPr lang="en-US" sz="850" dirty="0">
              <a:solidFill>
                <a:schemeClr val="tx1"/>
              </a:solidFill>
            </a:endParaRPr>
          </a:p>
          <a:p>
            <a:pPr lvl="1"/>
            <a:r>
              <a:rPr lang="en-US" sz="850" dirty="0">
                <a:solidFill>
                  <a:sysClr val="windowText" lastClr="000000"/>
                </a:solidFill>
              </a:rPr>
              <a:t>Bank of America's launch of a tax credit transfer desk in 2023</a:t>
            </a:r>
            <a:endParaRPr lang="en-US" sz="850" b="1" dirty="0">
              <a:solidFill>
                <a:schemeClr val="tx1"/>
              </a:solidFill>
            </a:endParaRPr>
          </a:p>
          <a:p>
            <a:pPr marL="0" indent="0" fontAlgn="base">
              <a:spcBef>
                <a:spcPts val="600"/>
              </a:spcBef>
              <a:buNone/>
            </a:pPr>
            <a:r>
              <a:rPr lang="en-US" sz="1250" b="1" dirty="0">
                <a:solidFill>
                  <a:schemeClr val="tx1"/>
                </a:solidFill>
              </a:rPr>
              <a:t>Typical Structures</a:t>
            </a:r>
          </a:p>
          <a:p>
            <a:pPr fontAlgn="base">
              <a:spcBef>
                <a:spcPts val="600"/>
              </a:spcBef>
            </a:pPr>
            <a:r>
              <a:rPr lang="en-US" sz="1050" b="1" dirty="0">
                <a:solidFill>
                  <a:schemeClr val="tx1"/>
                </a:solidFill>
              </a:rPr>
              <a:t>Partnership flip (P-flip): </a:t>
            </a:r>
            <a:r>
              <a:rPr lang="en-US" sz="1050" dirty="0">
                <a:solidFill>
                  <a:schemeClr val="tx1"/>
                </a:solidFill>
              </a:rPr>
              <a:t>Investors contribute cash for tax benefits up to a certain date (~5 years), after which the partnership terms </a:t>
            </a:r>
            <a:r>
              <a:rPr lang="en-US" sz="1050" b="1" dirty="0">
                <a:solidFill>
                  <a:schemeClr val="tx1"/>
                </a:solidFill>
              </a:rPr>
              <a:t>flip</a:t>
            </a:r>
            <a:r>
              <a:rPr lang="en-US" sz="1050" dirty="0">
                <a:solidFill>
                  <a:schemeClr val="tx1"/>
                </a:solidFill>
              </a:rPr>
              <a:t>. The developer instead receives the bulk of the tax benefits </a:t>
            </a:r>
            <a:br>
              <a:rPr lang="en-US" sz="1050" dirty="0">
                <a:solidFill>
                  <a:schemeClr val="tx1"/>
                </a:solidFill>
              </a:rPr>
            </a:br>
            <a:r>
              <a:rPr lang="en-US" sz="1050" dirty="0">
                <a:solidFill>
                  <a:schemeClr val="tx1"/>
                </a:solidFill>
              </a:rPr>
              <a:t>and cash.</a:t>
            </a:r>
          </a:p>
          <a:p>
            <a:pPr fontAlgn="base">
              <a:spcBef>
                <a:spcPts val="600"/>
              </a:spcBef>
            </a:pPr>
            <a:r>
              <a:rPr lang="en-US" sz="1050" b="1" dirty="0">
                <a:solidFill>
                  <a:schemeClr val="tx1"/>
                </a:solidFill>
              </a:rPr>
              <a:t>Sale leaseback (SLB):</a:t>
            </a:r>
            <a:r>
              <a:rPr lang="en-US" sz="1050" dirty="0">
                <a:solidFill>
                  <a:schemeClr val="tx1"/>
                </a:solidFill>
              </a:rPr>
              <a:t> The developer sells the solar system to a tax equity investor that leases the system back to the developer.</a:t>
            </a:r>
          </a:p>
        </p:txBody>
      </p:sp>
      <p:sp>
        <p:nvSpPr>
          <p:cNvPr id="27" name="btfpNotesBox541838">
            <a:extLst>
              <a:ext uri="{FF2B5EF4-FFF2-40B4-BE49-F238E27FC236}">
                <a16:creationId xmlns:a16="http://schemas.microsoft.com/office/drawing/2014/main" id="{FC618436-A4B4-6843-EFC4-6861228FA143}"/>
              </a:ext>
            </a:extLst>
          </p:cNvPr>
          <p:cNvSpPr txBox="1"/>
          <p:nvPr>
            <p:custDataLst>
              <p:tags r:id="rId2"/>
            </p:custDataLst>
          </p:nvPr>
        </p:nvSpPr>
        <p:spPr bwMode="gray">
          <a:xfrm>
            <a:off x="330198" y="6272784"/>
            <a:ext cx="9220996"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a:t>
            </a:r>
            <a:r>
              <a:rPr lang="en-US" sz="800" dirty="0">
                <a:solidFill>
                  <a:schemeClr val="tx1"/>
                </a:solidFill>
              </a:rPr>
              <a:t>Currently at 100% risk weight if bank’s total equity investments are below 10% of its capital. The excess equity investments exceeding 10% of a bank’s capital would be assessed at 400% risk weight.</a:t>
            </a:r>
            <a:endParaRPr lang="en-US" sz="800" dirty="0">
              <a:solidFill>
                <a:srgbClr val="000000"/>
              </a:solidFill>
            </a:endParaRPr>
          </a:p>
          <a:p>
            <a:pPr marL="0" indent="0">
              <a:spcBef>
                <a:spcPts val="0"/>
              </a:spcBef>
              <a:buNone/>
            </a:pPr>
            <a:r>
              <a:rPr lang="en-US" sz="800" dirty="0">
                <a:solidFill>
                  <a:srgbClr val="000000"/>
                </a:solidFill>
              </a:rPr>
              <a:t>Sources: </a:t>
            </a:r>
            <a:r>
              <a:rPr lang="en-US" sz="800" dirty="0">
                <a:solidFill>
                  <a:srgbClr val="000000"/>
                </a:solidFill>
                <a:hlinkClick r:id="rId8"/>
              </a:rPr>
              <a:t>US DOE</a:t>
            </a:r>
            <a:r>
              <a:rPr lang="en-US" sz="800" dirty="0">
                <a:solidFill>
                  <a:srgbClr val="000000"/>
                </a:solidFill>
              </a:rPr>
              <a:t>, </a:t>
            </a:r>
            <a:r>
              <a:rPr lang="en-US" sz="800" dirty="0">
                <a:solidFill>
                  <a:srgbClr val="000000"/>
                </a:solidFill>
                <a:hlinkClick r:id="rId9"/>
              </a:rPr>
              <a:t>GoCardless</a:t>
            </a:r>
            <a:r>
              <a:rPr lang="en-US" sz="800" dirty="0">
                <a:solidFill>
                  <a:srgbClr val="000000"/>
                </a:solidFill>
              </a:rPr>
              <a:t>, </a:t>
            </a:r>
            <a:r>
              <a:rPr lang="en-US" sz="800" dirty="0">
                <a:solidFill>
                  <a:srgbClr val="000000"/>
                </a:solidFill>
                <a:hlinkClick r:id="rId10"/>
              </a:rPr>
              <a:t>YSGSolar</a:t>
            </a:r>
            <a:endParaRPr lang="en-US" sz="800" dirty="0">
              <a:solidFill>
                <a:srgbClr val="000000"/>
              </a:solidFill>
            </a:endParaRPr>
          </a:p>
          <a:p>
            <a:pPr marL="0" indent="0">
              <a:spcBef>
                <a:spcPts val="0"/>
              </a:spcBef>
              <a:buNone/>
            </a:pPr>
            <a:r>
              <a:rPr lang="en-US" sz="800" dirty="0">
                <a:solidFill>
                  <a:srgbClr val="000000"/>
                </a:solidFill>
              </a:rPr>
              <a:t>Credit: Taicheng Jin, Isabel Hoyos, Hyae Ryung Kim, and</a:t>
            </a:r>
            <a:r>
              <a:rPr lang="en-US" sz="800" dirty="0"/>
              <a:t> </a:t>
            </a:r>
            <a:r>
              <a:rPr lang="en-US" sz="800" dirty="0">
                <a:solidFill>
                  <a:srgbClr val="000000"/>
                </a:solidFill>
                <a:hlinkClick r:id="rId11"/>
              </a:rPr>
              <a:t>Gernot Wagner</a:t>
            </a:r>
            <a:r>
              <a:rPr lang="en-US" sz="800" dirty="0">
                <a:solidFill>
                  <a:srgbClr val="000000"/>
                </a:solidFill>
              </a:rPr>
              <a:t> (23 September 2024); share/adapt </a:t>
            </a:r>
            <a:r>
              <a:rPr lang="en-US" sz="800" dirty="0">
                <a:solidFill>
                  <a:srgbClr val="000000"/>
                </a:solidFill>
                <a:hlinkClick r:id="rId12"/>
              </a:rPr>
              <a:t>with attribution</a:t>
            </a:r>
            <a:r>
              <a:rPr lang="en-US" sz="800" dirty="0">
                <a:solidFill>
                  <a:srgbClr val="000000"/>
                </a:solidFill>
              </a:rPr>
              <a:t>. Contact: </a:t>
            </a:r>
            <a:r>
              <a:rPr lang="en-US" sz="800" dirty="0">
                <a:solidFill>
                  <a:srgbClr val="000000"/>
                </a:solidFill>
                <a:hlinkClick r:id="rId13"/>
              </a:rPr>
              <a:t>gwagner@columbia.edu</a:t>
            </a:r>
            <a:r>
              <a:rPr lang="en-US" sz="800" dirty="0">
                <a:solidFill>
                  <a:srgbClr val="000000"/>
                </a:solidFill>
              </a:rPr>
              <a:t> </a:t>
            </a:r>
          </a:p>
        </p:txBody>
      </p:sp>
      <p:sp>
        <p:nvSpPr>
          <p:cNvPr id="1045" name="Rectangle 1044">
            <a:extLst>
              <a:ext uri="{FF2B5EF4-FFF2-40B4-BE49-F238E27FC236}">
                <a16:creationId xmlns:a16="http://schemas.microsoft.com/office/drawing/2014/main" id="{0AD3B697-8894-5A92-6F1E-AB4D94C4A97F}"/>
              </a:ext>
            </a:extLst>
          </p:cNvPr>
          <p:cNvSpPr/>
          <p:nvPr/>
        </p:nvSpPr>
        <p:spPr bwMode="gray">
          <a:xfrm>
            <a:off x="726463" y="2626784"/>
            <a:ext cx="976155" cy="580534"/>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dirty="0">
                <a:solidFill>
                  <a:schemeClr val="bg1"/>
                </a:solidFill>
              </a:rPr>
              <a:t>Back-Levered Lenders</a:t>
            </a:r>
          </a:p>
        </p:txBody>
      </p:sp>
      <p:sp>
        <p:nvSpPr>
          <p:cNvPr id="1047" name="Rectangle 1046">
            <a:extLst>
              <a:ext uri="{FF2B5EF4-FFF2-40B4-BE49-F238E27FC236}">
                <a16:creationId xmlns:a16="http://schemas.microsoft.com/office/drawing/2014/main" id="{9D6A6244-CEE9-09B2-3AA7-781E3AE83482}"/>
              </a:ext>
            </a:extLst>
          </p:cNvPr>
          <p:cNvSpPr/>
          <p:nvPr/>
        </p:nvSpPr>
        <p:spPr bwMode="gray">
          <a:xfrm>
            <a:off x="3131562" y="2626784"/>
            <a:ext cx="1230155" cy="24198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dirty="0">
                <a:solidFill>
                  <a:schemeClr val="bg1"/>
                </a:solidFill>
              </a:rPr>
              <a:t>Borrower</a:t>
            </a:r>
          </a:p>
        </p:txBody>
      </p:sp>
      <p:sp>
        <p:nvSpPr>
          <p:cNvPr id="1048" name="Rectangle 1047">
            <a:extLst>
              <a:ext uri="{FF2B5EF4-FFF2-40B4-BE49-F238E27FC236}">
                <a16:creationId xmlns:a16="http://schemas.microsoft.com/office/drawing/2014/main" id="{471F050B-AD2C-8302-DADA-3EBC6DFD3FB3}"/>
              </a:ext>
            </a:extLst>
          </p:cNvPr>
          <p:cNvSpPr/>
          <p:nvPr/>
        </p:nvSpPr>
        <p:spPr bwMode="gray">
          <a:xfrm>
            <a:off x="5093608" y="2614430"/>
            <a:ext cx="1230155" cy="411257"/>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dirty="0">
                <a:solidFill>
                  <a:schemeClr val="bg1"/>
                </a:solidFill>
              </a:rPr>
              <a:t>Tax Equity Investor</a:t>
            </a:r>
          </a:p>
        </p:txBody>
      </p:sp>
      <p:sp>
        <p:nvSpPr>
          <p:cNvPr id="1049" name="Triangle 1048">
            <a:extLst>
              <a:ext uri="{FF2B5EF4-FFF2-40B4-BE49-F238E27FC236}">
                <a16:creationId xmlns:a16="http://schemas.microsoft.com/office/drawing/2014/main" id="{CF6886ED-D10E-87D9-AA8F-6144CF43C391}"/>
              </a:ext>
            </a:extLst>
          </p:cNvPr>
          <p:cNvSpPr/>
          <p:nvPr/>
        </p:nvSpPr>
        <p:spPr bwMode="gray">
          <a:xfrm>
            <a:off x="4107465" y="3208697"/>
            <a:ext cx="2108620" cy="87808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dirty="0">
                <a:solidFill>
                  <a:schemeClr val="bg1"/>
                </a:solidFill>
              </a:rPr>
              <a:t>Tax Equity Partnership</a:t>
            </a:r>
          </a:p>
        </p:txBody>
      </p:sp>
      <p:sp>
        <p:nvSpPr>
          <p:cNvPr id="1050" name="Rectangle 1049">
            <a:extLst>
              <a:ext uri="{FF2B5EF4-FFF2-40B4-BE49-F238E27FC236}">
                <a16:creationId xmlns:a16="http://schemas.microsoft.com/office/drawing/2014/main" id="{68A83145-D044-A4EF-7B45-7EE7D0CF9B25}"/>
              </a:ext>
            </a:extLst>
          </p:cNvPr>
          <p:cNvSpPr/>
          <p:nvPr/>
        </p:nvSpPr>
        <p:spPr bwMode="gray">
          <a:xfrm>
            <a:off x="4546697" y="4318576"/>
            <a:ext cx="1230155" cy="24198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dirty="0">
                <a:solidFill>
                  <a:schemeClr val="bg1"/>
                </a:solidFill>
              </a:rPr>
              <a:t>Project Co.</a:t>
            </a:r>
          </a:p>
        </p:txBody>
      </p:sp>
      <p:sp>
        <p:nvSpPr>
          <p:cNvPr id="1051" name="Rectangle 1050">
            <a:extLst>
              <a:ext uri="{FF2B5EF4-FFF2-40B4-BE49-F238E27FC236}">
                <a16:creationId xmlns:a16="http://schemas.microsoft.com/office/drawing/2014/main" id="{462C3793-F58A-2554-41EF-0340A53F4A48}"/>
              </a:ext>
            </a:extLst>
          </p:cNvPr>
          <p:cNvSpPr/>
          <p:nvPr/>
        </p:nvSpPr>
        <p:spPr bwMode="gray">
          <a:xfrm>
            <a:off x="4546697" y="4925533"/>
            <a:ext cx="1230155" cy="24198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dirty="0">
                <a:solidFill>
                  <a:schemeClr val="bg1"/>
                </a:solidFill>
              </a:rPr>
              <a:t>Project</a:t>
            </a:r>
          </a:p>
        </p:txBody>
      </p:sp>
      <p:sp>
        <p:nvSpPr>
          <p:cNvPr id="1052" name="Rectangle 1051">
            <a:extLst>
              <a:ext uri="{FF2B5EF4-FFF2-40B4-BE49-F238E27FC236}">
                <a16:creationId xmlns:a16="http://schemas.microsoft.com/office/drawing/2014/main" id="{B4286D86-C455-05EA-E731-AC90A87B096D}"/>
              </a:ext>
            </a:extLst>
          </p:cNvPr>
          <p:cNvSpPr/>
          <p:nvPr/>
        </p:nvSpPr>
        <p:spPr bwMode="gray">
          <a:xfrm>
            <a:off x="3131562" y="2129244"/>
            <a:ext cx="1230155" cy="24198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dirty="0">
                <a:solidFill>
                  <a:schemeClr val="bg1"/>
                </a:solidFill>
              </a:rPr>
              <a:t>Sponsor</a:t>
            </a:r>
          </a:p>
        </p:txBody>
      </p:sp>
      <p:cxnSp>
        <p:nvCxnSpPr>
          <p:cNvPr id="1054" name="Straight Arrow Connector 1053">
            <a:extLst>
              <a:ext uri="{FF2B5EF4-FFF2-40B4-BE49-F238E27FC236}">
                <a16:creationId xmlns:a16="http://schemas.microsoft.com/office/drawing/2014/main" id="{6F6F6E99-BEF4-6E35-C936-5C0605FECCEE}"/>
              </a:ext>
            </a:extLst>
          </p:cNvPr>
          <p:cNvCxnSpPr>
            <a:stCxn id="1045" idx="3"/>
            <a:endCxn id="1047" idx="1"/>
          </p:cNvCxnSpPr>
          <p:nvPr/>
        </p:nvCxnSpPr>
        <p:spPr bwMode="gray">
          <a:xfrm flipV="1">
            <a:off x="1702618" y="2747774"/>
            <a:ext cx="1428944" cy="16927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1056" name="btfpColumnHeaderBox334488">
            <a:extLst>
              <a:ext uri="{FF2B5EF4-FFF2-40B4-BE49-F238E27FC236}">
                <a16:creationId xmlns:a16="http://schemas.microsoft.com/office/drawing/2014/main" id="{BC9399F3-AA69-AD41-4C5D-F2A6EE799E56}"/>
              </a:ext>
            </a:extLst>
          </p:cNvPr>
          <p:cNvGrpSpPr/>
          <p:nvPr/>
        </p:nvGrpSpPr>
        <p:grpSpPr>
          <a:xfrm>
            <a:off x="329182" y="1554480"/>
            <a:ext cx="5743661" cy="318997"/>
            <a:chOff x="9267653" y="1638156"/>
            <a:chExt cx="2477493" cy="213505"/>
          </a:xfrm>
        </p:grpSpPr>
        <p:sp>
          <p:nvSpPr>
            <p:cNvPr id="1057" name="btfpColumnHeaderBoxText334488">
              <a:extLst>
                <a:ext uri="{FF2B5EF4-FFF2-40B4-BE49-F238E27FC236}">
                  <a16:creationId xmlns:a16="http://schemas.microsoft.com/office/drawing/2014/main" id="{A80DECB4-ABB7-1071-2ED5-A092FEEC05F4}"/>
                </a:ext>
              </a:extLst>
            </p:cNvPr>
            <p:cNvSpPr txBox="1"/>
            <p:nvPr/>
          </p:nvSpPr>
          <p:spPr bwMode="gray">
            <a:xfrm>
              <a:off x="9267654" y="1638156"/>
              <a:ext cx="2477492" cy="213505"/>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dirty="0">
                  <a:solidFill>
                    <a:srgbClr val="000000"/>
                  </a:solidFill>
                </a:rPr>
                <a:t>Typical back-leverage financing structure</a:t>
              </a:r>
            </a:p>
          </p:txBody>
        </p:sp>
        <p:cxnSp>
          <p:nvCxnSpPr>
            <p:cNvPr id="1058" name="btfpColumnHeaderBoxLine334488">
              <a:extLst>
                <a:ext uri="{FF2B5EF4-FFF2-40B4-BE49-F238E27FC236}">
                  <a16:creationId xmlns:a16="http://schemas.microsoft.com/office/drawing/2014/main" id="{0062F8A9-F533-7404-E713-52DE5FD9A298}"/>
                </a:ext>
              </a:extLst>
            </p:cNvPr>
            <p:cNvCxnSpPr/>
            <p:nvPr/>
          </p:nvCxnSpPr>
          <p:spPr bwMode="gray">
            <a:xfrm>
              <a:off x="9267653" y="1840119"/>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060" name="Straight Connector 1059">
            <a:extLst>
              <a:ext uri="{FF2B5EF4-FFF2-40B4-BE49-F238E27FC236}">
                <a16:creationId xmlns:a16="http://schemas.microsoft.com/office/drawing/2014/main" id="{2B2E1B8D-0516-8541-89BB-8D5B2FA0E4A8}"/>
              </a:ext>
            </a:extLst>
          </p:cNvPr>
          <p:cNvCxnSpPr>
            <a:stCxn id="1049" idx="1"/>
            <a:endCxn id="1047" idx="2"/>
          </p:cNvCxnSpPr>
          <p:nvPr/>
        </p:nvCxnSpPr>
        <p:spPr bwMode="gray">
          <a:xfrm flipH="1" flipV="1">
            <a:off x="3746640" y="2868764"/>
            <a:ext cx="887980" cy="77897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3C24FB13-BF90-7651-731C-0D679AC507C8}"/>
              </a:ext>
            </a:extLst>
          </p:cNvPr>
          <p:cNvCxnSpPr>
            <a:cxnSpLocks/>
            <a:stCxn id="1049" idx="5"/>
            <a:endCxn id="1048" idx="2"/>
          </p:cNvCxnSpPr>
          <p:nvPr/>
        </p:nvCxnSpPr>
        <p:spPr bwMode="gray">
          <a:xfrm flipV="1">
            <a:off x="5688930" y="3025687"/>
            <a:ext cx="19756" cy="62205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DC960A7B-B96E-ED52-BE9F-982705C7A45F}"/>
              </a:ext>
            </a:extLst>
          </p:cNvPr>
          <p:cNvCxnSpPr>
            <a:cxnSpLocks/>
            <a:stCxn id="1049" idx="3"/>
            <a:endCxn id="1050" idx="0"/>
          </p:cNvCxnSpPr>
          <p:nvPr/>
        </p:nvCxnSpPr>
        <p:spPr bwMode="gray">
          <a:xfrm>
            <a:off x="5161775" y="4086782"/>
            <a:ext cx="0" cy="231794"/>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369ADF8A-CBB4-6E61-E7F4-9592D626FA4D}"/>
              </a:ext>
            </a:extLst>
          </p:cNvPr>
          <p:cNvCxnSpPr>
            <a:cxnSpLocks/>
            <a:stCxn id="1050" idx="2"/>
            <a:endCxn id="1051" idx="0"/>
          </p:cNvCxnSpPr>
          <p:nvPr/>
        </p:nvCxnSpPr>
        <p:spPr bwMode="gray">
          <a:xfrm>
            <a:off x="5161775" y="4560556"/>
            <a:ext cx="0" cy="364977"/>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73" name="Rectangle 1072">
            <a:extLst>
              <a:ext uri="{FF2B5EF4-FFF2-40B4-BE49-F238E27FC236}">
                <a16:creationId xmlns:a16="http://schemas.microsoft.com/office/drawing/2014/main" id="{2D6D9137-606F-26FF-AD42-DF1137A85EAA}"/>
              </a:ext>
            </a:extLst>
          </p:cNvPr>
          <p:cNvSpPr/>
          <p:nvPr/>
        </p:nvSpPr>
        <p:spPr bwMode="gray">
          <a:xfrm>
            <a:off x="3008929" y="2443774"/>
            <a:ext cx="1461985" cy="79555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74" name="TextBox 1073">
            <a:extLst>
              <a:ext uri="{FF2B5EF4-FFF2-40B4-BE49-F238E27FC236}">
                <a16:creationId xmlns:a16="http://schemas.microsoft.com/office/drawing/2014/main" id="{AFA31C11-ADB8-8825-45D9-4976FCFAF323}"/>
              </a:ext>
            </a:extLst>
          </p:cNvPr>
          <p:cNvSpPr txBox="1"/>
          <p:nvPr/>
        </p:nvSpPr>
        <p:spPr bwMode="gray">
          <a:xfrm>
            <a:off x="2609078" y="3358258"/>
            <a:ext cx="1143509" cy="226591"/>
          </a:xfrm>
          <a:prstGeom prst="rect">
            <a:avLst/>
          </a:prstGeom>
          <a:noFill/>
        </p:spPr>
        <p:txBody>
          <a:bodyPr wrap="none" lIns="36000" tIns="36000" rIns="36000" bIns="36000" rtlCol="0">
            <a:spAutoFit/>
          </a:bodyPr>
          <a:lstStyle/>
          <a:p>
            <a:pPr marL="0" indent="0">
              <a:buNone/>
            </a:pPr>
            <a:r>
              <a:rPr lang="en-US" sz="1000" dirty="0"/>
              <a:t>Collateral Package</a:t>
            </a:r>
          </a:p>
        </p:txBody>
      </p:sp>
      <p:sp>
        <p:nvSpPr>
          <p:cNvPr id="1075" name="TextBox 1074">
            <a:extLst>
              <a:ext uri="{FF2B5EF4-FFF2-40B4-BE49-F238E27FC236}">
                <a16:creationId xmlns:a16="http://schemas.microsoft.com/office/drawing/2014/main" id="{9D09FB39-7515-4241-C3F8-2C279CEF7752}"/>
              </a:ext>
            </a:extLst>
          </p:cNvPr>
          <p:cNvSpPr txBox="1"/>
          <p:nvPr/>
        </p:nvSpPr>
        <p:spPr bwMode="gray">
          <a:xfrm>
            <a:off x="1771602" y="2601506"/>
            <a:ext cx="1241293" cy="226591"/>
          </a:xfrm>
          <a:prstGeom prst="rect">
            <a:avLst/>
          </a:prstGeom>
          <a:noFill/>
        </p:spPr>
        <p:txBody>
          <a:bodyPr wrap="none" lIns="36000" tIns="36000" rIns="36000" bIns="36000" rtlCol="0">
            <a:spAutoFit/>
          </a:bodyPr>
          <a:lstStyle/>
          <a:p>
            <a:pPr marL="0" indent="0">
              <a:buNone/>
            </a:pPr>
            <a:r>
              <a:rPr lang="en-US" sz="1000" dirty="0"/>
              <a:t>Back-Levered Loans</a:t>
            </a:r>
          </a:p>
        </p:txBody>
      </p:sp>
      <p:cxnSp>
        <p:nvCxnSpPr>
          <p:cNvPr id="1079" name="Straight Connector 1078">
            <a:extLst>
              <a:ext uri="{FF2B5EF4-FFF2-40B4-BE49-F238E27FC236}">
                <a16:creationId xmlns:a16="http://schemas.microsoft.com/office/drawing/2014/main" id="{43CB8928-D6D9-BB18-30AF-8C3D316B7F4E}"/>
              </a:ext>
            </a:extLst>
          </p:cNvPr>
          <p:cNvCxnSpPr>
            <a:cxnSpLocks/>
            <a:stCxn id="1047" idx="0"/>
            <a:endCxn id="1052" idx="2"/>
          </p:cNvCxnSpPr>
          <p:nvPr/>
        </p:nvCxnSpPr>
        <p:spPr bwMode="gray">
          <a:xfrm flipV="1">
            <a:off x="3746640" y="2371224"/>
            <a:ext cx="0" cy="25556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95" name="Table 1094">
            <a:extLst>
              <a:ext uri="{FF2B5EF4-FFF2-40B4-BE49-F238E27FC236}">
                <a16:creationId xmlns:a16="http://schemas.microsoft.com/office/drawing/2014/main" id="{36A800C7-0CA2-AA32-684D-B07AA32126D7}"/>
              </a:ext>
            </a:extLst>
          </p:cNvPr>
          <p:cNvGraphicFramePr>
            <a:graphicFrameLocks noGrp="1"/>
          </p:cNvGraphicFramePr>
          <p:nvPr>
            <p:extLst>
              <p:ext uri="{D42A27DB-BD31-4B8C-83A1-F6EECF244321}">
                <p14:modId xmlns:p14="http://schemas.microsoft.com/office/powerpoint/2010/main" val="594161167"/>
              </p:ext>
            </p:extLst>
          </p:nvPr>
        </p:nvGraphicFramePr>
        <p:xfrm>
          <a:off x="636450" y="4451367"/>
          <a:ext cx="3561280" cy="1579682"/>
        </p:xfrm>
        <a:graphic>
          <a:graphicData uri="http://schemas.openxmlformats.org/drawingml/2006/table">
            <a:tbl>
              <a:tblPr firstRow="1" bandRow="1">
                <a:tableStyleId>{3C2FFA5D-87B4-456A-9821-1D502468CF0F}</a:tableStyleId>
              </a:tblPr>
              <a:tblGrid>
                <a:gridCol w="712256">
                  <a:extLst>
                    <a:ext uri="{9D8B030D-6E8A-4147-A177-3AD203B41FA5}">
                      <a16:colId xmlns:a16="http://schemas.microsoft.com/office/drawing/2014/main" val="370022112"/>
                    </a:ext>
                  </a:extLst>
                </a:gridCol>
                <a:gridCol w="712256">
                  <a:extLst>
                    <a:ext uri="{9D8B030D-6E8A-4147-A177-3AD203B41FA5}">
                      <a16:colId xmlns:a16="http://schemas.microsoft.com/office/drawing/2014/main" val="1750332714"/>
                    </a:ext>
                  </a:extLst>
                </a:gridCol>
                <a:gridCol w="712256">
                  <a:extLst>
                    <a:ext uri="{9D8B030D-6E8A-4147-A177-3AD203B41FA5}">
                      <a16:colId xmlns:a16="http://schemas.microsoft.com/office/drawing/2014/main" val="1659799588"/>
                    </a:ext>
                  </a:extLst>
                </a:gridCol>
                <a:gridCol w="712256">
                  <a:extLst>
                    <a:ext uri="{9D8B030D-6E8A-4147-A177-3AD203B41FA5}">
                      <a16:colId xmlns:a16="http://schemas.microsoft.com/office/drawing/2014/main" val="4086917355"/>
                    </a:ext>
                  </a:extLst>
                </a:gridCol>
                <a:gridCol w="712256">
                  <a:extLst>
                    <a:ext uri="{9D8B030D-6E8A-4147-A177-3AD203B41FA5}">
                      <a16:colId xmlns:a16="http://schemas.microsoft.com/office/drawing/2014/main" val="530005532"/>
                    </a:ext>
                  </a:extLst>
                </a:gridCol>
              </a:tblGrid>
              <a:tr h="363121">
                <a:tc>
                  <a:txBody>
                    <a:bodyPr/>
                    <a:lstStyle/>
                    <a:p>
                      <a:pPr marL="0" indent="0">
                        <a:buNone/>
                      </a:pPr>
                      <a:endParaRPr lang="en-US" sz="1100" dirty="0"/>
                    </a:p>
                  </a:txBody>
                  <a:tcP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gridSpan="2">
                  <a:txBody>
                    <a:bodyPr/>
                    <a:lstStyle/>
                    <a:p>
                      <a:pPr marL="0" indent="0">
                        <a:buNone/>
                      </a:pPr>
                      <a:r>
                        <a:rPr lang="en-US" sz="1100" dirty="0"/>
                        <a:t>Sponsor</a:t>
                      </a:r>
                    </a:p>
                  </a:txBody>
                  <a:tcPr>
                    <a:lnL>
                      <a:noFill/>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3"/>
                    </a:solidFill>
                  </a:tcPr>
                </a:tc>
                <a:tc hMerge="1">
                  <a:txBody>
                    <a:bodyPr/>
                    <a:lstStyle/>
                    <a:p>
                      <a:pPr marL="0" indent="0">
                        <a:buNone/>
                      </a:pPr>
                      <a:endParaRPr lang="en-US" dirty="0"/>
                    </a:p>
                  </a:txBody>
                  <a:tcPr/>
                </a:tc>
                <a:tc gridSpan="2">
                  <a:txBody>
                    <a:bodyPr/>
                    <a:lstStyle/>
                    <a:p>
                      <a:pPr marL="0" indent="0">
                        <a:buNone/>
                      </a:pPr>
                      <a:r>
                        <a:rPr lang="en-US" sz="1100" dirty="0"/>
                        <a:t>Tax Equity Investor</a:t>
                      </a:r>
                    </a:p>
                  </a:txBody>
                  <a:tcPr>
                    <a:lnL>
                      <a:noFill/>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4"/>
                    </a:solidFill>
                  </a:tcPr>
                </a:tc>
                <a:tc hMerge="1">
                  <a:txBody>
                    <a:bodyPr/>
                    <a:lstStyle/>
                    <a:p>
                      <a:pPr marL="0" indent="0">
                        <a:buNone/>
                      </a:pPr>
                      <a:endParaRPr lang="en-US" dirty="0"/>
                    </a:p>
                  </a:txBody>
                  <a:tcPr/>
                </a:tc>
                <a:extLst>
                  <a:ext uri="{0D108BD9-81ED-4DB2-BD59-A6C34878D82A}">
                    <a16:rowId xmlns:a16="http://schemas.microsoft.com/office/drawing/2014/main" val="3971215676"/>
                  </a:ext>
                </a:extLst>
              </a:tr>
              <a:tr h="363121">
                <a:tc>
                  <a:txBody>
                    <a:bodyPr/>
                    <a:lstStyle/>
                    <a:p>
                      <a:pPr marL="0" indent="0">
                        <a:buNone/>
                      </a:pPr>
                      <a:r>
                        <a:rPr lang="en-US" sz="1100" dirty="0"/>
                        <a:t>Period</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dirty="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dirty="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dirty="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dirty="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6869661"/>
                  </a:ext>
                </a:extLst>
              </a:tr>
              <a:tr h="363121">
                <a:tc>
                  <a:txBody>
                    <a:bodyPr/>
                    <a:lstStyle/>
                    <a:p>
                      <a:pPr marL="0" indent="0">
                        <a:buNone/>
                      </a:pPr>
                      <a:r>
                        <a:rPr lang="en-US" sz="1100" dirty="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dirty="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dirty="0"/>
                        <a:t>Majority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dirty="0"/>
                        <a:t>99%</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dirty="0"/>
                        <a:t>Minority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4650110"/>
                  </a:ext>
                </a:extLst>
              </a:tr>
              <a:tr h="363121">
                <a:tc>
                  <a:txBody>
                    <a:bodyPr/>
                    <a:lstStyle/>
                    <a:p>
                      <a:pPr marL="0" indent="0">
                        <a:buNone/>
                      </a:pPr>
                      <a:r>
                        <a:rPr lang="en-US" sz="1100" dirty="0"/>
                        <a:t>2</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dirty="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dirty="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dirty="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dirty="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4556721"/>
                  </a:ext>
                </a:extLst>
              </a:tr>
            </a:tbl>
          </a:graphicData>
        </a:graphic>
      </p:graphicFrame>
      <p:sp>
        <p:nvSpPr>
          <p:cNvPr id="1100" name="btfpColumnHeaderBoxText334488">
            <a:extLst>
              <a:ext uri="{FF2B5EF4-FFF2-40B4-BE49-F238E27FC236}">
                <a16:creationId xmlns:a16="http://schemas.microsoft.com/office/drawing/2014/main" id="{58B5177D-687A-AFDB-39DD-67D8D56736C3}"/>
              </a:ext>
            </a:extLst>
          </p:cNvPr>
          <p:cNvSpPr txBox="1"/>
          <p:nvPr/>
        </p:nvSpPr>
        <p:spPr bwMode="gray">
          <a:xfrm>
            <a:off x="329182" y="3995262"/>
            <a:ext cx="2108621" cy="318997"/>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dirty="0">
                <a:solidFill>
                  <a:srgbClr val="000000"/>
                </a:solidFill>
              </a:rPr>
              <a:t>Typical flip schedule</a:t>
            </a:r>
          </a:p>
        </p:txBody>
      </p:sp>
      <p:cxnSp>
        <p:nvCxnSpPr>
          <p:cNvPr id="1101" name="btfpColumnHeaderBoxLine334488">
            <a:extLst>
              <a:ext uri="{FF2B5EF4-FFF2-40B4-BE49-F238E27FC236}">
                <a16:creationId xmlns:a16="http://schemas.microsoft.com/office/drawing/2014/main" id="{D5FA7015-9E9E-3034-584C-E9D23396B420}"/>
              </a:ext>
            </a:extLst>
          </p:cNvPr>
          <p:cNvCxnSpPr>
            <a:cxnSpLocks/>
          </p:cNvCxnSpPr>
          <p:nvPr/>
        </p:nvCxnSpPr>
        <p:spPr bwMode="gray">
          <a:xfrm>
            <a:off x="329182" y="4318010"/>
            <a:ext cx="28868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85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047641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dirty="0">
                <a:effectLst>
                  <a:outerShdw blurRad="50800" dist="38100" dir="8100000" algn="tr" rotWithShape="0">
                    <a:prstClr val="black">
                      <a:alpha val="40000"/>
                    </a:prstClr>
                  </a:outerShdw>
                </a:effectLst>
              </a:rPr>
              <a:t>Solar Policy Landscape</a:t>
            </a:r>
          </a:p>
        </p:txBody>
      </p:sp>
    </p:spTree>
    <p:custDataLst>
      <p:tags r:id="rId1"/>
    </p:custDataLst>
    <p:extLst>
      <p:ext uri="{BB962C8B-B14F-4D97-AF65-F5344CB8AC3E}">
        <p14:creationId xmlns:p14="http://schemas.microsoft.com/office/powerpoint/2010/main" val="1712496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6" name="Picture 5" descr="Solar panels on a roof&#10;&#10;Description automatically generated">
            <a:extLst>
              <a:ext uri="{FF2B5EF4-FFF2-40B4-BE49-F238E27FC236}">
                <a16:creationId xmlns:a16="http://schemas.microsoft.com/office/drawing/2014/main" id="{C6D8789E-5C94-6779-5633-B089721166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94"/>
          <a:stretch/>
        </p:blipFill>
        <p:spPr>
          <a:xfrm>
            <a:off x="329101" y="786420"/>
            <a:ext cx="3510673" cy="5254075"/>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Isabel Hoyos, Taicheng Jin, Hyae Ryung Kim, and</a:t>
            </a:r>
            <a:r>
              <a:rPr lang="en-US" sz="800" dirty="0"/>
              <a:t> </a:t>
            </a:r>
            <a:r>
              <a:rPr lang="en-US" sz="800" dirty="0">
                <a:solidFill>
                  <a:srgbClr val="000000"/>
                </a:solidFill>
                <a:hlinkClick r:id="rId13"/>
              </a:rPr>
              <a:t>Gernot Wagner</a:t>
            </a:r>
            <a:r>
              <a:rPr lang="en-US" sz="800" dirty="0">
                <a:solidFill>
                  <a:srgbClr val="000000"/>
                </a:solidFill>
              </a:rPr>
              <a:t> (23 September 2024); share/adapt </a:t>
            </a:r>
            <a:r>
              <a:rPr lang="en-US" sz="800" dirty="0">
                <a:solidFill>
                  <a:srgbClr val="000000"/>
                </a:solidFill>
                <a:hlinkClick r:id="rId14"/>
              </a:rPr>
              <a:t>with attribution</a:t>
            </a:r>
            <a:r>
              <a:rPr lang="en-US" sz="800" dirty="0">
                <a:solidFill>
                  <a:srgbClr val="000000"/>
                </a:solidFill>
              </a:rPr>
              <a:t>. Contact: </a:t>
            </a:r>
            <a:r>
              <a:rPr lang="en-US" sz="800" dirty="0">
                <a:solidFill>
                  <a:srgbClr val="000000"/>
                </a:solidFill>
                <a:hlinkClick r:id="rId15"/>
              </a:rPr>
              <a:t>gwagner@columbia.edu</a:t>
            </a:r>
            <a:r>
              <a:rPr lang="en-US" sz="800" dirty="0">
                <a:solidFill>
                  <a:srgbClr val="000000"/>
                </a:solidFill>
              </a:rPr>
              <a:t> </a:t>
            </a: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indent="0">
              <a:buNone/>
            </a:pPr>
            <a:r>
              <a:rPr lang="en-AT" b="0" i="0" dirty="0">
                <a:solidFill>
                  <a:srgbClr val="000000"/>
                </a:solidFill>
                <a:effectLst/>
                <a:latin typeface="Times"/>
              </a:rPr>
              <a:t> </a:t>
            </a:r>
            <a:endParaRPr lang="en-AT" dirty="0"/>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4"/>
            </p:custDataLst>
          </p:nvPr>
        </p:nvSpPr>
        <p:spPr bwMode="gray">
          <a:xfrm>
            <a:off x="4183267" y="784548"/>
            <a:ext cx="7507288" cy="934478"/>
          </a:xfrm>
          <a:prstGeom prst="rect">
            <a:avLst/>
          </a:prstGeom>
          <a:noFill/>
        </p:spPr>
        <p:txBody>
          <a:bodyPr vert="horz" wrap="square" lIns="36000" tIns="36000" rIns="36000" bIns="36000" rtlCol="0" anchor="t">
            <a:spAutoFit/>
          </a:bodyPr>
          <a:lstStyle/>
          <a:p>
            <a:pPr marL="0" indent="0">
              <a:spcBef>
                <a:spcPts val="1800"/>
              </a:spcBef>
              <a:buNone/>
            </a:pPr>
            <a:r>
              <a:rPr lang="en-US" sz="1400" dirty="0"/>
              <a:t>Governments worldwide have implemented solar PV supportive policies, including </a:t>
            </a:r>
            <a:r>
              <a:rPr lang="en-US" sz="1400" b="1" dirty="0"/>
              <a:t>subsidies and tax breaks, feed-in tariffs, and net metering</a:t>
            </a:r>
            <a:r>
              <a:rPr lang="en-US" sz="1400" dirty="0"/>
              <a:t>.</a:t>
            </a:r>
            <a:r>
              <a:rPr lang="en-US" sz="1400" b="1" dirty="0"/>
              <a:t> </a:t>
            </a:r>
            <a:r>
              <a:rPr lang="en-US" sz="1400" dirty="0"/>
              <a:t>In 2010, feed-in tariffs backed 85% of global solar PV; by 2021 that dropped to only 28%, with other policies covering 49% and 23% operating without support.</a:t>
            </a:r>
            <a:endParaRPr lang="en-US" sz="1200" dirty="0">
              <a:cs typeface="Arial"/>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5"/>
            </p:custDataLst>
          </p:nvPr>
        </p:nvSpPr>
        <p:spPr bwMode="gray">
          <a:xfrm>
            <a:off x="4183267" y="3545220"/>
            <a:ext cx="7507288" cy="2165584"/>
          </a:xfrm>
          <a:prstGeom prst="rect">
            <a:avLst/>
          </a:prstGeom>
          <a:noFill/>
        </p:spPr>
        <p:txBody>
          <a:bodyPr vert="horz" wrap="square" lIns="36000" tIns="36000" rIns="36000" bIns="36000" rtlCol="0" anchor="t">
            <a:spAutoFit/>
          </a:bodyPr>
          <a:lstStyle/>
          <a:p>
            <a:pPr marL="0" indent="0">
              <a:spcBef>
                <a:spcPts val="1800"/>
              </a:spcBef>
              <a:buNone/>
            </a:pPr>
            <a:r>
              <a:rPr lang="en-US" sz="1400" dirty="0"/>
              <a:t>By extending and increasing solar tax credits, the </a:t>
            </a:r>
            <a:r>
              <a:rPr lang="en-US" sz="1400" b="1" dirty="0"/>
              <a:t>US Inflation Reduction Act of 2022 has mobilized $42 billion</a:t>
            </a:r>
            <a:r>
              <a:rPr lang="en-US" sz="1400" dirty="0"/>
              <a:t> from 2022 to 2024 and is projected to </a:t>
            </a:r>
            <a:r>
              <a:rPr lang="en-US" sz="1400" b="1" dirty="0"/>
              <a:t>generate an additional ~50% (~160 GW) </a:t>
            </a:r>
            <a:r>
              <a:rPr lang="en-US" sz="1400" dirty="0"/>
              <a:t>of solar capacity by 2033.</a:t>
            </a:r>
          </a:p>
          <a:p>
            <a:pPr lvl="1">
              <a:spcBef>
                <a:spcPts val="300"/>
              </a:spcBef>
            </a:pPr>
            <a:r>
              <a:rPr lang="en-US" sz="1200" b="1" dirty="0"/>
              <a:t>Residential Solar Energy Credit: </a:t>
            </a:r>
            <a:r>
              <a:rPr lang="en-US" sz="1200" dirty="0"/>
              <a:t>30% of the expenses of an installed solar PV system can be subtracted from federal income taxes</a:t>
            </a:r>
          </a:p>
          <a:p>
            <a:pPr lvl="1">
              <a:spcBef>
                <a:spcPts val="300"/>
              </a:spcBef>
            </a:pPr>
            <a:r>
              <a:rPr lang="en-US" sz="1200" b="1" dirty="0"/>
              <a:t>Solar Investment Tax Credit (ITC): </a:t>
            </a:r>
            <a:r>
              <a:rPr lang="en-US" sz="1200" dirty="0"/>
              <a:t>30% (up to 50% if certain conditions are met) of the expenses of an installed solar PV system can be subtracted from federal income taxes*</a:t>
            </a:r>
          </a:p>
          <a:p>
            <a:pPr lvl="1">
              <a:spcBef>
                <a:spcPts val="300"/>
              </a:spcBef>
            </a:pPr>
            <a:r>
              <a:rPr lang="en-US" sz="1200" b="1" dirty="0"/>
              <a:t>Solar Production Tax Credit (PTC): </a:t>
            </a:r>
            <a:r>
              <a:rPr lang="en-US" sz="1200" dirty="0"/>
              <a:t>¢2.75 per kWh (up to ¢3.35 if certain conditions are met) of produced solar energy can be subtracted from federal income taxes*</a:t>
            </a:r>
          </a:p>
          <a:p>
            <a:pPr marL="177800" lvl="1" indent="0">
              <a:spcBef>
                <a:spcPts val="300"/>
              </a:spcBef>
              <a:buNone/>
            </a:pPr>
            <a:r>
              <a:rPr lang="en-US" sz="1200" i="1" dirty="0"/>
              <a:t>*ITC and PTC are mutually exclusive</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88030" y="171257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88030" y="263450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88030" y="337487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360AB3BC-5A13-1AF0-BA4D-D333B3A78B56}"/>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dirty="0">
                <a:ln>
                  <a:noFill/>
                </a:ln>
                <a:solidFill>
                  <a:srgbClr val="FFFFFF"/>
                </a:solidFill>
                <a:effectLst/>
                <a:uLnTx/>
                <a:uFillTx/>
                <a:latin typeface="Arial"/>
                <a:ea typeface="+mj-ea"/>
                <a:cs typeface="+mj-cs"/>
              </a:rPr>
            </a:br>
            <a:r>
              <a:rPr lang="en-US" sz="2400" b="0" dirty="0">
                <a:solidFill>
                  <a:schemeClr val="bg1"/>
                </a:solidFill>
              </a:rPr>
              <a:t>Solar Policy Landscape</a:t>
            </a:r>
            <a:endParaRPr kumimoji="0" lang="en-US" sz="2400" b="1" i="0" u="none" strike="noStrike" kern="1200" cap="none" spc="0" normalizeH="0" baseline="0" noProof="0" dirty="0">
              <a:ln>
                <a:noFill/>
              </a:ln>
              <a:solidFill>
                <a:srgbClr val="FFFFFF"/>
              </a:solidFill>
              <a:effectLst/>
              <a:uLnTx/>
              <a:uFillTx/>
              <a:latin typeface="Arial"/>
              <a:ea typeface="+mj-ea"/>
              <a:cs typeface="+mj-cs"/>
            </a:endParaRPr>
          </a:p>
        </p:txBody>
      </p:sp>
      <p:sp>
        <p:nvSpPr>
          <p:cNvPr id="15" name="btfpBulletedList771181">
            <a:extLst>
              <a:ext uri="{FF2B5EF4-FFF2-40B4-BE49-F238E27FC236}">
                <a16:creationId xmlns:a16="http://schemas.microsoft.com/office/drawing/2014/main" id="{B7440375-3516-5CFD-45B3-D66922DACC50}"/>
              </a:ext>
            </a:extLst>
          </p:cNvPr>
          <p:cNvSpPr txBox="1"/>
          <p:nvPr>
            <p:custDataLst>
              <p:tags r:id="rId6"/>
            </p:custDataLst>
          </p:nvPr>
        </p:nvSpPr>
        <p:spPr bwMode="gray">
          <a:xfrm>
            <a:off x="4183267" y="1709187"/>
            <a:ext cx="7507288" cy="911394"/>
          </a:xfrm>
          <a:prstGeom prst="rect">
            <a:avLst/>
          </a:prstGeom>
          <a:noFill/>
        </p:spPr>
        <p:txBody>
          <a:bodyPr vert="horz" wrap="square" lIns="36000" tIns="36000" rIns="36000" bIns="36000" rtlCol="0" anchor="t">
            <a:spAutoFit/>
          </a:bodyPr>
          <a:lstStyle/>
          <a:p>
            <a:pPr marL="0" indent="0">
              <a:spcBef>
                <a:spcPts val="300"/>
              </a:spcBef>
              <a:buNone/>
            </a:pPr>
            <a:r>
              <a:rPr lang="en-US" sz="1400" b="1" dirty="0"/>
              <a:t>China has an installed solar capacity of ~6 GWh</a:t>
            </a:r>
            <a:r>
              <a:rPr lang="en-US" sz="1400" dirty="0"/>
              <a:t> in 2023 (21% of total power generation capacity).</a:t>
            </a:r>
          </a:p>
          <a:p>
            <a:pPr lvl="1">
              <a:spcBef>
                <a:spcPts val="300"/>
              </a:spcBef>
            </a:pPr>
            <a:r>
              <a:rPr lang="en-US" sz="1200" dirty="0"/>
              <a:t>China’s 11th to 14th Five-Year Plans, from 2006 to 2021, focus on electrification, supply-side support for renewable energy, and a “great push” for solar and wind.</a:t>
            </a:r>
          </a:p>
        </p:txBody>
      </p:sp>
      <p:sp>
        <p:nvSpPr>
          <p:cNvPr id="4" name="btfpBulletedList771181">
            <a:extLst>
              <a:ext uri="{FF2B5EF4-FFF2-40B4-BE49-F238E27FC236}">
                <a16:creationId xmlns:a16="http://schemas.microsoft.com/office/drawing/2014/main" id="{97D25C41-C64F-DF6D-5916-4EE610B0F599}"/>
              </a:ext>
            </a:extLst>
          </p:cNvPr>
          <p:cNvSpPr txBox="1"/>
          <p:nvPr>
            <p:custDataLst>
              <p:tags r:id="rId7"/>
            </p:custDataLst>
          </p:nvPr>
        </p:nvSpPr>
        <p:spPr bwMode="gray">
          <a:xfrm>
            <a:off x="4183267" y="2638282"/>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dirty="0"/>
              <a:t>In response to China’s market dominance, the US has introduced </a:t>
            </a:r>
            <a:r>
              <a:rPr lang="en-US" sz="1400" b="1" dirty="0"/>
              <a:t>advanced manufacturing tax credits</a:t>
            </a:r>
            <a:r>
              <a:rPr lang="en-US" sz="1400" dirty="0"/>
              <a:t>, put </a:t>
            </a:r>
            <a:r>
              <a:rPr lang="en-US" sz="1400" b="1" dirty="0"/>
              <a:t>tariffs on imported solar PV components</a:t>
            </a:r>
            <a:r>
              <a:rPr lang="en-US" sz="1400" dirty="0"/>
              <a:t>, and included a </a:t>
            </a:r>
            <a:r>
              <a:rPr lang="en-US" sz="1400" b="1" dirty="0"/>
              <a:t>domestic content bonus in the solar tax credits</a:t>
            </a:r>
            <a:r>
              <a:rPr lang="en-US" sz="1400" dirty="0"/>
              <a:t> for businesses to encourage domestic production.</a:t>
            </a:r>
          </a:p>
        </p:txBody>
      </p:sp>
    </p:spTree>
    <p:custDataLst>
      <p:tags r:id="rId1"/>
    </p:custDataLst>
    <p:extLst>
      <p:ext uri="{BB962C8B-B14F-4D97-AF65-F5344CB8AC3E}">
        <p14:creationId xmlns:p14="http://schemas.microsoft.com/office/powerpoint/2010/main" val="1071005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92874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Most governments’ policies focus on risk reduction or subsidies</a:t>
            </a:r>
          </a:p>
        </p:txBody>
      </p:sp>
      <p:sp>
        <p:nvSpPr>
          <p:cNvPr id="20" name="btfpNotesBox902288"/>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9"/>
              </a:rPr>
              <a:t>Clean Energy Solutions Center, Solar Power Policy Overview and Good Practices</a:t>
            </a:r>
            <a:r>
              <a:rPr lang="en-US" sz="800" dirty="0">
                <a:solidFill>
                  <a:srgbClr val="000000"/>
                </a:solidFill>
              </a:rPr>
              <a:t>; </a:t>
            </a:r>
            <a:r>
              <a:rPr lang="en-US" sz="800" dirty="0">
                <a:solidFill>
                  <a:srgbClr val="000000"/>
                </a:solidFill>
                <a:hlinkClick r:id="rId10"/>
              </a:rPr>
              <a:t>PVPS, Trends in Photovoltaic Applications (2022)</a:t>
            </a:r>
            <a:r>
              <a:rPr lang="en-US" sz="800" dirty="0">
                <a:solidFill>
                  <a:srgbClr val="000000"/>
                </a:solidFill>
              </a:rPr>
              <a:t>; </a:t>
            </a:r>
            <a:r>
              <a:rPr lang="en-US" sz="800" dirty="0">
                <a:solidFill>
                  <a:srgbClr val="000000"/>
                </a:solidFill>
                <a:hlinkClick r:id="rId11"/>
              </a:rPr>
              <a:t>US EIA, Portfolio standards</a:t>
            </a:r>
            <a:endParaRPr lang="en-US" sz="800" dirty="0">
              <a:solidFill>
                <a:srgbClr val="000000"/>
              </a:solidFill>
            </a:endParaRP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12"/>
              </a:rPr>
              <a:t>Gernot Wagner</a:t>
            </a:r>
            <a:r>
              <a:rPr lang="en-US" sz="800" dirty="0">
                <a:solidFill>
                  <a:srgbClr val="000000"/>
                </a:solidFill>
              </a:rPr>
              <a:t> (23 September 2024); share/adapt </a:t>
            </a:r>
            <a:r>
              <a:rPr lang="en-US" sz="800" dirty="0">
                <a:solidFill>
                  <a:srgbClr val="000000"/>
                </a:solidFill>
                <a:hlinkClick r:id="rId13"/>
              </a:rPr>
              <a:t>with attribution</a:t>
            </a:r>
            <a:r>
              <a:rPr lang="en-US" sz="800" dirty="0">
                <a:solidFill>
                  <a:srgbClr val="000000"/>
                </a:solidFill>
              </a:rPr>
              <a:t>. Contact: </a:t>
            </a:r>
            <a:r>
              <a:rPr lang="en-US" sz="800" dirty="0">
                <a:solidFill>
                  <a:srgbClr val="000000"/>
                </a:solidFill>
                <a:hlinkClick r:id="rId14"/>
              </a:rPr>
              <a:t>gwagner@columbia.edu</a:t>
            </a:r>
            <a:r>
              <a:rPr lang="en-US" sz="800" dirty="0">
                <a:solidFill>
                  <a:srgbClr val="000000"/>
                </a:solidFill>
              </a:rPr>
              <a:t> </a:t>
            </a:r>
          </a:p>
        </p:txBody>
      </p:sp>
      <p:graphicFrame>
        <p:nvGraphicFramePr>
          <p:cNvPr id="22" name="btfpTable467589"/>
          <p:cNvGraphicFramePr>
            <a:graphicFrameLocks noGrp="1"/>
          </p:cNvGraphicFramePr>
          <p:nvPr>
            <p:custDataLst>
              <p:tags r:id="rId4"/>
            </p:custDataLst>
            <p:extLst>
              <p:ext uri="{D42A27DB-BD31-4B8C-83A1-F6EECF244321}">
                <p14:modId xmlns:p14="http://schemas.microsoft.com/office/powerpoint/2010/main" val="4258189341"/>
              </p:ext>
            </p:extLst>
          </p:nvPr>
        </p:nvGraphicFramePr>
        <p:xfrm>
          <a:off x="330200" y="1314716"/>
          <a:ext cx="11531599" cy="4774171"/>
        </p:xfrm>
        <a:graphic>
          <a:graphicData uri="http://schemas.openxmlformats.org/drawingml/2006/table">
            <a:tbl>
              <a:tblPr firstRow="1" firstCol="1">
                <a:tableStyleId>{9D7B26C5-4107-4FEC-AEDC-1716B250A1EF}</a:tableStyleId>
              </a:tblPr>
              <a:tblGrid>
                <a:gridCol w="1542845">
                  <a:extLst>
                    <a:ext uri="{9D8B030D-6E8A-4147-A177-3AD203B41FA5}">
                      <a16:colId xmlns:a16="http://schemas.microsoft.com/office/drawing/2014/main" val="547437347"/>
                    </a:ext>
                  </a:extLst>
                </a:gridCol>
                <a:gridCol w="7342393">
                  <a:extLst>
                    <a:ext uri="{9D8B030D-6E8A-4147-A177-3AD203B41FA5}">
                      <a16:colId xmlns:a16="http://schemas.microsoft.com/office/drawing/2014/main" val="2684218175"/>
                    </a:ext>
                  </a:extLst>
                </a:gridCol>
                <a:gridCol w="1118669">
                  <a:extLst>
                    <a:ext uri="{9D8B030D-6E8A-4147-A177-3AD203B41FA5}">
                      <a16:colId xmlns:a16="http://schemas.microsoft.com/office/drawing/2014/main" val="1376224401"/>
                    </a:ext>
                  </a:extLst>
                </a:gridCol>
                <a:gridCol w="763846">
                  <a:extLst>
                    <a:ext uri="{9D8B030D-6E8A-4147-A177-3AD203B41FA5}">
                      <a16:colId xmlns:a16="http://schemas.microsoft.com/office/drawing/2014/main" val="2370181724"/>
                    </a:ext>
                  </a:extLst>
                </a:gridCol>
                <a:gridCol w="763846">
                  <a:extLst>
                    <a:ext uri="{9D8B030D-6E8A-4147-A177-3AD203B41FA5}">
                      <a16:colId xmlns:a16="http://schemas.microsoft.com/office/drawing/2014/main" val="3473343809"/>
                    </a:ext>
                  </a:extLst>
                </a:gridCol>
              </a:tblGrid>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gridSpan="3">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chemeClr val="bg1"/>
                          </a:solidFill>
                          <a:effectLst/>
                          <a:uLnTx/>
                          <a:uFillTx/>
                          <a:latin typeface="Arial"/>
                          <a:ea typeface="+mn-ea"/>
                          <a:cs typeface="+mn-cs"/>
                        </a:rPr>
                        <a:t>Can be used to encourage:</a:t>
                      </a:r>
                    </a:p>
                  </a:txBody>
                  <a:tcPr anchor="b">
                    <a:lnB w="12700" cap="flat" cmpd="sng" algn="ctr">
                      <a:noFill/>
                      <a:prstDash val="solid"/>
                      <a:round/>
                      <a:headEnd type="none" w="med" len="med"/>
                      <a:tailEnd type="none" w="med" len="med"/>
                    </a:lnB>
                    <a:solidFill>
                      <a:schemeClr val="accent1"/>
                    </a:solidFill>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extLst>
                  <a:ext uri="{0D108BD9-81ED-4DB2-BD59-A6C34878D82A}">
                    <a16:rowId xmlns:a16="http://schemas.microsoft.com/office/drawing/2014/main" val="3499624207"/>
                  </a:ext>
                </a:extLst>
              </a:tr>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9BDB"/>
                          </a:solidFill>
                          <a:effectLst/>
                          <a:uLnTx/>
                          <a:uFillTx/>
                          <a:latin typeface="Arial"/>
                          <a:ea typeface="+mn-ea"/>
                          <a:cs typeface="+mn-cs"/>
                        </a:rPr>
                        <a:t>Policy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9BDB"/>
                          </a:solidFill>
                          <a:effectLst/>
                          <a:uLnTx/>
                          <a:uFillTx/>
                          <a:latin typeface="Arial"/>
                          <a:ea typeface="+mn-ea"/>
                          <a:cs typeface="+mn-cs"/>
                        </a:rPr>
                        <a:t>Description</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9BDB"/>
                          </a:solidFill>
                          <a:effectLst/>
                          <a:uLnTx/>
                          <a:uFillTx/>
                          <a:latin typeface="Arial"/>
                          <a:ea typeface="+mn-ea"/>
                          <a:cs typeface="+mn-cs"/>
                        </a:rPr>
                        <a:t>Residential</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9BDB"/>
                          </a:solidFill>
                          <a:effectLst/>
                          <a:uLnTx/>
                          <a:uFillTx/>
                          <a:latin typeface="Arial"/>
                          <a:ea typeface="+mn-ea"/>
                          <a:cs typeface="+mn-cs"/>
                        </a:rPr>
                        <a:t>C&amp;I</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9BDB"/>
                          </a:solidFill>
                          <a:effectLst/>
                          <a:uLnTx/>
                          <a:uFillTx/>
                          <a:latin typeface="Arial"/>
                          <a:ea typeface="+mn-ea"/>
                          <a:cs typeface="+mn-cs"/>
                        </a:rPr>
                        <a:t>Utility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461251">
                <a:tc>
                  <a:txBody>
                    <a:bodyPr/>
                    <a:lstStyle/>
                    <a:p>
                      <a:pPr marL="0" indent="0">
                        <a:buFontTx/>
                        <a:buNone/>
                      </a:pPr>
                      <a:r>
                        <a:rPr lang="en-US" sz="1200" dirty="0"/>
                        <a:t>Direct subsidies and tax breaks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dirty="0"/>
                        <a:t>Consists of governments providing </a:t>
                      </a:r>
                      <a:r>
                        <a:rPr lang="en-US" sz="1200" b="1" dirty="0"/>
                        <a:t>direct financial support </a:t>
                      </a:r>
                      <a:r>
                        <a:rPr lang="en-US" sz="1200" dirty="0"/>
                        <a:t>either in the form </a:t>
                      </a:r>
                      <a:r>
                        <a:rPr lang="en-US" sz="1200" b="1" dirty="0"/>
                        <a:t>of subsidies </a:t>
                      </a:r>
                      <a:r>
                        <a:rPr lang="en-US" sz="1200" dirty="0"/>
                        <a:t>or </a:t>
                      </a:r>
                      <a:r>
                        <a:rPr lang="en-US" sz="1200" b="1" dirty="0"/>
                        <a:t>tax breaks</a:t>
                      </a:r>
                      <a:r>
                        <a:rPr lang="en-US" sz="1200" b="1" baseline="0" dirty="0"/>
                        <a:t> </a:t>
                      </a:r>
                      <a:r>
                        <a:rPr lang="en-US" sz="1200" baseline="0" dirty="0"/>
                        <a:t>for the </a:t>
                      </a:r>
                      <a:r>
                        <a:rPr lang="en-US" sz="1200" b="1" baseline="0" dirty="0"/>
                        <a:t>purchase of a solar PV system</a:t>
                      </a:r>
                      <a:endParaRPr lang="en-US" sz="1200" b="1" dirty="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604130">
                <a:tc>
                  <a:txBody>
                    <a:bodyPr/>
                    <a:lstStyle/>
                    <a:p>
                      <a:pPr marL="0" indent="0">
                        <a:buFontTx/>
                        <a:buNone/>
                      </a:pPr>
                      <a:r>
                        <a:rPr lang="en-US" sz="1200" dirty="0"/>
                        <a:t>Feed-in tariff (FiT)</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dirty="0"/>
                        <a:t>A </a:t>
                      </a:r>
                      <a:r>
                        <a:rPr lang="en-US" sz="1200" b="1" dirty="0"/>
                        <a:t>long-term, guaranteed price </a:t>
                      </a:r>
                      <a:r>
                        <a:rPr lang="en-US" sz="1200" baseline="0" dirty="0"/>
                        <a:t>(often above prevailing market prices)</a:t>
                      </a:r>
                      <a:r>
                        <a:rPr lang="en-US" sz="1200" b="1" dirty="0"/>
                        <a:t> </a:t>
                      </a:r>
                      <a:r>
                        <a:rPr lang="en-US" sz="1200" dirty="0"/>
                        <a:t>for</a:t>
                      </a:r>
                      <a:r>
                        <a:rPr lang="en-US" sz="1200" baseline="0" dirty="0"/>
                        <a:t> generated electricity from a renewable source</a:t>
                      </a:r>
                    </a:p>
                    <a:p>
                      <a:pPr marL="177800" indent="-177800">
                        <a:spcBef>
                          <a:spcPts val="600"/>
                        </a:spcBef>
                      </a:pPr>
                      <a:r>
                        <a:rPr lang="en-US" sz="1200" baseline="0" dirty="0"/>
                        <a:t>Fixed price </a:t>
                      </a:r>
                      <a:r>
                        <a:rPr lang="en-US" sz="1200" b="1" baseline="0" dirty="0"/>
                        <a:t>eliminates market price risk </a:t>
                      </a:r>
                      <a:r>
                        <a:rPr lang="en-US" sz="1200" baseline="0" dirty="0"/>
                        <a:t>for developers </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20239818"/>
                  </a:ext>
                </a:extLst>
              </a:tr>
              <a:tr h="822645">
                <a:tc>
                  <a:txBody>
                    <a:bodyPr/>
                    <a:lstStyle/>
                    <a:p>
                      <a:pPr marL="0" indent="0">
                        <a:buFontTx/>
                        <a:buNone/>
                      </a:pPr>
                      <a:r>
                        <a:rPr lang="en-US" sz="1200" dirty="0"/>
                        <a:t>FiTs</a:t>
                      </a:r>
                      <a:r>
                        <a:rPr lang="en-US" sz="1200" baseline="0" dirty="0"/>
                        <a:t> through tender</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dirty="0"/>
                        <a:t>Developers </a:t>
                      </a:r>
                      <a:r>
                        <a:rPr lang="en-US" sz="1200" b="1" dirty="0"/>
                        <a:t>bid on FiTs</a:t>
                      </a:r>
                      <a:r>
                        <a:rPr lang="en-US" sz="1200" b="1" baseline="0" dirty="0"/>
                        <a:t> they will accept </a:t>
                      </a:r>
                      <a:r>
                        <a:rPr lang="en-US" sz="1200" baseline="0" dirty="0"/>
                        <a:t>for specified generation capacity</a:t>
                      </a:r>
                    </a:p>
                    <a:p>
                      <a:pPr marL="177800" indent="-177800">
                        <a:spcBef>
                          <a:spcPts val="600"/>
                        </a:spcBef>
                      </a:pPr>
                      <a:r>
                        <a:rPr lang="en-US" sz="1200" baseline="0" dirty="0"/>
                        <a:t>Government picks the </a:t>
                      </a:r>
                      <a:r>
                        <a:rPr lang="en-US" sz="1200" b="1" baseline="0" dirty="0"/>
                        <a:t>lowest bid</a:t>
                      </a:r>
                      <a:r>
                        <a:rPr lang="en-US" sz="1200" baseline="0" dirty="0"/>
                        <a:t>, leading to </a:t>
                      </a:r>
                      <a:r>
                        <a:rPr lang="en-US" sz="1200" b="1" baseline="0" dirty="0"/>
                        <a:t>lower overall costs </a:t>
                      </a:r>
                      <a:r>
                        <a:rPr lang="en-US" sz="1200" baseline="0" dirty="0"/>
                        <a:t>while still </a:t>
                      </a:r>
                      <a:r>
                        <a:rPr lang="en-US" sz="1200" b="1" baseline="0" dirty="0"/>
                        <a:t>eliminating market price risk for developers</a:t>
                      </a:r>
                    </a:p>
                    <a:p>
                      <a:pPr marL="177800" indent="-177800">
                        <a:spcBef>
                          <a:spcPts val="600"/>
                        </a:spcBef>
                      </a:pPr>
                      <a:r>
                        <a:rPr lang="en-US" sz="1200" b="1" baseline="0" dirty="0"/>
                        <a:t>Similar tender setup </a:t>
                      </a:r>
                      <a:r>
                        <a:rPr lang="en-US" sz="1200" baseline="0" dirty="0"/>
                        <a:t>can be used for </a:t>
                      </a:r>
                      <a:r>
                        <a:rPr lang="en-US" sz="1200" b="1" baseline="0" dirty="0"/>
                        <a:t>commercial power purchase agreements</a:t>
                      </a:r>
                      <a:endParaRPr lang="en-US" sz="1200" b="1"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dirty="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40712381"/>
                  </a:ext>
                </a:extLst>
              </a:tr>
              <a:tr h="604130">
                <a:tc>
                  <a:txBody>
                    <a:bodyPr/>
                    <a:lstStyle/>
                    <a:p>
                      <a:pPr marL="0" indent="0">
                        <a:buFontTx/>
                        <a:buNone/>
                      </a:pPr>
                      <a:r>
                        <a:rPr lang="en-US" sz="1200" dirty="0"/>
                        <a:t>Net metering</a:t>
                      </a:r>
                      <a:r>
                        <a:rPr lang="en-US" sz="1200" baseline="0" dirty="0"/>
                        <a:t> </a:t>
                      </a:r>
                      <a:br>
                        <a:rPr lang="en-US" sz="1200" baseline="0" dirty="0"/>
                      </a:br>
                      <a:r>
                        <a:rPr lang="en-US" sz="1200" baseline="0" dirty="0"/>
                        <a:t>(self-consumption)</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dirty="0"/>
                        <a:t>Policy allowing a utility customer to </a:t>
                      </a:r>
                      <a:r>
                        <a:rPr lang="en-US" sz="1200" b="1" dirty="0"/>
                        <a:t>subtract any power they generate from renewable sources </a:t>
                      </a:r>
                      <a:r>
                        <a:rPr lang="en-US" sz="1200" dirty="0"/>
                        <a:t>from the </a:t>
                      </a:r>
                      <a:r>
                        <a:rPr lang="en-US" sz="1200" b="1" dirty="0"/>
                        <a:t>power they consume</a:t>
                      </a:r>
                    </a:p>
                    <a:p>
                      <a:pPr marL="177800" indent="-177800">
                        <a:spcBef>
                          <a:spcPts val="600"/>
                        </a:spcBef>
                      </a:pPr>
                      <a:r>
                        <a:rPr lang="en-US" sz="1200" dirty="0"/>
                        <a:t>Customer </a:t>
                      </a:r>
                      <a:r>
                        <a:rPr lang="en-US" sz="1200" b="1" dirty="0"/>
                        <a:t>billed only for the</a:t>
                      </a:r>
                      <a:r>
                        <a:rPr lang="en-US" sz="1200" b="1" baseline="0" dirty="0"/>
                        <a:t> difference</a:t>
                      </a:r>
                      <a:r>
                        <a:rPr lang="en-US" sz="1200" baseline="0" dirty="0"/>
                        <a:t>, regardless of when the power was produced</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dirty="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30094211"/>
                  </a:ext>
                </a:extLst>
              </a:tr>
              <a:tr h="1131137">
                <a:tc>
                  <a:txBody>
                    <a:bodyPr/>
                    <a:lstStyle/>
                    <a:p>
                      <a:pPr marL="0" indent="0">
                        <a:buFontTx/>
                        <a:buNone/>
                      </a:pPr>
                      <a:r>
                        <a:rPr lang="en-US" sz="1200" dirty="0"/>
                        <a:t>Renewable Portfolio Standard (RPS)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dirty="0"/>
                        <a:t>A </a:t>
                      </a:r>
                      <a:r>
                        <a:rPr lang="en-US" sz="1200" b="1" dirty="0"/>
                        <a:t>regulatory mandate</a:t>
                      </a:r>
                      <a:r>
                        <a:rPr lang="en-US" sz="1200" b="1" baseline="0" dirty="0"/>
                        <a:t> </a:t>
                      </a:r>
                      <a:r>
                        <a:rPr lang="en-US" sz="1200" baseline="0" dirty="0"/>
                        <a:t>that requires </a:t>
                      </a:r>
                      <a:r>
                        <a:rPr lang="en-US" sz="1200" b="1" baseline="0" dirty="0"/>
                        <a:t>a certain percentage of electricity produced by utility providers in an area </a:t>
                      </a:r>
                      <a:r>
                        <a:rPr lang="en-US" sz="1200" baseline="0" dirty="0"/>
                        <a:t>to </a:t>
                      </a:r>
                      <a:r>
                        <a:rPr lang="en-US" sz="1200" b="1" baseline="0" dirty="0"/>
                        <a:t>come from renewable sources</a:t>
                      </a:r>
                    </a:p>
                    <a:p>
                      <a:pPr marL="177800" indent="-177800">
                        <a:spcBef>
                          <a:spcPts val="600"/>
                        </a:spcBef>
                      </a:pPr>
                      <a:r>
                        <a:rPr lang="en-US" sz="1200" baseline="0" dirty="0"/>
                        <a:t>A common feature of RPS is the </a:t>
                      </a:r>
                      <a:r>
                        <a:rPr lang="en-US" sz="1200" b="1" baseline="0" dirty="0"/>
                        <a:t>Renewable Energy Credit (REC) trading system</a:t>
                      </a:r>
                      <a:r>
                        <a:rPr lang="en-US" sz="1200" baseline="0" dirty="0"/>
                        <a:t>, which can </a:t>
                      </a:r>
                      <a:r>
                        <a:rPr lang="en-US" sz="1200" b="1" baseline="0" dirty="0"/>
                        <a:t>reduce compliance costs</a:t>
                      </a:r>
                    </a:p>
                    <a:p>
                      <a:pPr marL="177800" indent="-177800">
                        <a:spcBef>
                          <a:spcPts val="600"/>
                        </a:spcBef>
                      </a:pPr>
                      <a:r>
                        <a:rPr lang="en-US" sz="1200" baseline="0" dirty="0"/>
                        <a:t>A utility that generates more renewable electricity than required </a:t>
                      </a:r>
                      <a:r>
                        <a:rPr lang="en-US" sz="1200" b="1" baseline="0" dirty="0"/>
                        <a:t>may sell RECs to other utilities </a:t>
                      </a:r>
                      <a:r>
                        <a:rPr lang="en-US" sz="1200" baseline="0" dirty="0"/>
                        <a:t>that do not meet the RPS requirement</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dirty="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dirty="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dirty="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bl>
          </a:graphicData>
        </a:graphic>
      </p:graphicFrame>
    </p:spTree>
    <p:custDataLst>
      <p:tags r:id="rId1"/>
    </p:custDataLst>
    <p:extLst>
      <p:ext uri="{BB962C8B-B14F-4D97-AF65-F5344CB8AC3E}">
        <p14:creationId xmlns:p14="http://schemas.microsoft.com/office/powerpoint/2010/main" val="1049425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61059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7" name="think-cell data - do not delete"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US Inflation Reduction Act extends and improves solar investment and production tax credits</a:t>
            </a:r>
          </a:p>
        </p:txBody>
      </p:sp>
      <p:grpSp>
        <p:nvGrpSpPr>
          <p:cNvPr id="15" name="btfpColumnHeaderBox284602"/>
          <p:cNvGrpSpPr/>
          <p:nvPr>
            <p:custDataLst>
              <p:tags r:id="rId3"/>
            </p:custDataLst>
          </p:nvPr>
        </p:nvGrpSpPr>
        <p:grpSpPr>
          <a:xfrm>
            <a:off x="8378296" y="2383098"/>
            <a:ext cx="3483504" cy="324868"/>
            <a:chOff x="6366272" y="1264129"/>
            <a:chExt cx="5495528" cy="324868"/>
          </a:xfrm>
        </p:grpSpPr>
        <p:sp>
          <p:nvSpPr>
            <p:cNvPr id="16" name="btfpColumnHeaderBoxText284602"/>
            <p:cNvSpPr txBox="1"/>
            <p:nvPr/>
          </p:nvSpPr>
          <p:spPr bwMode="gray">
            <a:xfrm>
              <a:off x="6366272" y="1264129"/>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Solar Production Tax Credit (PTC)</a:t>
              </a:r>
            </a:p>
          </p:txBody>
        </p:sp>
        <p:cxnSp>
          <p:nvCxnSpPr>
            <p:cNvPr id="17" name="btfpColumnHeaderBoxLine284602"/>
            <p:cNvCxnSpPr/>
            <p:nvPr/>
          </p:nvCxnSpPr>
          <p:spPr bwMode="gray">
            <a:xfrm>
              <a:off x="6366272" y="1588997"/>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ColumnHeaderBox693473"/>
          <p:cNvGrpSpPr/>
          <p:nvPr>
            <p:custDataLst>
              <p:tags r:id="rId4"/>
            </p:custDataLst>
          </p:nvPr>
        </p:nvGrpSpPr>
        <p:grpSpPr>
          <a:xfrm>
            <a:off x="4354247" y="2383098"/>
            <a:ext cx="3482975" cy="318997"/>
            <a:chOff x="330200" y="1258665"/>
            <a:chExt cx="5495528" cy="318997"/>
          </a:xfrm>
        </p:grpSpPr>
        <p:sp>
          <p:nvSpPr>
            <p:cNvPr id="19" name="btfpColumnHeaderBoxText693473"/>
            <p:cNvSpPr txBox="1"/>
            <p:nvPr/>
          </p:nvSpPr>
          <p:spPr bwMode="gray">
            <a:xfrm>
              <a:off x="330200" y="1258665"/>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Solar Investment Tax Credit (ITC)</a:t>
              </a:r>
            </a:p>
          </p:txBody>
        </p:sp>
        <p:cxnSp>
          <p:nvCxnSpPr>
            <p:cNvPr id="20"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HeaderBox693473"/>
          <p:cNvGrpSpPr/>
          <p:nvPr>
            <p:custDataLst>
              <p:tags r:id="rId5"/>
            </p:custDataLst>
          </p:nvPr>
        </p:nvGrpSpPr>
        <p:grpSpPr>
          <a:xfrm>
            <a:off x="330200" y="2383098"/>
            <a:ext cx="3482975" cy="318997"/>
            <a:chOff x="330200" y="1258665"/>
            <a:chExt cx="5495528" cy="318997"/>
          </a:xfrm>
        </p:grpSpPr>
        <p:sp>
          <p:nvSpPr>
            <p:cNvPr id="23" name="btfpColumnHeaderBoxText693473"/>
            <p:cNvSpPr txBox="1"/>
            <p:nvPr/>
          </p:nvSpPr>
          <p:spPr bwMode="gray">
            <a:xfrm>
              <a:off x="330200" y="1258665"/>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Residential Solar Energy Credit</a:t>
              </a:r>
            </a:p>
          </p:txBody>
        </p:sp>
        <p:cxnSp>
          <p:nvCxnSpPr>
            <p:cNvPr id="24"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gray">
          <a:xfrm>
            <a:off x="330200" y="2009083"/>
            <a:ext cx="3482975"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dirty="0">
                <a:solidFill>
                  <a:schemeClr val="bg1"/>
                </a:solidFill>
              </a:rPr>
              <a:t>Homeowners</a:t>
            </a:r>
          </a:p>
        </p:txBody>
      </p:sp>
      <p:sp>
        <p:nvSpPr>
          <p:cNvPr id="26" name="Rectangle 25"/>
          <p:cNvSpPr/>
          <p:nvPr/>
        </p:nvSpPr>
        <p:spPr bwMode="gray">
          <a:xfrm>
            <a:off x="4354513" y="2009083"/>
            <a:ext cx="7507287"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dirty="0">
                <a:solidFill>
                  <a:schemeClr val="bg1"/>
                </a:solidFill>
              </a:rPr>
              <a:t>Businesses</a:t>
            </a:r>
          </a:p>
        </p:txBody>
      </p:sp>
      <p:sp>
        <p:nvSpPr>
          <p:cNvPr id="32" name="btfpNotesBox368131">
            <a:hlinkClick r:id="rId15"/>
          </p:cNvPr>
          <p:cNvSpPr txBox="1"/>
          <p:nvPr>
            <p:custDataLst>
              <p:tags r:id="rId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a:solidFill>
                  <a:srgbClr val="000000"/>
                </a:solidFill>
                <a:hlinkClick r:id="rId16"/>
              </a:rPr>
              <a:t>US DOE, Homeowner’s Guide</a:t>
            </a:r>
            <a:r>
              <a:rPr lang="en-US" sz="800" dirty="0">
                <a:solidFill>
                  <a:srgbClr val="000000"/>
                </a:solidFill>
              </a:rPr>
              <a:t>; </a:t>
            </a:r>
            <a:r>
              <a:rPr lang="en-US" sz="800" dirty="0">
                <a:solidFill>
                  <a:srgbClr val="000000"/>
                </a:solidFill>
                <a:hlinkClick r:id="rId15"/>
              </a:rPr>
              <a:t>US DOE, Federal Solar Tax Credits</a:t>
            </a:r>
            <a:endParaRPr lang="en-US" sz="800" dirty="0">
              <a:solidFill>
                <a:srgbClr val="000000"/>
              </a:solidFill>
            </a:endParaRP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17"/>
              </a:rPr>
              <a:t>Gernot Wagner</a:t>
            </a:r>
            <a:r>
              <a:rPr lang="en-US" sz="800" dirty="0">
                <a:solidFill>
                  <a:srgbClr val="000000"/>
                </a:solidFill>
              </a:rPr>
              <a:t> (23 September 2024); share/adapt </a:t>
            </a:r>
            <a:r>
              <a:rPr lang="en-US" sz="800" dirty="0">
                <a:solidFill>
                  <a:srgbClr val="000000"/>
                </a:solidFill>
                <a:hlinkClick r:id="rId18"/>
              </a:rPr>
              <a:t>with attribution</a:t>
            </a:r>
            <a:r>
              <a:rPr lang="en-US" sz="800" dirty="0">
                <a:solidFill>
                  <a:srgbClr val="000000"/>
                </a:solidFill>
              </a:rPr>
              <a:t>. Contact: </a:t>
            </a:r>
            <a:r>
              <a:rPr lang="en-US" sz="800" dirty="0">
                <a:solidFill>
                  <a:srgbClr val="000000"/>
                </a:solidFill>
                <a:hlinkClick r:id="rId19"/>
              </a:rPr>
              <a:t>gwagner@columbia.edu</a:t>
            </a:r>
            <a:r>
              <a:rPr lang="en-US" sz="800" dirty="0">
                <a:solidFill>
                  <a:srgbClr val="000000"/>
                </a:solidFill>
              </a:rPr>
              <a:t> </a:t>
            </a:r>
          </a:p>
        </p:txBody>
      </p:sp>
      <p:sp>
        <p:nvSpPr>
          <p:cNvPr id="33" name="btfpBulletedList239144"/>
          <p:cNvSpPr txBox="1"/>
          <p:nvPr>
            <p:custDataLst>
              <p:tags r:id="rId7"/>
            </p:custDataLst>
          </p:nvPr>
        </p:nvSpPr>
        <p:spPr bwMode="gray">
          <a:xfrm>
            <a:off x="330200" y="3994689"/>
            <a:ext cx="3482975" cy="1750085"/>
          </a:xfrm>
          <a:prstGeom prst="rect">
            <a:avLst/>
          </a:prstGeom>
          <a:noFill/>
        </p:spPr>
        <p:txBody>
          <a:bodyPr vert="horz" wrap="square" lIns="36000" tIns="36000" rIns="36000" bIns="36000" rtlCol="0">
            <a:spAutoFit/>
          </a:bodyPr>
          <a:lstStyle/>
          <a:p>
            <a:pPr>
              <a:spcBef>
                <a:spcPts val="900"/>
              </a:spcBef>
            </a:pPr>
            <a:r>
              <a:rPr lang="en-US" sz="1100" b="1" dirty="0"/>
              <a:t>Expenses covered</a:t>
            </a:r>
            <a:r>
              <a:rPr lang="en-US" sz="1100" dirty="0"/>
              <a:t> </a:t>
            </a:r>
            <a:r>
              <a:rPr lang="en-US" sz="1100" b="1" dirty="0"/>
              <a:t>by the tax credit include</a:t>
            </a:r>
            <a:r>
              <a:rPr lang="en-US" sz="1100" dirty="0"/>
              <a:t>:</a:t>
            </a:r>
          </a:p>
          <a:p>
            <a:pPr lvl="1">
              <a:spcBef>
                <a:spcPts val="300"/>
              </a:spcBef>
            </a:pPr>
            <a:r>
              <a:rPr lang="en-US" sz="900" dirty="0"/>
              <a:t>Solar PV panels or cells</a:t>
            </a:r>
          </a:p>
          <a:p>
            <a:pPr lvl="1">
              <a:spcBef>
                <a:spcPts val="300"/>
              </a:spcBef>
            </a:pPr>
            <a:r>
              <a:rPr lang="en-US" sz="900" dirty="0"/>
              <a:t>Contract labor for installation</a:t>
            </a:r>
          </a:p>
          <a:p>
            <a:pPr lvl="1">
              <a:spcBef>
                <a:spcPts val="300"/>
              </a:spcBef>
            </a:pPr>
            <a:r>
              <a:rPr lang="en-US" sz="900" dirty="0"/>
              <a:t>Balance-of-system equipment</a:t>
            </a:r>
          </a:p>
          <a:p>
            <a:pPr lvl="1">
              <a:spcBef>
                <a:spcPts val="300"/>
              </a:spcBef>
            </a:pPr>
            <a:r>
              <a:rPr lang="en-US" sz="900" dirty="0"/>
              <a:t>Energy storage </a:t>
            </a:r>
          </a:p>
          <a:p>
            <a:pPr lvl="1">
              <a:spcBef>
                <a:spcPts val="300"/>
              </a:spcBef>
            </a:pPr>
            <a:r>
              <a:rPr lang="en-US" sz="900" dirty="0"/>
              <a:t>Sales tax</a:t>
            </a:r>
          </a:p>
          <a:p>
            <a:pPr>
              <a:spcBef>
                <a:spcPts val="900"/>
              </a:spcBef>
            </a:pPr>
            <a:r>
              <a:rPr lang="en-US" sz="1100" dirty="0"/>
              <a:t>The tax credit can also be used </a:t>
            </a:r>
            <a:r>
              <a:rPr lang="en-US" sz="1100" b="1" dirty="0"/>
              <a:t>against participation in an off-site community solar project</a:t>
            </a:r>
            <a:endParaRPr lang="en-US" sz="1100" dirty="0"/>
          </a:p>
        </p:txBody>
      </p:sp>
      <p:sp>
        <p:nvSpPr>
          <p:cNvPr id="35" name="btfpBulletedList239144"/>
          <p:cNvSpPr txBox="1"/>
          <p:nvPr>
            <p:custDataLst>
              <p:tags r:id="rId8"/>
            </p:custDataLst>
          </p:nvPr>
        </p:nvSpPr>
        <p:spPr bwMode="gray">
          <a:xfrm>
            <a:off x="8374063" y="3994689"/>
            <a:ext cx="3482975" cy="1242254"/>
          </a:xfrm>
          <a:prstGeom prst="rect">
            <a:avLst/>
          </a:prstGeom>
          <a:noFill/>
        </p:spPr>
        <p:txBody>
          <a:bodyPr vert="horz" wrap="square" lIns="36000" tIns="36000" rIns="36000" bIns="36000" rtlCol="0">
            <a:spAutoFit/>
          </a:bodyPr>
          <a:lstStyle/>
          <a:p>
            <a:r>
              <a:rPr lang="en-US" sz="1100" dirty="0"/>
              <a:t>The tax credit </a:t>
            </a:r>
            <a:r>
              <a:rPr lang="en-US" sz="1100" b="1" dirty="0"/>
              <a:t>begins phasing out in 2032 </a:t>
            </a:r>
            <a:r>
              <a:rPr lang="en-US" sz="1100" dirty="0"/>
              <a:t>and </a:t>
            </a:r>
            <a:r>
              <a:rPr lang="en-US" sz="1100" b="1" dirty="0"/>
              <a:t>ends by 2035</a:t>
            </a:r>
            <a:r>
              <a:rPr lang="en-US" sz="1100" dirty="0"/>
              <a:t>, or when the US treasury secretary determines there has been a 75% reduction in annual greenhouse gas emissions.</a:t>
            </a:r>
          </a:p>
          <a:p>
            <a:r>
              <a:rPr lang="en-US" sz="1100" dirty="0"/>
              <a:t>Large-scale utility farms that have access to ample sunshine are likely to benefit from the PTC.</a:t>
            </a:r>
          </a:p>
        </p:txBody>
      </p:sp>
      <p:sp>
        <p:nvSpPr>
          <p:cNvPr id="29" name="btfpBulletedList239144"/>
          <p:cNvSpPr txBox="1"/>
          <p:nvPr>
            <p:custDataLst>
              <p:tags r:id="rId9"/>
            </p:custDataLst>
          </p:nvPr>
        </p:nvSpPr>
        <p:spPr bwMode="gray">
          <a:xfrm>
            <a:off x="4362185" y="3994689"/>
            <a:ext cx="3482975" cy="1457698"/>
          </a:xfrm>
          <a:prstGeom prst="rect">
            <a:avLst/>
          </a:prstGeom>
          <a:noFill/>
        </p:spPr>
        <p:txBody>
          <a:bodyPr vert="horz" wrap="square" lIns="36000" tIns="36000" rIns="36000" bIns="36000" rtlCol="0">
            <a:spAutoFit/>
          </a:bodyPr>
          <a:lstStyle/>
          <a:p>
            <a:r>
              <a:rPr lang="en-US" sz="1100" b="1" dirty="0"/>
              <a:t>Expenses covered by the tax credit include</a:t>
            </a:r>
            <a:r>
              <a:rPr lang="en-US" sz="1100" dirty="0"/>
              <a:t>:</a:t>
            </a:r>
          </a:p>
          <a:p>
            <a:pPr lvl="1"/>
            <a:r>
              <a:rPr lang="en-US" sz="900" dirty="0"/>
              <a:t>Solar PV panels, inverters, racking, balance-of-system equipment, and associated sales and use taxes</a:t>
            </a:r>
          </a:p>
          <a:p>
            <a:pPr lvl="1"/>
            <a:r>
              <a:rPr lang="en-US" sz="900" dirty="0"/>
              <a:t>Installation costs</a:t>
            </a:r>
          </a:p>
          <a:p>
            <a:pPr lvl="1"/>
            <a:r>
              <a:rPr lang="en-US" sz="900" dirty="0"/>
              <a:t>Step-up transformer, circuit breakers, and surge arrestors</a:t>
            </a:r>
          </a:p>
          <a:p>
            <a:pPr lvl="1"/>
            <a:r>
              <a:rPr lang="en-US" sz="900" dirty="0"/>
              <a:t>Energy storage devices </a:t>
            </a:r>
          </a:p>
          <a:p>
            <a:pPr lvl="1"/>
            <a:r>
              <a:rPr lang="en-US" sz="900" dirty="0"/>
              <a:t>Interconnection costs (for projects of 5 MW or less)</a:t>
            </a:r>
          </a:p>
        </p:txBody>
      </p:sp>
      <p:grpSp>
        <p:nvGrpSpPr>
          <p:cNvPr id="27" name="btfpConclusionArrow416297"/>
          <p:cNvGrpSpPr/>
          <p:nvPr>
            <p:custDataLst>
              <p:tags r:id="rId10"/>
            </p:custDataLst>
          </p:nvPr>
        </p:nvGrpSpPr>
        <p:grpSpPr>
          <a:xfrm>
            <a:off x="4354246" y="5390837"/>
            <a:ext cx="7507552" cy="360362"/>
            <a:chOff x="-711496" y="909638"/>
            <a:chExt cx="11531598" cy="360362"/>
          </a:xfrm>
          <a:solidFill>
            <a:schemeClr val="accent1"/>
          </a:solidFill>
        </p:grpSpPr>
        <p:sp>
          <p:nvSpPr>
            <p:cNvPr id="30" name="btfpConclusionArrowPointer416297"/>
            <p:cNvSpPr/>
            <p:nvPr/>
          </p:nvSpPr>
          <p:spPr bwMode="gray">
            <a:xfrm>
              <a:off x="4390083" y="909638"/>
              <a:ext cx="1328440" cy="360362"/>
            </a:xfrm>
            <a:prstGeom prst="downArrow">
              <a:avLst>
                <a:gd name="adj1" fmla="val 50000"/>
                <a:gd name="adj2" fmla="val 70000"/>
              </a:avLst>
            </a:prstGeom>
            <a:grp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cxnSp>
          <p:nvCxnSpPr>
            <p:cNvPr id="31" name="btfpConclusionArrowLineLeft416297"/>
            <p:cNvCxnSpPr/>
            <p:nvPr/>
          </p:nvCxnSpPr>
          <p:spPr bwMode="gray">
            <a:xfrm>
              <a:off x="-711496"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nclusionArrowLineRight416297"/>
            <p:cNvCxnSpPr/>
            <p:nvPr/>
          </p:nvCxnSpPr>
          <p:spPr bwMode="gray">
            <a:xfrm>
              <a:off x="5585679"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7" name="btfpConclusionArrowText416297"/>
          <p:cNvSpPr txBox="1"/>
          <p:nvPr/>
        </p:nvSpPr>
        <p:spPr bwMode="gray">
          <a:xfrm>
            <a:off x="4349485" y="5813434"/>
            <a:ext cx="7507553" cy="587660"/>
          </a:xfrm>
          <a:prstGeom prst="rect">
            <a:avLst/>
          </a:prstGeom>
          <a:noFill/>
        </p:spPr>
        <p:txBody>
          <a:bodyPr vert="horz" wrap="square" lIns="36036" tIns="36036" rIns="36036" bIns="180181" rtlCol="0" anchor="ctr">
            <a:spAutoFit/>
          </a:bodyPr>
          <a:lstStyle/>
          <a:p>
            <a:pPr marL="0" indent="0" algn="ctr">
              <a:spcBef>
                <a:spcPts val="0"/>
              </a:spcBef>
              <a:buNone/>
            </a:pPr>
            <a:r>
              <a:rPr lang="en-US" sz="1200" b="1" dirty="0">
                <a:solidFill>
                  <a:schemeClr val="accent1"/>
                </a:solidFill>
              </a:rPr>
              <a:t>Business owners cannot claim the ITC and PTC for the same solar PV installation. In general, large-scale projects that are expected to generate lots of electricity benefit more from the PTC.</a:t>
            </a:r>
          </a:p>
        </p:txBody>
      </p:sp>
      <p:sp>
        <p:nvSpPr>
          <p:cNvPr id="9" name="Rectangle 8"/>
          <p:cNvSpPr/>
          <p:nvPr/>
        </p:nvSpPr>
        <p:spPr bwMode="gray">
          <a:xfrm>
            <a:off x="382283" y="2770821"/>
            <a:ext cx="3378808" cy="9601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dirty="0">
                <a:solidFill>
                  <a:schemeClr val="accent1"/>
                </a:solidFill>
              </a:rPr>
              <a:t>30%</a:t>
            </a:r>
          </a:p>
          <a:p>
            <a:pPr marL="0" indent="0" algn="ctr">
              <a:spcBef>
                <a:spcPts val="600"/>
              </a:spcBef>
              <a:buNone/>
            </a:pPr>
            <a:r>
              <a:rPr lang="en-US" sz="1100" dirty="0">
                <a:solidFill>
                  <a:schemeClr val="tx1"/>
                </a:solidFill>
              </a:rPr>
              <a:t>of the </a:t>
            </a:r>
            <a:r>
              <a:rPr lang="en-US" sz="1100" b="1" dirty="0">
                <a:solidFill>
                  <a:schemeClr val="tx1"/>
                </a:solidFill>
              </a:rPr>
              <a:t>expenses of an installed solar PV system </a:t>
            </a:r>
            <a:r>
              <a:rPr lang="en-US" sz="1100" dirty="0">
                <a:solidFill>
                  <a:schemeClr val="tx1"/>
                </a:solidFill>
              </a:rPr>
              <a:t>can be </a:t>
            </a:r>
            <a:r>
              <a:rPr lang="en-US" sz="1100" b="1" dirty="0">
                <a:solidFill>
                  <a:schemeClr val="tx1"/>
                </a:solidFill>
              </a:rPr>
              <a:t>subtracted from federal income taxes</a:t>
            </a:r>
          </a:p>
        </p:txBody>
      </p:sp>
      <p:sp>
        <p:nvSpPr>
          <p:cNvPr id="39" name="Rectangle 38"/>
          <p:cNvSpPr/>
          <p:nvPr/>
        </p:nvSpPr>
        <p:spPr bwMode="gray">
          <a:xfrm>
            <a:off x="4414268"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dirty="0">
                <a:solidFill>
                  <a:schemeClr val="accent1"/>
                </a:solidFill>
              </a:rPr>
              <a:t>30%</a:t>
            </a:r>
          </a:p>
          <a:p>
            <a:pPr marL="0" indent="0" algn="ctr">
              <a:spcBef>
                <a:spcPts val="600"/>
              </a:spcBef>
              <a:buNone/>
            </a:pPr>
            <a:r>
              <a:rPr lang="en-US" sz="1100" dirty="0">
                <a:solidFill>
                  <a:schemeClr val="tx1"/>
                </a:solidFill>
              </a:rPr>
              <a:t>of the </a:t>
            </a:r>
            <a:r>
              <a:rPr lang="en-US" sz="1100" b="1" dirty="0">
                <a:solidFill>
                  <a:schemeClr val="tx1"/>
                </a:solidFill>
              </a:rPr>
              <a:t>expenses of an installed solar PV system </a:t>
            </a:r>
            <a:r>
              <a:rPr lang="en-US" sz="1100" dirty="0">
                <a:solidFill>
                  <a:schemeClr val="tx1"/>
                </a:solidFill>
              </a:rPr>
              <a:t>can be </a:t>
            </a:r>
            <a:r>
              <a:rPr lang="en-US" sz="1100" b="1" dirty="0">
                <a:solidFill>
                  <a:schemeClr val="tx1"/>
                </a:solidFill>
              </a:rPr>
              <a:t>subtracted from federal income taxes</a:t>
            </a:r>
          </a:p>
          <a:p>
            <a:pPr marL="0" indent="0" algn="ctr">
              <a:spcBef>
                <a:spcPts val="600"/>
              </a:spcBef>
              <a:buNone/>
            </a:pPr>
            <a:r>
              <a:rPr lang="en-US" sz="1100" i="1" dirty="0">
                <a:solidFill>
                  <a:schemeClr val="tx1"/>
                </a:solidFill>
              </a:rPr>
              <a:t>(up to </a:t>
            </a:r>
            <a:r>
              <a:rPr lang="en-US" sz="1100" b="1" i="1" dirty="0">
                <a:solidFill>
                  <a:schemeClr val="tx1"/>
                </a:solidFill>
              </a:rPr>
              <a:t>50% </a:t>
            </a:r>
            <a:r>
              <a:rPr lang="en-US" sz="1100" i="1" dirty="0">
                <a:solidFill>
                  <a:schemeClr val="tx1"/>
                </a:solidFill>
              </a:rPr>
              <a:t>if certain conditions are met)</a:t>
            </a:r>
          </a:p>
        </p:txBody>
      </p:sp>
      <p:sp>
        <p:nvSpPr>
          <p:cNvPr id="40" name="Rectangle 39"/>
          <p:cNvSpPr/>
          <p:nvPr/>
        </p:nvSpPr>
        <p:spPr bwMode="gray">
          <a:xfrm>
            <a:off x="8423227"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dirty="0">
                <a:solidFill>
                  <a:schemeClr val="accent1"/>
                </a:solidFill>
              </a:rPr>
              <a:t>¢2.75 per kWh</a:t>
            </a:r>
          </a:p>
          <a:p>
            <a:pPr marL="0" indent="0" algn="ctr">
              <a:spcBef>
                <a:spcPts val="600"/>
              </a:spcBef>
              <a:buNone/>
            </a:pPr>
            <a:r>
              <a:rPr lang="en-US" sz="1100" dirty="0">
                <a:solidFill>
                  <a:schemeClr val="tx1"/>
                </a:solidFill>
              </a:rPr>
              <a:t>of produced solar energy can </a:t>
            </a:r>
            <a:r>
              <a:rPr lang="en-US" sz="1100" b="1" dirty="0">
                <a:solidFill>
                  <a:schemeClr val="tx1"/>
                </a:solidFill>
              </a:rPr>
              <a:t>be</a:t>
            </a:r>
            <a:br>
              <a:rPr lang="en-US" sz="1100" b="1" dirty="0">
                <a:solidFill>
                  <a:schemeClr val="tx1"/>
                </a:solidFill>
              </a:rPr>
            </a:br>
            <a:r>
              <a:rPr lang="en-US" sz="1100" b="1" dirty="0">
                <a:solidFill>
                  <a:schemeClr val="tx1"/>
                </a:solidFill>
              </a:rPr>
              <a:t>subtracted from federal income taxes</a:t>
            </a:r>
          </a:p>
          <a:p>
            <a:pPr marL="0" indent="0" algn="ctr">
              <a:spcBef>
                <a:spcPts val="600"/>
              </a:spcBef>
              <a:buNone/>
            </a:pPr>
            <a:r>
              <a:rPr lang="en-US" sz="1100" i="1" dirty="0">
                <a:solidFill>
                  <a:schemeClr val="tx1"/>
                </a:solidFill>
              </a:rPr>
              <a:t>(up to </a:t>
            </a:r>
            <a:r>
              <a:rPr lang="en-US" sz="1100" b="1" i="1" dirty="0">
                <a:solidFill>
                  <a:schemeClr val="tx1"/>
                </a:solidFill>
              </a:rPr>
              <a:t>¢3.35 </a:t>
            </a:r>
            <a:r>
              <a:rPr lang="en-US" sz="1100" i="1" dirty="0">
                <a:solidFill>
                  <a:schemeClr val="tx1"/>
                </a:solidFill>
              </a:rPr>
              <a:t>if certain conditions are met)</a:t>
            </a:r>
          </a:p>
        </p:txBody>
      </p:sp>
      <p:sp>
        <p:nvSpPr>
          <p:cNvPr id="8" name="TextBox 7">
            <a:extLst>
              <a:ext uri="{FF2B5EF4-FFF2-40B4-BE49-F238E27FC236}">
                <a16:creationId xmlns:a16="http://schemas.microsoft.com/office/drawing/2014/main" id="{921FBDA2-FAE9-6519-13E1-8318D9705160}"/>
              </a:ext>
            </a:extLst>
          </p:cNvPr>
          <p:cNvSpPr txBox="1"/>
          <p:nvPr/>
        </p:nvSpPr>
        <p:spPr bwMode="gray">
          <a:xfrm>
            <a:off x="330199" y="1404068"/>
            <a:ext cx="11471836" cy="584775"/>
          </a:xfrm>
          <a:prstGeom prst="rect">
            <a:avLst/>
          </a:prstGeom>
          <a:noFill/>
        </p:spPr>
        <p:txBody>
          <a:bodyPr wrap="square">
            <a:spAutoFit/>
          </a:bodyPr>
          <a:lstStyle/>
          <a:p>
            <a:pPr marL="0" indent="0">
              <a:buNone/>
            </a:pPr>
            <a:r>
              <a:rPr lang="en-US" sz="1600" dirty="0">
                <a:solidFill>
                  <a:schemeClr val="tx1"/>
                </a:solidFill>
              </a:rPr>
              <a:t>The residential and commercial solar </a:t>
            </a:r>
            <a:r>
              <a:rPr lang="en-US" dirty="0"/>
              <a:t>investment tax credits</a:t>
            </a:r>
            <a:r>
              <a:rPr lang="en-US" sz="1600" dirty="0">
                <a:solidFill>
                  <a:schemeClr val="tx1"/>
                </a:solidFill>
              </a:rPr>
              <a:t> have helped the US solar industry </a:t>
            </a:r>
            <a:r>
              <a:rPr lang="en-US" sz="1600" b="1" dirty="0">
                <a:solidFill>
                  <a:schemeClr val="tx1"/>
                </a:solidFill>
              </a:rPr>
              <a:t>grow by a factor of more than 200x</a:t>
            </a:r>
            <a:r>
              <a:rPr lang="en-US" sz="1600" dirty="0">
                <a:solidFill>
                  <a:schemeClr val="tx1"/>
                </a:solidFill>
              </a:rPr>
              <a:t> since it was implemented in 2006, with an average annual growth of 33% over the past decade alone</a:t>
            </a:r>
          </a:p>
        </p:txBody>
      </p:sp>
    </p:spTree>
    <p:custDataLst>
      <p:tags r:id="rId1"/>
    </p:custDataLst>
    <p:extLst>
      <p:ext uri="{BB962C8B-B14F-4D97-AF65-F5344CB8AC3E}">
        <p14:creationId xmlns:p14="http://schemas.microsoft.com/office/powerpoint/2010/main" val="78073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2650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New </a:t>
            </a:r>
            <a:r>
              <a:rPr lang="en-US" b="1" dirty="0">
                <a:solidFill>
                  <a:srgbClr val="000000"/>
                </a:solidFill>
              </a:rPr>
              <a:t>transferability rule provides simple fungibility to investors, reducing soft costs and eliminating uncertainties</a:t>
            </a:r>
          </a:p>
        </p:txBody>
      </p:sp>
      <p:sp>
        <p:nvSpPr>
          <p:cNvPr id="47" name="btfpNotesBox541838"/>
          <p:cNvSpPr txBox="1"/>
          <p:nvPr>
            <p:custDataLst>
              <p:tags r:id="rId3"/>
            </p:custDataLst>
          </p:nvPr>
        </p:nvSpPr>
        <p:spPr bwMode="gray">
          <a:xfrm>
            <a:off x="329184" y="6400800"/>
            <a:ext cx="9220996"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9"/>
              </a:rPr>
              <a:t>ACORE</a:t>
            </a:r>
            <a:r>
              <a:rPr lang="en-US" sz="800" dirty="0">
                <a:solidFill>
                  <a:srgbClr val="000000"/>
                </a:solidFill>
              </a:rPr>
              <a:t>; </a:t>
            </a:r>
            <a:r>
              <a:rPr lang="en-US" sz="800" dirty="0">
                <a:solidFill>
                  <a:srgbClr val="000000"/>
                </a:solidFill>
                <a:hlinkClick r:id="rId10"/>
              </a:rPr>
              <a:t>Bloomberg Tax</a:t>
            </a:r>
            <a:r>
              <a:rPr lang="en-US" sz="800" dirty="0">
                <a:solidFill>
                  <a:srgbClr val="000000"/>
                </a:solidFill>
              </a:rPr>
              <a:t>; </a:t>
            </a:r>
            <a:r>
              <a:rPr lang="en-US" sz="800" dirty="0">
                <a:solidFill>
                  <a:srgbClr val="000000"/>
                </a:solidFill>
                <a:hlinkClick r:id="rId11"/>
              </a:rPr>
              <a:t>David Riester, Segue</a:t>
            </a:r>
            <a:r>
              <a:rPr lang="en-US" sz="800" dirty="0">
                <a:solidFill>
                  <a:srgbClr val="000000"/>
                </a:solidFill>
              </a:rPr>
              <a:t>, </a:t>
            </a:r>
            <a:r>
              <a:rPr lang="en-US" sz="800" dirty="0">
                <a:solidFill>
                  <a:srgbClr val="000000"/>
                </a:solidFill>
                <a:hlinkClick r:id="rId12"/>
              </a:rPr>
              <a:t>White &amp; Case</a:t>
            </a:r>
            <a:endParaRPr lang="en-US" sz="800" dirty="0">
              <a:solidFill>
                <a:srgbClr val="000000"/>
              </a:solidFill>
            </a:endParaRPr>
          </a:p>
          <a:p>
            <a:pPr marL="0" indent="0">
              <a:spcBef>
                <a:spcPts val="0"/>
              </a:spcBef>
              <a:buNone/>
            </a:pPr>
            <a:r>
              <a:rPr lang="en-US" sz="800" dirty="0">
                <a:solidFill>
                  <a:srgbClr val="000000"/>
                </a:solidFill>
              </a:rPr>
              <a:t>Credit: Taicheng Jin, Isabel Hoyos, Hyae Ryung Kim, and </a:t>
            </a:r>
            <a:r>
              <a:rPr lang="en-US" sz="800" dirty="0">
                <a:solidFill>
                  <a:srgbClr val="000000"/>
                </a:solidFill>
                <a:hlinkClick r:id="rId13"/>
              </a:rPr>
              <a:t>Gernot Wagner</a:t>
            </a:r>
            <a:r>
              <a:rPr lang="en-US" sz="800" dirty="0">
                <a:solidFill>
                  <a:srgbClr val="000000"/>
                </a:solidFill>
              </a:rPr>
              <a:t> (23 September 2024); share/adapt </a:t>
            </a:r>
            <a:r>
              <a:rPr lang="en-US" sz="800" dirty="0">
                <a:solidFill>
                  <a:srgbClr val="000000"/>
                </a:solidFill>
                <a:hlinkClick r:id="rId14"/>
              </a:rPr>
              <a:t>with attribution</a:t>
            </a:r>
            <a:r>
              <a:rPr lang="en-US" sz="800" dirty="0">
                <a:solidFill>
                  <a:srgbClr val="000000"/>
                </a:solidFill>
              </a:rPr>
              <a:t>. Contact: </a:t>
            </a:r>
            <a:r>
              <a:rPr lang="en-US" sz="800" dirty="0">
                <a:solidFill>
                  <a:srgbClr val="000000"/>
                </a:solidFill>
                <a:hlinkClick r:id="rId15"/>
              </a:rPr>
              <a:t>gwagner@columbia.edu</a:t>
            </a:r>
            <a:r>
              <a:rPr lang="en-US" sz="800" dirty="0">
                <a:solidFill>
                  <a:srgbClr val="000000"/>
                </a:solidFill>
              </a:rPr>
              <a:t> </a:t>
            </a:r>
          </a:p>
        </p:txBody>
      </p:sp>
      <p:sp>
        <p:nvSpPr>
          <p:cNvPr id="8" name="Rectangle 7">
            <a:extLst>
              <a:ext uri="{FF2B5EF4-FFF2-40B4-BE49-F238E27FC236}">
                <a16:creationId xmlns:a16="http://schemas.microsoft.com/office/drawing/2014/main" id="{B4B57EF7-921E-5CFA-5822-C81A4CEC0948}"/>
              </a:ext>
            </a:extLst>
          </p:cNvPr>
          <p:cNvSpPr/>
          <p:nvPr/>
        </p:nvSpPr>
        <p:spPr bwMode="gray">
          <a:xfrm>
            <a:off x="6096000" y="1554480"/>
            <a:ext cx="5765800" cy="47486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400" b="1" dirty="0">
                <a:solidFill>
                  <a:srgbClr val="000000"/>
                </a:solidFill>
              </a:rPr>
              <a:t>Observations</a:t>
            </a:r>
            <a:endParaRPr lang="en-US" sz="1400" dirty="0">
              <a:solidFill>
                <a:schemeClr val="tx1"/>
              </a:solidFill>
            </a:endParaRPr>
          </a:p>
          <a:p>
            <a:pPr fontAlgn="base">
              <a:spcBef>
                <a:spcPts val="600"/>
              </a:spcBef>
            </a:pPr>
            <a:r>
              <a:rPr lang="en-US" sz="1100" b="1" dirty="0">
                <a:solidFill>
                  <a:schemeClr val="tx1"/>
                </a:solidFill>
              </a:rPr>
              <a:t>IRA allows sponsors without tax appetite to sell ITC to a third party, but direct transfer has disadvantages for the sponsor</a:t>
            </a:r>
            <a:r>
              <a:rPr lang="en-US" sz="1100" dirty="0">
                <a:solidFill>
                  <a:schemeClr val="tx1"/>
                </a:solidFill>
              </a:rPr>
              <a:t>.</a:t>
            </a:r>
            <a:r>
              <a:rPr lang="en-US" sz="1100" b="1" dirty="0">
                <a:solidFill>
                  <a:schemeClr val="tx1"/>
                </a:solidFill>
                <a:sym typeface="Wingdings" pitchFamily="2" charset="2"/>
              </a:rPr>
              <a:t> </a:t>
            </a:r>
          </a:p>
          <a:p>
            <a:pPr fontAlgn="base">
              <a:spcBef>
                <a:spcPts val="600"/>
              </a:spcBef>
            </a:pPr>
            <a:r>
              <a:rPr lang="en-US" sz="1100" dirty="0">
                <a:solidFill>
                  <a:schemeClr val="tx1"/>
                </a:solidFill>
              </a:rPr>
              <a:t>New hybrid structures, in addition to the traditional P-flip, inverted lease, and sale leasebacks, help address challenges.</a:t>
            </a:r>
          </a:p>
          <a:p>
            <a:pPr fontAlgn="base">
              <a:spcBef>
                <a:spcPts val="600"/>
              </a:spcBef>
            </a:pPr>
            <a:r>
              <a:rPr lang="en-US" sz="1100" b="1" dirty="0">
                <a:solidFill>
                  <a:schemeClr val="tx1"/>
                </a:solidFill>
              </a:rPr>
              <a:t>A solution to the chicken-and-egg problem: </a:t>
            </a:r>
          </a:p>
          <a:p>
            <a:pPr lvl="1" fontAlgn="base"/>
            <a:r>
              <a:rPr lang="en-US" sz="900" dirty="0">
                <a:solidFill>
                  <a:schemeClr val="tx1"/>
                </a:solidFill>
              </a:rPr>
              <a:t>Elegant solution to various risks that plague development (EPC, off-take, and financing), increasing project value &amp; viability through decreased risk premium &amp; debt load.</a:t>
            </a:r>
          </a:p>
          <a:p>
            <a:pPr lvl="1" fontAlgn="base"/>
            <a:r>
              <a:rPr lang="en-US" sz="900" dirty="0">
                <a:solidFill>
                  <a:schemeClr val="tx1"/>
                </a:solidFill>
              </a:rPr>
              <a:t>Tax appetite prompts a tax equity check which help assure lenders and secures construction financing, positively (albeit indirectly) impacting a project viability</a:t>
            </a:r>
            <a:endParaRPr lang="en-US" sz="1100" dirty="0">
              <a:solidFill>
                <a:schemeClr val="tx1"/>
              </a:solidFill>
            </a:endParaRPr>
          </a:p>
          <a:p>
            <a:pPr fontAlgn="base"/>
            <a:r>
              <a:rPr lang="en-US" sz="1100" b="1" u="sng" dirty="0">
                <a:solidFill>
                  <a:schemeClr val="tx1"/>
                </a:solidFill>
              </a:rPr>
              <a:t>Transferability’s </a:t>
            </a:r>
            <a:r>
              <a:rPr lang="en-US" sz="1100" b="1" u="sng" dirty="0">
                <a:solidFill>
                  <a:schemeClr val="tx1"/>
                </a:solidFill>
                <a:sym typeface="Wingdings" pitchFamily="2" charset="2"/>
              </a:rPr>
              <a:t>value to sponsors: </a:t>
            </a:r>
          </a:p>
          <a:p>
            <a:pPr lvl="1" fontAlgn="base"/>
            <a:r>
              <a:rPr lang="en-US" sz="900" b="1" dirty="0">
                <a:solidFill>
                  <a:schemeClr val="tx1"/>
                </a:solidFill>
                <a:sym typeface="Wingdings" pitchFamily="2" charset="2"/>
              </a:rPr>
              <a:t>Lowers sponsor’s aversion to construction risk</a:t>
            </a:r>
            <a:r>
              <a:rPr lang="en-US" sz="900" dirty="0">
                <a:solidFill>
                  <a:schemeClr val="tx1"/>
                </a:solidFill>
                <a:sym typeface="Wingdings" pitchFamily="2" charset="2"/>
              </a:rPr>
              <a:t>, who will </a:t>
            </a:r>
            <a:r>
              <a:rPr lang="en-US" sz="900" b="1" dirty="0">
                <a:solidFill>
                  <a:schemeClr val="tx1"/>
                </a:solidFill>
              </a:rPr>
              <a:t>fund a large portion of the CapEx </a:t>
            </a:r>
            <a:r>
              <a:rPr lang="en-US" sz="900" dirty="0">
                <a:solidFill>
                  <a:schemeClr val="tx1"/>
                </a:solidFill>
              </a:rPr>
              <a:t>of the project, but demand </a:t>
            </a:r>
            <a:r>
              <a:rPr lang="en-US" sz="900" b="1" dirty="0">
                <a:solidFill>
                  <a:schemeClr val="tx1"/>
                </a:solidFill>
              </a:rPr>
              <a:t>seniority</a:t>
            </a:r>
            <a:r>
              <a:rPr lang="en-US" sz="900" dirty="0">
                <a:solidFill>
                  <a:schemeClr val="tx1"/>
                </a:solidFill>
              </a:rPr>
              <a:t> under the pre-negotiated cash-flow waterfall</a:t>
            </a:r>
          </a:p>
          <a:p>
            <a:pPr lvl="1" fontAlgn="base"/>
            <a:r>
              <a:rPr lang="en-US" sz="900" dirty="0">
                <a:solidFill>
                  <a:schemeClr val="tx1"/>
                </a:solidFill>
              </a:rPr>
              <a:t>Taxpayers who claim the business solar ITC could use an accelerated depreciation schedule (MACRS curve), which allows for a greater depreciation expense in the early years of the life of an asset, reducing tax liabilities; full tax basis — half the ITC depreciated over a five-year schedule using a half-year convention.</a:t>
            </a:r>
            <a:endParaRPr lang="en-US" sz="900" b="1" dirty="0">
              <a:solidFill>
                <a:schemeClr val="tx1"/>
              </a:solidFill>
            </a:endParaRPr>
          </a:p>
          <a:p>
            <a:pPr fontAlgn="base"/>
            <a:r>
              <a:rPr lang="en-US" sz="1100" b="1" u="sng" dirty="0">
                <a:solidFill>
                  <a:schemeClr val="tx1"/>
                </a:solidFill>
              </a:rPr>
              <a:t>Transferability’s value to developers: </a:t>
            </a:r>
          </a:p>
          <a:p>
            <a:pPr lvl="1" fontAlgn="base"/>
            <a:r>
              <a:rPr lang="en-US" sz="900" b="1" dirty="0">
                <a:solidFill>
                  <a:schemeClr val="tx1"/>
                </a:solidFill>
              </a:rPr>
              <a:t>Long-term commitment </a:t>
            </a:r>
            <a:r>
              <a:rPr lang="en-US" sz="900" dirty="0">
                <a:solidFill>
                  <a:schemeClr val="tx1"/>
                </a:solidFill>
              </a:rPr>
              <a:t>helps </a:t>
            </a:r>
            <a:r>
              <a:rPr lang="en-US" sz="900" b="1" dirty="0">
                <a:solidFill>
                  <a:schemeClr val="tx1"/>
                </a:solidFill>
              </a:rPr>
              <a:t>raise construction finance</a:t>
            </a:r>
            <a:r>
              <a:rPr lang="en-US" sz="900" dirty="0">
                <a:solidFill>
                  <a:schemeClr val="tx1"/>
                </a:solidFill>
              </a:rPr>
              <a:t> and facilitate entrance of </a:t>
            </a:r>
            <a:r>
              <a:rPr lang="en-US" sz="900" b="1" dirty="0">
                <a:solidFill>
                  <a:schemeClr val="tx1"/>
                </a:solidFill>
              </a:rPr>
              <a:t>large buyers</a:t>
            </a:r>
            <a:r>
              <a:rPr lang="en-US" sz="900" dirty="0">
                <a:solidFill>
                  <a:schemeClr val="tx1"/>
                </a:solidFill>
              </a:rPr>
              <a:t>.</a:t>
            </a:r>
            <a:endParaRPr lang="en-US" sz="800" dirty="0">
              <a:solidFill>
                <a:schemeClr val="tx1"/>
              </a:solidFill>
            </a:endParaRPr>
          </a:p>
          <a:p>
            <a:pPr lvl="1" fontAlgn="base"/>
            <a:r>
              <a:rPr lang="en-US" sz="900" dirty="0">
                <a:solidFill>
                  <a:schemeClr val="tx1"/>
                </a:solidFill>
              </a:rPr>
              <a:t>Transferability rule </a:t>
            </a:r>
            <a:r>
              <a:rPr lang="en-US" sz="900" b="1" dirty="0">
                <a:solidFill>
                  <a:schemeClr val="tx1"/>
                </a:solidFill>
              </a:rPr>
              <a:t>diffuses this problem </a:t>
            </a:r>
            <a:r>
              <a:rPr lang="en-US" sz="900" dirty="0">
                <a:solidFill>
                  <a:schemeClr val="tx1"/>
                </a:solidFill>
              </a:rPr>
              <a:t>because construction lenders will underwrite loans </a:t>
            </a:r>
            <a:r>
              <a:rPr lang="en-US" sz="900" b="1" dirty="0">
                <a:solidFill>
                  <a:schemeClr val="tx1"/>
                </a:solidFill>
              </a:rPr>
              <a:t>without a hard tax equity commitment</a:t>
            </a:r>
            <a:r>
              <a:rPr lang="en-US" sz="900" dirty="0">
                <a:solidFill>
                  <a:schemeClr val="tx1"/>
                </a:solidFill>
              </a:rPr>
              <a:t> with a more liquid, simpler tax equity market.</a:t>
            </a:r>
          </a:p>
        </p:txBody>
      </p:sp>
      <p:graphicFrame>
        <p:nvGraphicFramePr>
          <p:cNvPr id="3" name="Table 2">
            <a:extLst>
              <a:ext uri="{FF2B5EF4-FFF2-40B4-BE49-F238E27FC236}">
                <a16:creationId xmlns:a16="http://schemas.microsoft.com/office/drawing/2014/main" id="{5D7C5742-4146-C5A4-9950-C98DA7A74C82}"/>
              </a:ext>
            </a:extLst>
          </p:cNvPr>
          <p:cNvGraphicFramePr>
            <a:graphicFrameLocks noGrp="1"/>
          </p:cNvGraphicFramePr>
          <p:nvPr>
            <p:extLst>
              <p:ext uri="{D42A27DB-BD31-4B8C-83A1-F6EECF244321}">
                <p14:modId xmlns:p14="http://schemas.microsoft.com/office/powerpoint/2010/main" val="621317195"/>
              </p:ext>
            </p:extLst>
          </p:nvPr>
        </p:nvGraphicFramePr>
        <p:xfrm>
          <a:off x="339766" y="2276837"/>
          <a:ext cx="5498325" cy="4026269"/>
        </p:xfrm>
        <a:graphic>
          <a:graphicData uri="http://schemas.openxmlformats.org/drawingml/2006/table">
            <a:tbl>
              <a:tblPr firstRow="1" bandRow="1">
                <a:tableStyleId>{7E9639D4-E3E2-4D34-9284-5A2195B3D0D7}</a:tableStyleId>
              </a:tblPr>
              <a:tblGrid>
                <a:gridCol w="1714604">
                  <a:extLst>
                    <a:ext uri="{9D8B030D-6E8A-4147-A177-3AD203B41FA5}">
                      <a16:colId xmlns:a16="http://schemas.microsoft.com/office/drawing/2014/main" val="4005098032"/>
                    </a:ext>
                  </a:extLst>
                </a:gridCol>
                <a:gridCol w="3783721">
                  <a:extLst>
                    <a:ext uri="{9D8B030D-6E8A-4147-A177-3AD203B41FA5}">
                      <a16:colId xmlns:a16="http://schemas.microsoft.com/office/drawing/2014/main" val="696471598"/>
                    </a:ext>
                  </a:extLst>
                </a:gridCol>
              </a:tblGrid>
              <a:tr h="251831">
                <a:tc gridSpan="2">
                  <a:txBody>
                    <a:bodyPr/>
                    <a:lstStyle/>
                    <a:p>
                      <a:pPr marL="0" indent="0">
                        <a:buNone/>
                      </a:pPr>
                      <a:r>
                        <a:rPr lang="en-US" sz="1000" b="1" dirty="0"/>
                        <a:t>Factors that favor using direct transferability</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3222964154"/>
                  </a:ext>
                </a:extLst>
              </a:tr>
              <a:tr h="566620">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dirty="0"/>
                        <a:t>Loan proceeds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dirty="0"/>
                        <a:t>Debt is “front” leverage, sized against more cash flow; less subordination and no forbearance, reduced interest rate and DSCR </a:t>
                      </a:r>
                      <a:r>
                        <a:rPr lang="en-US" sz="1000" dirty="0">
                          <a:sym typeface="Wingdings" pitchFamily="2" charset="2"/>
                        </a:rPr>
                        <a:t> WACC </a:t>
                      </a:r>
                      <a:r>
                        <a:rPr lang="en-US" sz="1000" b="1" dirty="0"/>
                        <a:t>↓</a:t>
                      </a: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42805116"/>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dirty="0"/>
                        <a:t>Equity proceeds from cash flow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Without tax investor cash allocation, more cash for equity buyer to value</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216507197"/>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dirty="0"/>
                        <a:t>Equity proceeds from target return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Simpler structure with less subordination and bigger check size </a:t>
                      </a:r>
                      <a:r>
                        <a:rPr lang="en-US" sz="1000" dirty="0">
                          <a:sym typeface="Wingdings" pitchFamily="2" charset="2"/>
                        </a:rPr>
                        <a:t> </a:t>
                      </a:r>
                      <a:r>
                        <a:rPr lang="en-US" sz="1000" dirty="0"/>
                        <a:t>equity returns will compress further</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347228"/>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dirty="0"/>
                        <a:t>Soft costs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Eliminates or reduces legal-, independent engineer-, insurance consultant-related costs</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89448771"/>
                  </a:ext>
                </a:extLst>
              </a:tr>
              <a:tr h="409226">
                <a:tc>
                  <a:txBody>
                    <a:bodyPr/>
                    <a:lstStyle/>
                    <a:p>
                      <a:pPr marL="0" indent="0">
                        <a:buNone/>
                      </a:pPr>
                      <a:r>
                        <a:rPr lang="en-US" sz="1000" b="1" dirty="0"/>
                        <a:t>No tax investor buyout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Eliminates uncertainty of cash equity to make assumptions about details around buyouts in 5 to 10 years </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53206238"/>
                  </a:ext>
                </a:extLst>
              </a:tr>
              <a:tr h="251831">
                <a:tc gridSpan="2">
                  <a:txBody>
                    <a:bodyPr/>
                    <a:lstStyle/>
                    <a:p>
                      <a:pPr marL="0" indent="0">
                        <a:buNone/>
                      </a:pPr>
                      <a:r>
                        <a:rPr lang="en-US" sz="1000" b="1" dirty="0">
                          <a:solidFill>
                            <a:schemeClr val="bg1"/>
                          </a:solidFill>
                        </a:rPr>
                        <a:t>Factors that favor sticking to full tax equity structures</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solidFill>
                  </a:tcPr>
                </a:tc>
                <a:tc hMerge="1">
                  <a:txBody>
                    <a:bodyPr/>
                    <a:lstStyle/>
                    <a:p>
                      <a:endParaRPr lang="en-US"/>
                    </a:p>
                  </a:txBody>
                  <a:tcPr/>
                </a:tc>
                <a:extLst>
                  <a:ext uri="{0D108BD9-81ED-4DB2-BD59-A6C34878D82A}">
                    <a16:rowId xmlns:a16="http://schemas.microsoft.com/office/drawing/2014/main" val="995419017"/>
                  </a:ext>
                </a:extLst>
              </a:tr>
              <a:tr h="409226">
                <a:tc>
                  <a:txBody>
                    <a:bodyPr/>
                    <a:lstStyle/>
                    <a:p>
                      <a:pPr marL="0" indent="0">
                        <a:buNone/>
                      </a:pPr>
                      <a:r>
                        <a:rPr lang="en-US" sz="1000" b="1" dirty="0"/>
                        <a:t>Credits purchased at discount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Transferrable credits often sold at discount (95 on the dollar)</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669942356"/>
                  </a:ext>
                </a:extLst>
              </a:tr>
              <a:tr h="409226">
                <a:tc>
                  <a:txBody>
                    <a:bodyPr/>
                    <a:lstStyle/>
                    <a:p>
                      <a:pPr marL="0" indent="0">
                        <a:buNone/>
                      </a:pPr>
                      <a:r>
                        <a:rPr lang="en-US" sz="1000" b="1" dirty="0"/>
                        <a:t>Accelerated depreciation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Value of MACRS/bonus depreciation and the TVM of avoided taxes is lost</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058318212"/>
                  </a:ext>
                </a:extLst>
              </a:tr>
              <a:tr h="251831">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dirty="0"/>
                        <a:t>Basis step-up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dirty="0"/>
                        <a:t>Opportunity to step-up ITC basis in SLB/LPT</a:t>
                      </a:r>
                      <a:endParaRPr lang="en-US" sz="1000" b="1"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39869697"/>
                  </a:ext>
                </a:extLst>
              </a:tr>
              <a:tr h="248800">
                <a:tc gridSpan="2">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900" b="1" dirty="0">
                          <a:solidFill>
                            <a:srgbClr val="FFFF00"/>
                          </a:solidFill>
                        </a:rPr>
                        <a:t>Q: </a:t>
                      </a:r>
                      <a:r>
                        <a:rPr lang="en-US" sz="900" b="1" dirty="0">
                          <a:solidFill>
                            <a:schemeClr val="accent5">
                              <a:lumMod val="20000"/>
                              <a:lumOff val="80000"/>
                            </a:schemeClr>
                          </a:solidFill>
                        </a:rPr>
                        <a:t>Avoided soft costs + lower WACC </a:t>
                      </a:r>
                      <a:r>
                        <a:rPr lang="en-US" sz="900" b="1" dirty="0">
                          <a:solidFill>
                            <a:srgbClr val="FFFF00"/>
                          </a:solidFill>
                        </a:rPr>
                        <a:t>&gt;</a:t>
                      </a:r>
                      <a:r>
                        <a:rPr lang="en-US" sz="900" b="1" dirty="0">
                          <a:solidFill>
                            <a:schemeClr val="bg1"/>
                          </a:solidFill>
                        </a:rPr>
                        <a:t> </a:t>
                      </a:r>
                      <a:r>
                        <a:rPr lang="en-US" sz="900" b="1" dirty="0">
                          <a:solidFill>
                            <a:schemeClr val="accent2">
                              <a:lumMod val="10000"/>
                              <a:lumOff val="90000"/>
                            </a:schemeClr>
                          </a:solidFill>
                        </a:rPr>
                        <a:t>ITC buyer discount + lost MACRS + basis step-up value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tc hMerge="1">
                  <a:txBody>
                    <a:bodyPr/>
                    <a:lstStyle/>
                    <a:p>
                      <a:pPr marL="0" indent="0">
                        <a:buNone/>
                      </a:pPr>
                      <a:endParaRPr lang="en-US" sz="1000" b="1" dirty="0"/>
                    </a:p>
                  </a:txBody>
                  <a:tcP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53541885"/>
                  </a:ext>
                </a:extLst>
              </a:tr>
            </a:tbl>
          </a:graphicData>
        </a:graphic>
      </p:graphicFrame>
      <p:grpSp>
        <p:nvGrpSpPr>
          <p:cNvPr id="28" name="btfpColumnHeaderBox273947">
            <a:extLst>
              <a:ext uri="{FF2B5EF4-FFF2-40B4-BE49-F238E27FC236}">
                <a16:creationId xmlns:a16="http://schemas.microsoft.com/office/drawing/2014/main" id="{CB888E53-5192-BE5A-5F46-33DE4B9551B0}"/>
              </a:ext>
            </a:extLst>
          </p:cNvPr>
          <p:cNvGrpSpPr/>
          <p:nvPr>
            <p:custDataLst>
              <p:tags r:id="rId4"/>
            </p:custDataLst>
          </p:nvPr>
        </p:nvGrpSpPr>
        <p:grpSpPr>
          <a:xfrm>
            <a:off x="329184" y="1554480"/>
            <a:ext cx="5508907" cy="503663"/>
            <a:chOff x="300649" y="1011930"/>
            <a:chExt cx="15382803" cy="503663"/>
          </a:xfrm>
        </p:grpSpPr>
        <p:sp>
          <p:nvSpPr>
            <p:cNvPr id="29" name="btfpColumnHeaderBoxText273947">
              <a:extLst>
                <a:ext uri="{FF2B5EF4-FFF2-40B4-BE49-F238E27FC236}">
                  <a16:creationId xmlns:a16="http://schemas.microsoft.com/office/drawing/2014/main" id="{5D45EDE4-8202-B061-37B3-F21C52E798E0}"/>
                </a:ext>
              </a:extLst>
            </p:cNvPr>
            <p:cNvSpPr txBox="1"/>
            <p:nvPr/>
          </p:nvSpPr>
          <p:spPr bwMode="gray">
            <a:xfrm>
              <a:off x="300649" y="1011930"/>
              <a:ext cx="15353252" cy="503663"/>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Direct transfer reduces uncertainties, but tax equity structure could still be valuable to capture depreciation and basis step-up</a:t>
              </a:r>
            </a:p>
          </p:txBody>
        </p:sp>
        <p:cxnSp>
          <p:nvCxnSpPr>
            <p:cNvPr id="30" name="btfpColumnHeaderBoxLine273947">
              <a:extLst>
                <a:ext uri="{FF2B5EF4-FFF2-40B4-BE49-F238E27FC236}">
                  <a16:creationId xmlns:a16="http://schemas.microsoft.com/office/drawing/2014/main" id="{C6605C27-0E50-61CF-98B6-AB2D1A0695F2}"/>
                </a:ext>
              </a:extLst>
            </p:cNvPr>
            <p:cNvCxnSpPr/>
            <p:nvPr/>
          </p:nvCxnSpPr>
          <p:spPr bwMode="gray">
            <a:xfrm>
              <a:off x="330200" y="1515345"/>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47525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729994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dirty="0"/>
              <a:t>Adders over next 10 to 12 years aim to boost domestic content and labor and increase deployment in low-income areas</a:t>
            </a: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dirty="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122606"/>
            <a:ext cx="9173555" cy="600164"/>
          </a:xfrm>
          <a:prstGeom prst="rect">
            <a:avLst/>
          </a:prstGeom>
          <a:noFill/>
        </p:spPr>
        <p:txBody>
          <a:bodyPr wrap="square" lIns="0" rtlCol="0">
            <a:spAutoFit/>
          </a:bodyPr>
          <a:lstStyle/>
          <a:p>
            <a:pPr marL="0" indent="0" algn="l" rtl="0" fontAlgn="ctr">
              <a:spcBef>
                <a:spcPts val="0"/>
              </a:spcBef>
              <a:buNone/>
            </a:pPr>
            <a:r>
              <a:rPr lang="en-US" sz="800" b="0" dirty="0"/>
              <a:t>(*) Applicable date is either as after 2032 or </a:t>
            </a:r>
            <a:r>
              <a:rPr lang="en-US" sz="800" dirty="0"/>
              <a:t>when</a:t>
            </a:r>
            <a:r>
              <a:rPr lang="en-US" sz="800" b="0" dirty="0"/>
              <a:t> US treasury secretary finds that 75% reduction in annual GHG emission has been achieved compared to </a:t>
            </a:r>
            <a:r>
              <a:rPr lang="en-US" sz="900" b="0" dirty="0"/>
              <a:t>2022 baseline.</a:t>
            </a:r>
          </a:p>
          <a:p>
            <a:pPr marL="0" indent="0" algn="l" rtl="0" fontAlgn="ctr">
              <a:spcBef>
                <a:spcPts val="0"/>
              </a:spcBef>
              <a:buNone/>
            </a:pPr>
            <a:r>
              <a:rPr lang="en-US" sz="800" b="0" dirty="0"/>
              <a:t>(**) Base</a:t>
            </a:r>
            <a:r>
              <a:rPr lang="en-US" sz="800" b="0" i="0" u="none" strike="noStrike" dirty="0">
                <a:solidFill>
                  <a:schemeClr val="tx1"/>
                </a:solidFill>
                <a:effectLst/>
                <a:latin typeface="Arial" panose="020B0604020202020204" pitchFamily="34" charset="0"/>
              </a:rPr>
              <a:t> rate refers to scenario if </a:t>
            </a:r>
            <a:r>
              <a:rPr lang="en-US" sz="800" b="1" i="0" u="none" strike="noStrike" dirty="0">
                <a:solidFill>
                  <a:schemeClr val="tx1"/>
                </a:solidFill>
                <a:effectLst/>
                <a:latin typeface="Arial" panose="020B0604020202020204" pitchFamily="34" charset="0"/>
              </a:rPr>
              <a:t>project does </a:t>
            </a:r>
            <a:r>
              <a:rPr lang="en-US" sz="800" b="1" i="1" u="none" strike="noStrike" dirty="0">
                <a:solidFill>
                  <a:schemeClr val="tx1"/>
                </a:solidFill>
                <a:effectLst/>
                <a:latin typeface="Arial" panose="020B0604020202020204" pitchFamily="34" charset="0"/>
              </a:rPr>
              <a:t>not</a:t>
            </a:r>
            <a:r>
              <a:rPr lang="en-US" sz="800" b="1" i="0" u="none" strike="noStrike" dirty="0">
                <a:solidFill>
                  <a:schemeClr val="tx1"/>
                </a:solidFill>
                <a:effectLst/>
                <a:latin typeface="Arial" panose="020B0604020202020204" pitchFamily="34" charset="0"/>
              </a:rPr>
              <a:t> meet labor requirement </a:t>
            </a:r>
            <a:r>
              <a:rPr lang="en-US" sz="800" b="0" i="0" u="none" strike="noStrike" dirty="0">
                <a:solidFill>
                  <a:schemeClr val="tx1"/>
                </a:solidFill>
                <a:effectLst/>
                <a:latin typeface="Arial" panose="020B0604020202020204" pitchFamily="34" charset="0"/>
              </a:rPr>
              <a:t>(prevailing wage and apprenticeship requirement).</a:t>
            </a:r>
          </a:p>
          <a:p>
            <a:pPr marL="0" indent="0" algn="l" rtl="0" fontAlgn="ctr">
              <a:spcBef>
                <a:spcPts val="0"/>
              </a:spcBef>
              <a:buNone/>
            </a:pPr>
            <a:r>
              <a:rPr lang="en-US" sz="800" dirty="0">
                <a:solidFill>
                  <a:srgbClr val="000000"/>
                </a:solidFill>
              </a:rPr>
              <a:t>Source: </a:t>
            </a:r>
            <a:r>
              <a:rPr lang="en-US" sz="800" dirty="0">
                <a:solidFill>
                  <a:srgbClr val="000000"/>
                </a:solidFill>
                <a:hlinkClick r:id="rId6"/>
              </a:rPr>
              <a:t>DOE</a:t>
            </a:r>
            <a:endParaRPr lang="en-US" sz="800" dirty="0">
              <a:solidFill>
                <a:srgbClr val="000000"/>
              </a:solidFill>
            </a:endParaRPr>
          </a:p>
          <a:p>
            <a:pPr marL="0" indent="0">
              <a:spcBef>
                <a:spcPts val="0"/>
              </a:spcBef>
              <a:buNone/>
            </a:pPr>
            <a:r>
              <a:rPr lang="en-US" sz="800" dirty="0">
                <a:solidFill>
                  <a:srgbClr val="000000"/>
                </a:solidFill>
              </a:rPr>
              <a:t>Credit: Taicheng Jin, Hyae Ryung Kim, and</a:t>
            </a:r>
            <a:r>
              <a:rPr lang="en-US" sz="800" dirty="0"/>
              <a:t> </a:t>
            </a:r>
            <a:r>
              <a:rPr lang="en-US" sz="800" dirty="0">
                <a:solidFill>
                  <a:srgbClr val="000000"/>
                </a:solidFill>
                <a:hlinkClick r:id="rId7"/>
              </a:rPr>
              <a:t>Gernot Wagner</a:t>
            </a:r>
            <a:r>
              <a:rPr lang="en-US" sz="800" dirty="0">
                <a:solidFill>
                  <a:srgbClr val="000000"/>
                </a:solidFill>
              </a:rPr>
              <a:t> (23 September 2024); share/adapt </a:t>
            </a:r>
            <a:r>
              <a:rPr lang="en-US" sz="800" dirty="0">
                <a:solidFill>
                  <a:srgbClr val="000000"/>
                </a:solidFill>
                <a:hlinkClick r:id="rId8"/>
              </a:rPr>
              <a:t>with attribution</a:t>
            </a:r>
            <a:r>
              <a:rPr lang="en-US" sz="800" dirty="0">
                <a:solidFill>
                  <a:srgbClr val="000000"/>
                </a:solidFill>
              </a:rPr>
              <a:t>. Contact: </a:t>
            </a:r>
            <a:r>
              <a:rPr lang="en-US" sz="800" dirty="0">
                <a:solidFill>
                  <a:srgbClr val="000000"/>
                </a:solidFill>
                <a:hlinkClick r:id="rId9"/>
              </a:rPr>
              <a:t>gwagner@columbia.edu</a:t>
            </a:r>
            <a:r>
              <a:rPr lang="en-US" sz="800" dirty="0">
                <a:solidFill>
                  <a:srgbClr val="000000"/>
                </a:solidFill>
              </a:rPr>
              <a:t> </a:t>
            </a:r>
          </a:p>
        </p:txBody>
      </p:sp>
      <p:graphicFrame>
        <p:nvGraphicFramePr>
          <p:cNvPr id="6" name="Table 5">
            <a:extLst>
              <a:ext uri="{FF2B5EF4-FFF2-40B4-BE49-F238E27FC236}">
                <a16:creationId xmlns:a16="http://schemas.microsoft.com/office/drawing/2014/main" id="{99517B73-559F-ED2F-C755-5F0EC9C7F4C5}"/>
              </a:ext>
            </a:extLst>
          </p:cNvPr>
          <p:cNvGraphicFramePr>
            <a:graphicFrameLocks noGrp="1"/>
          </p:cNvGraphicFramePr>
          <p:nvPr>
            <p:extLst>
              <p:ext uri="{D42A27DB-BD31-4B8C-83A1-F6EECF244321}">
                <p14:modId xmlns:p14="http://schemas.microsoft.com/office/powerpoint/2010/main" val="2544517588"/>
              </p:ext>
            </p:extLst>
          </p:nvPr>
        </p:nvGraphicFramePr>
        <p:xfrm>
          <a:off x="329184" y="1991073"/>
          <a:ext cx="8496776" cy="4040912"/>
        </p:xfrm>
        <a:graphic>
          <a:graphicData uri="http://schemas.openxmlformats.org/drawingml/2006/table">
            <a:tbl>
              <a:tblPr/>
              <a:tblGrid>
                <a:gridCol w="513193">
                  <a:extLst>
                    <a:ext uri="{9D8B030D-6E8A-4147-A177-3AD203B41FA5}">
                      <a16:colId xmlns:a16="http://schemas.microsoft.com/office/drawing/2014/main" val="2495390771"/>
                    </a:ext>
                  </a:extLst>
                </a:gridCol>
                <a:gridCol w="1409700">
                  <a:extLst>
                    <a:ext uri="{9D8B030D-6E8A-4147-A177-3AD203B41FA5}">
                      <a16:colId xmlns:a16="http://schemas.microsoft.com/office/drawing/2014/main" val="620142550"/>
                    </a:ext>
                  </a:extLst>
                </a:gridCol>
                <a:gridCol w="996043">
                  <a:extLst>
                    <a:ext uri="{9D8B030D-6E8A-4147-A177-3AD203B41FA5}">
                      <a16:colId xmlns:a16="http://schemas.microsoft.com/office/drawing/2014/main" val="3743156485"/>
                    </a:ext>
                  </a:extLst>
                </a:gridCol>
                <a:gridCol w="640080">
                  <a:extLst>
                    <a:ext uri="{9D8B030D-6E8A-4147-A177-3AD203B41FA5}">
                      <a16:colId xmlns:a16="http://schemas.microsoft.com/office/drawing/2014/main" val="1747235323"/>
                    </a:ext>
                  </a:extLst>
                </a:gridCol>
                <a:gridCol w="640080">
                  <a:extLst>
                    <a:ext uri="{9D8B030D-6E8A-4147-A177-3AD203B41FA5}">
                      <a16:colId xmlns:a16="http://schemas.microsoft.com/office/drawing/2014/main" val="4276536960"/>
                    </a:ext>
                  </a:extLst>
                </a:gridCol>
                <a:gridCol w="640080">
                  <a:extLst>
                    <a:ext uri="{9D8B030D-6E8A-4147-A177-3AD203B41FA5}">
                      <a16:colId xmlns:a16="http://schemas.microsoft.com/office/drawing/2014/main" val="3267996867"/>
                    </a:ext>
                  </a:extLst>
                </a:gridCol>
                <a:gridCol w="914400">
                  <a:extLst>
                    <a:ext uri="{9D8B030D-6E8A-4147-A177-3AD203B41FA5}">
                      <a16:colId xmlns:a16="http://schemas.microsoft.com/office/drawing/2014/main" val="339473188"/>
                    </a:ext>
                  </a:extLst>
                </a:gridCol>
                <a:gridCol w="914400">
                  <a:extLst>
                    <a:ext uri="{9D8B030D-6E8A-4147-A177-3AD203B41FA5}">
                      <a16:colId xmlns:a16="http://schemas.microsoft.com/office/drawing/2014/main" val="3861541953"/>
                    </a:ext>
                  </a:extLst>
                </a:gridCol>
                <a:gridCol w="914400">
                  <a:extLst>
                    <a:ext uri="{9D8B030D-6E8A-4147-A177-3AD203B41FA5}">
                      <a16:colId xmlns:a16="http://schemas.microsoft.com/office/drawing/2014/main" val="521371299"/>
                    </a:ext>
                  </a:extLst>
                </a:gridCol>
                <a:gridCol w="914400">
                  <a:extLst>
                    <a:ext uri="{9D8B030D-6E8A-4147-A177-3AD203B41FA5}">
                      <a16:colId xmlns:a16="http://schemas.microsoft.com/office/drawing/2014/main" val="1653252925"/>
                    </a:ext>
                  </a:extLst>
                </a:gridCol>
              </a:tblGrid>
              <a:tr h="218482">
                <a:tc rowSpan="2" gridSpan="3">
                  <a:txBody>
                    <a:bodyPr/>
                    <a:lstStyle/>
                    <a:p>
                      <a:pPr marL="0" indent="0" algn="l" rtl="0" fontAlgn="ctr">
                        <a:spcBef>
                          <a:spcPts val="0"/>
                        </a:spcBef>
                        <a:buNone/>
                      </a:pPr>
                      <a:endParaRPr lang="en-US" sz="1000" dirty="0">
                        <a:solidFill>
                          <a:schemeClr val="tx1"/>
                        </a:solidFill>
                      </a:endParaRPr>
                    </a:p>
                  </a:txBody>
                  <a:tcPr marL="9525" marR="9525" marT="9525" marB="0" anchor="ctr">
                    <a:lnL>
                      <a:noFill/>
                    </a:lnL>
                    <a:lnR>
                      <a:noFill/>
                    </a:lnR>
                    <a:lnT>
                      <a:noFill/>
                    </a:lnT>
                    <a:lnB>
                      <a:noFill/>
                    </a:lnB>
                    <a:noFill/>
                  </a:tcPr>
                </a:tc>
                <a:tc rowSpan="2" h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rowSpan="2" hMerge="1">
                  <a:txBody>
                    <a:bodyPr/>
                    <a:lstStyle/>
                    <a:p>
                      <a:endParaRPr/>
                    </a:p>
                  </a:txBody>
                  <a:tcPr marL="9525" marR="9525" marT="9525" marB="0" anchor="ctr">
                    <a:lnL>
                      <a:noFill/>
                    </a:lnL>
                    <a:lnR>
                      <a:noFill/>
                    </a:lnR>
                    <a:lnT>
                      <a:noFill/>
                    </a:lnT>
                    <a:lnB>
                      <a:noFill/>
                    </a:lnB>
                    <a:noFill/>
                  </a:tcPr>
                </a:tc>
                <a:tc gridSpan="7">
                  <a:txBody>
                    <a:bodyPr/>
                    <a:lstStyle/>
                    <a:p>
                      <a:pPr marL="0" indent="0" algn="ctr" rtl="0" fontAlgn="ctr">
                        <a:buNone/>
                      </a:pPr>
                      <a:r>
                        <a:rPr lang="en-US" sz="1200" b="1" dirty="0">
                          <a:solidFill>
                            <a:schemeClr val="bg1"/>
                          </a:solidFill>
                        </a:rPr>
                        <a:t>Start of Construction (year)</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826737"/>
                  </a:ext>
                </a:extLst>
              </a:tr>
              <a:tr h="505690">
                <a:tc gridSpan="3" vMerge="1">
                  <a:txBody>
                    <a:bodyPr/>
                    <a:lstStyle/>
                    <a:p>
                      <a:pPr marL="0" indent="0" algn="l" fontAlgn="ctr">
                        <a:buNone/>
                      </a:pPr>
                      <a:endParaRPr lang="en-US" sz="1200" dirty="0">
                        <a:solidFill>
                          <a:schemeClr val="bg1"/>
                        </a:solidFill>
                      </a:endParaRPr>
                    </a:p>
                  </a:txBody>
                  <a:tcPr marL="9525" marR="9525" marT="9525" marB="0" anchor="ctr">
                    <a:lnL>
                      <a:noFill/>
                    </a:lnL>
                    <a:lnR>
                      <a:noFill/>
                    </a:lnR>
                    <a:lnT>
                      <a:noFill/>
                    </a:lnT>
                    <a:lnB>
                      <a:noFill/>
                    </a:lnB>
                    <a:noFill/>
                  </a:tcPr>
                </a:tc>
                <a:tc hMerge="1" vMerge="1">
                  <a:txBody>
                    <a:bodyPr/>
                    <a:lstStyle/>
                    <a:p>
                      <a:pPr marL="0" indent="0" algn="l" fontAlgn="ctr">
                        <a:buNone/>
                      </a:pPr>
                      <a:endParaRPr lang="en-US" sz="1200" dirty="0">
                        <a:solidFill>
                          <a:schemeClr val="bg1"/>
                        </a:solidFill>
                      </a:endParaRPr>
                    </a:p>
                  </a:txBody>
                  <a:tcPr marL="9525" marR="9525" marT="9525" marB="0" anchor="ctr">
                    <a:lnL>
                      <a:noFill/>
                    </a:lnL>
                    <a:lnR>
                      <a:noFill/>
                    </a:lnR>
                    <a:lnT>
                      <a:noFill/>
                    </a:lnT>
                    <a:lnB>
                      <a:noFill/>
                    </a:lnB>
                    <a:noFill/>
                  </a:tcPr>
                </a:tc>
                <a:tc hMerge="1" vMerge="1">
                  <a:txBody>
                    <a:bodyPr/>
                    <a:lstStyle/>
                    <a:p>
                      <a:endParaRPr dirty="0"/>
                    </a:p>
                  </a:txBody>
                  <a:tcPr marL="9525" marR="9525" marT="9525" marB="0" anchor="ctr">
                    <a:lnL>
                      <a:noFill/>
                    </a:lnL>
                    <a:lnR>
                      <a:noFill/>
                    </a:lnR>
                    <a:lnT>
                      <a:noFill/>
                    </a:lnT>
                    <a:lnB>
                      <a:noFill/>
                    </a:lnB>
                    <a:noFill/>
                  </a:tcPr>
                </a:tc>
                <a:tc>
                  <a:txBody>
                    <a:bodyPr/>
                    <a:lstStyle/>
                    <a:p>
                      <a:pPr marL="0" indent="0" algn="ctr" rtl="0" fontAlgn="ctr">
                        <a:buNone/>
                      </a:pPr>
                      <a:r>
                        <a:rPr lang="en-US" sz="1200" b="1" dirty="0">
                          <a:solidFill>
                            <a:schemeClr val="bg1"/>
                          </a:solidFill>
                        </a:rPr>
                        <a:t>’06-’19</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’20-’21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’22</a:t>
                      </a:r>
                    </a:p>
                  </a:txBody>
                  <a:tcPr marL="9525" marR="9525" marT="9525" marB="0" anchor="ctr">
                    <a:lnL>
                      <a:noFill/>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’23-’33</a:t>
                      </a:r>
                    </a:p>
                  </a:txBody>
                  <a:tcPr marL="9525" marR="9525" marT="9525" marB="0" anchor="ctr">
                    <a:lnL w="571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’34 (2+*)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’35 (3+*)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’36 (4+*)</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extLst>
                  <a:ext uri="{0D108BD9-81ED-4DB2-BD59-A6C34878D82A}">
                    <a16:rowId xmlns:a16="http://schemas.microsoft.com/office/drawing/2014/main" val="2599266322"/>
                  </a:ext>
                </a:extLst>
              </a:tr>
              <a:tr h="407663">
                <a:tc rowSpan="5">
                  <a:txBody>
                    <a:bodyPr/>
                    <a:lstStyle/>
                    <a:p>
                      <a:pPr marL="0" indent="0" algn="ctr" rtl="0" fontAlgn="ctr">
                        <a:buNone/>
                      </a:pPr>
                      <a:r>
                        <a:rPr lang="en-US" sz="1800" b="1" i="0" u="none" strike="noStrike" dirty="0">
                          <a:solidFill>
                            <a:schemeClr val="bg1"/>
                          </a:solidFill>
                          <a:effectLst/>
                          <a:latin typeface="Arial" panose="020B0604020202020204" pitchFamily="34" charset="0"/>
                        </a:rPr>
                        <a:t>ITC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fontAlgn="ctr">
                        <a:buNone/>
                      </a:pPr>
                      <a:r>
                        <a:rPr lang="en-US" sz="1200" b="1" i="0" u="none" strike="noStrike" dirty="0">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30%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26%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30% (6%)</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30% (6%)</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22.5%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15% (3%)</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16763725"/>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20000"/>
                        <a:lumOff val="80000"/>
                      </a:schemeClr>
                    </a:solidFill>
                  </a:tcPr>
                </a:tc>
                <a:tc rowSpan="7" grid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dirty="0">
                          <a:solidFill>
                            <a:schemeClr val="tx1"/>
                          </a:solidFill>
                          <a:effectLst/>
                          <a:latin typeface="Arial" panose="020B0604020202020204" pitchFamily="34" charset="0"/>
                        </a:rPr>
                        <a:t>No Incentive</a:t>
                      </a:r>
                    </a:p>
                  </a:txBody>
                  <a:tcPr marL="9525" marR="9525" marT="9525" marB="0" anchor="ctr">
                    <a:lnL>
                      <a:noFill/>
                    </a:lnL>
                    <a:lnR>
                      <a:noFill/>
                    </a:lnR>
                    <a:lnT>
                      <a:noFill/>
                    </a:lnT>
                    <a:lnB>
                      <a:noFill/>
                    </a:lnB>
                    <a:solidFill>
                      <a:schemeClr val="bg1">
                        <a:lumMod val="85000"/>
                      </a:schemeClr>
                    </a:solidFill>
                  </a:tcPr>
                </a:tc>
                <a:tc rowSpan="7" hMerge="1">
                  <a:txBody>
                    <a:bodyPr/>
                    <a:lstStyle/>
                    <a:p>
                      <a:endParaRPr dirty="0"/>
                    </a:p>
                  </a:txBody>
                  <a:tcPr marL="9525" marR="9525" marT="9525" marB="0" anchor="ctr">
                    <a:lnL>
                      <a:noFill/>
                    </a:lnL>
                    <a:lnR>
                      <a:noFill/>
                    </a:lnR>
                    <a:lnT>
                      <a:noFill/>
                    </a:lnT>
                    <a:lnB>
                      <a:noFill/>
                    </a:lnB>
                    <a:solidFill>
                      <a:srgbClr val="000000"/>
                    </a:solidFill>
                  </a:tcPr>
                </a:tc>
                <a:tc rowSpan="4">
                  <a:txBody>
                    <a:bodyPr/>
                    <a:lstStyle/>
                    <a:p>
                      <a:pPr marL="0" indent="0" algn="ctr" fontAlgn="ctr">
                        <a:buNone/>
                      </a:pPr>
                      <a:r>
                        <a:rPr lang="en-US" sz="1200" b="0" i="0" u="none" strike="noStrike" dirty="0">
                          <a:solidFill>
                            <a:schemeClr val="tx1"/>
                          </a:solidFill>
                          <a:effectLst/>
                          <a:latin typeface="Arial" panose="020B0604020202020204" pitchFamily="34" charset="0"/>
                        </a:rPr>
                        <a:t> </a:t>
                      </a:r>
                    </a:p>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dirty="0">
                          <a:solidFill>
                            <a:schemeClr val="tx1"/>
                          </a:solidFill>
                          <a:effectLst/>
                          <a:latin typeface="Arial" panose="020B0604020202020204" pitchFamily="34" charset="0"/>
                        </a:rPr>
                        <a:t>None</a:t>
                      </a:r>
                      <a:r>
                        <a:rPr lang="en-US" sz="1200" b="0" i="0" u="none" strike="noStrike" dirty="0">
                          <a:solidFill>
                            <a:schemeClr val="tx1"/>
                          </a:solidFill>
                          <a:effectLst/>
                          <a:latin typeface="Calibri" panose="020F0502020204030204" pitchFamily="34" charset="0"/>
                        </a:rPr>
                        <a:t> </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8419911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20000"/>
                        <a:lumOff val="8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dirty="0">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79941283"/>
                  </a:ext>
                </a:extLst>
              </a:tr>
              <a:tr h="349868">
                <a:tc vMerge="1">
                  <a:txBody>
                    <a:bodyPr/>
                    <a:lstStyle/>
                    <a:p>
                      <a:endParaRPr lang="en-US"/>
                    </a:p>
                  </a:txBody>
                  <a:tcPr/>
                </a:tc>
                <a:tc rowSpan="2">
                  <a:txBody>
                    <a:bodyPr/>
                    <a:lstStyle/>
                    <a:p>
                      <a:pPr marL="0" indent="0" algn="ctr" fontAlgn="ctr">
                        <a:buNone/>
                      </a:pPr>
                      <a:r>
                        <a:rPr lang="en-US" sz="1200" b="1" i="0" u="none" strike="noStrike" dirty="0">
                          <a:solidFill>
                            <a:schemeClr val="tx1"/>
                          </a:solidFill>
                          <a:effectLst/>
                          <a:latin typeface="Arial" panose="020B0604020202020204" pitchFamily="34" charset="0"/>
                        </a:rPr>
                        <a:t>Low-income adder</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&lt;5 MW (LMI)</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361896467"/>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Qualified Projects</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dirty="0"/>
                    </a:p>
                  </a:txBody>
                  <a:tcPr marL="9525" marR="9525" marT="9525" marB="0" anchor="ctr">
                    <a:lnL>
                      <a:noFill/>
                    </a:lnL>
                    <a:lnR>
                      <a:noFill/>
                    </a:lnR>
                    <a:lnT>
                      <a:noFill/>
                    </a:lnT>
                    <a:lnB>
                      <a:noFill/>
                    </a:lnB>
                    <a:solidFill>
                      <a:srgbClr val="000000"/>
                    </a:solidFill>
                  </a:tcPr>
                </a:tc>
                <a:tc hMerge="1" vMerge="1">
                  <a:txBody>
                    <a:bodyPr/>
                    <a:lstStyle/>
                    <a:p>
                      <a:endParaRPr dirty="0"/>
                    </a:p>
                  </a:txBody>
                  <a:tcPr marL="9525" marR="9525" marT="9525" marB="0" anchor="ctr">
                    <a:lnL>
                      <a:noFill/>
                    </a:lnL>
                    <a:lnR>
                      <a:noFill/>
                    </a:lnR>
                    <a:lnT>
                      <a:noFill/>
                    </a:lnT>
                    <a:lnB>
                      <a:noFill/>
                    </a:lnB>
                    <a:solidFill>
                      <a:srgbClr val="000000"/>
                    </a:solidFill>
                  </a:tcPr>
                </a:tc>
                <a:tc vMerge="1">
                  <a:txBody>
                    <a:bodyPr/>
                    <a:lstStyle/>
                    <a:p>
                      <a:endParaRPr dirty="0"/>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dirty="0">
                          <a:solidFill>
                            <a:schemeClr val="tx1"/>
                          </a:solidFill>
                          <a:effectLst/>
                          <a:latin typeface="Arial" panose="020B0604020202020204" pitchFamily="34" charset="0"/>
                        </a:rPr>
                        <a:t>20%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2556681905"/>
                  </a:ext>
                </a:extLst>
              </a:tr>
              <a:tr h="520894">
                <a:tc rowSpan="3">
                  <a:txBody>
                    <a:bodyPr/>
                    <a:lstStyle/>
                    <a:p>
                      <a:pPr marL="0" indent="0" algn="ctr" rtl="0" fontAlgn="ctr">
                        <a:buNone/>
                      </a:pPr>
                      <a:r>
                        <a:rPr lang="en-US" sz="1800" b="1" i="0" u="none" strike="noStrike" dirty="0">
                          <a:solidFill>
                            <a:schemeClr val="bg1"/>
                          </a:solidFill>
                          <a:effectLst/>
                          <a:latin typeface="Arial" panose="020B0604020202020204" pitchFamily="34" charset="0"/>
                        </a:rPr>
                        <a:t>PTC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rtl="0" fontAlgn="ctr">
                        <a:buNone/>
                      </a:pPr>
                      <a:r>
                        <a:rPr lang="en-US" sz="1200" b="1" i="0" u="none" strike="noStrike" dirty="0">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a:txBody>
                    <a:bodyPr/>
                    <a:lstStyle/>
                    <a:p>
                      <a:pPr marL="0" marR="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dirty="0">
                          <a:solidFill>
                            <a:schemeClr val="tx1"/>
                          </a:solidFill>
                          <a:effectLst/>
                          <a:latin typeface="Arial" panose="020B0604020202020204" pitchFamily="34" charset="0"/>
                        </a:rPr>
                        <a:t>¢2.75 (¢0.55)</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chemeClr val="tx1"/>
                          </a:solidFill>
                          <a:effectLst/>
                          <a:latin typeface="Arial" panose="020B0604020202020204" pitchFamily="34" charset="0"/>
                        </a:rPr>
                        <a:t>¢2.75 </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2.0(</a:t>
                      </a: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0.4)</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1.3(</a:t>
                      </a: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0.3)</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67703664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row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dirty="0">
                          <a:solidFill>
                            <a:schemeClr val="tx1"/>
                          </a:solidFill>
                          <a:effectLst/>
                          <a:latin typeface="Arial" panose="020B0604020202020204" pitchFamily="34" charset="0"/>
                        </a:rPr>
                        <a:t>None</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a:t>
                      </a:r>
                      <a:r>
                        <a:rPr lang="en-US" sz="1200" b="0" i="0" u="none" strike="noStrike" dirty="0">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0.2 ¢ (</a:t>
                      </a: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0.1(</a:t>
                      </a: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lang="en-US" sz="12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780110961"/>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dirty="0">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dirty="0"/>
                    </a:p>
                  </a:txBody>
                  <a:tcPr marL="9525" marR="9525" marT="9525" marB="0" anchor="ctr">
                    <a:lnL>
                      <a:noFill/>
                    </a:lnL>
                    <a:lnR>
                      <a:noFill/>
                    </a:lnR>
                    <a:lnT>
                      <a:noFill/>
                    </a:lnT>
                    <a:lnB>
                      <a:noFill/>
                    </a:lnB>
                    <a:solidFill>
                      <a:srgbClr val="FCE4D6"/>
                    </a:solidFill>
                  </a:tcPr>
                </a:tc>
                <a:tc hMerge="1" vMerge="1">
                  <a:txBody>
                    <a:bodyPr/>
                    <a:lstStyle/>
                    <a:p>
                      <a:endParaRPr dirty="0"/>
                    </a:p>
                  </a:txBody>
                  <a:tcPr marL="9525" marR="9525" marT="9525" marB="0" anchor="ctr">
                    <a:lnL>
                      <a:noFill/>
                    </a:lnL>
                    <a:lnR>
                      <a:noFill/>
                    </a:lnR>
                    <a:lnT>
                      <a:noFill/>
                    </a:lnT>
                    <a:lnB>
                      <a:noFill/>
                    </a:lnB>
                    <a:solidFill>
                      <a:srgbClr val="FCE4D6"/>
                    </a:solidFill>
                  </a:tcPr>
                </a:tc>
                <a:tc vMerge="1">
                  <a:txBody>
                    <a:bodyPr/>
                    <a:lstStyle/>
                    <a:p>
                      <a:endParaRPr dirty="0"/>
                    </a:p>
                  </a:txBody>
                  <a:tcPr marL="9525" marR="9525" marT="9525" marB="0" anchor="ctr">
                    <a:lnL>
                      <a:noFill/>
                    </a:lnL>
                    <a:lnR>
                      <a:noFill/>
                    </a:lnR>
                    <a:lnT>
                      <a:noFill/>
                    </a:lnT>
                    <a:lnB>
                      <a:noFill/>
                    </a:lnB>
                    <a:solidFill>
                      <a:srgbClr val="FCE4D6"/>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a:t>
                      </a:r>
                      <a:r>
                        <a:rPr lang="en-US" sz="1200" b="0" i="0" u="none" strike="noStrike" dirty="0">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rgbClr val="000000"/>
                          </a:solidFill>
                          <a:effectLst/>
                          <a:latin typeface="Arial" panose="020B0604020202020204" pitchFamily="34" charset="0"/>
                        </a:rPr>
                        <a:t>0.2 ¢(</a:t>
                      </a: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dirty="0">
                          <a:solidFill>
                            <a:schemeClr val="tx1"/>
                          </a:solidFill>
                          <a:effectLst/>
                          <a:latin typeface="Arial" panose="020B0604020202020204" pitchFamily="34" charset="0"/>
                        </a:rPr>
                        <a:t>¢</a:t>
                      </a:r>
                      <a:r>
                        <a:rPr lang="en-US" sz="1200" b="0" i="0" u="none" strike="noStrike" dirty="0">
                          <a:solidFill>
                            <a:srgbClr val="000000"/>
                          </a:solidFill>
                          <a:effectLst/>
                          <a:latin typeface="Arial" panose="020B0604020202020204" pitchFamily="34" charset="0"/>
                        </a:rPr>
                        <a:t>0.1(-)</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lang="en-US" sz="12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377637651"/>
                  </a:ext>
                </a:extLst>
              </a:tr>
            </a:tbl>
          </a:graphicData>
        </a:graphic>
      </p:graphicFrame>
      <p:sp>
        <p:nvSpPr>
          <p:cNvPr id="7" name="Rectangle 6">
            <a:extLst>
              <a:ext uri="{FF2B5EF4-FFF2-40B4-BE49-F238E27FC236}">
                <a16:creationId xmlns:a16="http://schemas.microsoft.com/office/drawing/2014/main" id="{E3815787-0B8D-A83E-21F1-4F8EED22E844}"/>
              </a:ext>
            </a:extLst>
          </p:cNvPr>
          <p:cNvSpPr/>
          <p:nvPr/>
        </p:nvSpPr>
        <p:spPr bwMode="gray">
          <a:xfrm>
            <a:off x="8886825" y="1554481"/>
            <a:ext cx="2974975" cy="3546158"/>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b="1" dirty="0">
                <a:solidFill>
                  <a:schemeClr val="tx1"/>
                </a:solidFill>
              </a:rPr>
              <a:t>Base ─ bonus two-tier </a:t>
            </a:r>
            <a:r>
              <a:rPr lang="en-US" sz="1050" dirty="0">
                <a:solidFill>
                  <a:schemeClr val="tx1"/>
                </a:solidFill>
              </a:rPr>
              <a:t>setup: </a:t>
            </a:r>
          </a:p>
          <a:p>
            <a:pPr lvl="1"/>
            <a:r>
              <a:rPr lang="en-US" sz="850" dirty="0">
                <a:solidFill>
                  <a:schemeClr val="tx1"/>
                </a:solidFill>
              </a:rPr>
              <a:t>Adders boost </a:t>
            </a:r>
            <a:r>
              <a:rPr lang="en-US" sz="850" b="1" dirty="0">
                <a:solidFill>
                  <a:schemeClr val="tx1"/>
                </a:solidFill>
              </a:rPr>
              <a:t>domestic content</a:t>
            </a:r>
            <a:r>
              <a:rPr lang="en-US" sz="850" dirty="0">
                <a:solidFill>
                  <a:schemeClr val="tx1"/>
                </a:solidFill>
              </a:rPr>
              <a:t> sourcing, </a:t>
            </a:r>
            <a:r>
              <a:rPr lang="en-US" sz="850" b="1" dirty="0">
                <a:solidFill>
                  <a:schemeClr val="tx1"/>
                </a:solidFill>
              </a:rPr>
              <a:t>energy communities</a:t>
            </a:r>
            <a:r>
              <a:rPr lang="en-US" sz="850" dirty="0">
                <a:solidFill>
                  <a:schemeClr val="tx1"/>
                </a:solidFill>
              </a:rPr>
              <a:t>, and </a:t>
            </a:r>
            <a:r>
              <a:rPr lang="en-US" sz="850" b="1" dirty="0">
                <a:solidFill>
                  <a:schemeClr val="tx1"/>
                </a:solidFill>
              </a:rPr>
              <a:t>qualified areas</a:t>
            </a:r>
            <a:r>
              <a:rPr lang="en-US" sz="850" dirty="0">
                <a:solidFill>
                  <a:schemeClr val="tx1"/>
                </a:solidFill>
              </a:rPr>
              <a:t>.</a:t>
            </a:r>
          </a:p>
          <a:p>
            <a:pPr lvl="1"/>
            <a:r>
              <a:rPr lang="en-US" sz="850" b="1" dirty="0">
                <a:solidFill>
                  <a:schemeClr val="tx1"/>
                </a:solidFill>
              </a:rPr>
              <a:t>Prevailing wage and apprenticeship</a:t>
            </a:r>
            <a:r>
              <a:rPr lang="en-US" sz="850" dirty="0">
                <a:solidFill>
                  <a:schemeClr val="tx1"/>
                </a:solidFill>
              </a:rPr>
              <a:t> allow company to claim under </a:t>
            </a:r>
            <a:r>
              <a:rPr lang="en-US" sz="850" b="1" dirty="0">
                <a:solidFill>
                  <a:schemeClr val="tx1"/>
                </a:solidFill>
              </a:rPr>
              <a:t>full case</a:t>
            </a:r>
            <a:r>
              <a:rPr lang="en-US" sz="1050" dirty="0">
                <a:solidFill>
                  <a:schemeClr val="tx1"/>
                </a:solidFill>
              </a:rPr>
              <a:t>.</a:t>
            </a:r>
          </a:p>
          <a:p>
            <a:pPr>
              <a:spcBef>
                <a:spcPts val="600"/>
              </a:spcBef>
            </a:pPr>
            <a:r>
              <a:rPr lang="en-US" sz="1050" dirty="0">
                <a:solidFill>
                  <a:schemeClr val="tx1"/>
                </a:solidFill>
              </a:rPr>
              <a:t>Step downs motivate enterprises to take advantage of construction </a:t>
            </a:r>
            <a:r>
              <a:rPr lang="en-US" sz="1050" b="1" dirty="0">
                <a:solidFill>
                  <a:schemeClr val="tx1"/>
                </a:solidFill>
              </a:rPr>
              <a:t>when need is critical through reduction in tax liabilities</a:t>
            </a:r>
            <a:r>
              <a:rPr lang="en-US" sz="1050" dirty="0">
                <a:solidFill>
                  <a:schemeClr val="tx1"/>
                </a:solidFill>
              </a:rPr>
              <a:t>.</a:t>
            </a:r>
          </a:p>
          <a:p>
            <a:pPr>
              <a:spcBef>
                <a:spcPts val="600"/>
              </a:spcBef>
            </a:pPr>
            <a:r>
              <a:rPr lang="en-US" sz="1050" dirty="0">
                <a:solidFill>
                  <a:schemeClr val="tx1"/>
                </a:solidFill>
              </a:rPr>
              <a:t>But step downs could </a:t>
            </a:r>
            <a:r>
              <a:rPr lang="en-US" sz="1050" b="1" dirty="0">
                <a:solidFill>
                  <a:schemeClr val="tx1"/>
                </a:solidFill>
              </a:rPr>
              <a:t>create logjams </a:t>
            </a:r>
            <a:r>
              <a:rPr lang="en-US" sz="1050" dirty="0">
                <a:solidFill>
                  <a:schemeClr val="tx1"/>
                </a:solidFill>
              </a:rPr>
              <a:t>and leave developers and consumers frustrated.</a:t>
            </a:r>
          </a:p>
          <a:p>
            <a:pPr>
              <a:spcBef>
                <a:spcPts val="600"/>
              </a:spcBef>
            </a:pPr>
            <a:r>
              <a:rPr lang="en-US" sz="1050" dirty="0">
                <a:solidFill>
                  <a:schemeClr val="tx1"/>
                </a:solidFill>
              </a:rPr>
              <a:t>The 2035 to 2036 expiration indicates a compact timeline (10 to 15 years), while many utility solar projects may need long lead-in time.</a:t>
            </a:r>
          </a:p>
        </p:txBody>
      </p:sp>
      <p:sp>
        <p:nvSpPr>
          <p:cNvPr id="5" name="btfpColumnHeaderBoxText273947">
            <a:extLst>
              <a:ext uri="{FF2B5EF4-FFF2-40B4-BE49-F238E27FC236}">
                <a16:creationId xmlns:a16="http://schemas.microsoft.com/office/drawing/2014/main" id="{504FAE12-AE37-93FA-F0F5-03079DF6A9DA}"/>
              </a:ext>
            </a:extLst>
          </p:cNvPr>
          <p:cNvSpPr txBox="1"/>
          <p:nvPr/>
        </p:nvSpPr>
        <p:spPr bwMode="gray">
          <a:xfrm>
            <a:off x="329184" y="1554480"/>
            <a:ext cx="8012914" cy="318997"/>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Step-down schedules and adders for ITC and PTC</a:t>
            </a:r>
          </a:p>
        </p:txBody>
      </p:sp>
      <p:cxnSp>
        <p:nvCxnSpPr>
          <p:cNvPr id="8" name="btfpColumnHeaderBoxLine273947">
            <a:extLst>
              <a:ext uri="{FF2B5EF4-FFF2-40B4-BE49-F238E27FC236}">
                <a16:creationId xmlns:a16="http://schemas.microsoft.com/office/drawing/2014/main" id="{75FCEBCE-964E-5CF6-0C81-A5551C8057A1}"/>
              </a:ext>
            </a:extLst>
          </p:cNvPr>
          <p:cNvCxnSpPr>
            <a:cxnSpLocks/>
          </p:cNvCxnSpPr>
          <p:nvPr/>
        </p:nvCxnSpPr>
        <p:spPr bwMode="gray">
          <a:xfrm>
            <a:off x="339767" y="1874676"/>
            <a:ext cx="801291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832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658334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latin typeface="+mn-lt"/>
              </a:rPr>
              <a:t>IRA mobilized $42B from 2022 to 2024; projected to generate an additional ~50% (~160 GW) of solar capacity by 2033</a:t>
            </a:r>
          </a:p>
        </p:txBody>
      </p:sp>
      <p:sp>
        <p:nvSpPr>
          <p:cNvPr id="32" name="btfpNotesBox368131">
            <a:hlinkClick r:id="rId51"/>
          </p:cNvPr>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2"/>
              </a:rPr>
              <a:t>Wood &amp; Mackenzie, </a:t>
            </a:r>
            <a:r>
              <a:rPr kumimoji="0" lang="en-CA" sz="800" b="0" i="0" u="none" strike="noStrike" kern="1200" cap="none" spc="0" normalizeH="0" baseline="0" noProof="0" dirty="0">
                <a:ln>
                  <a:noFill/>
                </a:ln>
                <a:solidFill>
                  <a:srgbClr val="000000"/>
                </a:solidFill>
                <a:effectLst/>
                <a:uLnTx/>
                <a:uFillTx/>
                <a:latin typeface="Arial"/>
                <a:ea typeface="+mn-ea"/>
                <a:cs typeface="+mn-cs"/>
                <a:hlinkClick r:id="rId52"/>
              </a:rPr>
              <a:t>The Inflation Reduction Act and its impact so far</a:t>
            </a:r>
            <a:r>
              <a:rPr lang="en-CA"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US Department of Treasury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3"/>
              </a:rPr>
              <a:t>2024</a:t>
            </a:r>
            <a:r>
              <a:rPr kumimoji="0" lang="en-US" sz="800" b="0" i="0" u="none" strike="noStrike" kern="1200" cap="none" spc="0" normalizeH="0" baseline="0" noProof="0" dirty="0">
                <a:ln>
                  <a:noFill/>
                </a:ln>
                <a:solidFill>
                  <a:srgbClr val="000000"/>
                </a:solidFill>
                <a:effectLst/>
                <a:uLnTx/>
                <a:uFillTx/>
                <a:latin typeface="Arial"/>
                <a:ea typeface="+mn-ea"/>
                <a:cs typeface="+mn-cs"/>
              </a:rPr>
              <a:t>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4"/>
              </a:rPr>
              <a:t>2023</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5"/>
              </a:rPr>
              <a:t>HEATMAP</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6"/>
              </a:rPr>
              <a:t>SEIA</a:t>
            </a:r>
            <a:r>
              <a:rPr kumimoji="0" lang="en-US" sz="800" b="0" i="0" u="none" strike="noStrike" kern="1200" cap="none" spc="0" normalizeH="0" baseline="0" noProof="0" dirty="0">
                <a:ln>
                  <a:noFill/>
                </a:ln>
                <a:solidFill>
                  <a:srgbClr val="000000"/>
                </a:solidFill>
                <a:effectLst/>
                <a:uLnTx/>
                <a:uFillTx/>
                <a:latin typeface="Arial"/>
                <a:ea typeface="+mn-ea"/>
                <a:cs typeface="+mn-cs"/>
              </a:rPr>
              <a:t> (2023);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7"/>
              </a:rPr>
              <a:t>Rhodium Group </a:t>
            </a:r>
            <a:r>
              <a:rPr kumimoji="0" lang="en-US" sz="800" b="0" i="0" u="none" strike="noStrike" kern="1200" cap="none" spc="0" normalizeH="0" baseline="0" noProof="0" dirty="0">
                <a:ln>
                  <a:noFill/>
                </a:ln>
                <a:solidFill>
                  <a:srgbClr val="000000"/>
                </a:solidFill>
                <a:effectLst/>
                <a:uLnTx/>
                <a:uFillTx/>
                <a:latin typeface="Arial"/>
                <a:ea typeface="+mn-ea"/>
                <a:cs typeface="+mn-cs"/>
              </a:rPr>
              <a:t>(2024);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8"/>
              </a:rPr>
              <a:t>American Clean Power </a:t>
            </a:r>
            <a:r>
              <a:rPr kumimoji="0" lang="en-US" sz="800" b="0" i="0" u="none" strike="noStrike" kern="1200" cap="none" spc="0" normalizeH="0" baseline="0" noProof="0" dirty="0">
                <a:ln>
                  <a:noFill/>
                </a:ln>
                <a:solidFill>
                  <a:srgbClr val="000000"/>
                </a:solidFill>
                <a:effectLst/>
                <a:uLnTx/>
                <a:uFillTx/>
                <a:latin typeface="Arial"/>
                <a:ea typeface="+mn-ea"/>
                <a:cs typeface="+mn-cs"/>
              </a:rPr>
              <a:t>(2024)</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Isabel Hoyos,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79" name="Rectangle 78">
            <a:extLst>
              <a:ext uri="{FF2B5EF4-FFF2-40B4-BE49-F238E27FC236}">
                <a16:creationId xmlns:a16="http://schemas.microsoft.com/office/drawing/2014/main" id="{BA90762E-C1F1-18B1-6D9A-5A4343EBA1B2}"/>
              </a:ext>
            </a:extLst>
          </p:cNvPr>
          <p:cNvSpPr/>
          <p:nvPr/>
        </p:nvSpPr>
        <p:spPr bwMode="gray">
          <a:xfrm>
            <a:off x="7361499" y="1554480"/>
            <a:ext cx="450030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Actual Post-IRA </a:t>
            </a:r>
            <a:r>
              <a:rPr lang="en-US" sz="1250" b="1" dirty="0">
                <a:solidFill>
                  <a:srgbClr val="000000"/>
                </a:solidFill>
                <a:latin typeface="Arial"/>
              </a:rPr>
              <a:t>S</a:t>
            </a:r>
            <a:r>
              <a:rPr kumimoji="0" lang="en-US" sz="1250" b="1" i="0" u="none" strike="noStrike" kern="1200" cap="none" spc="0" normalizeH="0" baseline="0" noProof="0" dirty="0">
                <a:ln>
                  <a:noFill/>
                </a:ln>
                <a:solidFill>
                  <a:srgbClr val="000000"/>
                </a:solidFill>
                <a:effectLst/>
                <a:uLnTx/>
                <a:uFillTx/>
                <a:latin typeface="Arial"/>
                <a:ea typeface="+mn-ea"/>
                <a:cs typeface="+mn-cs"/>
              </a:rPr>
              <a:t>olar </a:t>
            </a:r>
            <a:r>
              <a:rPr lang="en-US" sz="1250" b="1" dirty="0">
                <a:solidFill>
                  <a:srgbClr val="000000"/>
                </a:solidFill>
                <a:latin typeface="Arial"/>
              </a:rPr>
              <a:t>G</a:t>
            </a:r>
            <a:r>
              <a:rPr kumimoji="0" lang="en-US" sz="1250" b="1" i="0" u="none" strike="noStrike" kern="1200" cap="none" spc="0" normalizeH="0" baseline="0" noProof="0" dirty="0">
                <a:ln>
                  <a:noFill/>
                </a:ln>
                <a:solidFill>
                  <a:srgbClr val="000000"/>
                </a:solidFill>
                <a:effectLst/>
                <a:uLnTx/>
                <a:uFillTx/>
                <a:latin typeface="Arial"/>
                <a:ea typeface="+mn-ea"/>
                <a:cs typeface="+mn-cs"/>
              </a:rPr>
              <a:t>rowth</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From </a:t>
            </a:r>
            <a:r>
              <a:rPr lang="en-US" sz="1050" dirty="0">
                <a:solidFill>
                  <a:sysClr val="windowText" lastClr="000000"/>
                </a:solidFill>
                <a:latin typeface="Arial"/>
              </a:rPr>
              <a:t>August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2022 to </a:t>
            </a:r>
            <a:r>
              <a:rPr lang="en-US" sz="1050" dirty="0">
                <a:solidFill>
                  <a:sysClr val="windowText" lastClr="000000"/>
                </a:solidFill>
                <a:latin typeface="Arial"/>
              </a:rPr>
              <a:t>August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2024, $42 billion in investment was realized, 33 GW of solar capacity was added, and 95 new solar manufacturing facilities were announced.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Residential clean energy credit</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 adoption has surpassed expectations, boosting deployment of residential solar</a:t>
            </a:r>
            <a:r>
              <a:rPr lang="en-US" sz="1050" dirty="0">
                <a:solidFill>
                  <a:sysClr val="windowText" lastClr="000000"/>
                </a:solidFill>
                <a:latin typeface="Arial"/>
              </a:rPr>
              <a:t>.</a:t>
            </a:r>
            <a:endParaRPr kumimoji="0" lang="en-US" sz="1050" b="0" i="0" u="none" strike="noStrike" kern="1200" cap="none" spc="0" normalizeH="0" baseline="0" noProof="0" dirty="0">
              <a:ln>
                <a:noFill/>
              </a:ln>
              <a:solidFill>
                <a:sysClr val="windowText" lastClr="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Over 1.2 million Americans used residential clean energy tax credits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lang="en-US" sz="850" dirty="0">
                <a:solidFill>
                  <a:sysClr val="windowText" lastClr="000000"/>
                </a:solidFill>
                <a:latin typeface="Arial"/>
              </a:rPr>
              <a:t>The g</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overnment budgeted $2 billion in 2023, but actual spending was </a:t>
            </a:r>
            <a:r>
              <a:rPr lang="en-US" sz="850" dirty="0">
                <a:solidFill>
                  <a:sysClr val="windowText" lastClr="000000"/>
                </a:solidFill>
                <a:latin typeface="Arial"/>
              </a:rPr>
              <a:t>more than</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triple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30% more people filed for energy efficiency and/or rooftop solar tax credits in 2022 tax returns compared </a:t>
            </a:r>
            <a:r>
              <a:rPr lang="en-US" sz="850" dirty="0">
                <a:solidFill>
                  <a:sysClr val="windowText" lastClr="000000"/>
                </a:solidFill>
                <a:latin typeface="Arial"/>
              </a:rPr>
              <a:t>with</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2021</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Utility-scale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solar expansion is leading clean electricity expansion post-IRA, generating the majority of renewable energy capacity additions. However, clean electricity is at risk of falling short of post-IRA growth projections.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The IRA has made </a:t>
            </a:r>
            <a:r>
              <a:rPr kumimoji="0" lang="en-US" sz="850" b="1" i="0" u="none" strike="noStrike" kern="1200" cap="none" spc="0" normalizeH="0" baseline="0" noProof="0" dirty="0">
                <a:ln>
                  <a:noFill/>
                </a:ln>
                <a:solidFill>
                  <a:sysClr val="windowText" lastClr="000000"/>
                </a:solidFill>
                <a:effectLst/>
                <a:uLnTx/>
                <a:uFillTx/>
                <a:latin typeface="Arial"/>
                <a:ea typeface="+mn-ea"/>
                <a:cs typeface="+mn-cs"/>
              </a:rPr>
              <a:t>renewable electricity cost competitive with coal and natural gas</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With reduced cost barriers, tackling remaining non-cost barriers like permitting, intermittency, and supply chain is critical to achieving climate change mitigation goals.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Clean energy investment is growing fastest in </a:t>
            </a:r>
            <a:r>
              <a:rPr lang="en-US" sz="1050" b="1" dirty="0">
                <a:solidFill>
                  <a:sysClr val="windowText" lastClr="000000"/>
                </a:solidFill>
                <a:latin typeface="Arial"/>
              </a:rPr>
              <a:t>so-called e</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nergy </a:t>
            </a:r>
            <a:r>
              <a:rPr lang="en-US" sz="1050" b="1" dirty="0">
                <a:solidFill>
                  <a:sysClr val="windowText" lastClr="000000"/>
                </a:solidFill>
                <a:latin typeface="Arial"/>
              </a:rPr>
              <a:t>c</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ommunities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 areas with coal mine or plant closures, brownfield sites, or previously high fossil fuel employment and high unemployment.</a:t>
            </a:r>
          </a:p>
        </p:txBody>
      </p:sp>
      <p:sp>
        <p:nvSpPr>
          <p:cNvPr id="77" name="btfpCallout806132">
            <a:extLst>
              <a:ext uri="{FF2B5EF4-FFF2-40B4-BE49-F238E27FC236}">
                <a16:creationId xmlns:a16="http://schemas.microsoft.com/office/drawing/2014/main" id="{CA14C791-5CF6-5E43-EEFB-332A83235380}"/>
              </a:ext>
            </a:extLst>
          </p:cNvPr>
          <p:cNvSpPr/>
          <p:nvPr/>
        </p:nvSpPr>
        <p:spPr bwMode="gray">
          <a:xfrm>
            <a:off x="5689898" y="2249924"/>
            <a:ext cx="1333500" cy="1721784"/>
          </a:xfrm>
          <a:prstGeom prst="wedgeRectCallout">
            <a:avLst>
              <a:gd name="adj1" fmla="val -79850"/>
              <a:gd name="adj2" fmla="val 1902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The IRA is projected to drive an additional 160 GW of solar deployment over the next 10 years when compared to a non-IRA scenario, according to the SEIA</a:t>
            </a:r>
          </a:p>
        </p:txBody>
      </p:sp>
      <p:sp>
        <p:nvSpPr>
          <p:cNvPr id="80" name="btfpCallout806132">
            <a:extLst>
              <a:ext uri="{FF2B5EF4-FFF2-40B4-BE49-F238E27FC236}">
                <a16:creationId xmlns:a16="http://schemas.microsoft.com/office/drawing/2014/main" id="{406F89C3-171F-5B4A-AB01-51076553EC65}"/>
              </a:ext>
            </a:extLst>
          </p:cNvPr>
          <p:cNvSpPr/>
          <p:nvPr/>
        </p:nvSpPr>
        <p:spPr bwMode="gray">
          <a:xfrm>
            <a:off x="5689898" y="4246538"/>
            <a:ext cx="1333500" cy="1153309"/>
          </a:xfrm>
          <a:prstGeom prst="wedgeRectCallout">
            <a:avLst>
              <a:gd name="adj1" fmla="val -79093"/>
              <a:gd name="adj2" fmla="val -4681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Projections include over $565 billion in new investment over the next decade, a $144 billion increase from baseline</a:t>
            </a:r>
          </a:p>
        </p:txBody>
      </p:sp>
      <p:grpSp>
        <p:nvGrpSpPr>
          <p:cNvPr id="81" name="btfpColumnHeaderBox273947">
            <a:extLst>
              <a:ext uri="{FF2B5EF4-FFF2-40B4-BE49-F238E27FC236}">
                <a16:creationId xmlns:a16="http://schemas.microsoft.com/office/drawing/2014/main" id="{DE99CAD6-B65E-981A-195D-54D209E566E8}"/>
              </a:ext>
            </a:extLst>
          </p:cNvPr>
          <p:cNvGrpSpPr/>
          <p:nvPr>
            <p:custDataLst>
              <p:tags r:id="rId4"/>
            </p:custDataLst>
          </p:nvPr>
        </p:nvGrpSpPr>
        <p:grpSpPr>
          <a:xfrm>
            <a:off x="330200" y="1554480"/>
            <a:ext cx="6365249" cy="315913"/>
            <a:chOff x="330200" y="1270000"/>
            <a:chExt cx="15353252" cy="315913"/>
          </a:xfrm>
        </p:grpSpPr>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30200" y="1270000"/>
              <a:ext cx="11531600"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Post-Inflation Reduction Act solar projections</a:t>
              </a:r>
            </a:p>
          </p:txBody>
        </p:sp>
        <p:cxnSp>
          <p:nvCxnSpPr>
            <p:cNvPr id="83" name="btfpColumnHeaderBoxLine273947">
              <a:extLst>
                <a:ext uri="{FF2B5EF4-FFF2-40B4-BE49-F238E27FC236}">
                  <a16:creationId xmlns:a16="http://schemas.microsoft.com/office/drawing/2014/main" id="{FF2D742C-C69A-445D-5BC6-A7DA83355D6F}"/>
                </a:ext>
              </a:extLst>
            </p:cNvPr>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284" name="Straight Connector 283">
            <a:extLst>
              <a:ext uri="{FF2B5EF4-FFF2-40B4-BE49-F238E27FC236}">
                <a16:creationId xmlns:a16="http://schemas.microsoft.com/office/drawing/2014/main" id="{75ED62C5-885F-D1D3-2BFF-55DA45BAF333}"/>
              </a:ext>
            </a:extLst>
          </p:cNvPr>
          <p:cNvCxnSpPr/>
          <p:nvPr>
            <p:custDataLst>
              <p:tags r:id="rId5"/>
            </p:custDataLst>
          </p:nvPr>
        </p:nvCxnSpPr>
        <p:spPr bwMode="gray">
          <a:xfrm>
            <a:off x="674688" y="337978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CF7EDA2D-233D-C903-B6CC-130A0D5D0B96}"/>
              </a:ext>
            </a:extLst>
          </p:cNvPr>
          <p:cNvCxnSpPr/>
          <p:nvPr>
            <p:custDataLst>
              <p:tags r:id="rId6"/>
            </p:custDataLst>
          </p:nvPr>
        </p:nvCxnSpPr>
        <p:spPr bwMode="gray">
          <a:xfrm>
            <a:off x="674688" y="22320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6" name="Straight Connector 285">
            <a:extLst>
              <a:ext uri="{FF2B5EF4-FFF2-40B4-BE49-F238E27FC236}">
                <a16:creationId xmlns:a16="http://schemas.microsoft.com/office/drawing/2014/main" id="{0A4F82CC-F119-52D0-5A9C-83C69AACB50F}"/>
              </a:ext>
            </a:extLst>
          </p:cNvPr>
          <p:cNvCxnSpPr/>
          <p:nvPr>
            <p:custDataLst>
              <p:tags r:id="rId7"/>
            </p:custDataLst>
          </p:nvPr>
        </p:nvCxnSpPr>
        <p:spPr bwMode="gray">
          <a:xfrm>
            <a:off x="674688" y="25193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CA9EE57E-EF64-365C-177D-2BA2B9627623}"/>
              </a:ext>
            </a:extLst>
          </p:cNvPr>
          <p:cNvCxnSpPr/>
          <p:nvPr>
            <p:custDataLst>
              <p:tags r:id="rId8"/>
            </p:custDataLst>
          </p:nvPr>
        </p:nvCxnSpPr>
        <p:spPr bwMode="gray">
          <a:xfrm>
            <a:off x="674688" y="56769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BD09AE57-05C9-34EB-3129-0991B1F05EAD}"/>
              </a:ext>
            </a:extLst>
          </p:cNvPr>
          <p:cNvCxnSpPr/>
          <p:nvPr>
            <p:custDataLst>
              <p:tags r:id="rId9"/>
            </p:custDataLst>
          </p:nvPr>
        </p:nvCxnSpPr>
        <p:spPr bwMode="gray">
          <a:xfrm>
            <a:off x="674688" y="28067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45D4C591-B94C-FD84-F578-FBD04BFB6A0F}"/>
              </a:ext>
            </a:extLst>
          </p:cNvPr>
          <p:cNvCxnSpPr/>
          <p:nvPr>
            <p:custDataLst>
              <p:tags r:id="rId10"/>
            </p:custDataLst>
          </p:nvPr>
        </p:nvCxnSpPr>
        <p:spPr bwMode="gray">
          <a:xfrm>
            <a:off x="674688" y="53895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594252DD-F6C4-DE84-8301-84C6FF22FA88}"/>
              </a:ext>
            </a:extLst>
          </p:cNvPr>
          <p:cNvCxnSpPr/>
          <p:nvPr>
            <p:custDataLst>
              <p:tags r:id="rId11"/>
            </p:custDataLst>
          </p:nvPr>
        </p:nvCxnSpPr>
        <p:spPr bwMode="gray">
          <a:xfrm>
            <a:off x="674688" y="309403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8" name="Straight Connector 277">
            <a:extLst>
              <a:ext uri="{FF2B5EF4-FFF2-40B4-BE49-F238E27FC236}">
                <a16:creationId xmlns:a16="http://schemas.microsoft.com/office/drawing/2014/main" id="{8B6B6BAE-DA5C-0FC3-D6E0-CC5D2EFDE8A8}"/>
              </a:ext>
            </a:extLst>
          </p:cNvPr>
          <p:cNvCxnSpPr/>
          <p:nvPr>
            <p:custDataLst>
              <p:tags r:id="rId12"/>
            </p:custDataLst>
          </p:nvPr>
        </p:nvCxnSpPr>
        <p:spPr bwMode="gray">
          <a:xfrm>
            <a:off x="674688" y="51022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7B3BF448-F015-6D05-7C41-01C54D636892}"/>
              </a:ext>
            </a:extLst>
          </p:cNvPr>
          <p:cNvCxnSpPr/>
          <p:nvPr>
            <p:custDataLst>
              <p:tags r:id="rId13"/>
            </p:custDataLst>
          </p:nvPr>
        </p:nvCxnSpPr>
        <p:spPr bwMode="gray">
          <a:xfrm>
            <a:off x="674688" y="36671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9" name="Straight Connector 278">
            <a:extLst>
              <a:ext uri="{FF2B5EF4-FFF2-40B4-BE49-F238E27FC236}">
                <a16:creationId xmlns:a16="http://schemas.microsoft.com/office/drawing/2014/main" id="{AD011F68-6875-96ED-B564-9CE3A734C17D}"/>
              </a:ext>
            </a:extLst>
          </p:cNvPr>
          <p:cNvCxnSpPr/>
          <p:nvPr>
            <p:custDataLst>
              <p:tags r:id="rId14"/>
            </p:custDataLst>
          </p:nvPr>
        </p:nvCxnSpPr>
        <p:spPr bwMode="gray">
          <a:xfrm>
            <a:off x="674688" y="481647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211A5B27-A51B-A84B-0FC5-51DEAE9DD6D8}"/>
              </a:ext>
            </a:extLst>
          </p:cNvPr>
          <p:cNvCxnSpPr/>
          <p:nvPr>
            <p:custDataLst>
              <p:tags r:id="rId15"/>
            </p:custDataLst>
          </p:nvPr>
        </p:nvCxnSpPr>
        <p:spPr bwMode="gray">
          <a:xfrm>
            <a:off x="674688" y="39544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4105DB7D-A4CA-CD8E-8E68-219F5C09B0DA}"/>
              </a:ext>
            </a:extLst>
          </p:cNvPr>
          <p:cNvCxnSpPr/>
          <p:nvPr>
            <p:custDataLst>
              <p:tags r:id="rId16"/>
            </p:custDataLst>
          </p:nvPr>
        </p:nvCxnSpPr>
        <p:spPr bwMode="gray">
          <a:xfrm>
            <a:off x="674688" y="452913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28085052-BDBB-075B-5AF6-2C85E62A2F89}"/>
              </a:ext>
            </a:extLst>
          </p:cNvPr>
          <p:cNvCxnSpPr/>
          <p:nvPr>
            <p:custDataLst>
              <p:tags r:id="rId17"/>
            </p:custDataLst>
          </p:nvPr>
        </p:nvCxnSpPr>
        <p:spPr bwMode="gray">
          <a:xfrm>
            <a:off x="674688" y="42418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2" name="Chart 21">
            <a:extLst>
              <a:ext uri="{FF2B5EF4-FFF2-40B4-BE49-F238E27FC236}">
                <a16:creationId xmlns:a16="http://schemas.microsoft.com/office/drawing/2014/main" id="{C1CD12B2-242D-8E13-0ED0-3B646E7B272C}"/>
              </a:ext>
            </a:extLst>
          </p:cNvPr>
          <p:cNvGraphicFramePr/>
          <p:nvPr>
            <p:custDataLst>
              <p:tags r:id="rId18"/>
            </p:custDataLst>
            <p:extLst>
              <p:ext uri="{D42A27DB-BD31-4B8C-83A1-F6EECF244321}">
                <p14:modId xmlns:p14="http://schemas.microsoft.com/office/powerpoint/2010/main" val="3631790649"/>
              </p:ext>
            </p:extLst>
          </p:nvPr>
        </p:nvGraphicFramePr>
        <p:xfrm>
          <a:off x="592138" y="2149475"/>
          <a:ext cx="4932362" cy="3897313"/>
        </p:xfrm>
        <a:graphic>
          <a:graphicData uri="http://schemas.openxmlformats.org/drawingml/2006/chart">
            <c:chart xmlns:c="http://schemas.openxmlformats.org/drawingml/2006/chart" xmlns:r="http://schemas.openxmlformats.org/officeDocument/2006/relationships" r:id="rId62"/>
          </a:graphicData>
        </a:graphic>
      </p:graphicFrame>
      <p:sp>
        <p:nvSpPr>
          <p:cNvPr id="270"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60363" y="38481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3C6AB22-3DB2-4C51-A612-E3FCBC09FC30}" type="datetime'''35'''''''''''''">
              <a:rPr lang="en-US" altLang="en-US" sz="1400" smtClean="0">
                <a:effectLst/>
              </a:rPr>
              <a:pPr marL="0" lvl="0" indent="0" algn="r">
                <a:spcBef>
                  <a:spcPct val="0"/>
                </a:spcBef>
                <a:spcAft>
                  <a:spcPct val="0"/>
                </a:spcAft>
                <a:buNone/>
              </a:pPr>
              <a:t>35</a:t>
            </a:fld>
            <a:endParaRPr lang="en-US" sz="1400" dirty="0"/>
          </a:p>
        </p:txBody>
      </p:sp>
      <p:sp>
        <p:nvSpPr>
          <p:cNvPr id="26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360363" y="4422776"/>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34F7C8C-187A-4A99-82EA-81DB633F1237}" type="datetime'''''''''''''''2''''''''''''''''''''''''''5'''''''''''''''''">
              <a:rPr lang="en-US" altLang="en-US" sz="1400" smtClean="0">
                <a:effectLst/>
              </a:rPr>
              <a:pPr marL="0" lvl="0" indent="0" algn="r">
                <a:spcBef>
                  <a:spcPct val="0"/>
                </a:spcBef>
                <a:spcAft>
                  <a:spcPct val="0"/>
                </a:spcAft>
                <a:buNone/>
              </a:pPr>
              <a:t>25</a:t>
            </a:fld>
            <a:endParaRPr lang="en-US" sz="1400" dirty="0"/>
          </a:p>
        </p:txBody>
      </p:sp>
      <p:sp>
        <p:nvSpPr>
          <p:cNvPr id="27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360363" y="35607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1B0A68-8FEB-4E79-B339-988478E6D43D}" type="datetime'''''''''''''''''''''4''''''''0'''''''''''''''''''''''''''''''">
              <a:rPr lang="en-US" altLang="en-US" sz="1400" smtClean="0">
                <a:effectLst/>
              </a:rPr>
              <a:pPr marL="0" lvl="0" indent="0" algn="r">
                <a:spcBef>
                  <a:spcPct val="0"/>
                </a:spcBef>
                <a:spcAft>
                  <a:spcPct val="0"/>
                </a:spcAft>
                <a:buNone/>
              </a:pPr>
              <a:t>40</a:t>
            </a:fld>
            <a:endParaRPr lang="en-US" sz="1400" dirty="0"/>
          </a:p>
        </p:txBody>
      </p:sp>
      <p:sp>
        <p:nvSpPr>
          <p:cNvPr id="267"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60363" y="471011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AD021BD-49C8-4071-AA97-3DEBC8DA4724}" type="datetime'''''''''''''''''2''''''0'''''''''''''''''''''''''''''''''''">
              <a:rPr lang="en-US" altLang="en-US" sz="1400" smtClean="0">
                <a:effectLst/>
              </a:rPr>
              <a:pPr marL="0" lvl="0" indent="0" algn="r">
                <a:spcBef>
                  <a:spcPct val="0"/>
                </a:spcBef>
                <a:spcAft>
                  <a:spcPct val="0"/>
                </a:spcAft>
                <a:buNone/>
              </a:pPr>
              <a:t>20</a:t>
            </a:fld>
            <a:endParaRPr lang="en-US" sz="1400" dirty="0"/>
          </a:p>
        </p:txBody>
      </p:sp>
      <p:sp>
        <p:nvSpPr>
          <p:cNvPr id="2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60363" y="3273426"/>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15DFFD-F125-430D-89AA-0DE32E78F7F2}" type="datetime'''''''''''4''''''''5'''''''''''''''">
              <a:rPr lang="en-US" altLang="en-US" sz="1400" smtClean="0">
                <a:effectLst/>
              </a:rPr>
              <a:pPr marL="0" lvl="0" indent="0" algn="r">
                <a:spcBef>
                  <a:spcPct val="0"/>
                </a:spcBef>
                <a:spcAft>
                  <a:spcPct val="0"/>
                </a:spcAft>
                <a:buNone/>
              </a:pPr>
              <a:t>45</a:t>
            </a:fld>
            <a:endParaRPr lang="en-US" sz="1400" dirty="0"/>
          </a:p>
        </p:txBody>
      </p:sp>
      <p:sp>
        <p:nvSpPr>
          <p:cNvPr id="26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60363" y="4135439"/>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F327BD8-F035-4FE6-AF95-BD336020AEB0}" type="datetime'''''''30'''''''''">
              <a:rPr lang="en-US" altLang="en-US" sz="1400" smtClean="0">
                <a:effectLst/>
              </a:rPr>
              <a:pPr marL="0" lvl="0" indent="0" algn="r">
                <a:spcBef>
                  <a:spcPct val="0"/>
                </a:spcBef>
                <a:spcAft>
                  <a:spcPct val="0"/>
                </a:spcAft>
                <a:buNone/>
              </a:pPr>
              <a:t>30</a:t>
            </a:fld>
            <a:endParaRPr lang="en-US" sz="1400" dirty="0"/>
          </a:p>
        </p:txBody>
      </p:sp>
      <p:sp>
        <p:nvSpPr>
          <p:cNvPr id="2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60363" y="2987675"/>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E866F69-EE59-49FF-9849-6127A5DFAAFA}" type="datetime'''5''''0'''''''''''''''''''''''''''''''''''''">
              <a:rPr lang="en-US" altLang="en-US" sz="1400" smtClean="0">
                <a:effectLst/>
              </a:rPr>
              <a:pPr marL="0" lvl="0" indent="0" algn="r">
                <a:spcBef>
                  <a:spcPct val="0"/>
                </a:spcBef>
                <a:spcAft>
                  <a:spcPct val="0"/>
                </a:spcAft>
                <a:buNone/>
              </a:pPr>
              <a:t>50</a:t>
            </a:fld>
            <a:endParaRPr lang="en-US" sz="1400" dirty="0"/>
          </a:p>
        </p:txBody>
      </p:sp>
      <p:sp>
        <p:nvSpPr>
          <p:cNvPr id="26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60363" y="49958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91758D0-ECDB-4D01-B9F7-02C5F227C2FA}" type="datetime'''''''''''''''''''''''''''''1''''''''''''''5'''''''">
              <a:rPr lang="en-US" altLang="en-US" sz="1400" smtClean="0">
                <a:effectLst/>
              </a:rPr>
              <a:pPr marL="0" lvl="0" indent="0" algn="r">
                <a:spcBef>
                  <a:spcPct val="0"/>
                </a:spcBef>
                <a:spcAft>
                  <a:spcPct val="0"/>
                </a:spcAft>
                <a:buNone/>
              </a:pPr>
              <a:t>15</a:t>
            </a:fld>
            <a:endParaRPr lang="en-US" sz="1400" dirty="0"/>
          </a:p>
        </p:txBody>
      </p:sp>
      <p:sp>
        <p:nvSpPr>
          <p:cNvPr id="27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60363" y="2700339"/>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DD15B9-43DD-4A2F-9221-85EB591828B8}" type="datetime'''''''''''''''''5''''''''''''''''''''''''''''''''5'">
              <a:rPr lang="en-US" altLang="en-US" sz="1400" smtClean="0">
                <a:effectLst/>
              </a:rPr>
              <a:pPr marL="0" lvl="0" indent="0" algn="r">
                <a:spcBef>
                  <a:spcPct val="0"/>
                </a:spcBef>
                <a:spcAft>
                  <a:spcPct val="0"/>
                </a:spcAft>
                <a:buNone/>
              </a:pPr>
              <a:t>55</a:t>
            </a:fld>
            <a:endParaRPr lang="en-US" sz="1400" dirty="0"/>
          </a:p>
        </p:txBody>
      </p:sp>
      <p:sp>
        <p:nvSpPr>
          <p:cNvPr id="26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60363" y="52832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9B6E7C-65DD-4B03-BCFB-199A94603E97}" type="datetime'''''''''''''''''''''''''''''''''''1''''0'''''''''''''''''''''">
              <a:rPr lang="en-US" altLang="en-US" sz="1400" smtClean="0">
                <a:effectLst/>
              </a:rPr>
              <a:pPr marL="0" lvl="0" indent="0" algn="r">
                <a:spcBef>
                  <a:spcPct val="0"/>
                </a:spcBef>
                <a:spcAft>
                  <a:spcPct val="0"/>
                </a:spcAft>
                <a:buNone/>
              </a:pPr>
              <a:t>10</a:t>
            </a:fld>
            <a:endParaRPr lang="en-US" sz="1400" dirty="0"/>
          </a:p>
        </p:txBody>
      </p:sp>
      <p:sp>
        <p:nvSpPr>
          <p:cNvPr id="274"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60363" y="24130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6B8E417-BD68-4C3A-A48C-8C64A55664C5}" type="datetime'''''''''6''''''''0'''''''''''''''''''''''''">
              <a:rPr lang="en-US" altLang="en-US" sz="1400" smtClean="0">
                <a:effectLst/>
              </a:rPr>
              <a:pPr marL="0" lvl="0" indent="0" algn="r">
                <a:spcBef>
                  <a:spcPct val="0"/>
                </a:spcBef>
                <a:spcAft>
                  <a:spcPct val="0"/>
                </a:spcAft>
                <a:buNone/>
              </a:pPr>
              <a:t>60</a:t>
            </a:fld>
            <a:endParaRPr lang="en-US" sz="1400" dirty="0"/>
          </a:p>
        </p:txBody>
      </p:sp>
      <p:sp>
        <p:nvSpPr>
          <p:cNvPr id="264"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458788" y="5570539"/>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07D0161-60B2-45AB-A057-AD6DEED2D057}" type="datetime'''''''''''''''''''''''''''''''''''''''5'''''''''''">
              <a:rPr lang="en-US" altLang="en-US" sz="1400" smtClean="0">
                <a:effectLst/>
              </a:rPr>
              <a:pPr marL="0" lvl="0" indent="0" algn="r">
                <a:spcBef>
                  <a:spcPct val="0"/>
                </a:spcBef>
                <a:spcAft>
                  <a:spcPct val="0"/>
                </a:spcAft>
                <a:buNone/>
              </a:pPr>
              <a:t>5</a:t>
            </a:fld>
            <a:endParaRPr lang="en-US" sz="1400" dirty="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360363" y="21256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09798B-6141-439D-AD8D-B2B9F98DA39F}" type="datetime'''''''''6''''''''5'''''''''''''''''''''''''''''''">
              <a:rPr lang="en-US" altLang="en-US" sz="1400" smtClean="0">
                <a:effectLst/>
              </a:rPr>
              <a:pPr marL="0" lvl="0" indent="0" algn="r">
                <a:spcBef>
                  <a:spcPct val="0"/>
                </a:spcBef>
                <a:spcAft>
                  <a:spcPct val="0"/>
                </a:spcAft>
                <a:buNone/>
              </a:pPr>
              <a:t>65</a:t>
            </a:fld>
            <a:endParaRPr lang="en-US" sz="1400" dirty="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458788" y="5857876"/>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7D0CDEC-4A0B-4AF3-8F77-408B04B26CB4}" type="datetime'''''''''''0'''''''''''''''''''''''''''''''''''''''''">
              <a:rPr lang="en-US" altLang="en-US" sz="1400" smtClean="0"/>
              <a:pPr/>
              <a:t>0</a:t>
            </a:fld>
            <a:endParaRPr lang="en-US" sz="1400" dirty="0"/>
          </a:p>
        </p:txBody>
      </p:sp>
      <p:sp>
        <p:nvSpPr>
          <p:cNvPr id="4" name="Text Placeholder 10">
            <a:extLst>
              <a:ext uri="{FF2B5EF4-FFF2-40B4-BE49-F238E27FC236}">
                <a16:creationId xmlns:a16="http://schemas.microsoft.com/office/drawing/2014/main" id="{A26B15E2-05BD-69FE-6713-14FB8BB502A5}"/>
              </a:ext>
            </a:extLst>
          </p:cNvPr>
          <p:cNvSpPr>
            <a:spLocks noGrp="1"/>
          </p:cNvSpPr>
          <p:nvPr>
            <p:custDataLst>
              <p:tags r:id="rId33"/>
            </p:custDataLst>
          </p:nvPr>
        </p:nvSpPr>
        <p:spPr bwMode="auto">
          <a:xfrm>
            <a:off x="787400"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B5CFC7-2220-432F-ACF3-312D328AD11B}" type="datetime'''''''''''''''''''''’''''''2''''''''''4'''''">
              <a:rPr lang="en-US" altLang="en-US" sz="1400" smtClean="0"/>
              <a:pPr/>
              <a:t>’24</a:t>
            </a:fld>
            <a:endParaRPr lang="en-CA" sz="1400" dirty="0"/>
          </a:p>
        </p:txBody>
      </p:sp>
      <p:sp>
        <p:nvSpPr>
          <p:cNvPr id="5" name="Text Placeholder 10">
            <a:extLst>
              <a:ext uri="{FF2B5EF4-FFF2-40B4-BE49-F238E27FC236}">
                <a16:creationId xmlns:a16="http://schemas.microsoft.com/office/drawing/2014/main" id="{A4BD42BD-10F6-131E-E843-B1725E458DC3}"/>
              </a:ext>
            </a:extLst>
          </p:cNvPr>
          <p:cNvSpPr>
            <a:spLocks noGrp="1"/>
          </p:cNvSpPr>
          <p:nvPr>
            <p:custDataLst>
              <p:tags r:id="rId34"/>
            </p:custDataLst>
          </p:nvPr>
        </p:nvSpPr>
        <p:spPr bwMode="auto">
          <a:xfrm>
            <a:off x="126523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A1D73EC-A367-4C19-BFAD-C62C5D3CC706}" type="datetime'''''''''''''''''''’''''''2''''''''''''''''''''''''''''''5'''">
              <a:rPr lang="en-US" altLang="en-US" sz="1400" smtClean="0"/>
              <a:pPr/>
              <a:t>’25</a:t>
            </a:fld>
            <a:endParaRPr lang="en-CA" sz="1400" dirty="0"/>
          </a:p>
        </p:txBody>
      </p:sp>
      <p:sp>
        <p:nvSpPr>
          <p:cNvPr id="8" name="Text Placeholder 10">
            <a:extLst>
              <a:ext uri="{FF2B5EF4-FFF2-40B4-BE49-F238E27FC236}">
                <a16:creationId xmlns:a16="http://schemas.microsoft.com/office/drawing/2014/main" id="{8A9CA3A0-E9BB-39CD-3B93-3AF3111A7BED}"/>
              </a:ext>
            </a:extLst>
          </p:cNvPr>
          <p:cNvSpPr>
            <a:spLocks noGrp="1"/>
          </p:cNvSpPr>
          <p:nvPr>
            <p:custDataLst>
              <p:tags r:id="rId35"/>
            </p:custDataLst>
          </p:nvPr>
        </p:nvSpPr>
        <p:spPr bwMode="auto">
          <a:xfrm>
            <a:off x="174148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CE3C6B-0C07-47FA-8940-4F8F6E3EBE7F}" type="datetime'''''''''''''''''’''2''''''6'''''''''''''''''''''''''''''''''">
              <a:rPr lang="en-US" altLang="en-US" sz="1400" smtClean="0"/>
              <a:pPr/>
              <a:t>’26</a:t>
            </a:fld>
            <a:endParaRPr lang="en-CA" sz="1400" dirty="0"/>
          </a:p>
        </p:txBody>
      </p:sp>
      <p:sp>
        <p:nvSpPr>
          <p:cNvPr id="9" name="Text Placeholder 10">
            <a:extLst>
              <a:ext uri="{FF2B5EF4-FFF2-40B4-BE49-F238E27FC236}">
                <a16:creationId xmlns:a16="http://schemas.microsoft.com/office/drawing/2014/main" id="{2EF88449-7729-A6F9-9091-86B75D5C815C}"/>
              </a:ext>
            </a:extLst>
          </p:cNvPr>
          <p:cNvSpPr>
            <a:spLocks noGrp="1"/>
          </p:cNvSpPr>
          <p:nvPr>
            <p:custDataLst>
              <p:tags r:id="rId36"/>
            </p:custDataLst>
          </p:nvPr>
        </p:nvSpPr>
        <p:spPr bwMode="auto">
          <a:xfrm>
            <a:off x="221773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2F6E62-8BFD-4C77-8F9A-4629627AC9A4}" type="datetime'''''''''''’''''''''2''''''''''''7'''''''''''''''''">
              <a:rPr lang="en-US" altLang="en-US" sz="1400" smtClean="0"/>
              <a:pPr/>
              <a:t>’27</a:t>
            </a:fld>
            <a:endParaRPr lang="en-CA" sz="1400" dirty="0"/>
          </a:p>
        </p:txBody>
      </p:sp>
      <p:sp>
        <p:nvSpPr>
          <p:cNvPr id="10" name="Text Placeholder 10">
            <a:extLst>
              <a:ext uri="{FF2B5EF4-FFF2-40B4-BE49-F238E27FC236}">
                <a16:creationId xmlns:a16="http://schemas.microsoft.com/office/drawing/2014/main" id="{409F0EB7-B702-811F-83A2-D49A1250CC67}"/>
              </a:ext>
            </a:extLst>
          </p:cNvPr>
          <p:cNvSpPr>
            <a:spLocks noGrp="1"/>
          </p:cNvSpPr>
          <p:nvPr>
            <p:custDataLst>
              <p:tags r:id="rId37"/>
            </p:custDataLst>
          </p:nvPr>
        </p:nvSpPr>
        <p:spPr bwMode="auto">
          <a:xfrm>
            <a:off x="269557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9666CF3-5217-4EBE-B179-2470100F1AA3}" type="datetime'''’''''''''''''''''''''2''''8'''''">
              <a:rPr lang="en-US" altLang="en-US" sz="1400" smtClean="0"/>
              <a:pPr/>
              <a:t>’28</a:t>
            </a:fld>
            <a:endParaRPr lang="en-CA" sz="1400" dirty="0"/>
          </a:p>
        </p:txBody>
      </p:sp>
      <p:sp>
        <p:nvSpPr>
          <p:cNvPr id="11" name="Text Placeholder 10">
            <a:extLst>
              <a:ext uri="{FF2B5EF4-FFF2-40B4-BE49-F238E27FC236}">
                <a16:creationId xmlns:a16="http://schemas.microsoft.com/office/drawing/2014/main" id="{D6C36574-685E-D4F5-FC97-2D6EA272221E}"/>
              </a:ext>
            </a:extLst>
          </p:cNvPr>
          <p:cNvSpPr>
            <a:spLocks noGrp="1"/>
          </p:cNvSpPr>
          <p:nvPr>
            <p:custDataLst>
              <p:tags r:id="rId38"/>
            </p:custDataLst>
          </p:nvPr>
        </p:nvSpPr>
        <p:spPr bwMode="auto">
          <a:xfrm>
            <a:off x="317182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D59558B-AC07-4A08-87A7-F9F0083EF976}" type="datetime'''''''''''''''''''''''''''’''''2''''''''''''''''''''''9'''">
              <a:rPr lang="en-US" altLang="en-US" sz="1400" smtClean="0"/>
              <a:pPr/>
              <a:t>’29</a:t>
            </a:fld>
            <a:endParaRPr lang="en-CA" sz="1400" dirty="0"/>
          </a:p>
        </p:txBody>
      </p:sp>
      <p:sp>
        <p:nvSpPr>
          <p:cNvPr id="12" name="Text Placeholder 10">
            <a:extLst>
              <a:ext uri="{FF2B5EF4-FFF2-40B4-BE49-F238E27FC236}">
                <a16:creationId xmlns:a16="http://schemas.microsoft.com/office/drawing/2014/main" id="{52534013-1A64-D24C-31F8-AB38EF71D5C3}"/>
              </a:ext>
            </a:extLst>
          </p:cNvPr>
          <p:cNvSpPr>
            <a:spLocks noGrp="1"/>
          </p:cNvSpPr>
          <p:nvPr>
            <p:custDataLst>
              <p:tags r:id="rId39"/>
            </p:custDataLst>
          </p:nvPr>
        </p:nvSpPr>
        <p:spPr bwMode="auto">
          <a:xfrm>
            <a:off x="364807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4DBA3E-1A16-458F-AAA4-27868C0DD0A4}" type="datetime'''''''''''''’''''''3''''''''''''''''''''''''''''''''''''''''0'">
              <a:rPr lang="en-US" altLang="en-US" sz="1400" smtClean="0"/>
              <a:pPr/>
              <a:t>’30</a:t>
            </a:fld>
            <a:endParaRPr lang="en-CA" sz="1400" dirty="0"/>
          </a:p>
        </p:txBody>
      </p:sp>
      <p:sp>
        <p:nvSpPr>
          <p:cNvPr id="13" name="Text Placeholder 10">
            <a:extLst>
              <a:ext uri="{FF2B5EF4-FFF2-40B4-BE49-F238E27FC236}">
                <a16:creationId xmlns:a16="http://schemas.microsoft.com/office/drawing/2014/main" id="{63701EDF-8BEE-EFFE-3623-B28A89B70FD8}"/>
              </a:ext>
            </a:extLst>
          </p:cNvPr>
          <p:cNvSpPr>
            <a:spLocks noGrp="1"/>
          </p:cNvSpPr>
          <p:nvPr>
            <p:custDataLst>
              <p:tags r:id="rId40"/>
            </p:custDataLst>
          </p:nvPr>
        </p:nvSpPr>
        <p:spPr bwMode="auto">
          <a:xfrm>
            <a:off x="412432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1993A5-8D2E-48D0-821B-6B349DBEF7DD}" type="datetime'''’3''''''''''''''''''''''''''''''''1'''''''''''''''''''''''">
              <a:rPr lang="en-US" altLang="en-US" sz="1400" smtClean="0"/>
              <a:pPr/>
              <a:t>’31</a:t>
            </a:fld>
            <a:endParaRPr lang="en-CA" sz="1400" dirty="0"/>
          </a:p>
        </p:txBody>
      </p:sp>
      <p:sp>
        <p:nvSpPr>
          <p:cNvPr id="14" name="Text Placeholder 10">
            <a:extLst>
              <a:ext uri="{FF2B5EF4-FFF2-40B4-BE49-F238E27FC236}">
                <a16:creationId xmlns:a16="http://schemas.microsoft.com/office/drawing/2014/main" id="{C3D35D52-A4CA-BB22-7C0C-9A85796D0BE6}"/>
              </a:ext>
            </a:extLst>
          </p:cNvPr>
          <p:cNvSpPr>
            <a:spLocks noGrp="1"/>
          </p:cNvSpPr>
          <p:nvPr>
            <p:custDataLst>
              <p:tags r:id="rId41"/>
            </p:custDataLst>
          </p:nvPr>
        </p:nvSpPr>
        <p:spPr bwMode="auto">
          <a:xfrm>
            <a:off x="4602163"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24E20C-C091-49D4-A064-A769D7945B24}" type="datetime'''''''''''''''''’''''''''''''3''''''''''''''''''''''2'''''">
              <a:rPr lang="en-US" altLang="en-US" sz="1400" smtClean="0"/>
              <a:pPr/>
              <a:t>’32</a:t>
            </a:fld>
            <a:endParaRPr lang="en-CA" sz="1400" dirty="0"/>
          </a:p>
        </p:txBody>
      </p:sp>
      <p:sp>
        <p:nvSpPr>
          <p:cNvPr id="15" name="Text Placeholder 10">
            <a:extLst>
              <a:ext uri="{FF2B5EF4-FFF2-40B4-BE49-F238E27FC236}">
                <a16:creationId xmlns:a16="http://schemas.microsoft.com/office/drawing/2014/main" id="{355A2D5C-00EE-154E-A977-E560671A7259}"/>
              </a:ext>
            </a:extLst>
          </p:cNvPr>
          <p:cNvSpPr>
            <a:spLocks noGrp="1"/>
          </p:cNvSpPr>
          <p:nvPr>
            <p:custDataLst>
              <p:tags r:id="rId42"/>
            </p:custDataLst>
          </p:nvPr>
        </p:nvSpPr>
        <p:spPr bwMode="auto">
          <a:xfrm>
            <a:off x="5078413"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C443DA6-BFDB-4FCE-92F8-C21BC9AEE7CF}" type="datetime'''''''''''’''''''''''''''''''''''''''''3''''''3'''''''''">
              <a:rPr lang="en-US" altLang="en-US" sz="1400" smtClean="0"/>
              <a:pPr/>
              <a:t>’33</a:t>
            </a:fld>
            <a:endParaRPr lang="en-CA" sz="1400" dirty="0"/>
          </a:p>
        </p:txBody>
      </p:sp>
      <p:sp>
        <p:nvSpPr>
          <p:cNvPr id="20" name="Rectangle 19">
            <a:extLst>
              <a:ext uri="{FF2B5EF4-FFF2-40B4-BE49-F238E27FC236}">
                <a16:creationId xmlns:a16="http://schemas.microsoft.com/office/drawing/2014/main" id="{DB80B7B1-3276-2C1A-0513-40F9B6A8B161}"/>
              </a:ext>
            </a:extLst>
          </p:cNvPr>
          <p:cNvSpPr/>
          <p:nvPr/>
        </p:nvSpPr>
        <p:spPr bwMode="gray">
          <a:xfrm>
            <a:off x="674688" y="2232025"/>
            <a:ext cx="1196975" cy="5746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6" name="Rectangle 15">
            <a:extLst>
              <a:ext uri="{FF2B5EF4-FFF2-40B4-BE49-F238E27FC236}">
                <a16:creationId xmlns:a16="http://schemas.microsoft.com/office/drawing/2014/main" id="{21AF85A1-4395-17F9-A3E9-4080ECA14C39}"/>
              </a:ext>
            </a:extLst>
          </p:cNvPr>
          <p:cNvSpPr/>
          <p:nvPr>
            <p:custDataLst>
              <p:tags r:id="rId43"/>
            </p:custDataLst>
          </p:nvPr>
        </p:nvSpPr>
        <p:spPr bwMode="auto">
          <a:xfrm>
            <a:off x="735013" y="2297113"/>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dirty="0">
              <a:solidFill>
                <a:schemeClr val="tx1"/>
              </a:solidFill>
            </a:endParaRPr>
          </a:p>
        </p:txBody>
      </p:sp>
      <p:sp>
        <p:nvSpPr>
          <p:cNvPr id="17" name="Rectangle 16">
            <a:extLst>
              <a:ext uri="{FF2B5EF4-FFF2-40B4-BE49-F238E27FC236}">
                <a16:creationId xmlns:a16="http://schemas.microsoft.com/office/drawing/2014/main" id="{D34D8629-C8EA-B0F6-36E3-4897E2668A43}"/>
              </a:ext>
            </a:extLst>
          </p:cNvPr>
          <p:cNvSpPr/>
          <p:nvPr>
            <p:custDataLst>
              <p:tags r:id="rId44"/>
            </p:custDataLst>
          </p:nvPr>
        </p:nvSpPr>
        <p:spPr bwMode="auto">
          <a:xfrm>
            <a:off x="735013" y="2530475"/>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dirty="0">
              <a:solidFill>
                <a:schemeClr val="tx1"/>
              </a:solidFill>
            </a:endParaRPr>
          </a:p>
        </p:txBody>
      </p:sp>
      <p:sp>
        <p:nvSpPr>
          <p:cNvPr id="18" name="Text Placeholder 10">
            <a:extLst>
              <a:ext uri="{FF2B5EF4-FFF2-40B4-BE49-F238E27FC236}">
                <a16:creationId xmlns:a16="http://schemas.microsoft.com/office/drawing/2014/main" id="{4A00A5A5-B18A-7E3F-CD6D-B467CD06AB74}"/>
              </a:ext>
            </a:extLst>
          </p:cNvPr>
          <p:cNvSpPr>
            <a:spLocks noGrp="1"/>
          </p:cNvSpPr>
          <p:nvPr>
            <p:custDataLst>
              <p:tags r:id="rId45"/>
            </p:custDataLst>
          </p:nvPr>
        </p:nvSpPr>
        <p:spPr bwMode="auto">
          <a:xfrm>
            <a:off x="1000125" y="2292350"/>
            <a:ext cx="490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425BE32-4126-4ADC-8579-825BB28FA1CB}" type="datetime'''''N''o'''''''''''''''''''''''''''''''' ''IRA'''''''''">
              <a:rPr lang="en-CA" altLang="en-US" sz="1200" smtClean="0"/>
              <a:pPr/>
              <a:t>No IRA</a:t>
            </a:fld>
            <a:endParaRPr lang="en-CA" sz="1200" dirty="0"/>
          </a:p>
        </p:txBody>
      </p:sp>
      <p:sp>
        <p:nvSpPr>
          <p:cNvPr id="19" name="Text Placeholder 10">
            <a:extLst>
              <a:ext uri="{FF2B5EF4-FFF2-40B4-BE49-F238E27FC236}">
                <a16:creationId xmlns:a16="http://schemas.microsoft.com/office/drawing/2014/main" id="{6F93778C-8593-27FE-1E76-05B4C120E013}"/>
              </a:ext>
            </a:extLst>
          </p:cNvPr>
          <p:cNvSpPr>
            <a:spLocks noGrp="1"/>
          </p:cNvSpPr>
          <p:nvPr>
            <p:custDataLst>
              <p:tags r:id="rId46"/>
            </p:custDataLst>
          </p:nvPr>
        </p:nvSpPr>
        <p:spPr bwMode="auto">
          <a:xfrm>
            <a:off x="1000125" y="2525713"/>
            <a:ext cx="609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4921283-2C71-41B6-A289-67803770CA6F}" type="datetime'''''''Po''''''s''''''''t''''''''''-I''''R''''''''A'''''''''''">
              <a:rPr lang="en-CA" altLang="en-US" sz="1200" smtClean="0"/>
              <a:pPr/>
              <a:t>Post-IRA</a:t>
            </a:fld>
            <a:endParaRPr lang="en-CA" sz="1200" dirty="0"/>
          </a:p>
        </p:txBody>
      </p:sp>
      <p:sp>
        <p:nvSpPr>
          <p:cNvPr id="91" name="Rectangle 90">
            <a:extLst>
              <a:ext uri="{FF2B5EF4-FFF2-40B4-BE49-F238E27FC236}">
                <a16:creationId xmlns:a16="http://schemas.microsoft.com/office/drawing/2014/main" id="{567065D5-0A75-3746-A8D9-856755443B44}"/>
              </a:ext>
            </a:extLst>
          </p:cNvPr>
          <p:cNvSpPr/>
          <p:nvPr/>
        </p:nvSpPr>
        <p:spPr>
          <a:xfrm>
            <a:off x="260907" y="1858853"/>
            <a:ext cx="6096000" cy="276999"/>
          </a:xfrm>
          <a:prstGeom prst="rect">
            <a:avLst/>
          </a:prstGeom>
        </p:spPr>
        <p:txBody>
          <a:bodyPr>
            <a:spAutoFit/>
          </a:bodyPr>
          <a:lstStyle/>
          <a:p>
            <a:pPr marL="0" indent="0">
              <a:buNone/>
            </a:pPr>
            <a:r>
              <a:rPr lang="en-US" sz="1200" dirty="0"/>
              <a:t>Annual US solar installations (GW)</a:t>
            </a:r>
          </a:p>
        </p:txBody>
      </p:sp>
    </p:spTree>
    <p:custDataLst>
      <p:tags r:id="rId1"/>
    </p:custDataLst>
    <p:extLst>
      <p:ext uri="{BB962C8B-B14F-4D97-AF65-F5344CB8AC3E}">
        <p14:creationId xmlns:p14="http://schemas.microsoft.com/office/powerpoint/2010/main" val="4143026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21084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60" imgH="360" progId="TCLayout.ActiveDocument.1">
                  <p:embed/>
                </p:oleObj>
              </mc:Choice>
              <mc:Fallback>
                <p:oleObj name="think-cell Slide" r:id="rId36" imgW="360" imgH="360" progId="TCLayout.ActiveDocument.1">
                  <p:embed/>
                  <p:pic>
                    <p:nvPicPr>
                      <p:cNvPr id="7" name="think-cell data - do not delete" hidden="1"/>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Feed-in tariffs (FiT) used to be the predominant form of support; now phased out in favor of other policies or no support at all</a:t>
            </a:r>
          </a:p>
        </p:txBody>
      </p:sp>
      <p:graphicFrame>
        <p:nvGraphicFramePr>
          <p:cNvPr id="16" name="Chart 15">
            <a:extLst>
              <a:ext uri="{FF2B5EF4-FFF2-40B4-BE49-F238E27FC236}">
                <a16:creationId xmlns:a16="http://schemas.microsoft.com/office/drawing/2014/main" id="{70518450-6B2E-C00B-9410-57DFA8CD9E2A}"/>
              </a:ext>
            </a:extLst>
          </p:cNvPr>
          <p:cNvGraphicFramePr/>
          <p:nvPr>
            <p:custDataLst>
              <p:tags r:id="rId3"/>
            </p:custDataLst>
          </p:nvPr>
        </p:nvGraphicFramePr>
        <p:xfrm>
          <a:off x="698500" y="2060575"/>
          <a:ext cx="4673600" cy="3738563"/>
        </p:xfrm>
        <a:graphic>
          <a:graphicData uri="http://schemas.openxmlformats.org/drawingml/2006/chart">
            <c:chart xmlns:c="http://schemas.openxmlformats.org/drawingml/2006/chart" xmlns:r="http://schemas.openxmlformats.org/officeDocument/2006/relationships" r:id="rId38"/>
          </a:graphicData>
        </a:graphic>
      </p:graphicFrame>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42913" y="4840288"/>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734824-AB6E-4AA8-B8C4-39DE7AC89E31}" type="datetime'''''''2''''''0''''''''''''''''''''%'''''">
              <a:rPr lang="en-US" altLang="en-US" sz="1000" smtClean="0"/>
              <a:pPr marL="0" lvl="0" indent="0" algn="r">
                <a:spcBef>
                  <a:spcPct val="0"/>
                </a:spcBef>
                <a:spcAft>
                  <a:spcPct val="0"/>
                </a:spcAft>
                <a:buNone/>
              </a:pPr>
              <a:t>20%</a:t>
            </a:fld>
            <a:endParaRPr lang="en-US" sz="1000" dirty="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42913" y="4183063"/>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2BB285C-517F-4598-8E78-67A140038CCF}" type="datetime'4''''''''''''''''''''0%'''''">
              <a:rPr lang="en-US" altLang="en-US" sz="1000" smtClean="0"/>
              <a:pPr marL="0" lvl="0" indent="0" algn="r">
                <a:spcBef>
                  <a:spcPct val="0"/>
                </a:spcBef>
                <a:spcAft>
                  <a:spcPct val="0"/>
                </a:spcAft>
                <a:buNone/>
              </a:pPr>
              <a:t>40%</a:t>
            </a:fld>
            <a:endParaRPr lang="en-US" sz="1000" dirty="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42913" y="3524250"/>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0791C5-0563-44AE-A15C-97D3F235FC14}" type="datetime'''''''''''''''''''''''''''''''''''''''''6''''''''''''0''%'''''">
              <a:rPr lang="en-US" altLang="en-US" sz="1000" smtClean="0"/>
              <a:pPr marL="0" lvl="0" indent="0" algn="r">
                <a:spcBef>
                  <a:spcPct val="0"/>
                </a:spcBef>
                <a:spcAft>
                  <a:spcPct val="0"/>
                </a:spcAft>
                <a:buNone/>
              </a:pPr>
              <a:t>60%</a:t>
            </a:fld>
            <a:endParaRPr lang="en-US" sz="1000" dirty="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42913" y="2867025"/>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CDF0A38-E274-4575-9A67-3C7952B90018}" type="datetime'''''8''''''''''''''''''''''''0''''''''%'''''''''''''''''''">
              <a:rPr lang="en-US" altLang="en-US" sz="1000" smtClean="0"/>
              <a:pPr marL="0" lvl="0" indent="0" algn="r">
                <a:spcBef>
                  <a:spcPct val="0"/>
                </a:spcBef>
                <a:spcAft>
                  <a:spcPct val="0"/>
                </a:spcAft>
                <a:buNone/>
              </a:pPr>
              <a:t>80%</a:t>
            </a:fld>
            <a:endParaRPr lang="en-US" sz="1000" dirty="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73063" y="2209800"/>
            <a:ext cx="322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97FEED4-8BC4-4A2D-AA22-A26BD3794584}" type="datetime'''''''''''''''''1''''''''''0''0''''''''''''''''''''%'">
              <a:rPr lang="en-US" altLang="en-US" sz="1000" smtClean="0"/>
              <a:pPr marL="0" lvl="0" indent="0" algn="r">
                <a:spcBef>
                  <a:spcPct val="0"/>
                </a:spcBef>
                <a:spcAft>
                  <a:spcPct val="0"/>
                </a:spcAft>
                <a:buNone/>
              </a:pPr>
              <a:t>100%</a:t>
            </a:fld>
            <a:endParaRPr lang="en-US" sz="1000" dirty="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512763" y="5497513"/>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6BC31C-030E-4A74-AEEF-1C36F69755AF}" type="datetime'''''''''''''''''0''''''''''''''''''''''''''''''%'''''''''''''">
              <a:rPr lang="en-US" altLang="en-US" sz="1000" smtClean="0"/>
              <a:pPr marL="0" lvl="0" indent="0" algn="r">
                <a:spcBef>
                  <a:spcPct val="0"/>
                </a:spcBef>
                <a:spcAft>
                  <a:spcPct val="0"/>
                </a:spcAft>
                <a:buNone/>
              </a:pPr>
              <a:t>0%</a:t>
            </a:fld>
            <a:endParaRPr lang="en-US" sz="1000" dirty="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373064" y="1955800"/>
            <a:ext cx="4824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t>Evolution of solar PV global policies over time (in % of global GW of solar PV covered)</a:t>
            </a:r>
            <a:endParaRPr lang="en-US" sz="1000" dirty="0"/>
          </a:p>
        </p:txBody>
      </p:sp>
      <p:sp>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385888"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E968E40-C8F8-4FC0-918F-A57377453040}" type="datetime'''''''''''''''''2''''''''''''''''''''''010'''''''''''''">
              <a:rPr lang="en-US" altLang="en-US" sz="1000" smtClean="0"/>
              <a:pPr/>
              <a:t>2010</a:t>
            </a:fld>
            <a:endParaRPr lang="en-US" sz="1000" dirty="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2927350" y="22415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ED47B1A-B61E-4933-8B1F-EB0631B899C9}" type="datetime'''''''''''''''''2''''''''''%'''''''''">
              <a:rPr lang="en-US" altLang="en-US" sz="1000" smtClean="0">
                <a:solidFill>
                  <a:schemeClr val="bg1"/>
                </a:solidFill>
              </a:rPr>
              <a:pPr marL="0" lvl="0" indent="0" algn="ctr">
                <a:spcBef>
                  <a:spcPct val="0"/>
                </a:spcBef>
                <a:spcAft>
                  <a:spcPct val="0"/>
                </a:spcAft>
                <a:buNone/>
              </a:pPr>
              <a:t>2%</a:t>
            </a:fld>
            <a:endParaRPr lang="en-US" sz="1000" dirty="0">
              <a:solidFill>
                <a:schemeClr val="bg1"/>
              </a:solidFill>
            </a:endParaRPr>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2889250"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8E5E89-72D0-4556-8516-24BAF28E75CD}" type="datetime'''''''2''''''''''''''''01''''''''''''''''''''5'''''''''''''''">
              <a:rPr lang="en-US" altLang="en-US" sz="1000" smtClean="0"/>
              <a:pPr/>
              <a:t>2015</a:t>
            </a:fld>
            <a:endParaRPr lang="en-US" sz="1000" dirty="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429125" y="3014663"/>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5E6D8E-551E-4741-A4DE-520B13C2654A}" type="datetime'''3''''''''''''''''''''''''%'''''''''''''''''''''''">
              <a:rPr lang="en-US" altLang="en-US" sz="1000" smtClean="0">
                <a:solidFill>
                  <a:schemeClr val="bg1"/>
                </a:solidFill>
              </a:rPr>
              <a:pPr marL="0" lvl="0" indent="0" algn="ctr">
                <a:spcBef>
                  <a:spcPct val="0"/>
                </a:spcBef>
                <a:spcAft>
                  <a:spcPct val="0"/>
                </a:spcAft>
                <a:buNone/>
              </a:pPr>
              <a:t>3%</a:t>
            </a:fld>
            <a:endParaRPr lang="en-US" sz="1000" dirty="0">
              <a:solidFill>
                <a:schemeClr val="bg1"/>
              </a:solidFill>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4391025"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23A0867-8FAE-4549-907C-9394D55E4524}" type="datetime'''''''''''''''''''''''''''2''''''''''''''0''2''1'''''''''">
              <a:rPr lang="en-US" altLang="en-US" sz="1000" smtClean="0"/>
              <a:pPr/>
              <a:t>2021</a:t>
            </a:fld>
            <a:endParaRPr lang="en-US" sz="1000" dirty="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23988" y="22923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0E918A-5123-4795-8092-69E89AE00F10}" type="datetime'''''3''''%'''''''''''''''''''">
              <a:rPr lang="en-US" altLang="en-US" sz="1000" smtClean="0">
                <a:solidFill>
                  <a:schemeClr val="bg1"/>
                </a:solidFill>
              </a:rPr>
              <a:pPr marL="0" lvl="0" indent="0" algn="ctr">
                <a:spcBef>
                  <a:spcPct val="0"/>
                </a:spcBef>
                <a:spcAft>
                  <a:spcPct val="0"/>
                </a:spcAft>
                <a:buNone/>
              </a:pPr>
              <a:t>3%</a:t>
            </a:fld>
            <a:endParaRPr lang="en-US" sz="1000" dirty="0">
              <a:solidFill>
                <a:schemeClr val="bg1"/>
              </a:solidFill>
            </a:endParaRPr>
          </a:p>
        </p:txBody>
      </p:sp>
      <p:sp>
        <p:nvSpPr>
          <p:cNvPr id="5" name="Rectangle 4"/>
          <p:cNvSpPr/>
          <p:nvPr>
            <p:custDataLst>
              <p:tags r:id="rId17"/>
            </p:custDataLst>
          </p:nvPr>
        </p:nvSpPr>
        <p:spPr bwMode="auto">
          <a:xfrm>
            <a:off x="5457825" y="2286000"/>
            <a:ext cx="2393950"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2" name="Rectangle 91"/>
          <p:cNvSpPr/>
          <p:nvPr>
            <p:custDataLst>
              <p:tags r:id="rId18"/>
            </p:custDataLst>
          </p:nvPr>
        </p:nvSpPr>
        <p:spPr bwMode="auto">
          <a:xfrm>
            <a:off x="5508625" y="234156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8" name="Rectangle 97"/>
          <p:cNvSpPr/>
          <p:nvPr>
            <p:custDataLst>
              <p:tags r:id="rId19"/>
            </p:custDataLst>
          </p:nvPr>
        </p:nvSpPr>
        <p:spPr bwMode="auto">
          <a:xfrm>
            <a:off x="5508625" y="3560763"/>
            <a:ext cx="179388" cy="133350"/>
          </a:xfrm>
          <a:prstGeom prst="rect">
            <a:avLst/>
          </a:prstGeom>
          <a:solidFill>
            <a:srgbClr val="D2D7DC"/>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3" name="Rectangle 92"/>
          <p:cNvSpPr/>
          <p:nvPr>
            <p:custDataLst>
              <p:tags r:id="rId20"/>
            </p:custDataLst>
          </p:nvPr>
        </p:nvSpPr>
        <p:spPr bwMode="auto">
          <a:xfrm>
            <a:off x="5508625" y="2544763"/>
            <a:ext cx="179388" cy="133350"/>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7" name="Rectangle 96"/>
          <p:cNvSpPr/>
          <p:nvPr>
            <p:custDataLst>
              <p:tags r:id="rId21"/>
            </p:custDataLst>
          </p:nvPr>
        </p:nvSpPr>
        <p:spPr bwMode="auto">
          <a:xfrm>
            <a:off x="5508625" y="3357563"/>
            <a:ext cx="179388" cy="133350"/>
          </a:xfrm>
          <a:prstGeom prst="rect">
            <a:avLst/>
          </a:prstGeom>
          <a:solidFill>
            <a:srgbClr val="959BA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4" name="Rectangle 93"/>
          <p:cNvSpPr/>
          <p:nvPr>
            <p:custDataLst>
              <p:tags r:id="rId22"/>
            </p:custDataLst>
          </p:nvPr>
        </p:nvSpPr>
        <p:spPr bwMode="auto">
          <a:xfrm>
            <a:off x="5508625" y="2747963"/>
            <a:ext cx="179388" cy="133350"/>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6" name="Rectangle 95"/>
          <p:cNvSpPr/>
          <p:nvPr>
            <p:custDataLst>
              <p:tags r:id="rId23"/>
            </p:custDataLst>
          </p:nvPr>
        </p:nvSpPr>
        <p:spPr bwMode="auto">
          <a:xfrm>
            <a:off x="5508625" y="315436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5" name="Rectangle 94"/>
          <p:cNvSpPr/>
          <p:nvPr>
            <p:custDataLst>
              <p:tags r:id="rId24"/>
            </p:custDataLst>
          </p:nvPr>
        </p:nvSpPr>
        <p:spPr bwMode="auto">
          <a:xfrm>
            <a:off x="5508625" y="295116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5738813" y="3149600"/>
            <a:ext cx="14335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902D58-EB12-44D6-8BC8-B0D5B6A5317D}" type="datetime'Gr''e''en ce''''rtifica''''''t''e''s or'''' ''''R''''PS'''''">
              <a:rPr lang="en-US" altLang="en-US" sz="1000" smtClean="0"/>
              <a:pPr marL="0" lvl="0" indent="0">
                <a:spcBef>
                  <a:spcPct val="0"/>
                </a:spcBef>
                <a:spcAft>
                  <a:spcPct val="0"/>
                </a:spcAft>
                <a:buNone/>
              </a:pPr>
              <a:t>Green certificates or RPS</a:t>
            </a:fld>
            <a:endParaRPr lang="en-US" sz="1000" dirty="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5738813" y="2946400"/>
            <a:ext cx="18002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3E0B7B-4108-4EFF-9404-EAE279681217}" type="datetime'''''''Ne''t m''e''teri''ng (se''''lf-co''nsum''''pti''''on)'''">
              <a:rPr lang="en-US" altLang="en-US" sz="1000" smtClean="0"/>
              <a:pPr/>
              <a:t>Net metering (self-consumption)</a:t>
            </a:fld>
            <a:endParaRPr lang="en-US" sz="1000" dirty="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5738813" y="3352800"/>
            <a:ext cx="9763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120B54-D488-47D0-A008-58244202A443}" type="datetime'''N''''''''''o ''po''''licy'''' ''''''''s''u''''''''''pport'">
              <a:rPr lang="en-US" altLang="en-US" sz="1000" smtClean="0"/>
              <a:pPr/>
              <a:t>No policy support</a:t>
            </a:fld>
            <a:endParaRPr lang="en-US" sz="1000" dirty="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738813" y="2743200"/>
            <a:ext cx="16589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B36FD9-B882-42A3-88BA-578F07E39A3F}" type="datetime'Dir''e''ct ''''subsid''''''ies'' or'' ta''''x b''r''''eaks'">
              <a:rPr lang="en-US" altLang="en-US" sz="1000" smtClean="0"/>
              <a:pPr marL="0" lvl="0" indent="0">
                <a:spcBef>
                  <a:spcPct val="0"/>
                </a:spcBef>
                <a:spcAft>
                  <a:spcPct val="0"/>
                </a:spcAft>
                <a:buNone/>
              </a:pPr>
              <a:t>Direct subsidies or tax breaks</a:t>
            </a:fld>
            <a:endParaRPr lang="en-US" sz="1000" dirty="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738813" y="3556000"/>
            <a:ext cx="20526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5AF20A0-1B4C-4951-85C0-967360757646}" type="datetime'N''o ''poli''cy su''pp''''ort (s''elf''-consum''ptio''n)'''">
              <a:rPr lang="en-US" altLang="en-US" sz="1000" smtClean="0"/>
              <a:pPr/>
              <a:t>No policy support (self-consumption)</a:t>
            </a:fld>
            <a:endParaRPr lang="en-US" sz="1000" dirty="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5738813" y="2540000"/>
            <a:ext cx="2062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dirty="0"/>
              <a:t>FiT through tender or PPA</a:t>
            </a:r>
            <a:endParaRPr lang="en-US" sz="1000" dirty="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5738813" y="2336800"/>
            <a:ext cx="7096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dirty="0"/>
              <a:t>FiT</a:t>
            </a:r>
            <a:endParaRPr lang="en-US" sz="1000" dirty="0"/>
          </a:p>
        </p:txBody>
      </p:sp>
      <p:grpSp>
        <p:nvGrpSpPr>
          <p:cNvPr id="37" name="btfpColumnHeaderBox273947"/>
          <p:cNvGrpSpPr/>
          <p:nvPr>
            <p:custDataLst>
              <p:tags r:id="rId32"/>
            </p:custDataLst>
          </p:nvPr>
        </p:nvGrpSpPr>
        <p:grpSpPr>
          <a:xfrm>
            <a:off x="330200" y="1554480"/>
            <a:ext cx="7315200" cy="315913"/>
            <a:chOff x="330200" y="1270000"/>
            <a:chExt cx="15353252" cy="315913"/>
          </a:xfrm>
        </p:grpSpPr>
        <p:sp>
          <p:nvSpPr>
            <p:cNvPr id="38" name="btfpColumnHeaderBoxText273947"/>
            <p:cNvSpPr txBox="1"/>
            <p:nvPr/>
          </p:nvSpPr>
          <p:spPr bwMode="gray">
            <a:xfrm>
              <a:off x="330200" y="1270000"/>
              <a:ext cx="11531600"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Less solar PV requires policy support</a:t>
              </a:r>
            </a:p>
          </p:txBody>
        </p:sp>
        <p:cxnSp>
          <p:nvCxnSpPr>
            <p:cNvPr id="39" name="btfpColumnHeaderBoxLine273947"/>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9" name="btfpNotesBox902288"/>
          <p:cNvSpPr txBox="1"/>
          <p:nvPr>
            <p:custDataLst>
              <p:tags r:id="rId3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39"/>
              </a:rPr>
              <a:t>Clean Energy Solutions Center, Solar Power Policy Overview and Good Practices</a:t>
            </a:r>
            <a:r>
              <a:rPr lang="en-US" sz="800" dirty="0">
                <a:solidFill>
                  <a:srgbClr val="000000"/>
                </a:solidFill>
              </a:rPr>
              <a:t>; </a:t>
            </a:r>
            <a:r>
              <a:rPr lang="en-US" sz="800" dirty="0">
                <a:solidFill>
                  <a:srgbClr val="000000"/>
                </a:solidFill>
                <a:hlinkClick r:id="rId40"/>
              </a:rPr>
              <a:t>PVPS, Trends in Photovoltaic Applications (2022)</a:t>
            </a:r>
            <a:r>
              <a:rPr lang="en-US" sz="800" dirty="0">
                <a:solidFill>
                  <a:srgbClr val="000000"/>
                </a:solidFill>
              </a:rPr>
              <a:t> </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41"/>
              </a:rPr>
              <a:t>Gernot Wagner</a:t>
            </a:r>
            <a:r>
              <a:rPr lang="en-US" sz="800" dirty="0">
                <a:solidFill>
                  <a:srgbClr val="000000"/>
                </a:solidFill>
              </a:rPr>
              <a:t> (23 September 2024); share/adapt </a:t>
            </a:r>
            <a:r>
              <a:rPr lang="en-US" sz="800" dirty="0">
                <a:solidFill>
                  <a:srgbClr val="000000"/>
                </a:solidFill>
                <a:hlinkClick r:id="rId42"/>
              </a:rPr>
              <a:t>with attribution</a:t>
            </a:r>
            <a:r>
              <a:rPr lang="en-US" sz="800" dirty="0">
                <a:solidFill>
                  <a:srgbClr val="000000"/>
                </a:solidFill>
              </a:rPr>
              <a:t>. Contact: </a:t>
            </a:r>
            <a:r>
              <a:rPr lang="en-US" sz="800" dirty="0">
                <a:solidFill>
                  <a:srgbClr val="000000"/>
                </a:solidFill>
                <a:hlinkClick r:id="rId43"/>
              </a:rPr>
              <a:t>gwagner@columbia.edu</a:t>
            </a:r>
            <a:r>
              <a:rPr lang="en-US" sz="800" dirty="0">
                <a:solidFill>
                  <a:srgbClr val="000000"/>
                </a:solidFill>
              </a:rPr>
              <a:t> </a:t>
            </a:r>
          </a:p>
        </p:txBody>
      </p:sp>
      <p:sp>
        <p:nvSpPr>
          <p:cNvPr id="2" name="Rectangle 1">
            <a:extLst>
              <a:ext uri="{FF2B5EF4-FFF2-40B4-BE49-F238E27FC236}">
                <a16:creationId xmlns:a16="http://schemas.microsoft.com/office/drawing/2014/main" id="{3D968700-E4B5-1ED6-3CD0-C88737DC3870}"/>
              </a:ext>
            </a:extLst>
          </p:cNvPr>
          <p:cNvSpPr/>
          <p:nvPr/>
        </p:nvSpPr>
        <p:spPr bwMode="gray">
          <a:xfrm>
            <a:off x="8370888" y="1554480"/>
            <a:ext cx="349091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Global trends</a:t>
            </a:r>
          </a:p>
          <a:p>
            <a:pPr>
              <a:spcBef>
                <a:spcPts val="600"/>
              </a:spcBef>
            </a:pPr>
            <a:r>
              <a:rPr lang="en-US" sz="1050" dirty="0">
                <a:solidFill>
                  <a:sysClr val="windowText" lastClr="000000"/>
                </a:solidFill>
              </a:rPr>
              <a:t>A significant increase has been observed for </a:t>
            </a:r>
            <a:r>
              <a:rPr lang="en-US" sz="1050" b="1" dirty="0">
                <a:solidFill>
                  <a:sysClr val="windowText" lastClr="000000"/>
                </a:solidFill>
              </a:rPr>
              <a:t>non-incentivized solar PV </a:t>
            </a:r>
            <a:r>
              <a:rPr lang="en-US" sz="1050" dirty="0">
                <a:solidFill>
                  <a:sysClr val="windowText" lastClr="000000"/>
                </a:solidFill>
              </a:rPr>
              <a:t>(generated energy is </a:t>
            </a:r>
            <a:r>
              <a:rPr lang="en-US" sz="1050" b="1" dirty="0">
                <a:solidFill>
                  <a:sysClr val="windowText" lastClr="000000"/>
                </a:solidFill>
              </a:rPr>
              <a:t>sold at the market rate, </a:t>
            </a:r>
            <a:r>
              <a:rPr lang="en-US" sz="1050" dirty="0">
                <a:solidFill>
                  <a:sysClr val="windowText" lastClr="000000"/>
                </a:solidFill>
              </a:rPr>
              <a:t>also called merchant PV).</a:t>
            </a:r>
            <a:endParaRPr lang="en-US" sz="1050" b="1" dirty="0">
              <a:solidFill>
                <a:sysClr val="windowText" lastClr="000000"/>
              </a:solidFill>
            </a:endParaRPr>
          </a:p>
          <a:p>
            <a:pPr>
              <a:spcBef>
                <a:spcPts val="600"/>
              </a:spcBef>
            </a:pPr>
            <a:r>
              <a:rPr lang="en-US" sz="1050" b="1" dirty="0">
                <a:solidFill>
                  <a:sysClr val="windowText" lastClr="000000"/>
                </a:solidFill>
              </a:rPr>
              <a:t>FiTs </a:t>
            </a:r>
            <a:r>
              <a:rPr lang="en-US" sz="1050" dirty="0">
                <a:solidFill>
                  <a:sysClr val="windowText" lastClr="000000"/>
                </a:solidFill>
              </a:rPr>
              <a:t>are becoming </a:t>
            </a:r>
            <a:r>
              <a:rPr lang="en-US" sz="1050" b="1" dirty="0">
                <a:solidFill>
                  <a:sysClr val="windowText" lastClr="000000"/>
                </a:solidFill>
              </a:rPr>
              <a:t>less popular</a:t>
            </a:r>
            <a:r>
              <a:rPr lang="en-US" sz="1050" dirty="0">
                <a:solidFill>
                  <a:sysClr val="windowText" lastClr="000000"/>
                </a:solidFill>
              </a:rPr>
              <a:t>. Existing tariffs are </a:t>
            </a:r>
            <a:r>
              <a:rPr lang="en-US" sz="1050" b="1" dirty="0">
                <a:solidFill>
                  <a:sysClr val="windowText" lastClr="000000"/>
                </a:solidFill>
              </a:rPr>
              <a:t>reduced </a:t>
            </a:r>
            <a:r>
              <a:rPr lang="en-US" sz="1050" dirty="0">
                <a:solidFill>
                  <a:sysClr val="windowText" lastClr="000000"/>
                </a:solidFill>
              </a:rPr>
              <a:t>or </a:t>
            </a:r>
            <a:r>
              <a:rPr lang="en-US" sz="1050" b="1" dirty="0">
                <a:solidFill>
                  <a:sysClr val="windowText" lastClr="000000"/>
                </a:solidFill>
              </a:rPr>
              <a:t>replaced with new pricing mechanisms</a:t>
            </a:r>
            <a:r>
              <a:rPr lang="en-US" sz="1050" dirty="0">
                <a:solidFill>
                  <a:sysClr val="windowText" lastClr="000000"/>
                </a:solidFill>
              </a:rPr>
              <a:t>:</a:t>
            </a:r>
          </a:p>
          <a:p>
            <a:pPr lvl="1"/>
            <a:r>
              <a:rPr lang="en-US" sz="850" b="1" dirty="0">
                <a:solidFill>
                  <a:sysClr val="windowText" lastClr="000000"/>
                </a:solidFill>
              </a:rPr>
              <a:t>Feed-in premiums:</a:t>
            </a:r>
            <a:r>
              <a:rPr lang="en-US" sz="850" dirty="0">
                <a:solidFill>
                  <a:sysClr val="windowText" lastClr="000000"/>
                </a:solidFill>
              </a:rPr>
              <a:t> Instead of guaranteeing a fixed price, government guarantees a fixed premium on top of prevailing market prices.</a:t>
            </a:r>
          </a:p>
          <a:p>
            <a:pPr lvl="1"/>
            <a:r>
              <a:rPr lang="en-US" sz="850" b="1" dirty="0">
                <a:solidFill>
                  <a:sysClr val="windowText" lastClr="000000"/>
                </a:solidFill>
              </a:rPr>
              <a:t>Contracts for difference: </a:t>
            </a:r>
            <a:r>
              <a:rPr lang="en-US" sz="850" dirty="0">
                <a:solidFill>
                  <a:sysClr val="windowText" lastClr="000000"/>
                </a:solidFill>
              </a:rPr>
              <a:t>These also guarantee a fixed payout per energy unit, with the government covering the gap between the agreed upon and market price. </a:t>
            </a:r>
          </a:p>
          <a:p>
            <a:pPr>
              <a:spcBef>
                <a:spcPts val="600"/>
              </a:spcBef>
            </a:pPr>
            <a:r>
              <a:rPr lang="en-US" sz="1050" b="1" dirty="0">
                <a:solidFill>
                  <a:sysClr val="windowText" lastClr="000000"/>
                </a:solidFill>
              </a:rPr>
              <a:t>FiTs through tender</a:t>
            </a:r>
            <a:r>
              <a:rPr lang="en-US" sz="1050" dirty="0">
                <a:solidFill>
                  <a:sysClr val="windowText" lastClr="000000"/>
                </a:solidFill>
              </a:rPr>
              <a:t> are evolving to </a:t>
            </a:r>
            <a:r>
              <a:rPr lang="en-US" sz="1050" b="1" dirty="0">
                <a:solidFill>
                  <a:sysClr val="windowText" lastClr="000000"/>
                </a:solidFill>
              </a:rPr>
              <a:t>encourage competition </a:t>
            </a:r>
            <a:r>
              <a:rPr lang="en-US" sz="1050" dirty="0">
                <a:solidFill>
                  <a:sysClr val="windowText" lastClr="000000"/>
                </a:solidFill>
              </a:rPr>
              <a:t>and </a:t>
            </a:r>
            <a:r>
              <a:rPr lang="en-US" sz="1050" b="1" dirty="0">
                <a:solidFill>
                  <a:sysClr val="windowText" lastClr="000000"/>
                </a:solidFill>
              </a:rPr>
              <a:t>shifting away from single focus on price:</a:t>
            </a:r>
          </a:p>
          <a:p>
            <a:pPr lvl="1"/>
            <a:r>
              <a:rPr lang="en-US" sz="850" b="1" dirty="0">
                <a:solidFill>
                  <a:sysClr val="windowText" lastClr="000000"/>
                </a:solidFill>
              </a:rPr>
              <a:t>Tech-neutral tenders </a:t>
            </a:r>
            <a:r>
              <a:rPr lang="en-US" sz="850" dirty="0">
                <a:solidFill>
                  <a:sysClr val="windowText" lastClr="000000"/>
                </a:solidFill>
              </a:rPr>
              <a:t>specify an amount of generation capacity but do not specify what renewable energy technology must be used. This puts solar PV in direct competition with wind and other forms of renewable energy.</a:t>
            </a:r>
          </a:p>
          <a:p>
            <a:pPr lvl="1"/>
            <a:r>
              <a:rPr lang="en-US" sz="850" b="1" dirty="0">
                <a:solidFill>
                  <a:sysClr val="windowText" lastClr="000000"/>
                </a:solidFill>
              </a:rPr>
              <a:t>Multiple-factor tenders</a:t>
            </a:r>
            <a:r>
              <a:rPr lang="en-US" sz="850" dirty="0">
                <a:solidFill>
                  <a:sysClr val="windowText" lastClr="000000"/>
                </a:solidFill>
              </a:rPr>
              <a:t> add criteria on factors such as environmental protection and local origin of components.</a:t>
            </a:r>
          </a:p>
        </p:txBody>
      </p:sp>
    </p:spTree>
    <p:custDataLst>
      <p:tags r:id="rId1"/>
    </p:custDataLst>
    <p:extLst>
      <p:ext uri="{BB962C8B-B14F-4D97-AF65-F5344CB8AC3E}">
        <p14:creationId xmlns:p14="http://schemas.microsoft.com/office/powerpoint/2010/main" val="3737574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3799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From the 11th to the 14th Five-Year Plan, China’s solar strategy adapts through each iteration from 2006 to 2021</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a:solidFill>
                  <a:srgbClr val="000000"/>
                </a:solidFill>
                <a:hlinkClick r:id="rId51"/>
              </a:rPr>
              <a:t>CEC China</a:t>
            </a:r>
            <a:br>
              <a:rPr lang="en-US" sz="800" dirty="0">
                <a:solidFill>
                  <a:srgbClr val="000000"/>
                </a:solidFill>
              </a:rPr>
            </a:br>
            <a:r>
              <a:rPr lang="en-US" sz="800" dirty="0">
                <a:solidFill>
                  <a:srgbClr val="000000"/>
                </a:solidFill>
              </a:rPr>
              <a:t>Credit: Taicheng Jin</a:t>
            </a:r>
            <a:r>
              <a:rPr lang="en-US" sz="800" dirty="0">
                <a:solidFill>
                  <a:srgbClr val="000000"/>
                </a:solidFill>
                <a:latin typeface="Arial"/>
              </a:rPr>
              <a:t>,</a:t>
            </a:r>
            <a:r>
              <a:rPr lang="en-US" sz="800" dirty="0">
                <a:latin typeface="Arial"/>
              </a:rPr>
              <a:t> </a:t>
            </a:r>
            <a:r>
              <a:rPr lang="en-US" sz="800" dirty="0">
                <a:solidFill>
                  <a:srgbClr val="000000"/>
                </a:solidFill>
              </a:rPr>
              <a:t>Hyae Ryung Kim, and </a:t>
            </a:r>
            <a:r>
              <a:rPr lang="en-US" sz="800" dirty="0">
                <a:solidFill>
                  <a:srgbClr val="000000"/>
                </a:solidFill>
                <a:hlinkClick r:id="rId52"/>
              </a:rPr>
              <a:t>Gernot Wagner</a:t>
            </a:r>
            <a:r>
              <a:rPr lang="en-US" sz="800" dirty="0">
                <a:solidFill>
                  <a:srgbClr val="000000"/>
                </a:solidFill>
              </a:rPr>
              <a:t> (23 September 2024); share/adapt </a:t>
            </a:r>
            <a:r>
              <a:rPr lang="en-US" sz="800" dirty="0">
                <a:solidFill>
                  <a:srgbClr val="000000"/>
                </a:solidFill>
                <a:hlinkClick r:id="rId53"/>
              </a:rPr>
              <a:t>with attribution</a:t>
            </a:r>
            <a:r>
              <a:rPr lang="en-US" sz="800" dirty="0">
                <a:solidFill>
                  <a:srgbClr val="000000"/>
                </a:solidFill>
              </a:rPr>
              <a:t>. Contact: </a:t>
            </a:r>
            <a:r>
              <a:rPr lang="en-US" sz="800" dirty="0">
                <a:solidFill>
                  <a:srgbClr val="000000"/>
                </a:solidFill>
                <a:hlinkClick r:id="rId54"/>
              </a:rPr>
              <a:t>gwagner@columbia.edu</a:t>
            </a:r>
            <a:endParaRPr lang="en-US" sz="800" dirty="0">
              <a:solidFill>
                <a:srgbClr val="000000"/>
              </a:solidFill>
            </a:endParaRPr>
          </a:p>
        </p:txBody>
      </p:sp>
      <p:grpSp>
        <p:nvGrpSpPr>
          <p:cNvPr id="17" name="btfpColumnHeaderBox954814">
            <a:extLst>
              <a:ext uri="{FF2B5EF4-FFF2-40B4-BE49-F238E27FC236}">
                <a16:creationId xmlns:a16="http://schemas.microsoft.com/office/drawing/2014/main" id="{809B3AB6-E0F4-25BD-4DB0-9F0B1710E840}"/>
              </a:ext>
            </a:extLst>
          </p:cNvPr>
          <p:cNvGrpSpPr/>
          <p:nvPr>
            <p:custDataLst>
              <p:tags r:id="rId4"/>
            </p:custDataLst>
          </p:nvPr>
        </p:nvGrpSpPr>
        <p:grpSpPr>
          <a:xfrm>
            <a:off x="409574" y="3328988"/>
            <a:ext cx="7843838" cy="322263"/>
            <a:chOff x="8378296" y="1530113"/>
            <a:chExt cx="3483504" cy="321990"/>
          </a:xfrm>
        </p:grpSpPr>
        <p:sp>
          <p:nvSpPr>
            <p:cNvPr id="18" name="btfpColumnHeaderBoxText954814">
              <a:extLst>
                <a:ext uri="{FF2B5EF4-FFF2-40B4-BE49-F238E27FC236}">
                  <a16:creationId xmlns:a16="http://schemas.microsoft.com/office/drawing/2014/main" id="{18D99DC6-027A-62E6-8FAC-F32E856EF773}"/>
                </a:ext>
              </a:extLst>
            </p:cNvPr>
            <p:cNvSpPr txBox="1"/>
            <p:nvPr/>
          </p:nvSpPr>
          <p:spPr bwMode="gray">
            <a:xfrm>
              <a:off x="8378296" y="1530113"/>
              <a:ext cx="3483504" cy="318906"/>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China’s total installed power generation capacity (2006 vs. 2023, GWh)</a:t>
              </a:r>
              <a:endParaRPr lang="en-US" sz="1600" b="1" dirty="0">
                <a:solidFill>
                  <a:srgbClr val="000000"/>
                </a:solidFill>
              </a:endParaRPr>
            </a:p>
          </p:txBody>
        </p:sp>
        <p:cxnSp>
          <p:nvCxnSpPr>
            <p:cNvPr id="19" name="btfpColumnHeaderBoxLine954814">
              <a:extLst>
                <a:ext uri="{FF2B5EF4-FFF2-40B4-BE49-F238E27FC236}">
                  <a16:creationId xmlns:a16="http://schemas.microsoft.com/office/drawing/2014/main" id="{47370A70-2BDF-54B8-964C-70B0894B9D26}"/>
                </a:ext>
              </a:extLst>
            </p:cNvPr>
            <p:cNvCxnSpPr/>
            <p:nvPr/>
          </p:nvCxnSpPr>
          <p:spPr bwMode="gray">
            <a:xfrm>
              <a:off x="8378296" y="1852103"/>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F8BAFCB-B736-19ED-7C56-9ED0DC97AE00}"/>
              </a:ext>
            </a:extLst>
          </p:cNvPr>
          <p:cNvSpPr/>
          <p:nvPr/>
        </p:nvSpPr>
        <p:spPr bwMode="gray">
          <a:xfrm>
            <a:off x="8739189" y="1554481"/>
            <a:ext cx="3122611" cy="33969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China’s strategy is motivated by industrial competitiveness as </a:t>
            </a:r>
            <a:r>
              <a:rPr lang="en-US" sz="1050" b="1" dirty="0">
                <a:solidFill>
                  <a:schemeClr val="tx1"/>
                </a:solidFill>
              </a:rPr>
              <a:t>a slowdown in GDP growth</a:t>
            </a:r>
            <a:r>
              <a:rPr lang="en-US" sz="1050" dirty="0">
                <a:solidFill>
                  <a:schemeClr val="tx1"/>
                </a:solidFill>
              </a:rPr>
              <a:t>, </a:t>
            </a:r>
            <a:r>
              <a:rPr lang="en-US" sz="1050" b="1" dirty="0">
                <a:solidFill>
                  <a:schemeClr val="tx1"/>
                </a:solidFill>
              </a:rPr>
              <a:t>rising labor costs</a:t>
            </a:r>
            <a:r>
              <a:rPr lang="en-US" sz="1050" dirty="0">
                <a:solidFill>
                  <a:schemeClr val="tx1"/>
                </a:solidFill>
              </a:rPr>
              <a:t>, and </a:t>
            </a:r>
            <a:r>
              <a:rPr lang="en-US" sz="1050" b="1" dirty="0">
                <a:solidFill>
                  <a:schemeClr val="tx1"/>
                </a:solidFill>
              </a:rPr>
              <a:t>pollution</a:t>
            </a:r>
            <a:r>
              <a:rPr lang="en-US" sz="1050" dirty="0">
                <a:solidFill>
                  <a:schemeClr val="tx1"/>
                </a:solidFill>
              </a:rPr>
              <a:t>.</a:t>
            </a:r>
          </a:p>
          <a:p>
            <a:pPr>
              <a:spcBef>
                <a:spcPts val="600"/>
              </a:spcBef>
            </a:pPr>
            <a:r>
              <a:rPr lang="en-US" sz="1050" dirty="0">
                <a:solidFill>
                  <a:schemeClr val="tx1"/>
                </a:solidFill>
              </a:rPr>
              <a:t>Energy bases that combine wind and solar arrays in areas with low populations are excellent learning projects.</a:t>
            </a:r>
          </a:p>
          <a:p>
            <a:pPr>
              <a:spcBef>
                <a:spcPts val="600"/>
              </a:spcBef>
            </a:pPr>
            <a:r>
              <a:rPr lang="en-US" sz="1050" b="1" dirty="0">
                <a:solidFill>
                  <a:schemeClr val="tx1"/>
                </a:solidFill>
              </a:rPr>
              <a:t>Utility SOEs </a:t>
            </a:r>
            <a:r>
              <a:rPr lang="en-US" sz="1050" dirty="0">
                <a:solidFill>
                  <a:schemeClr val="tx1"/>
                </a:solidFill>
              </a:rPr>
              <a:t>pushed to </a:t>
            </a:r>
            <a:r>
              <a:rPr lang="en-US" sz="1050" b="1" dirty="0">
                <a:solidFill>
                  <a:schemeClr val="tx1"/>
                </a:solidFill>
              </a:rPr>
              <a:t>learn by doing</a:t>
            </a:r>
            <a:r>
              <a:rPr lang="en-US" sz="1050" dirty="0">
                <a:solidFill>
                  <a:schemeClr val="tx1"/>
                </a:solidFill>
              </a:rPr>
              <a:t>, often politically backed to stomach </a:t>
            </a:r>
            <a:r>
              <a:rPr lang="en-US" sz="1050" b="1" dirty="0">
                <a:solidFill>
                  <a:schemeClr val="tx1"/>
                </a:solidFill>
              </a:rPr>
              <a:t>upfront CAPEX costs through easy access to debt financing</a:t>
            </a:r>
            <a:endParaRPr lang="en-US" sz="1050" dirty="0">
              <a:solidFill>
                <a:schemeClr val="tx1"/>
              </a:solidFill>
            </a:endParaRPr>
          </a:p>
          <a:p>
            <a:pPr>
              <a:spcBef>
                <a:spcPts val="600"/>
              </a:spcBef>
            </a:pPr>
            <a:r>
              <a:rPr lang="en-US" sz="1050" dirty="0">
                <a:solidFill>
                  <a:schemeClr val="tx1"/>
                </a:solidFill>
              </a:rPr>
              <a:t>Strategy was looking </a:t>
            </a:r>
            <a:r>
              <a:rPr lang="en-US" sz="1050" b="1" dirty="0">
                <a:solidFill>
                  <a:schemeClr val="tx1"/>
                </a:solidFill>
              </a:rPr>
              <a:t>up the supply chain</a:t>
            </a:r>
            <a:r>
              <a:rPr lang="en-US" sz="1050" dirty="0">
                <a:solidFill>
                  <a:schemeClr val="tx1"/>
                </a:solidFill>
              </a:rPr>
              <a:t>, all the way to </a:t>
            </a:r>
            <a:r>
              <a:rPr lang="en-US" sz="1050" b="1" dirty="0">
                <a:solidFill>
                  <a:schemeClr val="tx1"/>
                </a:solidFill>
              </a:rPr>
              <a:t>mining</a:t>
            </a:r>
            <a:r>
              <a:rPr lang="en-US" sz="1050" dirty="0">
                <a:solidFill>
                  <a:schemeClr val="tx1"/>
                </a:solidFill>
              </a:rPr>
              <a:t> and </a:t>
            </a:r>
            <a:r>
              <a:rPr lang="en-US" sz="1050" b="1" dirty="0">
                <a:solidFill>
                  <a:schemeClr val="tx1"/>
                </a:solidFill>
              </a:rPr>
              <a:t>processing</a:t>
            </a:r>
            <a:r>
              <a:rPr lang="en-US" sz="1050" dirty="0">
                <a:solidFill>
                  <a:schemeClr val="tx1"/>
                </a:solidFill>
              </a:rPr>
              <a:t> of the rare earth and strategic minerals.</a:t>
            </a:r>
          </a:p>
          <a:p>
            <a:pPr marL="0" indent="0">
              <a:spcBef>
                <a:spcPts val="600"/>
              </a:spcBef>
              <a:buNone/>
            </a:pPr>
            <a:endParaRPr lang="en-US" sz="1100" dirty="0"/>
          </a:p>
        </p:txBody>
      </p:sp>
      <p:graphicFrame>
        <p:nvGraphicFramePr>
          <p:cNvPr id="30" name="Table 29">
            <a:extLst>
              <a:ext uri="{FF2B5EF4-FFF2-40B4-BE49-F238E27FC236}">
                <a16:creationId xmlns:a16="http://schemas.microsoft.com/office/drawing/2014/main" id="{7ED9A3F7-A20B-4A78-4061-3C7F0BFE5FF3}"/>
              </a:ext>
            </a:extLst>
          </p:cNvPr>
          <p:cNvGraphicFramePr>
            <a:graphicFrameLocks noGrp="1"/>
          </p:cNvGraphicFramePr>
          <p:nvPr>
            <p:extLst>
              <p:ext uri="{D42A27DB-BD31-4B8C-83A1-F6EECF244321}">
                <p14:modId xmlns:p14="http://schemas.microsoft.com/office/powerpoint/2010/main" val="1732738814"/>
              </p:ext>
            </p:extLst>
          </p:nvPr>
        </p:nvGraphicFramePr>
        <p:xfrm>
          <a:off x="329184" y="1554481"/>
          <a:ext cx="8047036" cy="1660758"/>
        </p:xfrm>
        <a:graphic>
          <a:graphicData uri="http://schemas.openxmlformats.org/drawingml/2006/table">
            <a:tbl>
              <a:tblPr firstRow="1" bandRow="1">
                <a:tableStyleId>{B301B821-A1FF-4177-AEE7-76D212191A09}</a:tableStyleId>
              </a:tblPr>
              <a:tblGrid>
                <a:gridCol w="2011759">
                  <a:extLst>
                    <a:ext uri="{9D8B030D-6E8A-4147-A177-3AD203B41FA5}">
                      <a16:colId xmlns:a16="http://schemas.microsoft.com/office/drawing/2014/main" val="1771642302"/>
                    </a:ext>
                  </a:extLst>
                </a:gridCol>
                <a:gridCol w="2011759">
                  <a:extLst>
                    <a:ext uri="{9D8B030D-6E8A-4147-A177-3AD203B41FA5}">
                      <a16:colId xmlns:a16="http://schemas.microsoft.com/office/drawing/2014/main" val="615658777"/>
                    </a:ext>
                  </a:extLst>
                </a:gridCol>
                <a:gridCol w="2011759">
                  <a:extLst>
                    <a:ext uri="{9D8B030D-6E8A-4147-A177-3AD203B41FA5}">
                      <a16:colId xmlns:a16="http://schemas.microsoft.com/office/drawing/2014/main" val="731527029"/>
                    </a:ext>
                  </a:extLst>
                </a:gridCol>
                <a:gridCol w="2011759">
                  <a:extLst>
                    <a:ext uri="{9D8B030D-6E8A-4147-A177-3AD203B41FA5}">
                      <a16:colId xmlns:a16="http://schemas.microsoft.com/office/drawing/2014/main" val="1349277356"/>
                    </a:ext>
                  </a:extLst>
                </a:gridCol>
              </a:tblGrid>
              <a:tr h="251058">
                <a:tc>
                  <a:txBody>
                    <a:bodyPr/>
                    <a:lstStyle/>
                    <a:p>
                      <a:pPr marL="0" indent="0" algn="ctr">
                        <a:buNone/>
                      </a:pPr>
                      <a:r>
                        <a:rPr lang="en-US" sz="1200" dirty="0"/>
                        <a:t>2006</a:t>
                      </a:r>
                      <a:endParaRPr lang="en-US" sz="1200" dirty="0">
                        <a:latin typeface="+mn-lt"/>
                      </a:endParaRPr>
                    </a:p>
                  </a:txBody>
                  <a:tcPr marT="0" anchor="ctr"/>
                </a:tc>
                <a:tc>
                  <a:txBody>
                    <a:bodyPr/>
                    <a:lstStyle/>
                    <a:p>
                      <a:pPr marL="0" indent="0" algn="ctr">
                        <a:buNone/>
                      </a:pPr>
                      <a:r>
                        <a:rPr lang="en-US" sz="1200" dirty="0"/>
                        <a:t>2011</a:t>
                      </a:r>
                      <a:endParaRPr lang="en-US" sz="1200" dirty="0">
                        <a:latin typeface="+mn-lt"/>
                      </a:endParaRPr>
                    </a:p>
                  </a:txBody>
                  <a:tcPr marT="0" anchor="ctr"/>
                </a:tc>
                <a:tc>
                  <a:txBody>
                    <a:bodyPr/>
                    <a:lstStyle/>
                    <a:p>
                      <a:pPr marL="0" indent="0" algn="ctr">
                        <a:buNone/>
                      </a:pPr>
                      <a:r>
                        <a:rPr lang="en-US" sz="1200" dirty="0"/>
                        <a:t>2016</a:t>
                      </a:r>
                      <a:endParaRPr lang="en-US" sz="1200" dirty="0">
                        <a:latin typeface="+mn-lt"/>
                      </a:endParaRPr>
                    </a:p>
                  </a:txBody>
                  <a:tcPr marT="0" anchor="ctr"/>
                </a:tc>
                <a:tc>
                  <a:txBody>
                    <a:bodyPr/>
                    <a:lstStyle/>
                    <a:p>
                      <a:pPr marL="0" indent="0" algn="ctr">
                        <a:buNone/>
                      </a:pPr>
                      <a:r>
                        <a:rPr lang="en-US" sz="1200" dirty="0">
                          <a:latin typeface="+mn-lt"/>
                        </a:rPr>
                        <a:t>2021</a:t>
                      </a:r>
                    </a:p>
                  </a:txBody>
                  <a:tcPr marT="0" anchor="ctr"/>
                </a:tc>
                <a:extLst>
                  <a:ext uri="{0D108BD9-81ED-4DB2-BD59-A6C34878D82A}">
                    <a16:rowId xmlns:a16="http://schemas.microsoft.com/office/drawing/2014/main" val="4133558732"/>
                  </a:ext>
                </a:extLst>
              </a:tr>
              <a:tr h="1398036">
                <a:tc>
                  <a:txBody>
                    <a:bodyPr/>
                    <a:lstStyle/>
                    <a:p>
                      <a:pPr marL="177800" lvl="0" indent="-177800">
                        <a:spcBef>
                          <a:spcPts val="150"/>
                        </a:spcBef>
                        <a:spcAft>
                          <a:spcPts val="100"/>
                        </a:spcAft>
                      </a:pPr>
                      <a:r>
                        <a:rPr lang="en-US" altLang="zh-CN" sz="900" b="1" i="0" dirty="0">
                          <a:solidFill>
                            <a:schemeClr val="tx1"/>
                          </a:solidFill>
                          <a:effectLst/>
                          <a:latin typeface="Arial" panose="020B0604020202020204" pitchFamily="34" charset="0"/>
                          <a:ea typeface="宋体" panose="02010600030101010101" pitchFamily="2" charset="-122"/>
                          <a:cs typeface="Arial" panose="020B0604020202020204" pitchFamily="34" charset="0"/>
                        </a:rPr>
                        <a:t>Electrification</a:t>
                      </a:r>
                      <a:r>
                        <a:rPr lang="en-US" altLang="zh-CN" sz="900" b="0" i="0" dirty="0">
                          <a:solidFill>
                            <a:schemeClr val="tx1"/>
                          </a:solidFill>
                          <a:effectLst/>
                          <a:latin typeface="Arial" panose="020B0604020202020204" pitchFamily="34" charset="0"/>
                          <a:ea typeface="宋体" panose="02010600030101010101" pitchFamily="2" charset="-122"/>
                          <a:cs typeface="Arial" panose="020B0604020202020204" pitchFamily="34" charset="0"/>
                        </a:rPr>
                        <a:t> through (1) cleaner coal, (2) larger plants, (3) new hydro, (4) nuclear, and (5) grid capacity and west-east transportation corridors</a:t>
                      </a:r>
                      <a:endParaRPr lang="en-US" altLang="zh-CN" sz="900" b="0" dirty="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1" i="0" dirty="0">
                          <a:solidFill>
                            <a:schemeClr val="tx1"/>
                          </a:solidFill>
                          <a:effectLst/>
                          <a:latin typeface="Arial" panose="020B0604020202020204" pitchFamily="34" charset="0"/>
                          <a:ea typeface="宋体" panose="02010600030101010101" pitchFamily="2" charset="-122"/>
                          <a:cs typeface="Arial" panose="020B0604020202020204" pitchFamily="34" charset="0"/>
                        </a:rPr>
                        <a:t>Rapid expansion into renewables </a:t>
                      </a:r>
                      <a:r>
                        <a:rPr lang="en-US" altLang="zh-CN" sz="900" b="0" i="0" dirty="0">
                          <a:solidFill>
                            <a:schemeClr val="tx1"/>
                          </a:solidFill>
                          <a:effectLst/>
                          <a:latin typeface="Arial" panose="020B0604020202020204" pitchFamily="34" charset="0"/>
                          <a:ea typeface="宋体" panose="02010600030101010101" pitchFamily="2" charset="-122"/>
                          <a:cs typeface="Arial" panose="020B0604020202020204" pitchFamily="34" charset="0"/>
                        </a:rPr>
                        <a:t>through financial incentives, for the first time making solar a priority</a:t>
                      </a:r>
                    </a:p>
                  </a:txBody>
                  <a:tcPr marT="91440"/>
                </a:tc>
                <a:tc>
                  <a:txBody>
                    <a:bodyPr/>
                    <a:lstStyle/>
                    <a:p>
                      <a:pPr marL="177800" lvl="0" indent="-177800">
                        <a:spcBef>
                          <a:spcPts val="150"/>
                        </a:spcBef>
                        <a:spcAft>
                          <a:spcPts val="100"/>
                        </a:spcAft>
                      </a:pPr>
                      <a:r>
                        <a:rPr lang="en-US" altLang="zh-CN" sz="900" b="0" dirty="0">
                          <a:solidFill>
                            <a:schemeClr val="tx1"/>
                          </a:solidFill>
                          <a:latin typeface="Arial" panose="020B0604020202020204" pitchFamily="34" charset="0"/>
                          <a:cs typeface="Arial" panose="020B0604020202020204" pitchFamily="34" charset="0"/>
                        </a:rPr>
                        <a:t>Solar again in focus (both </a:t>
                      </a:r>
                      <a:r>
                        <a:rPr lang="en-US" altLang="zh-CN" sz="900" b="1" dirty="0">
                          <a:solidFill>
                            <a:schemeClr val="tx1"/>
                          </a:solidFill>
                          <a:latin typeface="Arial" panose="020B0604020202020204" pitchFamily="34" charset="0"/>
                          <a:cs typeface="Arial" panose="020B0604020202020204" pitchFamily="34" charset="0"/>
                        </a:rPr>
                        <a:t>PV and CSP</a:t>
                      </a:r>
                      <a:r>
                        <a:rPr lang="en-US" altLang="zh-CN" sz="900" b="0" dirty="0">
                          <a:solidFill>
                            <a:schemeClr val="tx1"/>
                          </a:solidFill>
                          <a:latin typeface="Arial" panose="020B0604020202020204" pitchFamily="34" charset="0"/>
                          <a:cs typeface="Arial" panose="020B0604020202020204" pitchFamily="34" charset="0"/>
                        </a:rPr>
                        <a:t>); need for more detailed guidance on </a:t>
                      </a:r>
                      <a:r>
                        <a:rPr lang="en-US" altLang="zh-CN" sz="900" b="1" dirty="0">
                          <a:solidFill>
                            <a:schemeClr val="tx1"/>
                          </a:solidFill>
                          <a:latin typeface="Arial" panose="020B0604020202020204" pitchFamily="34" charset="0"/>
                          <a:cs typeface="Arial" panose="020B0604020202020204" pitchFamily="34" charset="0"/>
                        </a:rPr>
                        <a:t>materials innovation </a:t>
                      </a:r>
                      <a:r>
                        <a:rPr lang="en-US" altLang="zh-CN" sz="900" b="0" dirty="0">
                          <a:solidFill>
                            <a:schemeClr val="tx1"/>
                          </a:solidFill>
                          <a:latin typeface="Arial" panose="020B0604020202020204" pitchFamily="34" charset="0"/>
                          <a:cs typeface="Arial" panose="020B0604020202020204" pitchFamily="34" charset="0"/>
                        </a:rPr>
                        <a:t>and </a:t>
                      </a:r>
                      <a:r>
                        <a:rPr lang="en-US" altLang="zh-CN" sz="900" b="1" dirty="0">
                          <a:solidFill>
                            <a:schemeClr val="tx1"/>
                          </a:solidFill>
                          <a:latin typeface="Arial" panose="020B0604020202020204" pitchFamily="34" charset="0"/>
                          <a:cs typeface="Arial" panose="020B0604020202020204" pitchFamily="34" charset="0"/>
                        </a:rPr>
                        <a:t>electric vehicles </a:t>
                      </a:r>
                      <a:r>
                        <a:rPr lang="en-US" altLang="zh-CN" sz="900" b="0" dirty="0">
                          <a:solidFill>
                            <a:schemeClr val="tx1"/>
                          </a:solidFill>
                          <a:latin typeface="Arial" panose="020B0604020202020204" pitchFamily="34" charset="0"/>
                          <a:cs typeface="Arial" panose="020B0604020202020204" pitchFamily="34" charset="0"/>
                        </a:rPr>
                        <a:t>and </a:t>
                      </a:r>
                      <a:r>
                        <a:rPr lang="en-US" altLang="zh-CN" sz="900" b="1" dirty="0">
                          <a:solidFill>
                            <a:schemeClr val="tx1"/>
                          </a:solidFill>
                          <a:latin typeface="Arial" panose="020B0604020202020204" pitchFamily="34" charset="0"/>
                          <a:cs typeface="Arial" panose="020B0604020202020204" pitchFamily="34" charset="0"/>
                        </a:rPr>
                        <a:t>plug-in hybrid electric vehicles as strategic sectors</a:t>
                      </a:r>
                      <a:r>
                        <a:rPr lang="zh-CN" altLang="en-US" sz="900" b="1" dirty="0">
                          <a:solidFill>
                            <a:schemeClr val="tx1"/>
                          </a:solidFill>
                          <a:latin typeface="Arial" panose="020B0604020202020204" pitchFamily="34" charset="0"/>
                          <a:cs typeface="Arial" panose="020B0604020202020204" pitchFamily="34" charset="0"/>
                        </a:rPr>
                        <a:t> </a:t>
                      </a:r>
                      <a:endParaRPr lang="en-US" altLang="zh-CN" sz="900" b="1" dirty="0">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dirty="0">
                          <a:solidFill>
                            <a:schemeClr val="tx1"/>
                          </a:solidFill>
                          <a:latin typeface="Arial" panose="020B0604020202020204" pitchFamily="34" charset="0"/>
                          <a:cs typeface="Arial" panose="020B0604020202020204" pitchFamily="34" charset="0"/>
                        </a:rPr>
                        <a:t>“Energy </a:t>
                      </a:r>
                      <a:r>
                        <a:rPr lang="en-US" altLang="zh-CN" sz="900" b="1" dirty="0">
                          <a:solidFill>
                            <a:schemeClr val="tx1"/>
                          </a:solidFill>
                          <a:latin typeface="Arial" panose="020B0604020202020204" pitchFamily="34" charset="0"/>
                          <a:cs typeface="Arial" panose="020B0604020202020204" pitchFamily="34" charset="0"/>
                        </a:rPr>
                        <a:t>revolution</a:t>
                      </a:r>
                      <a:r>
                        <a:rPr lang="en-US" altLang="zh-CN" sz="900" b="0" dirty="0">
                          <a:solidFill>
                            <a:schemeClr val="tx1"/>
                          </a:solidFill>
                          <a:latin typeface="Arial" panose="020B0604020202020204" pitchFamily="34" charset="0"/>
                          <a:cs typeface="Arial" panose="020B0604020202020204" pitchFamily="34" charset="0"/>
                        </a:rPr>
                        <a:t> that builds a clean, low-carbon, safe, efficient, modern energy system” through improved </a:t>
                      </a:r>
                      <a:r>
                        <a:rPr lang="en-US" altLang="zh-CN" sz="900" b="1" dirty="0">
                          <a:solidFill>
                            <a:schemeClr val="tx1"/>
                          </a:solidFill>
                          <a:latin typeface="Arial" panose="020B0604020202020204" pitchFamily="34" charset="0"/>
                          <a:cs typeface="Arial" panose="020B0604020202020204" pitchFamily="34" charset="0"/>
                        </a:rPr>
                        <a:t>supply-side support</a:t>
                      </a:r>
                      <a:endParaRPr lang="en-US" altLang="zh-CN" sz="900" b="0" dirty="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0" dirty="0">
                          <a:solidFill>
                            <a:schemeClr val="tx1"/>
                          </a:solidFill>
                          <a:latin typeface="Arial" panose="020B0604020202020204" pitchFamily="34" charset="0"/>
                          <a:cs typeface="Arial" panose="020B0604020202020204" pitchFamily="34" charset="0"/>
                        </a:rPr>
                        <a:t>Building comprehensive </a:t>
                      </a:r>
                      <a:r>
                        <a:rPr lang="en-US" altLang="zh-CN" sz="900" b="1" dirty="0">
                          <a:solidFill>
                            <a:schemeClr val="tx1"/>
                          </a:solidFill>
                          <a:latin typeface="Arial" panose="020B0604020202020204" pitchFamily="34" charset="0"/>
                          <a:cs typeface="Arial" panose="020B0604020202020204" pitchFamily="34" charset="0"/>
                        </a:rPr>
                        <a:t>energy “bases”</a:t>
                      </a:r>
                      <a:r>
                        <a:rPr lang="en-US" altLang="zh-CN" sz="900" b="0" dirty="0">
                          <a:solidFill>
                            <a:schemeClr val="tx1"/>
                          </a:solidFill>
                          <a:latin typeface="Arial" panose="020B0604020202020204" pitchFamily="34" charset="0"/>
                          <a:cs typeface="Arial" panose="020B0604020202020204" pitchFamily="34" charset="0"/>
                        </a:rPr>
                        <a:t> and pushing for </a:t>
                      </a:r>
                      <a:r>
                        <a:rPr lang="en-US" altLang="zh-CN" sz="900" b="1" dirty="0">
                          <a:solidFill>
                            <a:schemeClr val="tx1"/>
                          </a:solidFill>
                          <a:latin typeface="Arial" panose="020B0604020202020204" pitchFamily="34" charset="0"/>
                          <a:cs typeface="Arial" panose="020B0604020202020204" pitchFamily="34" charset="0"/>
                        </a:rPr>
                        <a:t>smart “management systems”</a:t>
                      </a:r>
                      <a:r>
                        <a:rPr lang="en-US" altLang="zh-CN" sz="900" b="0" dirty="0">
                          <a:solidFill>
                            <a:schemeClr val="tx1"/>
                          </a:solidFill>
                          <a:latin typeface="Arial" panose="020B0604020202020204" pitchFamily="34" charset="0"/>
                          <a:cs typeface="Arial" panose="020B0604020202020204" pitchFamily="34" charset="0"/>
                        </a:rPr>
                        <a:t> on the demand side that interacts with </a:t>
                      </a:r>
                      <a:r>
                        <a:rPr lang="en-US" altLang="zh-CN" sz="900" b="1" dirty="0">
                          <a:solidFill>
                            <a:schemeClr val="tx1"/>
                          </a:solidFill>
                          <a:latin typeface="Arial" panose="020B0604020202020204" pitchFamily="34" charset="0"/>
                          <a:cs typeface="Arial" panose="020B0604020202020204" pitchFamily="34" charset="0"/>
                        </a:rPr>
                        <a:t>traffic net and internet</a:t>
                      </a:r>
                      <a:endParaRPr lang="en-US" altLang="zh-CN" sz="900" b="0" dirty="0">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dirty="0">
                          <a:solidFill>
                            <a:schemeClr val="tx1"/>
                          </a:solidFill>
                          <a:latin typeface="Arial" panose="020B0604020202020204" pitchFamily="34" charset="0"/>
                          <a:cs typeface="Arial" panose="020B0604020202020204" pitchFamily="34" charset="0"/>
                        </a:rPr>
                        <a:t>A </a:t>
                      </a:r>
                      <a:r>
                        <a:rPr lang="en-US" altLang="zh-CN" sz="900" b="1" dirty="0">
                          <a:solidFill>
                            <a:schemeClr val="tx1"/>
                          </a:solidFill>
                          <a:latin typeface="Arial" panose="020B0604020202020204" pitchFamily="34" charset="0"/>
                          <a:cs typeface="Arial" panose="020B0604020202020204" pitchFamily="34" charset="0"/>
                        </a:rPr>
                        <a:t>“great push”</a:t>
                      </a:r>
                      <a:r>
                        <a:rPr lang="en-US" altLang="zh-CN" sz="900" b="0" dirty="0">
                          <a:solidFill>
                            <a:schemeClr val="tx1"/>
                          </a:solidFill>
                          <a:latin typeface="Arial" panose="020B0604020202020204" pitchFamily="34" charset="0"/>
                          <a:cs typeface="Arial" panose="020B0604020202020204" pitchFamily="34" charset="0"/>
                        </a:rPr>
                        <a:t> for wind and solar, acceleration in distributing across east and central China</a:t>
                      </a:r>
                    </a:p>
                    <a:p>
                      <a:pPr marL="177800" lvl="0" indent="-177800">
                        <a:spcBef>
                          <a:spcPts val="150"/>
                        </a:spcBef>
                        <a:spcAft>
                          <a:spcPts val="100"/>
                        </a:spcAft>
                      </a:pPr>
                      <a:r>
                        <a:rPr lang="en-US" altLang="zh-CN" sz="900" b="0" dirty="0">
                          <a:solidFill>
                            <a:schemeClr val="tx1"/>
                          </a:solidFill>
                          <a:latin typeface="Arial" panose="020B0604020202020204" pitchFamily="34" charset="0"/>
                          <a:cs typeface="Arial" panose="020B0604020202020204" pitchFamily="34" charset="0"/>
                        </a:rPr>
                        <a:t>First target of 20% energy demand from renewables; still a </a:t>
                      </a:r>
                      <a:r>
                        <a:rPr lang="en-US" altLang="zh-CN" sz="900" b="1" dirty="0">
                          <a:solidFill>
                            <a:schemeClr val="tx1"/>
                          </a:solidFill>
                          <a:latin typeface="Arial" panose="020B0604020202020204" pitchFamily="34" charset="0"/>
                          <a:cs typeface="Arial" panose="020B0604020202020204" pitchFamily="34" charset="0"/>
                        </a:rPr>
                        <a:t>heavy focus on coal</a:t>
                      </a:r>
                      <a:r>
                        <a:rPr lang="en-US" altLang="zh-CN" sz="900" b="0" dirty="0">
                          <a:solidFill>
                            <a:schemeClr val="tx1"/>
                          </a:solidFill>
                          <a:latin typeface="Arial" panose="020B0604020202020204" pitchFamily="34" charset="0"/>
                          <a:cs typeface="Arial" panose="020B0604020202020204" pitchFamily="34" charset="0"/>
                        </a:rPr>
                        <a:t> for stability and security but willing to push to replace with </a:t>
                      </a:r>
                      <a:r>
                        <a:rPr lang="en-US" altLang="zh-CN" sz="900" b="1" dirty="0">
                          <a:solidFill>
                            <a:schemeClr val="tx1"/>
                          </a:solidFill>
                          <a:latin typeface="Arial" panose="020B0604020202020204" pitchFamily="34" charset="0"/>
                          <a:cs typeface="Arial" panose="020B0604020202020204" pitchFamily="34" charset="0"/>
                        </a:rPr>
                        <a:t>electrification</a:t>
                      </a:r>
                      <a:endParaRPr lang="en-US" altLang="zh-CN" sz="900" b="0" dirty="0">
                        <a:solidFill>
                          <a:schemeClr val="tx1"/>
                        </a:solidFill>
                        <a:latin typeface="Arial" panose="020B0604020202020204" pitchFamily="34" charset="0"/>
                        <a:cs typeface="Arial" panose="020B0604020202020204" pitchFamily="34" charset="0"/>
                      </a:endParaRPr>
                    </a:p>
                  </a:txBody>
                  <a:tcPr marT="91440"/>
                </a:tc>
                <a:extLst>
                  <a:ext uri="{0D108BD9-81ED-4DB2-BD59-A6C34878D82A}">
                    <a16:rowId xmlns:a16="http://schemas.microsoft.com/office/drawing/2014/main" val="3773368724"/>
                  </a:ext>
                </a:extLst>
              </a:tr>
            </a:tbl>
          </a:graphicData>
        </a:graphic>
      </p:graphicFrame>
      <p:cxnSp>
        <p:nvCxnSpPr>
          <p:cNvPr id="264" name="Straight Connector 263">
            <a:extLst>
              <a:ext uri="{FF2B5EF4-FFF2-40B4-BE49-F238E27FC236}">
                <a16:creationId xmlns:a16="http://schemas.microsoft.com/office/drawing/2014/main" id="{15D2E721-C44C-85D4-C5DD-2290A80A2918}"/>
              </a:ext>
            </a:extLst>
          </p:cNvPr>
          <p:cNvCxnSpPr>
            <a:cxnSpLocks/>
          </p:cNvCxnSpPr>
          <p:nvPr>
            <p:custDataLst>
              <p:tags r:id="rId5"/>
            </p:custDataLst>
          </p:nvPr>
        </p:nvCxnSpPr>
        <p:spPr bwMode="auto">
          <a:xfrm flipV="1">
            <a:off x="3284538" y="3973513"/>
            <a:ext cx="903288" cy="95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9DB96A37-864E-8B57-45AD-63D718772518}"/>
              </a:ext>
            </a:extLst>
          </p:cNvPr>
          <p:cNvCxnSpPr/>
          <p:nvPr>
            <p:custDataLst>
              <p:tags r:id="rId6"/>
            </p:custDataLst>
          </p:nvPr>
        </p:nvCxnSpPr>
        <p:spPr bwMode="auto">
          <a:xfrm>
            <a:off x="3284538" y="4168775"/>
            <a:ext cx="903288" cy="5365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A7877424-CC9C-6C3E-47FD-1BA6AEAB23AE}"/>
              </a:ext>
            </a:extLst>
          </p:cNvPr>
          <p:cNvCxnSpPr/>
          <p:nvPr>
            <p:custDataLst>
              <p:tags r:id="rId7"/>
            </p:custDataLst>
          </p:nvPr>
        </p:nvCxnSpPr>
        <p:spPr bwMode="auto">
          <a:xfrm>
            <a:off x="2954338" y="3973513"/>
            <a:ext cx="22225" cy="127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1DBCB970-5822-B677-BC0C-F559877CF98F}"/>
              </a:ext>
            </a:extLst>
          </p:cNvPr>
          <p:cNvCxnSpPr/>
          <p:nvPr>
            <p:custDataLst>
              <p:tags r:id="rId8"/>
            </p:custDataLst>
          </p:nvPr>
        </p:nvCxnSpPr>
        <p:spPr bwMode="auto">
          <a:xfrm>
            <a:off x="3284538" y="3984625"/>
            <a:ext cx="903288" cy="3175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B478F210-164E-0A72-3A16-8461260DFA41}"/>
              </a:ext>
            </a:extLst>
          </p:cNvPr>
          <p:cNvCxnSpPr/>
          <p:nvPr>
            <p:custDataLst>
              <p:tags r:id="rId9"/>
            </p:custDataLst>
          </p:nvPr>
        </p:nvCxnSpPr>
        <p:spPr bwMode="auto">
          <a:xfrm>
            <a:off x="2954338" y="3973513"/>
            <a:ext cx="222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7C672B9B-8302-8FEC-907F-A512D33D505D}"/>
              </a:ext>
            </a:extLst>
          </p:cNvPr>
          <p:cNvCxnSpPr/>
          <p:nvPr>
            <p:custDataLst>
              <p:tags r:id="rId10"/>
            </p:custDataLst>
          </p:nvPr>
        </p:nvCxnSpPr>
        <p:spPr bwMode="auto">
          <a:xfrm>
            <a:off x="2954338" y="4013200"/>
            <a:ext cx="22225" cy="635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D096195C-9837-693B-E324-AA80B87FC129}"/>
              </a:ext>
            </a:extLst>
          </p:cNvPr>
          <p:cNvCxnSpPr/>
          <p:nvPr>
            <p:custDataLst>
              <p:tags r:id="rId11"/>
            </p:custDataLst>
          </p:nvPr>
        </p:nvCxnSpPr>
        <p:spPr bwMode="auto">
          <a:xfrm>
            <a:off x="2954338" y="3986213"/>
            <a:ext cx="222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59679A7A-EA36-1A31-3CC1-BA99012B27A0}"/>
              </a:ext>
            </a:extLst>
          </p:cNvPr>
          <p:cNvCxnSpPr/>
          <p:nvPr>
            <p:custDataLst>
              <p:tags r:id="rId12"/>
            </p:custDataLst>
          </p:nvPr>
        </p:nvCxnSpPr>
        <p:spPr bwMode="auto">
          <a:xfrm>
            <a:off x="2954338" y="4471988"/>
            <a:ext cx="1233488" cy="6969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FEC3D951-06B7-33BA-6981-8DC2D385856F}"/>
              </a:ext>
            </a:extLst>
          </p:cNvPr>
          <p:cNvCxnSpPr/>
          <p:nvPr>
            <p:custDataLst>
              <p:tags r:id="rId13"/>
            </p:custDataLst>
          </p:nvPr>
        </p:nvCxnSpPr>
        <p:spPr bwMode="auto">
          <a:xfrm>
            <a:off x="3284538" y="4102100"/>
            <a:ext cx="903288" cy="2460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5" name="Chart 34">
            <a:extLst>
              <a:ext uri="{FF2B5EF4-FFF2-40B4-BE49-F238E27FC236}">
                <a16:creationId xmlns:a16="http://schemas.microsoft.com/office/drawing/2014/main" id="{54058F3D-DDCA-FB93-D4DD-E73B29447DA9}"/>
              </a:ext>
            </a:extLst>
          </p:cNvPr>
          <p:cNvGraphicFramePr/>
          <p:nvPr>
            <p:custDataLst>
              <p:tags r:id="rId14"/>
            </p:custDataLst>
            <p:extLst>
              <p:ext uri="{D42A27DB-BD31-4B8C-83A1-F6EECF244321}">
                <p14:modId xmlns:p14="http://schemas.microsoft.com/office/powerpoint/2010/main" val="4031313656"/>
              </p:ext>
            </p:extLst>
          </p:nvPr>
        </p:nvGraphicFramePr>
        <p:xfrm>
          <a:off x="712788" y="3667125"/>
          <a:ext cx="5716587" cy="2828925"/>
        </p:xfrm>
        <a:graphic>
          <a:graphicData uri="http://schemas.openxmlformats.org/drawingml/2006/chart">
            <c:chart xmlns:c="http://schemas.openxmlformats.org/drawingml/2006/chart" xmlns:r="http://schemas.openxmlformats.org/officeDocument/2006/relationships" r:id="rId55"/>
          </a:graphicData>
        </a:graphic>
      </p:graphicFrame>
      <p:sp>
        <p:nvSpPr>
          <p:cNvPr id="212" name="Text Placeholder 10">
            <a:extLst>
              <a:ext uri="{FF2B5EF4-FFF2-40B4-BE49-F238E27FC236}">
                <a16:creationId xmlns:a16="http://schemas.microsoft.com/office/drawing/2014/main" id="{682C3EFF-8566-7276-148E-3926900B1D29}"/>
              </a:ext>
            </a:extLst>
          </p:cNvPr>
          <p:cNvSpPr txBox="1">
            <a:spLocks/>
          </p:cNvSpPr>
          <p:nvPr>
            <p:custDataLst>
              <p:tags r:id="rId15"/>
            </p:custDataLst>
          </p:nvPr>
        </p:nvSpPr>
        <p:spPr bwMode="gray">
          <a:xfrm>
            <a:off x="306388" y="388302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6483707-244A-4062-9362-55972BAC8C61}" type="datetime'''''''''''''''''''''''''''''''''''''''10''0%'''''''''''''">
              <a:rPr lang="en-US" altLang="en-US" sz="1200" smtClean="0">
                <a:effectLst/>
              </a:rPr>
              <a:pPr marL="0" indent="0" algn="r">
                <a:spcBef>
                  <a:spcPct val="0"/>
                </a:spcBef>
                <a:spcAft>
                  <a:spcPct val="0"/>
                </a:spcAft>
                <a:buNone/>
              </a:pPr>
              <a:t>100%</a:t>
            </a:fld>
            <a:endParaRPr lang="en-US" sz="1200" dirty="0"/>
          </a:p>
        </p:txBody>
      </p:sp>
      <p:sp>
        <p:nvSpPr>
          <p:cNvPr id="210" name="Text Placeholder 10">
            <a:extLst>
              <a:ext uri="{FF2B5EF4-FFF2-40B4-BE49-F238E27FC236}">
                <a16:creationId xmlns:a16="http://schemas.microsoft.com/office/drawing/2014/main" id="{91056807-56EA-ADA2-BC25-B3E5BA55DE15}"/>
              </a:ext>
            </a:extLst>
          </p:cNvPr>
          <p:cNvSpPr txBox="1">
            <a:spLocks/>
          </p:cNvSpPr>
          <p:nvPr>
            <p:custDataLst>
              <p:tags r:id="rId16"/>
            </p:custDataLst>
          </p:nvPr>
        </p:nvSpPr>
        <p:spPr bwMode="gray">
          <a:xfrm>
            <a:off x="390525" y="47688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D0342A-4986-46D9-929F-C7EE3BB2F71F}" type="datetime'6''''''''''0''''''''''''''''''''''''''''''%'''''''''">
              <a:rPr lang="en-US" altLang="en-US" sz="1200" smtClean="0">
                <a:effectLst/>
              </a:rPr>
              <a:pPr marL="0" indent="0" algn="r">
                <a:spcBef>
                  <a:spcPct val="0"/>
                </a:spcBef>
                <a:spcAft>
                  <a:spcPct val="0"/>
                </a:spcAft>
                <a:buNone/>
              </a:pPr>
              <a:t>60%</a:t>
            </a:fld>
            <a:endParaRPr lang="en-US" sz="1200" dirty="0"/>
          </a:p>
        </p:txBody>
      </p:sp>
      <p:sp>
        <p:nvSpPr>
          <p:cNvPr id="209" name="Text Placeholder 10">
            <a:extLst>
              <a:ext uri="{FF2B5EF4-FFF2-40B4-BE49-F238E27FC236}">
                <a16:creationId xmlns:a16="http://schemas.microsoft.com/office/drawing/2014/main" id="{45FAA457-FECD-EF6F-5529-903EE0C2B082}"/>
              </a:ext>
            </a:extLst>
          </p:cNvPr>
          <p:cNvSpPr txBox="1">
            <a:spLocks/>
          </p:cNvSpPr>
          <p:nvPr>
            <p:custDataLst>
              <p:tags r:id="rId17"/>
            </p:custDataLst>
          </p:nvPr>
        </p:nvSpPr>
        <p:spPr bwMode="gray">
          <a:xfrm>
            <a:off x="390525" y="52133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036C03D-69B0-4591-944A-4926CF5E41E1}" type="datetime'''''''''''''''''4''''''''''''''0''''%'''''''">
              <a:rPr lang="en-US" altLang="en-US" sz="1200" smtClean="0">
                <a:effectLst/>
              </a:rPr>
              <a:pPr marL="0" indent="0" algn="r">
                <a:spcBef>
                  <a:spcPct val="0"/>
                </a:spcBef>
                <a:spcAft>
                  <a:spcPct val="0"/>
                </a:spcAft>
                <a:buNone/>
              </a:pPr>
              <a:t>40%</a:t>
            </a:fld>
            <a:endParaRPr lang="en-US" sz="1200" dirty="0"/>
          </a:p>
        </p:txBody>
      </p:sp>
      <p:sp>
        <p:nvSpPr>
          <p:cNvPr id="273" name="Text Placeholder 10">
            <a:extLst>
              <a:ext uri="{FF2B5EF4-FFF2-40B4-BE49-F238E27FC236}">
                <a16:creationId xmlns:a16="http://schemas.microsoft.com/office/drawing/2014/main" id="{3E0A56D4-3E2F-B507-DA84-F9A05D04FFD6}"/>
              </a:ext>
            </a:extLst>
          </p:cNvPr>
          <p:cNvSpPr txBox="1">
            <a:spLocks/>
          </p:cNvSpPr>
          <p:nvPr>
            <p:custDataLst>
              <p:tags r:id="rId18"/>
            </p:custDataLst>
          </p:nvPr>
        </p:nvSpPr>
        <p:spPr bwMode="gray">
          <a:xfrm>
            <a:off x="390525" y="4991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A93C876-3D7E-4DB1-A0F4-723B600670EF}" type="datetime'5''0''''''''''''''''%'''''''">
              <a:rPr lang="en-US" altLang="en-US" sz="1200" smtClean="0">
                <a:effectLst/>
              </a:rPr>
              <a:pPr marL="0" indent="0" algn="r">
                <a:spcBef>
                  <a:spcPct val="0"/>
                </a:spcBef>
                <a:spcAft>
                  <a:spcPct val="0"/>
                </a:spcAft>
                <a:buNone/>
              </a:pPr>
              <a:t>50%</a:t>
            </a:fld>
            <a:endParaRPr lang="en-US" sz="1200" dirty="0"/>
          </a:p>
        </p:txBody>
      </p:sp>
      <p:sp>
        <p:nvSpPr>
          <p:cNvPr id="272" name="Text Placeholder 10">
            <a:extLst>
              <a:ext uri="{FF2B5EF4-FFF2-40B4-BE49-F238E27FC236}">
                <a16:creationId xmlns:a16="http://schemas.microsoft.com/office/drawing/2014/main" id="{0D63710A-268C-865C-51EA-AA31396897E4}"/>
              </a:ext>
            </a:extLst>
          </p:cNvPr>
          <p:cNvSpPr txBox="1">
            <a:spLocks/>
          </p:cNvSpPr>
          <p:nvPr>
            <p:custDataLst>
              <p:tags r:id="rId19"/>
            </p:custDataLst>
          </p:nvPr>
        </p:nvSpPr>
        <p:spPr bwMode="gray">
          <a:xfrm>
            <a:off x="390525" y="5434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63E3662-21B4-44AC-9B70-DFF78E0F263F}" type="datetime'''''''''''''''''3''0''''''''%'''''''''''''''''">
              <a:rPr lang="en-US" altLang="en-US" sz="1200" smtClean="0">
                <a:effectLst/>
              </a:rPr>
              <a:pPr marL="0" indent="0" algn="r">
                <a:spcBef>
                  <a:spcPct val="0"/>
                </a:spcBef>
                <a:spcAft>
                  <a:spcPct val="0"/>
                </a:spcAft>
                <a:buNone/>
              </a:pPr>
              <a:t>30%</a:t>
            </a:fld>
            <a:endParaRPr lang="en-US" sz="1200" dirty="0"/>
          </a:p>
        </p:txBody>
      </p:sp>
      <p:sp>
        <p:nvSpPr>
          <p:cNvPr id="271" name="Text Placeholder 10">
            <a:extLst>
              <a:ext uri="{FF2B5EF4-FFF2-40B4-BE49-F238E27FC236}">
                <a16:creationId xmlns:a16="http://schemas.microsoft.com/office/drawing/2014/main" id="{92497DB6-6B61-0891-8454-2DDCD1ACF482}"/>
              </a:ext>
            </a:extLst>
          </p:cNvPr>
          <p:cNvSpPr txBox="1">
            <a:spLocks/>
          </p:cNvSpPr>
          <p:nvPr>
            <p:custDataLst>
              <p:tags r:id="rId20"/>
            </p:custDataLst>
          </p:nvPr>
        </p:nvSpPr>
        <p:spPr bwMode="gray">
          <a:xfrm>
            <a:off x="390525" y="58769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5D85B55-044C-453F-A8C4-C39DC6144427}" type="datetime'''''''''''''''''''''1''''''0''''''''''''''''''''''''%'''''''''">
              <a:rPr lang="en-US" altLang="en-US" sz="1200" smtClean="0">
                <a:effectLst/>
              </a:rPr>
              <a:pPr marL="0" indent="0" algn="r">
                <a:spcBef>
                  <a:spcPct val="0"/>
                </a:spcBef>
                <a:spcAft>
                  <a:spcPct val="0"/>
                </a:spcAft>
                <a:buNone/>
              </a:pPr>
              <a:t>10%</a:t>
            </a:fld>
            <a:endParaRPr lang="en-US" sz="1200" dirty="0"/>
          </a:p>
        </p:txBody>
      </p:sp>
      <p:sp>
        <p:nvSpPr>
          <p:cNvPr id="28" name="Text Placeholder 10">
            <a:extLst>
              <a:ext uri="{FF2B5EF4-FFF2-40B4-BE49-F238E27FC236}">
                <a16:creationId xmlns:a16="http://schemas.microsoft.com/office/drawing/2014/main" id="{AF5B9324-83CB-7556-F65D-4C62207A48AE}"/>
              </a:ext>
            </a:extLst>
          </p:cNvPr>
          <p:cNvSpPr>
            <a:spLocks noGrp="1"/>
          </p:cNvSpPr>
          <p:nvPr>
            <p:custDataLst>
              <p:tags r:id="rId21"/>
            </p:custDataLst>
          </p:nvPr>
        </p:nvSpPr>
        <p:spPr bwMode="gray">
          <a:xfrm>
            <a:off x="474663" y="609917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FE25C3-7071-4E78-B91A-0149CDCBD94A}" type="datetime'''''''''''''''''''''0%'''''''">
              <a:rPr lang="en-US" altLang="en-US" sz="1200" smtClean="0"/>
              <a:pPr/>
              <a:t>0%</a:t>
            </a:fld>
            <a:endParaRPr lang="en-US" sz="1200" dirty="0"/>
          </a:p>
        </p:txBody>
      </p:sp>
      <p:sp>
        <p:nvSpPr>
          <p:cNvPr id="208" name="Text Placeholder 10">
            <a:extLst>
              <a:ext uri="{FF2B5EF4-FFF2-40B4-BE49-F238E27FC236}">
                <a16:creationId xmlns:a16="http://schemas.microsoft.com/office/drawing/2014/main" id="{D189749B-A8C7-58E9-1C05-900079517C6B}"/>
              </a:ext>
            </a:extLst>
          </p:cNvPr>
          <p:cNvSpPr txBox="1">
            <a:spLocks/>
          </p:cNvSpPr>
          <p:nvPr>
            <p:custDataLst>
              <p:tags r:id="rId22"/>
            </p:custDataLst>
          </p:nvPr>
        </p:nvSpPr>
        <p:spPr bwMode="gray">
          <a:xfrm>
            <a:off x="390525" y="56562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6F0289-785D-4455-8808-ADFDCA0FFC3F}" type="datetime'''''''2''''''0''''''''''%'''''''''''''''''''''''''''''''">
              <a:rPr lang="en-US" altLang="en-US" sz="1200" smtClean="0">
                <a:effectLst/>
              </a:rPr>
              <a:pPr marL="0" indent="0" algn="r">
                <a:spcBef>
                  <a:spcPct val="0"/>
                </a:spcBef>
                <a:spcAft>
                  <a:spcPct val="0"/>
                </a:spcAft>
                <a:buNone/>
              </a:pPr>
              <a:t>20%</a:t>
            </a:fld>
            <a:endParaRPr lang="en-US" sz="1200" dirty="0"/>
          </a:p>
        </p:txBody>
      </p:sp>
      <p:sp>
        <p:nvSpPr>
          <p:cNvPr id="275" name="Text Placeholder 10">
            <a:extLst>
              <a:ext uri="{FF2B5EF4-FFF2-40B4-BE49-F238E27FC236}">
                <a16:creationId xmlns:a16="http://schemas.microsoft.com/office/drawing/2014/main" id="{EAB7D450-2963-6AE4-4AB6-2D7D4EF6B57B}"/>
              </a:ext>
            </a:extLst>
          </p:cNvPr>
          <p:cNvSpPr txBox="1">
            <a:spLocks/>
          </p:cNvSpPr>
          <p:nvPr>
            <p:custDataLst>
              <p:tags r:id="rId23"/>
            </p:custDataLst>
          </p:nvPr>
        </p:nvSpPr>
        <p:spPr bwMode="gray">
          <a:xfrm>
            <a:off x="390525" y="41052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AFC026-514B-402A-ACBA-633A9E48856D}" type="datetime'''''''9''''''''''0''''''%'''''''''''''''''''''''''">
              <a:rPr lang="en-US" altLang="en-US" sz="1200" smtClean="0">
                <a:effectLst/>
              </a:rPr>
              <a:pPr marL="0" indent="0" algn="r">
                <a:spcBef>
                  <a:spcPct val="0"/>
                </a:spcBef>
                <a:spcAft>
                  <a:spcPct val="0"/>
                </a:spcAft>
                <a:buNone/>
              </a:pPr>
              <a:t>90%</a:t>
            </a:fld>
            <a:endParaRPr lang="en-US" sz="1200" dirty="0"/>
          </a:p>
        </p:txBody>
      </p:sp>
      <p:sp>
        <p:nvSpPr>
          <p:cNvPr id="211" name="Text Placeholder 10">
            <a:extLst>
              <a:ext uri="{FF2B5EF4-FFF2-40B4-BE49-F238E27FC236}">
                <a16:creationId xmlns:a16="http://schemas.microsoft.com/office/drawing/2014/main" id="{88712F85-B2F8-1A69-223D-F76E28B17F8D}"/>
              </a:ext>
            </a:extLst>
          </p:cNvPr>
          <p:cNvSpPr txBox="1">
            <a:spLocks/>
          </p:cNvSpPr>
          <p:nvPr>
            <p:custDataLst>
              <p:tags r:id="rId24"/>
            </p:custDataLst>
          </p:nvPr>
        </p:nvSpPr>
        <p:spPr bwMode="gray">
          <a:xfrm>
            <a:off x="390525" y="43259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335F8E6-850A-40BC-83DB-5508D13475FB}" type="datetime'8''''''''0''''''''''''''''''''''''%'''''''''''''">
              <a:rPr lang="en-US" altLang="en-US" sz="1200" smtClean="0">
                <a:effectLst/>
              </a:rPr>
              <a:pPr marL="0" indent="0" algn="r">
                <a:spcBef>
                  <a:spcPct val="0"/>
                </a:spcBef>
                <a:spcAft>
                  <a:spcPct val="0"/>
                </a:spcAft>
                <a:buNone/>
              </a:pPr>
              <a:t>80%</a:t>
            </a:fld>
            <a:endParaRPr lang="en-US" sz="1200" dirty="0"/>
          </a:p>
        </p:txBody>
      </p:sp>
      <p:sp>
        <p:nvSpPr>
          <p:cNvPr id="274" name="Text Placeholder 10">
            <a:extLst>
              <a:ext uri="{FF2B5EF4-FFF2-40B4-BE49-F238E27FC236}">
                <a16:creationId xmlns:a16="http://schemas.microsoft.com/office/drawing/2014/main" id="{A4D85282-BBF0-C774-3E16-EA2EC1342C14}"/>
              </a:ext>
            </a:extLst>
          </p:cNvPr>
          <p:cNvSpPr txBox="1">
            <a:spLocks/>
          </p:cNvSpPr>
          <p:nvPr>
            <p:custDataLst>
              <p:tags r:id="rId25"/>
            </p:custDataLst>
          </p:nvPr>
        </p:nvSpPr>
        <p:spPr bwMode="gray">
          <a:xfrm>
            <a:off x="390525" y="45481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B1A1ABD-F287-4EF9-94AE-BFB82616E834}" type="datetime'''''''''''''''''''''7''''''''''''''''''''''0''%'''''''''''">
              <a:rPr lang="en-US" altLang="en-US" sz="1200" smtClean="0">
                <a:effectLst/>
              </a:rPr>
              <a:pPr marL="0" indent="0" algn="r">
                <a:spcBef>
                  <a:spcPct val="0"/>
                </a:spcBef>
                <a:spcAft>
                  <a:spcPct val="0"/>
                </a:spcAft>
                <a:buNone/>
              </a:pPr>
              <a:t>70%</a:t>
            </a:fld>
            <a:endParaRPr lang="en-US" sz="1200" dirty="0"/>
          </a:p>
        </p:txBody>
      </p:sp>
      <p:cxnSp>
        <p:nvCxnSpPr>
          <p:cNvPr id="33" name="Straight Connector 32">
            <a:extLst>
              <a:ext uri="{FF2B5EF4-FFF2-40B4-BE49-F238E27FC236}">
                <a16:creationId xmlns:a16="http://schemas.microsoft.com/office/drawing/2014/main" id="{DBF5D17F-3525-56D7-1D3B-C66A69A83587}"/>
              </a:ext>
            </a:extLst>
          </p:cNvPr>
          <p:cNvCxnSpPr/>
          <p:nvPr>
            <p:custDataLst>
              <p:tags r:id="rId26"/>
            </p:custDataLst>
          </p:nvPr>
        </p:nvCxnSpPr>
        <p:spPr bwMode="auto">
          <a:xfrm>
            <a:off x="4187825" y="470535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AFB576E-B0DF-3FDD-4B5D-DEF95F30F081}"/>
              </a:ext>
            </a:extLst>
          </p:cNvPr>
          <p:cNvCxnSpPr/>
          <p:nvPr>
            <p:custDataLst>
              <p:tags r:id="rId27"/>
            </p:custDataLst>
          </p:nvPr>
        </p:nvCxnSpPr>
        <p:spPr bwMode="auto">
          <a:xfrm>
            <a:off x="4187825" y="516890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791B70DA-48C3-AB33-AFAB-FE20F914FBAD}"/>
              </a:ext>
            </a:extLst>
          </p:cNvPr>
          <p:cNvCxnSpPr>
            <a:cxnSpLocks/>
          </p:cNvCxnSpPr>
          <p:nvPr>
            <p:custDataLst>
              <p:tags r:id="rId28"/>
            </p:custDataLst>
          </p:nvPr>
        </p:nvCxnSpPr>
        <p:spPr bwMode="auto">
          <a:xfrm flipH="1" flipV="1">
            <a:off x="2878138" y="3973513"/>
            <a:ext cx="98425" cy="1063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2" name="Text Placeholder 10">
            <a:extLst>
              <a:ext uri="{FF2B5EF4-FFF2-40B4-BE49-F238E27FC236}">
                <a16:creationId xmlns:a16="http://schemas.microsoft.com/office/drawing/2014/main" id="{17ED84B8-646C-EB9F-6C85-966EA5B9B62B}"/>
              </a:ext>
            </a:extLst>
          </p:cNvPr>
          <p:cNvSpPr txBox="1">
            <a:spLocks/>
          </p:cNvSpPr>
          <p:nvPr>
            <p:custDataLst>
              <p:tags r:id="rId29"/>
            </p:custDataLst>
          </p:nvPr>
        </p:nvSpPr>
        <p:spPr bwMode="gray">
          <a:xfrm>
            <a:off x="1643063" y="3892550"/>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3F5995-719E-4818-BFC2-E51A4AB33268}" type="datetime'''''''''''1''''''''''''''''''''%'''''''''''''''''''''''''''">
              <a:rPr lang="en-US" altLang="en-US" sz="1400" smtClean="0">
                <a:solidFill>
                  <a:schemeClr val="bg1"/>
                </a:solidFill>
                <a:effectLst/>
              </a:rPr>
              <a:pPr marL="0" indent="0" algn="ctr">
                <a:spcBef>
                  <a:spcPct val="0"/>
                </a:spcBef>
                <a:spcAft>
                  <a:spcPct val="0"/>
                </a:spcAft>
                <a:buNone/>
              </a:pPr>
              <a:t>1%</a:t>
            </a:fld>
            <a:endParaRPr lang="en-US" sz="1400" dirty="0">
              <a:solidFill>
                <a:schemeClr val="bg1"/>
              </a:solidFill>
            </a:endParaRPr>
          </a:p>
        </p:txBody>
      </p:sp>
      <p:sp>
        <p:nvSpPr>
          <p:cNvPr id="42" name="Text Placeholder 10">
            <a:extLst>
              <a:ext uri="{FF2B5EF4-FFF2-40B4-BE49-F238E27FC236}">
                <a16:creationId xmlns:a16="http://schemas.microsoft.com/office/drawing/2014/main" id="{C22B94CC-54E9-EEE4-792F-3E8AF27F18B7}"/>
              </a:ext>
            </a:extLst>
          </p:cNvPr>
          <p:cNvSpPr>
            <a:spLocks noGrp="1"/>
          </p:cNvSpPr>
          <p:nvPr>
            <p:custDataLst>
              <p:tags r:id="rId30"/>
            </p:custDataLst>
          </p:nvPr>
        </p:nvSpPr>
        <p:spPr bwMode="auto">
          <a:xfrm>
            <a:off x="4784725"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BA4EFC8-B35C-4219-85AB-C586A9A640BC}" type="datetime'''2''''''''''''''''''''''''''''''''''''''''0''2''''''''3'">
              <a:rPr lang="en-US" altLang="en-US" sz="1200" smtClean="0"/>
              <a:pPr/>
              <a:t>2023</a:t>
            </a:fld>
            <a:endParaRPr lang="en-US" sz="1200" dirty="0"/>
          </a:p>
        </p:txBody>
      </p:sp>
      <p:sp>
        <p:nvSpPr>
          <p:cNvPr id="44" name="Text Placeholder 10">
            <a:extLst>
              <a:ext uri="{FF2B5EF4-FFF2-40B4-BE49-F238E27FC236}">
                <a16:creationId xmlns:a16="http://schemas.microsoft.com/office/drawing/2014/main" id="{942ADFFF-C01F-22F9-9F56-AE7A67AE04B5}"/>
              </a:ext>
            </a:extLst>
          </p:cNvPr>
          <p:cNvSpPr>
            <a:spLocks noGrp="1"/>
          </p:cNvSpPr>
          <p:nvPr>
            <p:custDataLst>
              <p:tags r:id="rId31"/>
            </p:custDataLst>
          </p:nvPr>
        </p:nvSpPr>
        <p:spPr bwMode="auto">
          <a:xfrm>
            <a:off x="2008188"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03F172-3C0B-44C3-BF41-07C9E5A8AB48}" type="datetime'''2''''''''''''0''''0''''''''6'''">
              <a:rPr lang="en-US" altLang="en-US" sz="1200" smtClean="0"/>
              <a:pPr/>
              <a:t>2006</a:t>
            </a:fld>
            <a:endParaRPr lang="en-US" sz="1200" dirty="0"/>
          </a:p>
        </p:txBody>
      </p:sp>
      <p:sp>
        <p:nvSpPr>
          <p:cNvPr id="113" name="Text Placeholder 10">
            <a:extLst>
              <a:ext uri="{FF2B5EF4-FFF2-40B4-BE49-F238E27FC236}">
                <a16:creationId xmlns:a16="http://schemas.microsoft.com/office/drawing/2014/main" id="{B9DA7311-EA92-C7B6-9636-82887145C0D1}"/>
              </a:ext>
            </a:extLst>
          </p:cNvPr>
          <p:cNvSpPr txBox="1">
            <a:spLocks/>
          </p:cNvSpPr>
          <p:nvPr>
            <p:custDataLst>
              <p:tags r:id="rId32"/>
            </p:custDataLst>
          </p:nvPr>
        </p:nvSpPr>
        <p:spPr bwMode="gray">
          <a:xfrm>
            <a:off x="2108200" y="3660775"/>
            <a:ext cx="149225"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D274D5-9E8A-428F-B081-20F237C71625}" type="datetime'''''''''''''''''''7'''''''''''''''''''''''''''''''''''">
              <a:rPr lang="en-US" altLang="en-US" sz="1400" smtClean="0"/>
              <a:pPr/>
              <a:t>7</a:t>
            </a:fld>
            <a:endParaRPr lang="en-US" sz="1400" dirty="0"/>
          </a:p>
        </p:txBody>
      </p:sp>
      <p:sp>
        <p:nvSpPr>
          <p:cNvPr id="147" name="Text Placeholder 10">
            <a:extLst>
              <a:ext uri="{FF2B5EF4-FFF2-40B4-BE49-F238E27FC236}">
                <a16:creationId xmlns:a16="http://schemas.microsoft.com/office/drawing/2014/main" id="{4DEFB182-8FA8-35BA-4163-BA90D58707D8}"/>
              </a:ext>
            </a:extLst>
          </p:cNvPr>
          <p:cNvSpPr txBox="1">
            <a:spLocks/>
          </p:cNvSpPr>
          <p:nvPr>
            <p:custDataLst>
              <p:tags r:id="rId33"/>
            </p:custDataLst>
          </p:nvPr>
        </p:nvSpPr>
        <p:spPr bwMode="gray">
          <a:xfrm>
            <a:off x="4835525" y="3660775"/>
            <a:ext cx="247650"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86A756-4D55-425B-9E41-C0D695426860}" type="datetime'''''2''''''''''''''''''''''''''''''''''''''9'''''''''''''">
              <a:rPr lang="en-US" altLang="en-US" sz="1400" smtClean="0">
                <a:effectLst/>
              </a:rPr>
              <a:pPr/>
              <a:t>29</a:t>
            </a:fld>
            <a:endParaRPr lang="en-US" sz="1400" dirty="0"/>
          </a:p>
        </p:txBody>
      </p:sp>
      <p:sp>
        <p:nvSpPr>
          <p:cNvPr id="116" name="Text Placeholder 10">
            <a:extLst>
              <a:ext uri="{FF2B5EF4-FFF2-40B4-BE49-F238E27FC236}">
                <a16:creationId xmlns:a16="http://schemas.microsoft.com/office/drawing/2014/main" id="{A4594BF8-DAD9-62C9-F9BB-01B583BE8925}"/>
              </a:ext>
            </a:extLst>
          </p:cNvPr>
          <p:cNvSpPr txBox="1">
            <a:spLocks/>
          </p:cNvSpPr>
          <p:nvPr>
            <p:custDataLst>
              <p:tags r:id="rId34"/>
            </p:custDataLst>
          </p:nvPr>
        </p:nvSpPr>
        <p:spPr bwMode="gray">
          <a:xfrm>
            <a:off x="2976563" y="3973513"/>
            <a:ext cx="307975"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7C89F34-EF92-42C3-A4A8-83ACDD25EB3D}" type="datetime'''''''''''''''''''0''%'''''">
              <a:rPr lang="en-US" altLang="en-US" sz="1400" smtClean="0">
                <a:effectLst/>
              </a:rPr>
              <a:pPr marL="0" indent="0">
                <a:spcBef>
                  <a:spcPct val="0"/>
                </a:spcBef>
                <a:spcAft>
                  <a:spcPct val="0"/>
                </a:spcAft>
                <a:buNone/>
              </a:pPr>
              <a:t>0%</a:t>
            </a:fld>
            <a:endParaRPr lang="en-US" sz="1400" dirty="0"/>
          </a:p>
        </p:txBody>
      </p:sp>
      <p:sp>
        <p:nvSpPr>
          <p:cNvPr id="217" name="Text Placeholder 10">
            <a:extLst>
              <a:ext uri="{FF2B5EF4-FFF2-40B4-BE49-F238E27FC236}">
                <a16:creationId xmlns:a16="http://schemas.microsoft.com/office/drawing/2014/main" id="{01FEA709-D1E7-E994-900B-2401E3515DD3}"/>
              </a:ext>
            </a:extLst>
          </p:cNvPr>
          <p:cNvSpPr txBox="1">
            <a:spLocks/>
          </p:cNvSpPr>
          <p:nvPr>
            <p:custDataLst>
              <p:tags r:id="rId35"/>
            </p:custDataLst>
          </p:nvPr>
        </p:nvSpPr>
        <p:spPr bwMode="gray">
          <a:xfrm>
            <a:off x="2414588" y="3873500"/>
            <a:ext cx="307975" cy="212725"/>
          </a:xfrm>
          <a:prstGeom prst="rect">
            <a:avLst/>
          </a:prstGeom>
          <a:solidFill>
            <a:schemeClr val="accent4"/>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082F741-E8DC-4FF9-A915-2F0133E5C27A}" type="datetime'''''''''''''''''''''''''''''1''''''''''''%'''''">
              <a:rPr lang="en-US" altLang="en-US" sz="1400" smtClean="0">
                <a:solidFill>
                  <a:schemeClr val="bg1"/>
                </a:solidFill>
                <a:effectLst/>
              </a:rPr>
              <a:pPr marL="0" indent="0" algn="ctr">
                <a:spcBef>
                  <a:spcPct val="0"/>
                </a:spcBef>
                <a:spcAft>
                  <a:spcPct val="0"/>
                </a:spcAft>
                <a:buNone/>
              </a:pPr>
              <a:t>1%</a:t>
            </a:fld>
            <a:endParaRPr lang="en-US" sz="1400" dirty="0">
              <a:solidFill>
                <a:schemeClr val="bg1"/>
              </a:solidFill>
            </a:endParaRPr>
          </a:p>
        </p:txBody>
      </p:sp>
      <p:sp>
        <p:nvSpPr>
          <p:cNvPr id="165" name="Text Placeholder 10">
            <a:extLst>
              <a:ext uri="{FF2B5EF4-FFF2-40B4-BE49-F238E27FC236}">
                <a16:creationId xmlns:a16="http://schemas.microsoft.com/office/drawing/2014/main" id="{81488CC8-D4A4-D0C4-7C2F-5A3913E80BAD}"/>
              </a:ext>
            </a:extLst>
          </p:cNvPr>
          <p:cNvSpPr txBox="1">
            <a:spLocks/>
          </p:cNvSpPr>
          <p:nvPr>
            <p:custDataLst>
              <p:tags r:id="rId36"/>
            </p:custDataLst>
          </p:nvPr>
        </p:nvSpPr>
        <p:spPr bwMode="gray">
          <a:xfrm>
            <a:off x="5191125" y="3887788"/>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6FB22F-1390-4CEC-AF5F-D6E88EF76F62}" type="datetime'2%'''''''''''''''''''''''''">
              <a:rPr lang="en-US" altLang="en-US" sz="1400" smtClean="0">
                <a:solidFill>
                  <a:schemeClr val="bg1"/>
                </a:solidFill>
                <a:effectLst/>
              </a:rPr>
              <a:pPr marL="0" indent="0" algn="ctr">
                <a:spcBef>
                  <a:spcPct val="0"/>
                </a:spcBef>
                <a:spcAft>
                  <a:spcPct val="0"/>
                </a:spcAft>
                <a:buNone/>
              </a:pPr>
              <a:t>2%</a:t>
            </a:fld>
            <a:endParaRPr lang="en-US" sz="1400" dirty="0">
              <a:solidFill>
                <a:schemeClr val="bg1"/>
              </a:solidFill>
            </a:endParaRPr>
          </a:p>
        </p:txBody>
      </p:sp>
      <p:sp>
        <p:nvSpPr>
          <p:cNvPr id="231" name="Rectangle 230">
            <a:extLst>
              <a:ext uri="{FF2B5EF4-FFF2-40B4-BE49-F238E27FC236}">
                <a16:creationId xmlns:a16="http://schemas.microsoft.com/office/drawing/2014/main" id="{D5D45D27-673D-F369-6117-AE8EAA74E58D}"/>
              </a:ext>
            </a:extLst>
          </p:cNvPr>
          <p:cNvSpPr/>
          <p:nvPr>
            <p:custDataLst>
              <p:tags r:id="rId37"/>
            </p:custDataLst>
          </p:nvPr>
        </p:nvSpPr>
        <p:spPr bwMode="auto">
          <a:xfrm>
            <a:off x="6737351" y="4454525"/>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29" name="Rectangle 228">
            <a:extLst>
              <a:ext uri="{FF2B5EF4-FFF2-40B4-BE49-F238E27FC236}">
                <a16:creationId xmlns:a16="http://schemas.microsoft.com/office/drawing/2014/main" id="{F7C8FF9D-3804-4234-13F0-015FC34E53F9}"/>
              </a:ext>
            </a:extLst>
          </p:cNvPr>
          <p:cNvSpPr/>
          <p:nvPr>
            <p:custDataLst>
              <p:tags r:id="rId38"/>
            </p:custDataLst>
          </p:nvPr>
        </p:nvSpPr>
        <p:spPr bwMode="auto">
          <a:xfrm>
            <a:off x="6737351" y="4032250"/>
            <a:ext cx="187325" cy="13970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32" name="Rectangle 231">
            <a:extLst>
              <a:ext uri="{FF2B5EF4-FFF2-40B4-BE49-F238E27FC236}">
                <a16:creationId xmlns:a16="http://schemas.microsoft.com/office/drawing/2014/main" id="{9D4A63F4-5B14-CE13-4065-EA84273984B2}"/>
              </a:ext>
            </a:extLst>
          </p:cNvPr>
          <p:cNvSpPr/>
          <p:nvPr>
            <p:custDataLst>
              <p:tags r:id="rId39"/>
            </p:custDataLst>
          </p:nvPr>
        </p:nvSpPr>
        <p:spPr bwMode="auto">
          <a:xfrm>
            <a:off x="6737351" y="4665663"/>
            <a:ext cx="187325" cy="139700"/>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30" name="Rectangle 229">
            <a:extLst>
              <a:ext uri="{FF2B5EF4-FFF2-40B4-BE49-F238E27FC236}">
                <a16:creationId xmlns:a16="http://schemas.microsoft.com/office/drawing/2014/main" id="{7E27655E-7033-DCEB-BDD7-24FCF1E59064}"/>
              </a:ext>
            </a:extLst>
          </p:cNvPr>
          <p:cNvSpPr/>
          <p:nvPr>
            <p:custDataLst>
              <p:tags r:id="rId40"/>
            </p:custDataLst>
          </p:nvPr>
        </p:nvSpPr>
        <p:spPr bwMode="auto">
          <a:xfrm>
            <a:off x="6737351" y="4243388"/>
            <a:ext cx="187325" cy="13970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33" name="Rectangle 232">
            <a:extLst>
              <a:ext uri="{FF2B5EF4-FFF2-40B4-BE49-F238E27FC236}">
                <a16:creationId xmlns:a16="http://schemas.microsoft.com/office/drawing/2014/main" id="{4E9AA453-4E9D-9A5B-5F74-AB26EFAD1720}"/>
              </a:ext>
            </a:extLst>
          </p:cNvPr>
          <p:cNvSpPr/>
          <p:nvPr>
            <p:custDataLst>
              <p:tags r:id="rId41"/>
            </p:custDataLst>
          </p:nvPr>
        </p:nvSpPr>
        <p:spPr bwMode="auto">
          <a:xfrm>
            <a:off x="6737351" y="487680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6" name="Text Placeholder 10">
            <a:extLst>
              <a:ext uri="{FF2B5EF4-FFF2-40B4-BE49-F238E27FC236}">
                <a16:creationId xmlns:a16="http://schemas.microsoft.com/office/drawing/2014/main" id="{391E45B3-19D2-9488-2113-558B9B987539}"/>
              </a:ext>
            </a:extLst>
          </p:cNvPr>
          <p:cNvSpPr txBox="1">
            <a:spLocks/>
          </p:cNvSpPr>
          <p:nvPr>
            <p:custDataLst>
              <p:tags r:id="rId42"/>
            </p:custDataLst>
          </p:nvPr>
        </p:nvSpPr>
        <p:spPr bwMode="auto">
          <a:xfrm>
            <a:off x="6975476" y="4449763"/>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336FC6-0860-4A83-A973-B98F058A14D0}" type="datetime'''''''N''''''''''''''''''''''''u''c''''l''''''''''''''e''ar'''">
              <a:rPr lang="en-US" altLang="en-US" sz="1050" smtClean="0">
                <a:effectLst/>
              </a:rPr>
              <a:pPr marL="0" indent="0">
                <a:spcBef>
                  <a:spcPct val="0"/>
                </a:spcBef>
                <a:spcAft>
                  <a:spcPct val="0"/>
                </a:spcAft>
                <a:buNone/>
              </a:pPr>
              <a:t>Nuclear</a:t>
            </a:fld>
            <a:endParaRPr lang="en-US" sz="1050" dirty="0"/>
          </a:p>
        </p:txBody>
      </p:sp>
      <p:sp>
        <p:nvSpPr>
          <p:cNvPr id="100" name="Text Placeholder 10">
            <a:extLst>
              <a:ext uri="{FF2B5EF4-FFF2-40B4-BE49-F238E27FC236}">
                <a16:creationId xmlns:a16="http://schemas.microsoft.com/office/drawing/2014/main" id="{B80BF0A5-910A-761F-C0C1-F5B9F7EE0C7F}"/>
              </a:ext>
            </a:extLst>
          </p:cNvPr>
          <p:cNvSpPr txBox="1">
            <a:spLocks/>
          </p:cNvSpPr>
          <p:nvPr>
            <p:custDataLst>
              <p:tags r:id="rId43"/>
            </p:custDataLst>
          </p:nvPr>
        </p:nvSpPr>
        <p:spPr bwMode="auto">
          <a:xfrm>
            <a:off x="6975475" y="46609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E02B7B8-F6C5-4C1E-B348-F4F99D480C71}" type="datetime'''''Wi''''''''''''''n''''''''''''''''d'''''''''''''''''''''''">
              <a:rPr lang="en-US" altLang="en-US" sz="1050" smtClean="0">
                <a:effectLst/>
              </a:rPr>
              <a:pPr marL="0" indent="0">
                <a:spcBef>
                  <a:spcPct val="0"/>
                </a:spcBef>
                <a:spcAft>
                  <a:spcPct val="0"/>
                </a:spcAft>
                <a:buNone/>
              </a:pPr>
              <a:t>Wind</a:t>
            </a:fld>
            <a:endParaRPr lang="en-US" sz="1050" dirty="0"/>
          </a:p>
        </p:txBody>
      </p:sp>
      <p:sp>
        <p:nvSpPr>
          <p:cNvPr id="95" name="Text Placeholder 10">
            <a:extLst>
              <a:ext uri="{FF2B5EF4-FFF2-40B4-BE49-F238E27FC236}">
                <a16:creationId xmlns:a16="http://schemas.microsoft.com/office/drawing/2014/main" id="{A35BD9DA-36DA-FB45-12EC-DE7B664A8EF7}"/>
              </a:ext>
            </a:extLst>
          </p:cNvPr>
          <p:cNvSpPr txBox="1">
            <a:spLocks/>
          </p:cNvSpPr>
          <p:nvPr>
            <p:custDataLst>
              <p:tags r:id="rId44"/>
            </p:custDataLst>
          </p:nvPr>
        </p:nvSpPr>
        <p:spPr bwMode="auto">
          <a:xfrm>
            <a:off x="6975475" y="4238625"/>
            <a:ext cx="7572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61011E8-28A8-43DA-9E06-AE562ADA2AE5}" type="datetime'''''O''''i''l''''/''Ga''s/C''''''''o''''a''l'''">
              <a:rPr lang="en-US" altLang="en-US" sz="1050" smtClean="0">
                <a:effectLst/>
              </a:rPr>
              <a:pPr marL="0" indent="0">
                <a:spcBef>
                  <a:spcPct val="0"/>
                </a:spcBef>
                <a:spcAft>
                  <a:spcPct val="0"/>
                </a:spcAft>
                <a:buNone/>
              </a:pPr>
              <a:t>Oil/Gas/Coal</a:t>
            </a:fld>
            <a:endParaRPr lang="en-US" sz="1050" dirty="0"/>
          </a:p>
        </p:txBody>
      </p:sp>
      <p:sp>
        <p:nvSpPr>
          <p:cNvPr id="106" name="Text Placeholder 10">
            <a:extLst>
              <a:ext uri="{FF2B5EF4-FFF2-40B4-BE49-F238E27FC236}">
                <a16:creationId xmlns:a16="http://schemas.microsoft.com/office/drawing/2014/main" id="{20AE2658-FAAB-C2CE-A74D-DEBF0CDBB322}"/>
              </a:ext>
            </a:extLst>
          </p:cNvPr>
          <p:cNvSpPr txBox="1">
            <a:spLocks/>
          </p:cNvSpPr>
          <p:nvPr>
            <p:custDataLst>
              <p:tags r:id="rId45"/>
            </p:custDataLst>
          </p:nvPr>
        </p:nvSpPr>
        <p:spPr bwMode="auto">
          <a:xfrm>
            <a:off x="6975475" y="487203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219CE6D-1F61-4419-8450-54F12C153C20}" type="datetime'''S''''''o''l''''''''a''r'''''''''''''''''">
              <a:rPr lang="en-US" altLang="en-US" sz="1050" smtClean="0">
                <a:effectLst/>
              </a:rPr>
              <a:pPr marL="0" indent="0">
                <a:spcBef>
                  <a:spcPct val="0"/>
                </a:spcBef>
                <a:spcAft>
                  <a:spcPct val="0"/>
                </a:spcAft>
                <a:buNone/>
              </a:pPr>
              <a:t>Solar</a:t>
            </a:fld>
            <a:endParaRPr lang="en-US" sz="1050" dirty="0"/>
          </a:p>
        </p:txBody>
      </p:sp>
      <p:sp>
        <p:nvSpPr>
          <p:cNvPr id="94" name="Text Placeholder 10">
            <a:extLst>
              <a:ext uri="{FF2B5EF4-FFF2-40B4-BE49-F238E27FC236}">
                <a16:creationId xmlns:a16="http://schemas.microsoft.com/office/drawing/2014/main" id="{F9E76182-ACAF-2F33-E4FD-BFFCFFA88EFF}"/>
              </a:ext>
            </a:extLst>
          </p:cNvPr>
          <p:cNvSpPr txBox="1">
            <a:spLocks/>
          </p:cNvSpPr>
          <p:nvPr>
            <p:custDataLst>
              <p:tags r:id="rId46"/>
            </p:custDataLst>
          </p:nvPr>
        </p:nvSpPr>
        <p:spPr bwMode="auto">
          <a:xfrm>
            <a:off x="6975475" y="4027488"/>
            <a:ext cx="3571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C7302CC-1304-4C37-A721-62B9F6D83CF4}" type="datetime'''''''''H''''''yd''''''''''''''''''r''''o'''''''">
              <a:rPr lang="en-US" altLang="en-US" sz="1050" smtClean="0">
                <a:effectLst/>
              </a:rPr>
              <a:pPr marL="0" indent="0">
                <a:spcBef>
                  <a:spcPct val="0"/>
                </a:spcBef>
                <a:spcAft>
                  <a:spcPct val="0"/>
                </a:spcAft>
                <a:buNone/>
              </a:pPr>
              <a:t>Hydro</a:t>
            </a:fld>
            <a:endParaRPr lang="en-US" sz="1050" dirty="0"/>
          </a:p>
        </p:txBody>
      </p:sp>
      <p:sp>
        <p:nvSpPr>
          <p:cNvPr id="2" name="btfpCallout353786">
            <a:extLst>
              <a:ext uri="{FF2B5EF4-FFF2-40B4-BE49-F238E27FC236}">
                <a16:creationId xmlns:a16="http://schemas.microsoft.com/office/drawing/2014/main" id="{21C812C9-3E0D-7F5A-DC76-DEBA072036F3}"/>
              </a:ext>
            </a:extLst>
          </p:cNvPr>
          <p:cNvSpPr/>
          <p:nvPr/>
        </p:nvSpPr>
        <p:spPr bwMode="gray">
          <a:xfrm>
            <a:off x="6630230" y="5512692"/>
            <a:ext cx="1803400" cy="649894"/>
          </a:xfrm>
          <a:prstGeom prst="wedgeRectCallout">
            <a:avLst>
              <a:gd name="adj1" fmla="val -124322"/>
              <a:gd name="adj2" fmla="val -55539"/>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dirty="0">
                <a:solidFill>
                  <a:schemeClr val="bg1"/>
                </a:solidFill>
              </a:rPr>
              <a:t>China’s fossil fuel as a proportion of installed capacity decreased 41%</a:t>
            </a:r>
          </a:p>
        </p:txBody>
      </p:sp>
      <p:sp>
        <p:nvSpPr>
          <p:cNvPr id="3" name="btfpCallout353786">
            <a:extLst>
              <a:ext uri="{FF2B5EF4-FFF2-40B4-BE49-F238E27FC236}">
                <a16:creationId xmlns:a16="http://schemas.microsoft.com/office/drawing/2014/main" id="{C22B6B19-F27E-9F90-BECD-BF6593C95CD4}"/>
              </a:ext>
            </a:extLst>
          </p:cNvPr>
          <p:cNvSpPr/>
          <p:nvPr/>
        </p:nvSpPr>
        <p:spPr bwMode="gray">
          <a:xfrm>
            <a:off x="8739189" y="5188439"/>
            <a:ext cx="3062286" cy="649894"/>
          </a:xfrm>
          <a:prstGeom prst="wedgeRectCallout">
            <a:avLst>
              <a:gd name="adj1" fmla="val -86797"/>
              <a:gd name="adj2" fmla="val -7613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dirty="0">
                <a:solidFill>
                  <a:schemeClr val="bg1"/>
                </a:solidFill>
              </a:rPr>
              <a:t>The strategy was motivated by industrial competitiveness as GDP slows, labor costs rise and pollution increases</a:t>
            </a:r>
          </a:p>
        </p:txBody>
      </p:sp>
    </p:spTree>
    <p:custDataLst>
      <p:tags r:id="rId1"/>
    </p:custDataLst>
    <p:extLst>
      <p:ext uri="{BB962C8B-B14F-4D97-AF65-F5344CB8AC3E}">
        <p14:creationId xmlns:p14="http://schemas.microsoft.com/office/powerpoint/2010/main" val="175296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39344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592" imgH="591" progId="TCLayout.ActiveDocument.1">
                  <p:embed/>
                </p:oleObj>
              </mc:Choice>
              <mc:Fallback>
                <p:oleObj name="think-cell Slide" r:id="rId66" imgW="592" imgH="591" progId="TCLayout.ActiveDocument.1">
                  <p:embed/>
                  <p:pic>
                    <p:nvPicPr>
                      <p:cNvPr id="7" name="think-cell data - do not delete" hidden="1"/>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Price decreased initially due to R&amp;D in module efficiency; since 2001, economies of scale have been main driver</a:t>
            </a:r>
          </a:p>
        </p:txBody>
      </p:sp>
      <p:sp>
        <p:nvSpPr>
          <p:cNvPr id="245" name="btfpNotesBox962619"/>
          <p:cNvSpPr txBox="1"/>
          <p:nvPr>
            <p:custDataLst>
              <p:tags r:id="rId3"/>
            </p:custDataLst>
          </p:nvPr>
        </p:nvSpPr>
        <p:spPr bwMode="gray">
          <a:xfrm>
            <a:off x="330200" y="6272785"/>
            <a:ext cx="11531600" cy="369332"/>
          </a:xfrm>
          <a:prstGeom prst="rect">
            <a:avLst/>
          </a:prstGeom>
          <a:noFill/>
        </p:spPr>
        <p:txBody>
          <a:bodyPr vert="horz" wrap="square" lIns="0" tIns="0" rIns="0" bIns="0" rtlCol="0" anchor="b">
            <a:spAutoFit/>
          </a:bodyPr>
          <a:lstStyle/>
          <a:p>
            <a:pPr marL="0" indent="0">
              <a:spcBef>
                <a:spcPts val="0"/>
              </a:spcBef>
              <a:buNone/>
              <a:defRPr/>
            </a:pPr>
            <a:r>
              <a:rPr lang="en-US" altLang="zh-CN" sz="800" dirty="0">
                <a:solidFill>
                  <a:srgbClr val="000000"/>
                </a:solidFill>
                <a:latin typeface="Arial"/>
              </a:rPr>
              <a:t>(</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 1980-2001 price reductions scaled to 100% and align data with 2001–2002. The pre-factor in Equation (5) reflects the baseline operational costs—such as electricity, labor, maintenance, and depreciation—for a plant of fixed size over 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8"/>
              </a:rPr>
              <a:t>Kavlak et al. (2018)</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Isabel Hoyos, Hassan Riaz,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339930" y="3594765"/>
            <a:ext cx="3521870" cy="239296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Micromechanisms</a:t>
            </a:r>
            <a:r>
              <a:rPr kumimoji="0" lang="en-US" sz="1050" b="0" i="0" u="none" strike="noStrike" kern="1200" cap="none" spc="0" normalizeH="0" baseline="0" noProof="0" dirty="0">
                <a:ln>
                  <a:noFill/>
                </a:ln>
                <a:solidFill>
                  <a:srgbClr val="000000"/>
                </a:solidFill>
                <a:effectLst/>
                <a:uLnTx/>
                <a:uFillTx/>
                <a:latin typeface="Arial"/>
                <a:ea typeface="+mn-ea"/>
                <a:cs typeface="+mn-cs"/>
              </a:rPr>
              <a:t> represent technical improvements, while </a:t>
            </a:r>
            <a:r>
              <a:rPr kumimoji="0" lang="en-US" sz="1050" b="1" i="0" u="none" strike="noStrike" kern="1200" cap="none" spc="0" normalizeH="0" baseline="0" noProof="0" dirty="0">
                <a:ln>
                  <a:noFill/>
                </a:ln>
                <a:solidFill>
                  <a:srgbClr val="000000"/>
                </a:solidFill>
                <a:effectLst/>
                <a:uLnTx/>
                <a:uFillTx/>
                <a:latin typeface="Arial"/>
                <a:ea typeface="+mn-ea"/>
                <a:cs typeface="+mn-cs"/>
              </a:rPr>
              <a:t>macromechanisms</a:t>
            </a:r>
            <a:r>
              <a:rPr kumimoji="0" lang="en-US" sz="1050" b="0" i="0" u="none" strike="noStrike" kern="1200" cap="none" spc="0" normalizeH="0" baseline="0" noProof="0" dirty="0">
                <a:ln>
                  <a:noFill/>
                </a:ln>
                <a:solidFill>
                  <a:srgbClr val="000000"/>
                </a:solidFill>
                <a:effectLst/>
                <a:uLnTx/>
                <a:uFillTx/>
                <a:latin typeface="Arial"/>
                <a:ea typeface="+mn-ea"/>
                <a:cs typeface="+mn-cs"/>
              </a:rPr>
              <a:t> include R&amp;D, learning by doing, economies of scale, etc.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Kavlak et al., found that </a:t>
            </a:r>
            <a:r>
              <a:rPr kumimoji="0" lang="en-US" sz="1050" b="1" i="0" u="none" strike="noStrike" kern="1200" cap="none" spc="0" normalizeH="0" baseline="0" noProof="0" dirty="0">
                <a:ln>
                  <a:noFill/>
                </a:ln>
                <a:solidFill>
                  <a:srgbClr val="000000"/>
                </a:solidFill>
                <a:effectLst/>
                <a:uLnTx/>
                <a:uFillTx/>
                <a:latin typeface="Arial"/>
                <a:ea typeface="+mn-ea"/>
                <a:cs typeface="+mn-cs"/>
              </a:rPr>
              <a:t>module efficiency </a:t>
            </a:r>
            <a:r>
              <a:rPr kumimoji="0" lang="en-US" sz="1050" b="0" i="0" u="none" strike="noStrike" kern="1200" cap="none" spc="0" normalizeH="0" baseline="0" noProof="0" dirty="0">
                <a:ln>
                  <a:noFill/>
                </a:ln>
                <a:solidFill>
                  <a:srgbClr val="000000"/>
                </a:solidFill>
                <a:effectLst/>
                <a:uLnTx/>
                <a:uFillTx/>
                <a:latin typeface="Arial"/>
                <a:ea typeface="+mn-ea"/>
                <a:cs typeface="+mn-cs"/>
              </a:rPr>
              <a:t>was the leading </a:t>
            </a:r>
            <a:r>
              <a:rPr kumimoji="0" lang="en-US" sz="1050" b="1" i="0" u="none" strike="noStrike" kern="1200" cap="none" spc="0" normalizeH="0" baseline="0" noProof="0" dirty="0">
                <a:ln>
                  <a:noFill/>
                </a:ln>
                <a:solidFill>
                  <a:srgbClr val="000000"/>
                </a:solidFill>
                <a:effectLst/>
                <a:uLnTx/>
                <a:uFillTx/>
                <a:latin typeface="Arial"/>
                <a:ea typeface="+mn-ea"/>
                <a:cs typeface="+mn-cs"/>
              </a:rPr>
              <a:t>micromechanism</a:t>
            </a:r>
            <a:r>
              <a:rPr kumimoji="0" lang="en-US" sz="1050" b="0" i="0" u="none" strike="noStrike" kern="1200" cap="none" spc="0" normalizeH="0" baseline="0" noProof="0" dirty="0">
                <a:ln>
                  <a:noFill/>
                </a:ln>
                <a:solidFill>
                  <a:srgbClr val="000000"/>
                </a:solidFill>
                <a:effectLst/>
                <a:uLnTx/>
                <a:uFillTx/>
                <a:latin typeface="Arial"/>
                <a:ea typeface="+mn-ea"/>
                <a:cs typeface="+mn-cs"/>
              </a:rPr>
              <a:t> of cost reduction from </a:t>
            </a:r>
            <a:r>
              <a:rPr kumimoji="0" lang="en-US" sz="1050" b="1" i="0" u="none" strike="noStrike" kern="1200" cap="none" spc="0" normalizeH="0" baseline="0" noProof="0" dirty="0">
                <a:ln>
                  <a:noFill/>
                </a:ln>
                <a:solidFill>
                  <a:srgbClr val="000000"/>
                </a:solidFill>
                <a:effectLst/>
                <a:uLnTx/>
                <a:uFillTx/>
                <a:latin typeface="Arial"/>
                <a:ea typeface="+mn-ea"/>
                <a:cs typeface="+mn-cs"/>
              </a:rPr>
              <a:t>1980 to 2012</a:t>
            </a:r>
            <a:r>
              <a:rPr kumimoji="0" lang="en-US" sz="1050" i="0" u="none" strike="noStrike" kern="1200" cap="none" spc="0" normalizeH="0" baseline="0" noProof="0" dirty="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Public and private R&amp;D </a:t>
            </a:r>
            <a:r>
              <a:rPr kumimoji="0" lang="en-US" sz="1050" b="0" i="0" u="none" strike="noStrike" kern="1200" cap="none" spc="0" normalizeH="0" baseline="0" noProof="0" dirty="0">
                <a:ln>
                  <a:noFill/>
                </a:ln>
                <a:solidFill>
                  <a:srgbClr val="000000"/>
                </a:solidFill>
                <a:effectLst/>
                <a:uLnTx/>
                <a:uFillTx/>
                <a:latin typeface="Arial"/>
                <a:ea typeface="+mn-ea"/>
                <a:cs typeface="+mn-cs"/>
              </a:rPr>
              <a:t>was the most important </a:t>
            </a:r>
            <a:r>
              <a:rPr kumimoji="0" lang="en-US" sz="1050" b="1" i="0" u="none" strike="noStrike" kern="1200" cap="none" spc="0" normalizeH="0" baseline="0" noProof="0" dirty="0">
                <a:ln>
                  <a:noFill/>
                </a:ln>
                <a:solidFill>
                  <a:srgbClr val="000000"/>
                </a:solidFill>
                <a:effectLst/>
                <a:uLnTx/>
                <a:uFillTx/>
                <a:latin typeface="Arial"/>
                <a:ea typeface="+mn-ea"/>
                <a:cs typeface="+mn-cs"/>
              </a:rPr>
              <a:t>macromechanism</a:t>
            </a:r>
            <a:r>
              <a:rPr kumimoji="0" lang="en-US" sz="1050" b="0" i="0" u="none" strike="noStrike" kern="1200" cap="none" spc="0" normalizeH="0" baseline="0" noProof="0" dirty="0">
                <a:ln>
                  <a:noFill/>
                </a:ln>
                <a:solidFill>
                  <a:srgbClr val="000000"/>
                </a:solidFill>
                <a:effectLst/>
                <a:uLnTx/>
                <a:uFillTx/>
                <a:latin typeface="Arial"/>
                <a:ea typeface="+mn-ea"/>
                <a:cs typeface="+mn-cs"/>
              </a:rPr>
              <a:t> over this period.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After 2001</a:t>
            </a:r>
            <a:r>
              <a:rPr kumimoji="0" lang="en-US" sz="1050" b="0" i="0" u="none" strike="noStrike" kern="1200" cap="none" spc="0" normalizeH="0" baseline="0" noProof="0" dirty="0">
                <a:ln>
                  <a:noFill/>
                </a:ln>
                <a:solidFill>
                  <a:srgbClr val="000000"/>
                </a:solidFill>
                <a:effectLst/>
                <a:uLnTx/>
                <a:uFillTx/>
                <a:latin typeface="Arial"/>
                <a:ea typeface="+mn-ea"/>
                <a:cs typeface="+mn-cs"/>
              </a:rPr>
              <a:t>, however, </a:t>
            </a:r>
            <a:r>
              <a:rPr kumimoji="0" lang="en-US" sz="1050" b="1" i="0" u="none" strike="noStrike" kern="1200" cap="none" spc="0" normalizeH="0" baseline="0" noProof="0" dirty="0">
                <a:ln>
                  <a:noFill/>
                </a:ln>
                <a:solidFill>
                  <a:srgbClr val="000000"/>
                </a:solidFill>
                <a:effectLst/>
                <a:uLnTx/>
                <a:uFillTx/>
                <a:latin typeface="Arial"/>
                <a:ea typeface="+mn-ea"/>
                <a:cs typeface="+mn-cs"/>
              </a:rPr>
              <a:t>scale economies </a:t>
            </a:r>
            <a:r>
              <a:rPr kumimoji="0" lang="en-US" sz="1050" b="0" i="0" u="none" strike="noStrike" kern="1200" cap="none" spc="0" normalizeH="0" baseline="0" noProof="0" dirty="0">
                <a:ln>
                  <a:noFill/>
                </a:ln>
                <a:solidFill>
                  <a:srgbClr val="000000"/>
                </a:solidFill>
                <a:effectLst/>
                <a:uLnTx/>
                <a:uFillTx/>
                <a:latin typeface="Arial"/>
                <a:ea typeface="+mn-ea"/>
                <a:cs typeface="+mn-cs"/>
              </a:rPr>
              <a:t>became a more </a:t>
            </a:r>
            <a:r>
              <a:rPr kumimoji="0" lang="en-US" sz="1050" b="1" i="0" u="none" strike="noStrike" kern="1200" cap="none" spc="0" normalizeH="0" baseline="0" noProof="0" dirty="0">
                <a:ln>
                  <a:noFill/>
                </a:ln>
                <a:solidFill>
                  <a:srgbClr val="000000"/>
                </a:solidFill>
                <a:effectLst/>
                <a:uLnTx/>
                <a:uFillTx/>
                <a:latin typeface="Arial"/>
                <a:ea typeface="+mn-ea"/>
                <a:cs typeface="+mn-cs"/>
              </a:rPr>
              <a:t>significant driver </a:t>
            </a:r>
            <a:r>
              <a:rPr kumimoji="0" lang="en-US" sz="1050" b="0" i="0" u="none" strike="noStrike" kern="1200" cap="none" spc="0" normalizeH="0" baseline="0" noProof="0" dirty="0">
                <a:ln>
                  <a:noFill/>
                </a:ln>
                <a:solidFill>
                  <a:srgbClr val="000000"/>
                </a:solidFill>
                <a:effectLst/>
                <a:uLnTx/>
                <a:uFillTx/>
                <a:latin typeface="Arial"/>
                <a:ea typeface="+mn-ea"/>
                <a:cs typeface="+mn-cs"/>
              </a:rPr>
              <a:t>of cost reduction.</a:t>
            </a:r>
          </a:p>
        </p:txBody>
      </p:sp>
      <p:cxnSp>
        <p:nvCxnSpPr>
          <p:cNvPr id="26" name="Straight Connector 25">
            <a:extLst>
              <a:ext uri="{FF2B5EF4-FFF2-40B4-BE49-F238E27FC236}">
                <a16:creationId xmlns:a16="http://schemas.microsoft.com/office/drawing/2014/main" id="{ED5F73AD-BB41-F39C-B433-A111A5CCDE00}"/>
              </a:ext>
            </a:extLst>
          </p:cNvPr>
          <p:cNvCxnSpPr>
            <a:cxnSpLocks/>
          </p:cNvCxnSpPr>
          <p:nvPr>
            <p:custDataLst>
              <p:tags r:id="rId4"/>
            </p:custDataLst>
          </p:nvPr>
        </p:nvCxnSpPr>
        <p:spPr bwMode="gray">
          <a:xfrm>
            <a:off x="1774825" y="2182813"/>
            <a:ext cx="577850" cy="0"/>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7C693DC-6F32-1955-1ECB-C28239215560}"/>
              </a:ext>
            </a:extLst>
          </p:cNvPr>
          <p:cNvCxnSpPr>
            <a:cxnSpLocks/>
          </p:cNvCxnSpPr>
          <p:nvPr>
            <p:custDataLst>
              <p:tags r:id="rId5"/>
            </p:custDataLst>
          </p:nvPr>
        </p:nvCxnSpPr>
        <p:spPr bwMode="gray">
          <a:xfrm flipV="1">
            <a:off x="1774825" y="2611438"/>
            <a:ext cx="577850" cy="392113"/>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0B83B5F-B330-3B6E-B55A-877D6CFDBB70}"/>
              </a:ext>
            </a:extLst>
          </p:cNvPr>
          <p:cNvCxnSpPr>
            <a:cxnSpLocks/>
          </p:cNvCxnSpPr>
          <p:nvPr>
            <p:custDataLst>
              <p:tags r:id="rId6"/>
            </p:custDataLst>
          </p:nvPr>
        </p:nvCxnSpPr>
        <p:spPr bwMode="auto">
          <a:xfrm flipV="1">
            <a:off x="1774825" y="3109912"/>
            <a:ext cx="577850" cy="6429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A4DDC49-5FCC-BC27-EA79-FFCE59A53CC7}"/>
              </a:ext>
            </a:extLst>
          </p:cNvPr>
          <p:cNvCxnSpPr>
            <a:cxnSpLocks/>
          </p:cNvCxnSpPr>
          <p:nvPr>
            <p:custDataLst>
              <p:tags r:id="rId7"/>
            </p:custDataLst>
          </p:nvPr>
        </p:nvCxnSpPr>
        <p:spPr bwMode="auto">
          <a:xfrm flipV="1">
            <a:off x="1774825" y="3217863"/>
            <a:ext cx="577850" cy="11398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E5BFF7-FFC4-CEBC-54A5-5A756A4E690D}"/>
              </a:ext>
            </a:extLst>
          </p:cNvPr>
          <p:cNvCxnSpPr>
            <a:cxnSpLocks/>
          </p:cNvCxnSpPr>
          <p:nvPr>
            <p:custDataLst>
              <p:tags r:id="rId8"/>
            </p:custDataLst>
          </p:nvPr>
        </p:nvCxnSpPr>
        <p:spPr bwMode="auto">
          <a:xfrm flipV="1">
            <a:off x="1774825" y="3502025"/>
            <a:ext cx="577850" cy="13557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243789-9EBA-AF33-F6FF-23D38FEF8C9A}"/>
              </a:ext>
            </a:extLst>
          </p:cNvPr>
          <p:cNvCxnSpPr>
            <a:cxnSpLocks/>
          </p:cNvCxnSpPr>
          <p:nvPr>
            <p:custDataLst>
              <p:tags r:id="rId9"/>
            </p:custDataLst>
          </p:nvPr>
        </p:nvCxnSpPr>
        <p:spPr bwMode="auto">
          <a:xfrm flipV="1">
            <a:off x="1774825" y="4073525"/>
            <a:ext cx="577850" cy="11414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3A439BD-A505-4C29-8106-21CE99CE606E}"/>
              </a:ext>
            </a:extLst>
          </p:cNvPr>
          <p:cNvCxnSpPr>
            <a:cxnSpLocks/>
          </p:cNvCxnSpPr>
          <p:nvPr>
            <p:custDataLst>
              <p:tags r:id="rId10"/>
            </p:custDataLst>
          </p:nvPr>
        </p:nvCxnSpPr>
        <p:spPr bwMode="auto">
          <a:xfrm flipV="1">
            <a:off x="1774825" y="5357813"/>
            <a:ext cx="577850" cy="1412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85A7D71-A02F-0162-7C5B-A02852E580B8}"/>
              </a:ext>
            </a:extLst>
          </p:cNvPr>
          <p:cNvCxnSpPr/>
          <p:nvPr>
            <p:custDataLst>
              <p:tags r:id="rId11"/>
            </p:custDataLst>
          </p:nvPr>
        </p:nvCxnSpPr>
        <p:spPr bwMode="auto">
          <a:xfrm flipV="1">
            <a:off x="1774825" y="5607050"/>
            <a:ext cx="577850" cy="3206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 name="Chart 7">
            <a:extLst>
              <a:ext uri="{FF2B5EF4-FFF2-40B4-BE49-F238E27FC236}">
                <a16:creationId xmlns:a16="http://schemas.microsoft.com/office/drawing/2014/main" id="{792634E1-C42F-486B-3D8E-FA297C9DCCE4}"/>
              </a:ext>
            </a:extLst>
          </p:cNvPr>
          <p:cNvGraphicFramePr/>
          <p:nvPr>
            <p:custDataLst>
              <p:tags r:id="rId12"/>
            </p:custDataLst>
            <p:extLst>
              <p:ext uri="{D42A27DB-BD31-4B8C-83A1-F6EECF244321}">
                <p14:modId xmlns:p14="http://schemas.microsoft.com/office/powerpoint/2010/main" val="1534222020"/>
              </p:ext>
            </p:extLst>
          </p:nvPr>
        </p:nvGraphicFramePr>
        <p:xfrm>
          <a:off x="247650" y="2100263"/>
          <a:ext cx="3632200" cy="3910012"/>
        </p:xfrm>
        <a:graphic>
          <a:graphicData uri="http://schemas.openxmlformats.org/drawingml/2006/chart">
            <c:chart xmlns:c="http://schemas.openxmlformats.org/drawingml/2006/chart" xmlns:r="http://schemas.openxmlformats.org/officeDocument/2006/relationships" r:id="rId72"/>
          </a:graphicData>
        </a:graphic>
      </p:graphicFrame>
      <p:sp>
        <p:nvSpPr>
          <p:cNvPr id="1367" name="Text Placeholder 10">
            <a:extLst>
              <a:ext uri="{FF2B5EF4-FFF2-40B4-BE49-F238E27FC236}">
                <a16:creationId xmlns:a16="http://schemas.microsoft.com/office/drawing/2014/main" id="{4C4796BA-31FA-4ED1-01C5-57883CB69A51}"/>
              </a:ext>
            </a:extLst>
          </p:cNvPr>
          <p:cNvSpPr txBox="1">
            <a:spLocks/>
          </p:cNvSpPr>
          <p:nvPr>
            <p:custDataLst>
              <p:tags r:id="rId13"/>
            </p:custDataLst>
          </p:nvPr>
        </p:nvSpPr>
        <p:spPr bwMode="gray">
          <a:xfrm>
            <a:off x="993775" y="24860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531770E-E42A-48EA-BB6C-F577880F16CB}" type="datetime'2''''''3''%'''''''''''''''''''''''''''''''''''''''''''''''''">
              <a:rPr kumimoji="0" lang="en-US" altLang="en-US" sz="14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23%</a:t>
            </a:fld>
            <a:endParaRPr kumimoji="0" lang="en-US" sz="1400" b="1" i="0" u="none" strike="noStrike" kern="1200" cap="none" spc="0" normalizeH="0" baseline="0" noProof="0" dirty="0">
              <a:ln>
                <a:noFill/>
              </a:ln>
              <a:solidFill>
                <a:srgbClr val="FDDB0D"/>
              </a:solidFill>
              <a:effectLst/>
              <a:uLnTx/>
              <a:uFillTx/>
              <a:latin typeface="Arial"/>
              <a:ea typeface="+mn-ea"/>
              <a:cs typeface="+mn-cs"/>
            </a:endParaRPr>
          </a:p>
        </p:txBody>
      </p:sp>
      <p:sp>
        <p:nvSpPr>
          <p:cNvPr id="1366" name="Text Placeholder 10">
            <a:extLst>
              <a:ext uri="{FF2B5EF4-FFF2-40B4-BE49-F238E27FC236}">
                <a16:creationId xmlns:a16="http://schemas.microsoft.com/office/drawing/2014/main" id="{884B66A7-19FF-C164-E9C4-5E6C665DD007}"/>
              </a:ext>
            </a:extLst>
          </p:cNvPr>
          <p:cNvSpPr txBox="1">
            <a:spLocks/>
          </p:cNvSpPr>
          <p:nvPr>
            <p:custDataLst>
              <p:tags r:id="rId14"/>
            </p:custDataLst>
          </p:nvPr>
        </p:nvSpPr>
        <p:spPr bwMode="gray">
          <a:xfrm>
            <a:off x="993775" y="3271838"/>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2CB764-D753-41BF-B7A8-B09F1B992688}" type="datetime'''''''''2''''''''''''''''''''''''''''''''''''1''''%'''''''''">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5" name="Text Placeholder 10">
            <a:extLst>
              <a:ext uri="{FF2B5EF4-FFF2-40B4-BE49-F238E27FC236}">
                <a16:creationId xmlns:a16="http://schemas.microsoft.com/office/drawing/2014/main" id="{DF0ECE9D-F13D-76E2-E899-44F8634E6FA6}"/>
              </a:ext>
            </a:extLst>
          </p:cNvPr>
          <p:cNvSpPr txBox="1">
            <a:spLocks/>
          </p:cNvSpPr>
          <p:nvPr>
            <p:custDataLst>
              <p:tags r:id="rId15"/>
            </p:custDataLst>
          </p:nvPr>
        </p:nvSpPr>
        <p:spPr bwMode="gray">
          <a:xfrm>
            <a:off x="993775" y="3948113"/>
            <a:ext cx="406400" cy="212725"/>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6776B-F13B-4DA8-87B5-09DCD827BA10}" type="datetime'1''''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4" name="Text Placeholder 10">
            <a:extLst>
              <a:ext uri="{FF2B5EF4-FFF2-40B4-BE49-F238E27FC236}">
                <a16:creationId xmlns:a16="http://schemas.microsoft.com/office/drawing/2014/main" id="{39767DE1-0F0B-0E8E-1811-0D546FA2BCDF}"/>
              </a:ext>
            </a:extLst>
          </p:cNvPr>
          <p:cNvSpPr txBox="1">
            <a:spLocks/>
          </p:cNvSpPr>
          <p:nvPr>
            <p:custDataLst>
              <p:tags r:id="rId16"/>
            </p:custDataLst>
          </p:nvPr>
        </p:nvSpPr>
        <p:spPr bwMode="gray">
          <a:xfrm>
            <a:off x="993775" y="4500563"/>
            <a:ext cx="406400" cy="2127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C92D4A7-83A7-4D6E-9902-C3E3C82667C9}" type="datetime'''1''''''''''4''''''''%'''">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3" name="Text Placeholder 10">
            <a:extLst>
              <a:ext uri="{FF2B5EF4-FFF2-40B4-BE49-F238E27FC236}">
                <a16:creationId xmlns:a16="http://schemas.microsoft.com/office/drawing/2014/main" id="{725B6495-339B-E787-E085-71B217C1E63E}"/>
              </a:ext>
            </a:extLst>
          </p:cNvPr>
          <p:cNvSpPr txBox="1">
            <a:spLocks/>
          </p:cNvSpPr>
          <p:nvPr>
            <p:custDataLst>
              <p:tags r:id="rId17"/>
            </p:custDataLst>
          </p:nvPr>
        </p:nvSpPr>
        <p:spPr bwMode="gray">
          <a:xfrm>
            <a:off x="993775" y="4929188"/>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02C987-9A3B-400F-80D3-19822172A2D1}" type="datetime'''''''''''''''''''''''''1''''''0''''''%'''''''''''''''">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2" name="Text Placeholder 10">
            <a:extLst>
              <a:ext uri="{FF2B5EF4-FFF2-40B4-BE49-F238E27FC236}">
                <a16:creationId xmlns:a16="http://schemas.microsoft.com/office/drawing/2014/main" id="{2BA49355-0B1B-1385-22EC-707D36114B3B}"/>
              </a:ext>
            </a:extLst>
          </p:cNvPr>
          <p:cNvSpPr txBox="1">
            <a:spLocks/>
          </p:cNvSpPr>
          <p:nvPr>
            <p:custDataLst>
              <p:tags r:id="rId18"/>
            </p:custDataLst>
          </p:nvPr>
        </p:nvSpPr>
        <p:spPr bwMode="gray">
          <a:xfrm>
            <a:off x="1042988" y="5249863"/>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A1B7822-4B29-4F1A-AEF6-8EDA7E056A98}" type="datetime'''''''''''''''''''8''''''''''''''''''''''''''%'">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1" name="Text Placeholder 10">
            <a:extLst>
              <a:ext uri="{FF2B5EF4-FFF2-40B4-BE49-F238E27FC236}">
                <a16:creationId xmlns:a16="http://schemas.microsoft.com/office/drawing/2014/main" id="{FF9C6E64-1DA4-7D42-DAEE-4DE2D71C2DDC}"/>
              </a:ext>
            </a:extLst>
          </p:cNvPr>
          <p:cNvSpPr txBox="1">
            <a:spLocks/>
          </p:cNvSpPr>
          <p:nvPr>
            <p:custDataLst>
              <p:tags r:id="rId19"/>
            </p:custDataLst>
          </p:nvPr>
        </p:nvSpPr>
        <p:spPr bwMode="gray">
          <a:xfrm>
            <a:off x="1042988" y="5518150"/>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742017D-F7CB-4F19-888B-45FE2E1825F0}" type="datetime'''''''''''''''''''''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Text Placeholder 10">
            <a:extLst>
              <a:ext uri="{FF2B5EF4-FFF2-40B4-BE49-F238E27FC236}">
                <a16:creationId xmlns:a16="http://schemas.microsoft.com/office/drawing/2014/main" id="{C01B7FC0-21E7-3D26-9B89-267C2970F1A0}"/>
              </a:ext>
            </a:extLst>
          </p:cNvPr>
          <p:cNvSpPr txBox="1">
            <a:spLocks/>
          </p:cNvSpPr>
          <p:nvPr>
            <p:custDataLst>
              <p:tags r:id="rId20"/>
            </p:custDataLst>
          </p:nvPr>
        </p:nvSpPr>
        <p:spPr bwMode="gray">
          <a:xfrm>
            <a:off x="1014413" y="5732463"/>
            <a:ext cx="366713" cy="212725"/>
          </a:xfrm>
          <a:prstGeom prst="rect">
            <a:avLst/>
          </a:prstGeom>
          <a:solidFill>
            <a:schemeClr val="bg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DBD4C5-039F-4589-BA58-C68729AE0C98}" type="datetime'-''''''''5''''''''''''''''''''''''''%'''">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Text Placeholder 10">
            <a:extLst>
              <a:ext uri="{FF2B5EF4-FFF2-40B4-BE49-F238E27FC236}">
                <a16:creationId xmlns:a16="http://schemas.microsoft.com/office/drawing/2014/main" id="{F9A5AC54-EB63-DCF3-0E70-A87F6C334334}"/>
              </a:ext>
            </a:extLst>
          </p:cNvPr>
          <p:cNvSpPr txBox="1">
            <a:spLocks/>
          </p:cNvSpPr>
          <p:nvPr>
            <p:custDataLst>
              <p:tags r:id="rId21"/>
            </p:custDataLst>
          </p:nvPr>
        </p:nvSpPr>
        <p:spPr bwMode="auto">
          <a:xfrm>
            <a:off x="768350" y="6003925"/>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4620F9-0255-4C15-9EA2-75104B954F59}" type="datetime'''''''''19''''''''8''0-2''''''''''0''''''''''''''''''''''0''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Text Placeholder 10">
            <a:extLst>
              <a:ext uri="{FF2B5EF4-FFF2-40B4-BE49-F238E27FC236}">
                <a16:creationId xmlns:a16="http://schemas.microsoft.com/office/drawing/2014/main" id="{C32B47BA-F078-A282-A54C-26AA9A78400B}"/>
              </a:ext>
            </a:extLst>
          </p:cNvPr>
          <p:cNvSpPr txBox="1">
            <a:spLocks/>
          </p:cNvSpPr>
          <p:nvPr>
            <p:custDataLst>
              <p:tags r:id="rId22"/>
            </p:custDataLst>
          </p:nvPr>
        </p:nvSpPr>
        <p:spPr bwMode="gray">
          <a:xfrm>
            <a:off x="2727325" y="229076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F2271DB-2E0A-4BCF-8ECE-FB924A842A95}" type="datetime'1''''''''''''''2''''''''''''''''''''''''''%'''''''''''''''">
              <a:rPr kumimoji="0" lang="en-US" altLang="en-US" sz="14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400" b="1" i="0" u="none" strike="noStrike" kern="1200" cap="none" spc="0" normalizeH="0" baseline="0" noProof="0" dirty="0">
              <a:ln>
                <a:noFill/>
              </a:ln>
              <a:solidFill>
                <a:srgbClr val="FDDB0D"/>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09E24F55-88E7-0105-AB9C-FADF66DB0333}"/>
              </a:ext>
            </a:extLst>
          </p:cNvPr>
          <p:cNvSpPr txBox="1">
            <a:spLocks/>
          </p:cNvSpPr>
          <p:nvPr>
            <p:custDataLst>
              <p:tags r:id="rId23"/>
            </p:custDataLst>
          </p:nvPr>
        </p:nvSpPr>
        <p:spPr bwMode="gray">
          <a:xfrm>
            <a:off x="2727325" y="27543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77D988D-BA4A-4EC5-B6BB-5707FD370993}" type="datetime'1''''''''''''''''''''''''''''''''''''4%'''">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8" name="Text Placeholder 10">
            <a:extLst>
              <a:ext uri="{FF2B5EF4-FFF2-40B4-BE49-F238E27FC236}">
                <a16:creationId xmlns:a16="http://schemas.microsoft.com/office/drawing/2014/main" id="{00E1C541-5417-982F-DFC2-05B955DE0B74}"/>
              </a:ext>
            </a:extLst>
          </p:cNvPr>
          <p:cNvSpPr txBox="1">
            <a:spLocks/>
          </p:cNvSpPr>
          <p:nvPr>
            <p:custDataLst>
              <p:tags r:id="rId24"/>
            </p:custDataLst>
          </p:nvPr>
        </p:nvSpPr>
        <p:spPr bwMode="gray">
          <a:xfrm>
            <a:off x="2776538" y="3057525"/>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377E503-33F7-4322-AA10-2C52A1D1B69E}" type="datetime'''3''''%'''''''''''''''''''''''">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Text Placeholder 10">
            <a:extLst>
              <a:ext uri="{FF2B5EF4-FFF2-40B4-BE49-F238E27FC236}">
                <a16:creationId xmlns:a16="http://schemas.microsoft.com/office/drawing/2014/main" id="{64BAF8FC-EFEB-9E68-2F0E-2D7FFC7736A5}"/>
              </a:ext>
            </a:extLst>
          </p:cNvPr>
          <p:cNvSpPr txBox="1">
            <a:spLocks/>
          </p:cNvSpPr>
          <p:nvPr>
            <p:custDataLst>
              <p:tags r:id="rId25"/>
            </p:custDataLst>
          </p:nvPr>
        </p:nvSpPr>
        <p:spPr bwMode="gray">
          <a:xfrm>
            <a:off x="2776538" y="3252788"/>
            <a:ext cx="307975" cy="2127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899279-4158-4362-AFCC-9A4ADDD689A5}" type="datetime'''''''''''''''''''''''''''8%'''''''''''''''''''''''''''">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42576BE7-01A2-4221-158D-7516DD703A9C}"/>
              </a:ext>
            </a:extLst>
          </p:cNvPr>
          <p:cNvSpPr txBox="1">
            <a:spLocks/>
          </p:cNvSpPr>
          <p:nvPr>
            <p:custDataLst>
              <p:tags r:id="rId26"/>
            </p:custDataLst>
          </p:nvPr>
        </p:nvSpPr>
        <p:spPr bwMode="gray">
          <a:xfrm>
            <a:off x="2727325" y="36814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9C4965C-958F-4755-B57B-4D58980645A4}" type="datetime'''''''''''''''''''1''''''''''''''''''''''6''''%'''">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DBA97D7A-8B8B-290F-474B-765BF4548C69}"/>
              </a:ext>
            </a:extLst>
          </p:cNvPr>
          <p:cNvSpPr txBox="1">
            <a:spLocks/>
          </p:cNvSpPr>
          <p:nvPr>
            <p:custDataLst>
              <p:tags r:id="rId27"/>
            </p:custDataLst>
          </p:nvPr>
        </p:nvSpPr>
        <p:spPr bwMode="gray">
          <a:xfrm>
            <a:off x="2727325" y="46085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EDED22-5A5F-4D3A-890D-66637E457678}" type="datetime'''''3''''''''''''''''''''''''''''''''''''''''6''%'''''''">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36%</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Text Placeholder 10">
            <a:extLst>
              <a:ext uri="{FF2B5EF4-FFF2-40B4-BE49-F238E27FC236}">
                <a16:creationId xmlns:a16="http://schemas.microsoft.com/office/drawing/2014/main" id="{E304D2F0-7C51-7655-9417-26BE5EE46B5D}"/>
              </a:ext>
            </a:extLst>
          </p:cNvPr>
          <p:cNvSpPr txBox="1">
            <a:spLocks/>
          </p:cNvSpPr>
          <p:nvPr>
            <p:custDataLst>
              <p:tags r:id="rId28"/>
            </p:custDataLst>
          </p:nvPr>
        </p:nvSpPr>
        <p:spPr bwMode="gray">
          <a:xfrm>
            <a:off x="2776538" y="5375275"/>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A8F8F3-193D-458F-87BA-61F5FFA2487F}" type="datetime'''''''''''''''''''''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9" name="Text Placeholder 10">
            <a:extLst>
              <a:ext uri="{FF2B5EF4-FFF2-40B4-BE49-F238E27FC236}">
                <a16:creationId xmlns:a16="http://schemas.microsoft.com/office/drawing/2014/main" id="{90FE9530-AEE3-3A93-987E-585FB1A35385}"/>
              </a:ext>
            </a:extLst>
          </p:cNvPr>
          <p:cNvSpPr txBox="1">
            <a:spLocks/>
          </p:cNvSpPr>
          <p:nvPr>
            <p:custDataLst>
              <p:tags r:id="rId29"/>
            </p:custDataLst>
          </p:nvPr>
        </p:nvSpPr>
        <p:spPr bwMode="gray">
          <a:xfrm>
            <a:off x="2776538" y="5572125"/>
            <a:ext cx="307975" cy="212725"/>
          </a:xfrm>
          <a:prstGeom prst="rect">
            <a:avLst/>
          </a:prstGeom>
          <a:solidFill>
            <a:schemeClr val="bg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E9FD-B337-4335-8456-EA1DD43BDD3A}" type="datetime'''''''''''''''''''''''''''''''''4''%'''''''''''''''">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1" name="Text Placeholder 10">
            <a:extLst>
              <a:ext uri="{FF2B5EF4-FFF2-40B4-BE49-F238E27FC236}">
                <a16:creationId xmlns:a16="http://schemas.microsoft.com/office/drawing/2014/main" id="{15B5F7FA-E7B7-8E4A-0292-C4F1B163469F}"/>
              </a:ext>
            </a:extLst>
          </p:cNvPr>
          <p:cNvSpPr txBox="1">
            <a:spLocks/>
          </p:cNvSpPr>
          <p:nvPr>
            <p:custDataLst>
              <p:tags r:id="rId30"/>
            </p:custDataLst>
          </p:nvPr>
        </p:nvSpPr>
        <p:spPr bwMode="auto">
          <a:xfrm>
            <a:off x="2501900" y="6003925"/>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5473FD-DDCE-435C-AA84-0D9AE217BB63}" type="datetime'''''''''''''''200''''1''''''''''''-2''''''''''0''''''''1''2'''">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5" name="Rectangle 1104">
            <a:extLst>
              <a:ext uri="{FF2B5EF4-FFF2-40B4-BE49-F238E27FC236}">
                <a16:creationId xmlns:a16="http://schemas.microsoft.com/office/drawing/2014/main" id="{6B4C5FAE-1ACB-10E8-A0D1-B3155F08B521}"/>
              </a:ext>
            </a:extLst>
          </p:cNvPr>
          <p:cNvSpPr/>
          <p:nvPr>
            <p:custDataLst>
              <p:tags r:id="rId31"/>
            </p:custDataLst>
          </p:nvPr>
        </p:nvSpPr>
        <p:spPr bwMode="auto">
          <a:xfrm>
            <a:off x="8320088" y="1741488"/>
            <a:ext cx="196850" cy="1476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6" name="Rectangle 1105">
            <a:extLst>
              <a:ext uri="{FF2B5EF4-FFF2-40B4-BE49-F238E27FC236}">
                <a16:creationId xmlns:a16="http://schemas.microsoft.com/office/drawing/2014/main" id="{15B8B95A-8AEC-822D-CFF1-C40F2E3FBA1C}"/>
              </a:ext>
            </a:extLst>
          </p:cNvPr>
          <p:cNvSpPr/>
          <p:nvPr>
            <p:custDataLst>
              <p:tags r:id="rId32"/>
            </p:custDataLst>
          </p:nvPr>
        </p:nvSpPr>
        <p:spPr bwMode="auto">
          <a:xfrm>
            <a:off x="8320088" y="1960563"/>
            <a:ext cx="196850" cy="1476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7" name="Rectangle 1106">
            <a:extLst>
              <a:ext uri="{FF2B5EF4-FFF2-40B4-BE49-F238E27FC236}">
                <a16:creationId xmlns:a16="http://schemas.microsoft.com/office/drawing/2014/main" id="{35D84ADA-4239-C8FF-CED5-C0E06C87A04F}"/>
              </a:ext>
            </a:extLst>
          </p:cNvPr>
          <p:cNvSpPr/>
          <p:nvPr>
            <p:custDataLst>
              <p:tags r:id="rId33"/>
            </p:custDataLst>
          </p:nvPr>
        </p:nvSpPr>
        <p:spPr bwMode="auto">
          <a:xfrm>
            <a:off x="8320088" y="2179638"/>
            <a:ext cx="196850" cy="1476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8" name="Rectangle 1107">
            <a:extLst>
              <a:ext uri="{FF2B5EF4-FFF2-40B4-BE49-F238E27FC236}">
                <a16:creationId xmlns:a16="http://schemas.microsoft.com/office/drawing/2014/main" id="{117A4C31-8F30-493F-0AA9-B3D3FDF13924}"/>
              </a:ext>
            </a:extLst>
          </p:cNvPr>
          <p:cNvSpPr/>
          <p:nvPr>
            <p:custDataLst>
              <p:tags r:id="rId34"/>
            </p:custDataLst>
          </p:nvPr>
        </p:nvSpPr>
        <p:spPr bwMode="auto">
          <a:xfrm>
            <a:off x="8320088" y="2398713"/>
            <a:ext cx="196850" cy="147638"/>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9" name="Rectangle 1108">
            <a:extLst>
              <a:ext uri="{FF2B5EF4-FFF2-40B4-BE49-F238E27FC236}">
                <a16:creationId xmlns:a16="http://schemas.microsoft.com/office/drawing/2014/main" id="{2F6E6278-CA0C-366E-740B-F143171004EA}"/>
              </a:ext>
            </a:extLst>
          </p:cNvPr>
          <p:cNvSpPr/>
          <p:nvPr>
            <p:custDataLst>
              <p:tags r:id="rId35"/>
            </p:custDataLst>
          </p:nvPr>
        </p:nvSpPr>
        <p:spPr bwMode="auto">
          <a:xfrm>
            <a:off x="8320088" y="2617788"/>
            <a:ext cx="196850" cy="147638"/>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0" name="Rectangle 1109">
            <a:extLst>
              <a:ext uri="{FF2B5EF4-FFF2-40B4-BE49-F238E27FC236}">
                <a16:creationId xmlns:a16="http://schemas.microsoft.com/office/drawing/2014/main" id="{ACEB39EA-8648-F897-A29B-3A7294CFC441}"/>
              </a:ext>
            </a:extLst>
          </p:cNvPr>
          <p:cNvSpPr/>
          <p:nvPr>
            <p:custDataLst>
              <p:tags r:id="rId36"/>
            </p:custDataLst>
          </p:nvPr>
        </p:nvSpPr>
        <p:spPr bwMode="auto">
          <a:xfrm>
            <a:off x="8320088" y="2836863"/>
            <a:ext cx="196850" cy="147638"/>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1" name="Rectangle 1110">
            <a:extLst>
              <a:ext uri="{FF2B5EF4-FFF2-40B4-BE49-F238E27FC236}">
                <a16:creationId xmlns:a16="http://schemas.microsoft.com/office/drawing/2014/main" id="{20C2FCEB-A97E-06F1-B651-45D438DD4FA6}"/>
              </a:ext>
            </a:extLst>
          </p:cNvPr>
          <p:cNvSpPr/>
          <p:nvPr>
            <p:custDataLst>
              <p:tags r:id="rId37"/>
            </p:custDataLst>
          </p:nvPr>
        </p:nvSpPr>
        <p:spPr bwMode="auto">
          <a:xfrm>
            <a:off x="8320088" y="3055938"/>
            <a:ext cx="196850" cy="1476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2" name="Rectangle 1111">
            <a:extLst>
              <a:ext uri="{FF2B5EF4-FFF2-40B4-BE49-F238E27FC236}">
                <a16:creationId xmlns:a16="http://schemas.microsoft.com/office/drawing/2014/main" id="{41FEB3BB-D1E4-E11E-82A3-9076011567F8}"/>
              </a:ext>
            </a:extLst>
          </p:cNvPr>
          <p:cNvSpPr/>
          <p:nvPr>
            <p:custDataLst>
              <p:tags r:id="rId38"/>
            </p:custDataLst>
          </p:nvPr>
        </p:nvSpPr>
        <p:spPr bwMode="auto">
          <a:xfrm>
            <a:off x="8320088" y="3275013"/>
            <a:ext cx="196850" cy="147638"/>
          </a:xfrm>
          <a:prstGeom prst="rect">
            <a:avLst/>
          </a:prstGeom>
          <a:pattFill prst="pct10">
            <a:fgClr>
              <a:schemeClr val="tx1"/>
            </a:fgClr>
            <a:bgClr>
              <a:schemeClr val="bg1"/>
            </a:bgClr>
          </a:patt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F15F89AA-CD6C-5E82-B941-D1412BD6A67F}"/>
              </a:ext>
            </a:extLst>
          </p:cNvPr>
          <p:cNvSpPr txBox="1">
            <a:spLocks/>
          </p:cNvSpPr>
          <p:nvPr>
            <p:custDataLst>
              <p:tags r:id="rId39"/>
            </p:custDataLst>
          </p:nvPr>
        </p:nvSpPr>
        <p:spPr bwMode="auto">
          <a:xfrm>
            <a:off x="8567738" y="1736725"/>
            <a:ext cx="72231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EDA30E9-EC09-4BF1-9DCE-BD45F28473A5}" type="datetime'∆'''''' ''Ef''''fi''''''''''ci''enc''y'''''''''''''''''''''''">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Efficiency</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45" name="Text Placeholder 10">
            <a:extLst>
              <a:ext uri="{FF2B5EF4-FFF2-40B4-BE49-F238E27FC236}">
                <a16:creationId xmlns:a16="http://schemas.microsoft.com/office/drawing/2014/main" id="{E4D79CD0-8A23-A2EE-14D7-DC6CDFF5052A}"/>
              </a:ext>
            </a:extLst>
          </p:cNvPr>
          <p:cNvSpPr txBox="1">
            <a:spLocks/>
          </p:cNvSpPr>
          <p:nvPr>
            <p:custDataLst>
              <p:tags r:id="rId40"/>
            </p:custDataLst>
          </p:nvPr>
        </p:nvSpPr>
        <p:spPr bwMode="auto">
          <a:xfrm>
            <a:off x="8567738" y="1955800"/>
            <a:ext cx="13811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88D1103-7343-4625-AC20-07B222E68F00}" type="datetime'''''∆'' No''n-''''''''''''S''''i m''''ater''ia''l ''co''st'''">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Non-Si material cost</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46" name="Text Placeholder 10">
            <a:extLst>
              <a:ext uri="{FF2B5EF4-FFF2-40B4-BE49-F238E27FC236}">
                <a16:creationId xmlns:a16="http://schemas.microsoft.com/office/drawing/2014/main" id="{F7B769F7-A4CE-7898-F529-8FE562AB99E2}"/>
              </a:ext>
            </a:extLst>
          </p:cNvPr>
          <p:cNvSpPr txBox="1">
            <a:spLocks/>
          </p:cNvSpPr>
          <p:nvPr>
            <p:custDataLst>
              <p:tags r:id="rId41"/>
            </p:custDataLst>
          </p:nvPr>
        </p:nvSpPr>
        <p:spPr bwMode="auto">
          <a:xfrm>
            <a:off x="8567738" y="2174875"/>
            <a:ext cx="8794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98A4068-D255-4EF3-92BD-5F50957CA5CA}" type="datetime'∆'''' Si''''''l''''''''''''ic''''o''n'' pr''i''c''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price</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71E4420F-49FB-9D35-F708-40FCDEDD193A}"/>
              </a:ext>
            </a:extLst>
          </p:cNvPr>
          <p:cNvSpPr txBox="1">
            <a:spLocks/>
          </p:cNvSpPr>
          <p:nvPr>
            <p:custDataLst>
              <p:tags r:id="rId42"/>
            </p:custDataLst>
          </p:nvPr>
        </p:nvSpPr>
        <p:spPr bwMode="auto">
          <a:xfrm>
            <a:off x="8567738" y="2393950"/>
            <a:ext cx="9572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13AEFCB-13AE-4D17-A337-2AA4E33474C6}" type="datetime'''''''∆ ''''Si''li''''''c''''on'''' ''''us''''''''a''''g''''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usage</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48" name="Text Placeholder 10">
            <a:extLst>
              <a:ext uri="{FF2B5EF4-FFF2-40B4-BE49-F238E27FC236}">
                <a16:creationId xmlns:a16="http://schemas.microsoft.com/office/drawing/2014/main" id="{D0C8F949-1C73-16A1-AD0F-BC8488A1A7AC}"/>
              </a:ext>
            </a:extLst>
          </p:cNvPr>
          <p:cNvSpPr txBox="1">
            <a:spLocks/>
          </p:cNvSpPr>
          <p:nvPr>
            <p:custDataLst>
              <p:tags r:id="rId43"/>
            </p:custDataLst>
          </p:nvPr>
        </p:nvSpPr>
        <p:spPr bwMode="auto">
          <a:xfrm>
            <a:off x="8567738" y="2613025"/>
            <a:ext cx="8128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037C22E-ED0D-496D-9154-CB1F28DDE3D6}" type="datetime'''''''∆ ''''''W''''''af''e''''''r'''' ''''area'''''''''">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Wafer area</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49" name="Text Placeholder 10">
            <a:extLst>
              <a:ext uri="{FF2B5EF4-FFF2-40B4-BE49-F238E27FC236}">
                <a16:creationId xmlns:a16="http://schemas.microsoft.com/office/drawing/2014/main" id="{03451EB1-DFB3-EDA9-2F18-61E25BAB6487}"/>
              </a:ext>
            </a:extLst>
          </p:cNvPr>
          <p:cNvSpPr txBox="1">
            <a:spLocks/>
          </p:cNvSpPr>
          <p:nvPr>
            <p:custDataLst>
              <p:tags r:id="rId44"/>
            </p:custDataLst>
          </p:nvPr>
        </p:nvSpPr>
        <p:spPr bwMode="auto">
          <a:xfrm>
            <a:off x="8567738" y="2832100"/>
            <a:ext cx="7302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F5A8979-79D1-4ACE-BF7F-51C0F6C61D80}" type="datetime'''∆ P''''''''''''''''l''a''n''t ''''s''''''''i''''z''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Plant size</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50" name="Text Placeholder 10">
            <a:extLst>
              <a:ext uri="{FF2B5EF4-FFF2-40B4-BE49-F238E27FC236}">
                <a16:creationId xmlns:a16="http://schemas.microsoft.com/office/drawing/2014/main" id="{CA0C888F-245C-341E-8CCA-F0E6F0AD4654}"/>
              </a:ext>
            </a:extLst>
          </p:cNvPr>
          <p:cNvSpPr txBox="1">
            <a:spLocks/>
          </p:cNvSpPr>
          <p:nvPr>
            <p:custDataLst>
              <p:tags r:id="rId45"/>
            </p:custDataLst>
          </p:nvPr>
        </p:nvSpPr>
        <p:spPr bwMode="auto">
          <a:xfrm>
            <a:off x="8567738" y="3051175"/>
            <a:ext cx="4365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8B2363B9-24E7-4E11-B04A-21ACE637F776}" type="datetime'∆'''''''''''''' Yi''''''''''''''el''d'''''''''''''''''''''">
              <a:rPr lang="en-US" altLang="en-US" sz="1100" smtClean="0">
                <a:solidFill>
                  <a:srgbClr val="000000"/>
                </a:solidFill>
              </a:rPr>
              <a:pPr marL="0" lvl="0" indent="0">
                <a:spcBef>
                  <a:spcPct val="0"/>
                </a:spcBef>
                <a:spcAft>
                  <a:spcPct val="0"/>
                </a:spcAft>
                <a:buNone/>
                <a:defRPr/>
              </a:pPr>
              <a:t>∆ Yield</a:t>
            </a:fld>
            <a:endParaRPr kumimoji="0" lang="en-US" sz="1100" b="0" i="0" strike="noStrike" kern="1200" cap="none" spc="0" normalizeH="0" baseline="0" noProof="0" dirty="0">
              <a:ln>
                <a:noFill/>
              </a:ln>
              <a:solidFill>
                <a:srgbClr val="000000"/>
              </a:solidFill>
              <a:effectLst/>
              <a:uLnTx/>
              <a:uFillTx/>
            </a:endParaRPr>
          </a:p>
        </p:txBody>
      </p:sp>
      <p:sp>
        <p:nvSpPr>
          <p:cNvPr id="351" name="Text Placeholder 10">
            <a:extLst>
              <a:ext uri="{FF2B5EF4-FFF2-40B4-BE49-F238E27FC236}">
                <a16:creationId xmlns:a16="http://schemas.microsoft.com/office/drawing/2014/main" id="{433E87FE-BC16-9DD9-5A42-36D01DC2BE2D}"/>
              </a:ext>
            </a:extLst>
          </p:cNvPr>
          <p:cNvSpPr txBox="1">
            <a:spLocks/>
          </p:cNvSpPr>
          <p:nvPr>
            <p:custDataLst>
              <p:tags r:id="rId46"/>
            </p:custDataLst>
          </p:nvPr>
        </p:nvSpPr>
        <p:spPr bwMode="auto">
          <a:xfrm>
            <a:off x="8567737" y="327025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61C261-1DFC-44BF-8C76-78B82DEBAD47}" type="datetime'''''''''''∆'''''' p''''0'''''''''''''''">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p0</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53" name="Straight Connector 1452">
            <a:extLst>
              <a:ext uri="{FF2B5EF4-FFF2-40B4-BE49-F238E27FC236}">
                <a16:creationId xmlns:a16="http://schemas.microsoft.com/office/drawing/2014/main" id="{FED864AD-0817-D747-749B-2D897478F978}"/>
              </a:ext>
            </a:extLst>
          </p:cNvPr>
          <p:cNvCxnSpPr/>
          <p:nvPr>
            <p:custDataLst>
              <p:tags r:id="rId47"/>
            </p:custDataLst>
          </p:nvPr>
        </p:nvCxnSpPr>
        <p:spPr bwMode="auto">
          <a:xfrm>
            <a:off x="5797550" y="2149475"/>
            <a:ext cx="769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4" name="Straight Connector 1453">
            <a:extLst>
              <a:ext uri="{FF2B5EF4-FFF2-40B4-BE49-F238E27FC236}">
                <a16:creationId xmlns:a16="http://schemas.microsoft.com/office/drawing/2014/main" id="{29AF85EC-4377-167B-576A-692D5034D0C7}"/>
              </a:ext>
            </a:extLst>
          </p:cNvPr>
          <p:cNvCxnSpPr/>
          <p:nvPr>
            <p:custDataLst>
              <p:tags r:id="rId48"/>
            </p:custDataLst>
          </p:nvPr>
        </p:nvCxnSpPr>
        <p:spPr bwMode="auto">
          <a:xfrm flipV="1">
            <a:off x="5797550" y="3590925"/>
            <a:ext cx="769938" cy="7207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5" name="Straight Connector 1454">
            <a:extLst>
              <a:ext uri="{FF2B5EF4-FFF2-40B4-BE49-F238E27FC236}">
                <a16:creationId xmlns:a16="http://schemas.microsoft.com/office/drawing/2014/main" id="{42E18A28-680A-85AE-22F4-32AFC6E1BCAF}"/>
              </a:ext>
            </a:extLst>
          </p:cNvPr>
          <p:cNvCxnSpPr/>
          <p:nvPr>
            <p:custDataLst>
              <p:tags r:id="rId49"/>
            </p:custDataLst>
          </p:nvPr>
        </p:nvCxnSpPr>
        <p:spPr bwMode="gray">
          <a:xfrm flipV="1">
            <a:off x="5797550" y="3951289"/>
            <a:ext cx="769938" cy="72072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6" name="Straight Connector 1455">
            <a:extLst>
              <a:ext uri="{FF2B5EF4-FFF2-40B4-BE49-F238E27FC236}">
                <a16:creationId xmlns:a16="http://schemas.microsoft.com/office/drawing/2014/main" id="{2A242C7B-AB27-9761-2EF0-23CB313D3694}"/>
              </a:ext>
            </a:extLst>
          </p:cNvPr>
          <p:cNvCxnSpPr/>
          <p:nvPr>
            <p:custDataLst>
              <p:tags r:id="rId50"/>
            </p:custDataLst>
          </p:nvPr>
        </p:nvCxnSpPr>
        <p:spPr bwMode="gray">
          <a:xfrm>
            <a:off x="5797550" y="5392739"/>
            <a:ext cx="769938" cy="18097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81" name="Chart 1380">
            <a:extLst>
              <a:ext uri="{FF2B5EF4-FFF2-40B4-BE49-F238E27FC236}">
                <a16:creationId xmlns:a16="http://schemas.microsoft.com/office/drawing/2014/main" id="{1A1C8087-387C-71D7-C9B7-538530D9A5E1}"/>
              </a:ext>
            </a:extLst>
          </p:cNvPr>
          <p:cNvGraphicFramePr/>
          <p:nvPr>
            <p:custDataLst>
              <p:tags r:id="rId51"/>
            </p:custDataLst>
          </p:nvPr>
        </p:nvGraphicFramePr>
        <p:xfrm>
          <a:off x="4367213" y="1843088"/>
          <a:ext cx="3632200" cy="4216400"/>
        </p:xfrm>
        <a:graphic>
          <a:graphicData uri="http://schemas.openxmlformats.org/drawingml/2006/chart">
            <c:chart xmlns:c="http://schemas.openxmlformats.org/drawingml/2006/chart" xmlns:r="http://schemas.openxmlformats.org/officeDocument/2006/relationships" r:id="rId73"/>
          </a:graphicData>
        </a:graphic>
      </p:graphicFrame>
      <p:sp>
        <p:nvSpPr>
          <p:cNvPr id="1352" name="Text Placeholder 10">
            <a:extLst>
              <a:ext uri="{FF2B5EF4-FFF2-40B4-BE49-F238E27FC236}">
                <a16:creationId xmlns:a16="http://schemas.microsoft.com/office/drawing/2014/main" id="{97B9A02D-565D-CD57-76FC-88335075F60D}"/>
              </a:ext>
            </a:extLst>
          </p:cNvPr>
          <p:cNvSpPr txBox="1">
            <a:spLocks/>
          </p:cNvSpPr>
          <p:nvPr>
            <p:custDataLst>
              <p:tags r:id="rId52"/>
            </p:custDataLst>
          </p:nvPr>
        </p:nvSpPr>
        <p:spPr bwMode="auto">
          <a:xfrm>
            <a:off x="4886325" y="5811838"/>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FFE2868-5A4F-4DBF-9A74-0F84C8B1E40B}" type="datetime'1''''''''9''8''0''-2''''''''''''''''''''''0''''0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46" name="Text Placeholder 10">
            <a:extLst>
              <a:ext uri="{FF2B5EF4-FFF2-40B4-BE49-F238E27FC236}">
                <a16:creationId xmlns:a16="http://schemas.microsoft.com/office/drawing/2014/main" id="{E2ED32C6-990A-27D7-FA93-549529D3FD85}"/>
              </a:ext>
            </a:extLst>
          </p:cNvPr>
          <p:cNvSpPr txBox="1">
            <a:spLocks/>
          </p:cNvSpPr>
          <p:nvPr>
            <p:custDataLst>
              <p:tags r:id="rId53"/>
            </p:custDataLst>
          </p:nvPr>
        </p:nvSpPr>
        <p:spPr bwMode="auto">
          <a:xfrm>
            <a:off x="6619875" y="5811838"/>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0B80FF1-5011-413A-8052-3A4490A8D3E5}" type="datetime'20''''''''''''0''''''1-''''''''''''2''''0''''''''''''12'''''">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3" name="Rectangle 1442">
            <a:extLst>
              <a:ext uri="{FF2B5EF4-FFF2-40B4-BE49-F238E27FC236}">
                <a16:creationId xmlns:a16="http://schemas.microsoft.com/office/drawing/2014/main" id="{220B45AC-8560-9617-567F-EB281E06E27A}"/>
              </a:ext>
            </a:extLst>
          </p:cNvPr>
          <p:cNvSpPr/>
          <p:nvPr>
            <p:custDataLst>
              <p:tags r:id="rId54"/>
            </p:custDataLst>
          </p:nvPr>
        </p:nvSpPr>
        <p:spPr bwMode="auto">
          <a:xfrm>
            <a:off x="10313988" y="1741488"/>
            <a:ext cx="196850" cy="147638"/>
          </a:xfrm>
          <a:prstGeom prst="rect">
            <a:avLst/>
          </a:prstGeom>
          <a:solidFill>
            <a:srgbClr val="DFE5E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4" name="Rectangle 1443">
            <a:extLst>
              <a:ext uri="{FF2B5EF4-FFF2-40B4-BE49-F238E27FC236}">
                <a16:creationId xmlns:a16="http://schemas.microsoft.com/office/drawing/2014/main" id="{73AEFE43-3454-B665-2E5D-880E9A309C47}"/>
              </a:ext>
            </a:extLst>
          </p:cNvPr>
          <p:cNvSpPr/>
          <p:nvPr>
            <p:custDataLst>
              <p:tags r:id="rId55"/>
            </p:custDataLst>
          </p:nvPr>
        </p:nvSpPr>
        <p:spPr bwMode="auto">
          <a:xfrm>
            <a:off x="10313988" y="1960563"/>
            <a:ext cx="196850" cy="147638"/>
          </a:xfrm>
          <a:prstGeom prst="rect">
            <a:avLst/>
          </a:prstGeom>
          <a:solidFill>
            <a:srgbClr val="C3CFE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5" name="Rectangle 1444">
            <a:extLst>
              <a:ext uri="{FF2B5EF4-FFF2-40B4-BE49-F238E27FC236}">
                <a16:creationId xmlns:a16="http://schemas.microsoft.com/office/drawing/2014/main" id="{A3E6262D-5FD7-DBB0-050E-423C9E5A7CFC}"/>
              </a:ext>
            </a:extLst>
          </p:cNvPr>
          <p:cNvSpPr/>
          <p:nvPr>
            <p:custDataLst>
              <p:tags r:id="rId56"/>
            </p:custDataLst>
          </p:nvPr>
        </p:nvSpPr>
        <p:spPr bwMode="auto">
          <a:xfrm>
            <a:off x="10313988" y="2179638"/>
            <a:ext cx="196850" cy="147638"/>
          </a:xfrm>
          <a:prstGeom prst="rect">
            <a:avLst/>
          </a:prstGeom>
          <a:solidFill>
            <a:srgbClr val="9DB1C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6" name="Rectangle 1445">
            <a:extLst>
              <a:ext uri="{FF2B5EF4-FFF2-40B4-BE49-F238E27FC236}">
                <a16:creationId xmlns:a16="http://schemas.microsoft.com/office/drawing/2014/main" id="{4D64EB58-469C-63C7-8852-DAD37C12618A}"/>
              </a:ext>
            </a:extLst>
          </p:cNvPr>
          <p:cNvSpPr/>
          <p:nvPr>
            <p:custDataLst>
              <p:tags r:id="rId57"/>
            </p:custDataLst>
          </p:nvPr>
        </p:nvSpPr>
        <p:spPr bwMode="auto">
          <a:xfrm>
            <a:off x="10313988" y="2398713"/>
            <a:ext cx="196850" cy="147638"/>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377" name="Text Placeholder 10">
            <a:extLst>
              <a:ext uri="{FF2B5EF4-FFF2-40B4-BE49-F238E27FC236}">
                <a16:creationId xmlns:a16="http://schemas.microsoft.com/office/drawing/2014/main" id="{25CC60BB-93D1-1804-076A-133A2D3DAA17}"/>
              </a:ext>
            </a:extLst>
          </p:cNvPr>
          <p:cNvSpPr txBox="1">
            <a:spLocks/>
          </p:cNvSpPr>
          <p:nvPr>
            <p:custDataLst>
              <p:tags r:id="rId58"/>
            </p:custDataLst>
          </p:nvPr>
        </p:nvSpPr>
        <p:spPr bwMode="auto">
          <a:xfrm>
            <a:off x="10561638" y="1736725"/>
            <a:ext cx="7175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52968CA-EB2C-40A2-ACC3-9EA7B59781E5}" type="datetime'''Publ''''i''c'''''''' ''''''''''R''''''''''''''''''&amp;D'''">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Public R&amp;D</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390" name="Text Placeholder 10">
            <a:extLst>
              <a:ext uri="{FF2B5EF4-FFF2-40B4-BE49-F238E27FC236}">
                <a16:creationId xmlns:a16="http://schemas.microsoft.com/office/drawing/2014/main" id="{3E3D7461-0745-259E-88AE-4E28C063C806}"/>
              </a:ext>
            </a:extLst>
          </p:cNvPr>
          <p:cNvSpPr txBox="1">
            <a:spLocks/>
          </p:cNvSpPr>
          <p:nvPr>
            <p:custDataLst>
              <p:tags r:id="rId59"/>
            </p:custDataLst>
          </p:nvPr>
        </p:nvSpPr>
        <p:spPr bwMode="auto">
          <a:xfrm>
            <a:off x="10561637" y="1955800"/>
            <a:ext cx="11112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810A2A-F603-4092-BB31-6379A8E8DBA6}" type="datetime'L''''e''''''''a''r''ning'''' ''by'' ''''''''do''''i''n''g'">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Learning by doing</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397" name="Text Placeholder 10">
            <a:extLst>
              <a:ext uri="{FF2B5EF4-FFF2-40B4-BE49-F238E27FC236}">
                <a16:creationId xmlns:a16="http://schemas.microsoft.com/office/drawing/2014/main" id="{2BE0A715-C00F-9938-88B4-5ABCD65E6DE8}"/>
              </a:ext>
            </a:extLst>
          </p:cNvPr>
          <p:cNvSpPr txBox="1">
            <a:spLocks/>
          </p:cNvSpPr>
          <p:nvPr>
            <p:custDataLst>
              <p:tags r:id="rId60"/>
            </p:custDataLst>
          </p:nvPr>
        </p:nvSpPr>
        <p:spPr bwMode="auto">
          <a:xfrm>
            <a:off x="10561638" y="2174875"/>
            <a:ext cx="12112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F5399E-678B-474F-8B79-91D8B6BD1E79}" type="datetime'E''''''co''''''''nom''''''''''ie''s ''of sca''l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Economies of scale</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404" name="Text Placeholder 10">
            <a:extLst>
              <a:ext uri="{FF2B5EF4-FFF2-40B4-BE49-F238E27FC236}">
                <a16:creationId xmlns:a16="http://schemas.microsoft.com/office/drawing/2014/main" id="{BE739454-839D-BCF0-49CA-C867C8B3C3DF}"/>
              </a:ext>
            </a:extLst>
          </p:cNvPr>
          <p:cNvSpPr txBox="1">
            <a:spLocks/>
          </p:cNvSpPr>
          <p:nvPr>
            <p:custDataLst>
              <p:tags r:id="rId61"/>
            </p:custDataLst>
          </p:nvPr>
        </p:nvSpPr>
        <p:spPr bwMode="auto">
          <a:xfrm>
            <a:off x="10561638" y="2393950"/>
            <a:ext cx="3476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AB0F338-6EB9-4AD5-9260-5BD6D6D2168B}" type="datetime'''''''''''''''''''''''''O''th''''''''''e''''''''''r'''''''">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474" name="btfpColumnHeaderBox223027">
            <a:extLst>
              <a:ext uri="{FF2B5EF4-FFF2-40B4-BE49-F238E27FC236}">
                <a16:creationId xmlns:a16="http://schemas.microsoft.com/office/drawing/2014/main" id="{E34BD79B-7523-7BA7-DB8E-A92A8C31A4B1}"/>
              </a:ext>
            </a:extLst>
          </p:cNvPr>
          <p:cNvGrpSpPr/>
          <p:nvPr>
            <p:custDataLst>
              <p:tags r:id="rId62"/>
            </p:custDataLst>
          </p:nvPr>
        </p:nvGrpSpPr>
        <p:grpSpPr>
          <a:xfrm>
            <a:off x="330200" y="1554480"/>
            <a:ext cx="3467102" cy="315913"/>
            <a:chOff x="6366272" y="1532130"/>
            <a:chExt cx="2477492" cy="315913"/>
          </a:xfrm>
        </p:grpSpPr>
        <p:sp>
          <p:nvSpPr>
            <p:cNvPr id="1475" name="btfpColumnHeaderBoxText223027">
              <a:extLst>
                <a:ext uri="{FF2B5EF4-FFF2-40B4-BE49-F238E27FC236}">
                  <a16:creationId xmlns:a16="http://schemas.microsoft.com/office/drawing/2014/main" id="{F0ACB4EA-EAB2-272D-5451-D3D05C801F62}"/>
                </a:ext>
              </a:extLst>
            </p:cNvPr>
            <p:cNvSpPr txBox="1"/>
            <p:nvPr/>
          </p:nvSpPr>
          <p:spPr bwMode="gray">
            <a:xfrm>
              <a:off x="6366272" y="1532130"/>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Micromechanisms (technical)*</a:t>
              </a:r>
            </a:p>
          </p:txBody>
        </p:sp>
        <p:cxnSp>
          <p:nvCxnSpPr>
            <p:cNvPr id="1476" name="btfpColumnHeaderBoxLine223027">
              <a:extLst>
                <a:ext uri="{FF2B5EF4-FFF2-40B4-BE49-F238E27FC236}">
                  <a16:creationId xmlns:a16="http://schemas.microsoft.com/office/drawing/2014/main" id="{E6DFBC32-6D99-286D-CC02-399738195B1E}"/>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477" name="btfpColumnHeaderBox223027">
            <a:extLst>
              <a:ext uri="{FF2B5EF4-FFF2-40B4-BE49-F238E27FC236}">
                <a16:creationId xmlns:a16="http://schemas.microsoft.com/office/drawing/2014/main" id="{BFDEDF35-43A4-E3E7-676F-0C7ABB99448E}"/>
              </a:ext>
            </a:extLst>
          </p:cNvPr>
          <p:cNvGrpSpPr/>
          <p:nvPr>
            <p:custDataLst>
              <p:tags r:id="rId63"/>
            </p:custDataLst>
          </p:nvPr>
        </p:nvGrpSpPr>
        <p:grpSpPr>
          <a:xfrm>
            <a:off x="4448969" y="1554480"/>
            <a:ext cx="3467102" cy="318997"/>
            <a:chOff x="6366272" y="1510756"/>
            <a:chExt cx="2477492" cy="318997"/>
          </a:xfrm>
        </p:grpSpPr>
        <p:sp>
          <p:nvSpPr>
            <p:cNvPr id="1478" name="btfpColumnHeaderBoxText223027">
              <a:extLst>
                <a:ext uri="{FF2B5EF4-FFF2-40B4-BE49-F238E27FC236}">
                  <a16:creationId xmlns:a16="http://schemas.microsoft.com/office/drawing/2014/main" id="{F768276E-CA6C-612E-DF20-9DB46BE864C5}"/>
                </a:ext>
              </a:extLst>
            </p:cNvPr>
            <p:cNvSpPr txBox="1"/>
            <p:nvPr/>
          </p:nvSpPr>
          <p:spPr bwMode="gray">
            <a:xfrm>
              <a:off x="6366272" y="1510756"/>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Macromechanisms (economical)</a:t>
              </a:r>
            </a:p>
          </p:txBody>
        </p:sp>
        <p:cxnSp>
          <p:nvCxnSpPr>
            <p:cNvPr id="1479" name="btfpColumnHeaderBoxLine223027">
              <a:extLst>
                <a:ext uri="{FF2B5EF4-FFF2-40B4-BE49-F238E27FC236}">
                  <a16:creationId xmlns:a16="http://schemas.microsoft.com/office/drawing/2014/main" id="{9956550D-815E-9177-0F80-8F0F783C6B88}"/>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1277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2802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US relies on import tariffs and tax credits conditioned on local labor and content requirements </a:t>
            </a:r>
          </a:p>
        </p:txBody>
      </p:sp>
      <p:sp>
        <p:nvSpPr>
          <p:cNvPr id="54" name="btfpNotesBox733642"/>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8"/>
              </a:rPr>
              <a:t>Enel, Unlocking the domestic content bonus tax credit</a:t>
            </a:r>
            <a:r>
              <a:rPr lang="en-US" sz="800" dirty="0">
                <a:solidFill>
                  <a:srgbClr val="000000"/>
                </a:solidFill>
              </a:rPr>
              <a:t>; </a:t>
            </a:r>
            <a:r>
              <a:rPr lang="en-US" sz="800" dirty="0">
                <a:solidFill>
                  <a:srgbClr val="000000"/>
                </a:solidFill>
                <a:hlinkClick r:id="rId9"/>
              </a:rPr>
              <a:t>New York Times, President Biden extends solar tariffs</a:t>
            </a:r>
            <a:r>
              <a:rPr lang="en-US" sz="800" dirty="0">
                <a:solidFill>
                  <a:srgbClr val="000000"/>
                </a:solidFill>
              </a:rPr>
              <a:t>, </a:t>
            </a:r>
            <a:r>
              <a:rPr lang="en-US" sz="800" dirty="0">
                <a:solidFill>
                  <a:srgbClr val="000000"/>
                </a:solidFill>
                <a:hlinkClick r:id="rId10"/>
              </a:rPr>
              <a:t>The Conversation, Biden extended tariffs on solar panels</a:t>
            </a:r>
            <a:r>
              <a:rPr lang="en-US" sz="800" dirty="0">
                <a:solidFill>
                  <a:srgbClr val="000000"/>
                </a:solidFill>
              </a:rPr>
              <a:t>, </a:t>
            </a:r>
            <a:r>
              <a:rPr lang="en-US" sz="800" dirty="0">
                <a:solidFill>
                  <a:srgbClr val="000000"/>
                </a:solidFill>
                <a:hlinkClick r:id="rId11"/>
              </a:rPr>
              <a:t>US ITA</a:t>
            </a:r>
            <a:endParaRPr lang="en-US" sz="800" dirty="0">
              <a:solidFill>
                <a:srgbClr val="000000"/>
              </a:solidFill>
            </a:endParaRPr>
          </a:p>
          <a:p>
            <a:pPr marL="0" indent="0">
              <a:spcBef>
                <a:spcPts val="0"/>
              </a:spcBef>
              <a:buNone/>
            </a:pPr>
            <a:r>
              <a:rPr lang="en-US" sz="800" dirty="0">
                <a:solidFill>
                  <a:srgbClr val="000000"/>
                </a:solidFill>
              </a:rPr>
              <a:t>Credit: Taicheng Jin, Isabel Hoyos, Hyae Ryung Kim, and</a:t>
            </a:r>
            <a:r>
              <a:rPr lang="en-US" sz="800" dirty="0"/>
              <a:t> </a:t>
            </a:r>
            <a:r>
              <a:rPr lang="en-US" sz="800" dirty="0">
                <a:solidFill>
                  <a:srgbClr val="000000"/>
                </a:solidFill>
                <a:hlinkClick r:id="rId12"/>
              </a:rPr>
              <a:t>Gernot Wagner</a:t>
            </a:r>
            <a:r>
              <a:rPr lang="en-US" sz="800" dirty="0">
                <a:solidFill>
                  <a:srgbClr val="000000"/>
                </a:solidFill>
              </a:rPr>
              <a:t> (23 September 2024); share/adapt </a:t>
            </a:r>
            <a:r>
              <a:rPr lang="en-US" sz="800" dirty="0">
                <a:solidFill>
                  <a:srgbClr val="000000"/>
                </a:solidFill>
                <a:hlinkClick r:id="rId13"/>
              </a:rPr>
              <a:t>with attribution</a:t>
            </a:r>
            <a:r>
              <a:rPr lang="en-US" sz="800" dirty="0">
                <a:solidFill>
                  <a:srgbClr val="000000"/>
                </a:solidFill>
              </a:rPr>
              <a:t>. Contact: </a:t>
            </a:r>
            <a:r>
              <a:rPr lang="en-US" sz="800" dirty="0">
                <a:solidFill>
                  <a:srgbClr val="000000"/>
                </a:solidFill>
                <a:hlinkClick r:id="rId14"/>
              </a:rPr>
              <a:t>gwagner@columbia.edu</a:t>
            </a:r>
            <a:r>
              <a:rPr lang="en-US" sz="800" dirty="0">
                <a:solidFill>
                  <a:srgbClr val="000000"/>
                </a:solidFill>
              </a:rPr>
              <a:t> </a:t>
            </a:r>
          </a:p>
        </p:txBody>
      </p:sp>
      <p:graphicFrame>
        <p:nvGraphicFramePr>
          <p:cNvPr id="4" name="Diagram 3">
            <a:extLst>
              <a:ext uri="{FF2B5EF4-FFF2-40B4-BE49-F238E27FC236}">
                <a16:creationId xmlns:a16="http://schemas.microsoft.com/office/drawing/2014/main" id="{873F6D2F-5F77-C5F5-87FF-876D3235BA3B}"/>
              </a:ext>
            </a:extLst>
          </p:cNvPr>
          <p:cNvGraphicFramePr/>
          <p:nvPr>
            <p:extLst>
              <p:ext uri="{D42A27DB-BD31-4B8C-83A1-F6EECF244321}">
                <p14:modId xmlns:p14="http://schemas.microsoft.com/office/powerpoint/2010/main" val="1148541967"/>
              </p:ext>
            </p:extLst>
          </p:nvPr>
        </p:nvGraphicFramePr>
        <p:xfrm>
          <a:off x="508922" y="1406106"/>
          <a:ext cx="11174153" cy="492857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050" name="Picture 2" descr="China Flag Stock Illustration - Download Image Now - Chinese Flag, Chinese  Culture, Design Element">
            <a:extLst>
              <a:ext uri="{FF2B5EF4-FFF2-40B4-BE49-F238E27FC236}">
                <a16:creationId xmlns:a16="http://schemas.microsoft.com/office/drawing/2014/main" id="{2865D399-8FC4-1F04-26A6-C60A2969319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4962" y="3597943"/>
            <a:ext cx="873579" cy="582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rth Clipart Images – Browse 74,031 Stock Photos, Vectors ...">
            <a:extLst>
              <a:ext uri="{FF2B5EF4-FFF2-40B4-BE49-F238E27FC236}">
                <a16:creationId xmlns:a16="http://schemas.microsoft.com/office/drawing/2014/main" id="{F10033B5-85ED-B762-778E-D41137CBD186}"/>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a:stretch/>
        </p:blipFill>
        <p:spPr bwMode="auto">
          <a:xfrm>
            <a:off x="3127254" y="3520987"/>
            <a:ext cx="742618" cy="736298"/>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Southeast Asia Clip Art at Clker.com - vector clip art online, royalty free  &amp; public domain">
            <a:extLst>
              <a:ext uri="{FF2B5EF4-FFF2-40B4-BE49-F238E27FC236}">
                <a16:creationId xmlns:a16="http://schemas.microsoft.com/office/drawing/2014/main" id="{213753EB-5219-E23D-897D-B2C056CB1CC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75361" y="3492584"/>
            <a:ext cx="742618" cy="7931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sa Flag Isolated Icon Stock Illustration - Download Image Now - American  Flag, Vector, Cut Out - iStock">
            <a:extLst>
              <a:ext uri="{FF2B5EF4-FFF2-40B4-BE49-F238E27FC236}">
                <a16:creationId xmlns:a16="http://schemas.microsoft.com/office/drawing/2014/main" id="{6BAF998A-7FA5-8E39-672C-B68F4D192603}"/>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a:stretch/>
        </p:blipFill>
        <p:spPr bwMode="auto">
          <a:xfrm>
            <a:off x="5098179" y="3597943"/>
            <a:ext cx="886130" cy="5823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ina Flag Stock Illustration - Download Image Now - Chinese Flag, Chinese  Culture, Design Element">
            <a:extLst>
              <a:ext uri="{FF2B5EF4-FFF2-40B4-BE49-F238E27FC236}">
                <a16:creationId xmlns:a16="http://schemas.microsoft.com/office/drawing/2014/main" id="{B29BED1E-6FF5-AC91-ACF8-98C930C0D32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65546" y="3597943"/>
            <a:ext cx="873579" cy="5823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63802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08B5256B-BD9C-7A33-3A41-22EB35B6F2C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56251B3-3245-F8BB-78FC-DD6F62D4C072}"/>
              </a:ext>
            </a:extLst>
          </p:cNvPr>
          <p:cNvGraphicFramePr>
            <a:graphicFrameLocks noChangeAspect="1"/>
          </p:cNvGraphicFramePr>
          <p:nvPr>
            <p:custDataLst>
              <p:tags r:id="rId2"/>
            </p:custDataLst>
            <p:extLst>
              <p:ext uri="{D42A27DB-BD31-4B8C-83A1-F6EECF244321}">
                <p14:modId xmlns:p14="http://schemas.microsoft.com/office/powerpoint/2010/main" val="1769176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56251B3-3245-F8BB-78FC-DD6F62D4C0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26D07-C123-9B00-5EAE-A36231CD0EC0}"/>
              </a:ext>
            </a:extLst>
          </p:cNvPr>
          <p:cNvSpPr>
            <a:spLocks noGrp="1"/>
          </p:cNvSpPr>
          <p:nvPr>
            <p:ph type="title"/>
          </p:nvPr>
        </p:nvSpPr>
        <p:spPr>
          <a:xfrm>
            <a:off x="838200" y="3680200"/>
            <a:ext cx="10515600" cy="2436792"/>
          </a:xfrm>
        </p:spPr>
        <p:txBody>
          <a:bodyPr vert="horz"/>
          <a:lstStyle/>
          <a:p>
            <a:r>
              <a:rPr lang="en-US" dirty="0">
                <a:effectLst>
                  <a:outerShdw blurRad="50800" dist="38100" dir="8100000" algn="tr" rotWithShape="0">
                    <a:prstClr val="black">
                      <a:alpha val="40000"/>
                    </a:prstClr>
                  </a:outerShdw>
                </a:effectLst>
              </a:rPr>
              <a:t>Solar PV: Overcoming Future Challenges</a:t>
            </a:r>
          </a:p>
        </p:txBody>
      </p:sp>
    </p:spTree>
    <p:custDataLst>
      <p:tags r:id="rId1"/>
    </p:custDataLst>
    <p:extLst>
      <p:ext uri="{BB962C8B-B14F-4D97-AF65-F5344CB8AC3E}">
        <p14:creationId xmlns:p14="http://schemas.microsoft.com/office/powerpoint/2010/main" val="2027927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284F-01D6-101D-3B9F-8D99DCAC222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50A33A-F6B8-E350-7970-97D70145FBA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E150A33A-F6B8-E350-7970-97D70145FBA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btfpPhotoGeneric416948" descr="selective focus photography of danger high voltage signage on chain-link fence">
            <a:extLst>
              <a:ext uri="{FF2B5EF4-FFF2-40B4-BE49-F238E27FC236}">
                <a16:creationId xmlns:a16="http://schemas.microsoft.com/office/drawing/2014/main" id="{16430812-E063-5CF7-A90E-949520E655CF}"/>
              </a:ext>
            </a:extLst>
          </p:cNvPr>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a:stretch/>
        </p:blipFill>
        <p:spPr bwMode="auto">
          <a:xfrm>
            <a:off x="329101" y="786420"/>
            <a:ext cx="3510674" cy="525407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B43048D-E7A4-D66E-EBAB-CB5C0A2881A4}"/>
              </a:ext>
            </a:extLst>
          </p:cNvPr>
          <p:cNvCxnSpPr>
            <a:cxnSpLocks/>
          </p:cNvCxnSpPr>
          <p:nvPr/>
        </p:nvCxnSpPr>
        <p:spPr bwMode="gray">
          <a:xfrm>
            <a:off x="4183267" y="327765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8DB953-4EC0-85EC-3107-48DD9532C073}"/>
              </a:ext>
            </a:extLst>
          </p:cNvPr>
          <p:cNvCxnSpPr>
            <a:cxnSpLocks/>
          </p:cNvCxnSpPr>
          <p:nvPr/>
        </p:nvCxnSpPr>
        <p:spPr bwMode="gray">
          <a:xfrm>
            <a:off x="4183267" y="45295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 name="btfpBulletedList771181">
            <a:extLst>
              <a:ext uri="{FF2B5EF4-FFF2-40B4-BE49-F238E27FC236}">
                <a16:creationId xmlns:a16="http://schemas.microsoft.com/office/drawing/2014/main" id="{D5D3E671-229C-F765-304F-94F6960883DE}"/>
              </a:ext>
            </a:extLst>
          </p:cNvPr>
          <p:cNvSpPr txBox="1"/>
          <p:nvPr>
            <p:custDataLst>
              <p:tags r:id="rId4"/>
            </p:custDataLst>
          </p:nvPr>
        </p:nvSpPr>
        <p:spPr bwMode="gray">
          <a:xfrm>
            <a:off x="4183267" y="786420"/>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dirty="0">
                <a:cs typeface="Arial"/>
              </a:rPr>
              <a:t>Delays caused by interconnection </a:t>
            </a:r>
            <a:r>
              <a:rPr lang="en-US" sz="1400" dirty="0">
                <a:cs typeface="Arial"/>
              </a:rPr>
              <a:t>(connecting new solar PV projects to the grid) are now one of the biggest obstacles </a:t>
            </a:r>
            <a:r>
              <a:rPr lang="en-US" sz="1400" b="1" dirty="0">
                <a:cs typeface="Arial"/>
              </a:rPr>
              <a:t>preventing new solar PV capacity from coming online</a:t>
            </a:r>
            <a:r>
              <a:rPr lang="en-US" sz="1400" dirty="0">
                <a:cs typeface="Arial"/>
              </a:rPr>
              <a:t>.</a:t>
            </a:r>
          </a:p>
          <a:p>
            <a:pPr lvl="1">
              <a:spcBef>
                <a:spcPts val="300"/>
              </a:spcBef>
            </a:pPr>
            <a:r>
              <a:rPr lang="en-US" sz="1200" dirty="0"/>
              <a:t>Solar and energy storage made up </a:t>
            </a:r>
            <a:r>
              <a:rPr lang="en-US" sz="1200" b="1" dirty="0"/>
              <a:t>80% of the US interconnection queue </a:t>
            </a:r>
            <a:r>
              <a:rPr lang="en-US" sz="1200" dirty="0"/>
              <a:t>in 2022.</a:t>
            </a:r>
          </a:p>
          <a:p>
            <a:pPr lvl="1">
              <a:spcBef>
                <a:spcPts val="300"/>
              </a:spcBef>
            </a:pPr>
            <a:r>
              <a:rPr lang="en-US" sz="1200" dirty="0"/>
              <a:t>New rules by the US Federal Energy Regulatory Commission force grid operators to </a:t>
            </a:r>
            <a:r>
              <a:rPr lang="en-US" sz="1200" b="1" dirty="0"/>
              <a:t>study projects in batches instead of individually</a:t>
            </a:r>
            <a:r>
              <a:rPr lang="en-US" sz="1200" dirty="0"/>
              <a:t> and prioritize those closest to construction to combat this problem.</a:t>
            </a:r>
          </a:p>
        </p:txBody>
      </p:sp>
      <p:sp>
        <p:nvSpPr>
          <p:cNvPr id="10" name="btfpBulletedList771181">
            <a:extLst>
              <a:ext uri="{FF2B5EF4-FFF2-40B4-BE49-F238E27FC236}">
                <a16:creationId xmlns:a16="http://schemas.microsoft.com/office/drawing/2014/main" id="{D2F46DB6-DDA6-9D6E-C815-ABE52EF077DD}"/>
              </a:ext>
            </a:extLst>
          </p:cNvPr>
          <p:cNvSpPr txBox="1"/>
          <p:nvPr>
            <p:custDataLst>
              <p:tags r:id="rId5"/>
            </p:custDataLst>
          </p:nvPr>
        </p:nvSpPr>
        <p:spPr bwMode="gray">
          <a:xfrm>
            <a:off x="4183267" y="3351710"/>
            <a:ext cx="7507288" cy="1103755"/>
          </a:xfrm>
          <a:prstGeom prst="rect">
            <a:avLst/>
          </a:prstGeom>
          <a:noFill/>
        </p:spPr>
        <p:txBody>
          <a:bodyPr vert="horz" wrap="square" lIns="36000" tIns="36000" rIns="36000" bIns="36000" rtlCol="0" anchor="t">
            <a:spAutoFit/>
          </a:bodyPr>
          <a:lstStyle/>
          <a:p>
            <a:pPr marL="0" indent="0">
              <a:spcBef>
                <a:spcPts val="300"/>
              </a:spcBef>
              <a:buNone/>
            </a:pPr>
            <a:r>
              <a:rPr lang="en-US" sz="1400" dirty="0">
                <a:cs typeface="Arial"/>
              </a:rPr>
              <a:t>Solar PV is an </a:t>
            </a:r>
            <a:r>
              <a:rPr lang="en-US" sz="1400" b="1" dirty="0">
                <a:cs typeface="Arial"/>
              </a:rPr>
              <a:t>intermittent source of energy</a:t>
            </a:r>
            <a:r>
              <a:rPr lang="en-US" sz="1400" dirty="0">
                <a:cs typeface="Arial"/>
              </a:rPr>
              <a:t>.</a:t>
            </a:r>
          </a:p>
          <a:p>
            <a:pPr lvl="1">
              <a:spcBef>
                <a:spcPts val="300"/>
              </a:spcBef>
            </a:pPr>
            <a:r>
              <a:rPr lang="en-US" sz="1200" b="1" dirty="0"/>
              <a:t>Demand response </a:t>
            </a:r>
            <a:r>
              <a:rPr lang="en-US" sz="1200" dirty="0"/>
              <a:t>can </a:t>
            </a:r>
            <a:r>
              <a:rPr lang="en-US" sz="1200" b="1" dirty="0"/>
              <a:t>incentivize power consumers </a:t>
            </a:r>
            <a:r>
              <a:rPr lang="en-US" sz="1200" dirty="0"/>
              <a:t>to </a:t>
            </a:r>
            <a:r>
              <a:rPr lang="en-US" sz="1200" b="1" dirty="0"/>
              <a:t>time their daily consumption </a:t>
            </a:r>
            <a:r>
              <a:rPr lang="en-US" sz="1200" dirty="0"/>
              <a:t>during peak solar PV production hours.</a:t>
            </a:r>
          </a:p>
          <a:p>
            <a:pPr lvl="1">
              <a:spcBef>
                <a:spcPts val="300"/>
              </a:spcBef>
            </a:pPr>
            <a:r>
              <a:rPr lang="en-US" sz="1200" b="1" dirty="0"/>
              <a:t>Energy storage </a:t>
            </a:r>
            <a:r>
              <a:rPr lang="en-US" sz="1200" dirty="0"/>
              <a:t>in the form of </a:t>
            </a:r>
            <a:r>
              <a:rPr lang="en-US" sz="1200" b="1" dirty="0"/>
              <a:t>batteries or pumped hydropower </a:t>
            </a:r>
            <a:r>
              <a:rPr lang="en-US" sz="1200" dirty="0"/>
              <a:t>can help address both daily and seasonal variations in solar PV output.</a:t>
            </a:r>
          </a:p>
        </p:txBody>
      </p:sp>
      <p:sp>
        <p:nvSpPr>
          <p:cNvPr id="11" name="btfpBulletedList771181">
            <a:extLst>
              <a:ext uri="{FF2B5EF4-FFF2-40B4-BE49-F238E27FC236}">
                <a16:creationId xmlns:a16="http://schemas.microsoft.com/office/drawing/2014/main" id="{48F5BCB0-F5E7-E5F4-3F5A-7E33142CF3FB}"/>
              </a:ext>
            </a:extLst>
          </p:cNvPr>
          <p:cNvSpPr txBox="1"/>
          <p:nvPr>
            <p:custDataLst>
              <p:tags r:id="rId6"/>
            </p:custDataLst>
          </p:nvPr>
        </p:nvSpPr>
        <p:spPr bwMode="gray">
          <a:xfrm>
            <a:off x="4183267" y="4603578"/>
            <a:ext cx="7507288" cy="957561"/>
          </a:xfrm>
          <a:prstGeom prst="rect">
            <a:avLst/>
          </a:prstGeom>
          <a:noFill/>
        </p:spPr>
        <p:txBody>
          <a:bodyPr vert="horz" wrap="square" lIns="36000" tIns="36000" rIns="36000" bIns="36000" rtlCol="0" anchor="t">
            <a:spAutoFit/>
          </a:bodyPr>
          <a:lstStyle/>
          <a:p>
            <a:pPr marL="0" indent="0">
              <a:spcBef>
                <a:spcPts val="300"/>
              </a:spcBef>
              <a:buNone/>
            </a:pPr>
            <a:r>
              <a:rPr lang="en-US" sz="1400" dirty="0">
                <a:cs typeface="Arial"/>
              </a:rPr>
              <a:t>The annual number of </a:t>
            </a:r>
            <a:r>
              <a:rPr lang="en-US" sz="1400" b="1" dirty="0">
                <a:cs typeface="Arial"/>
              </a:rPr>
              <a:t>solar panels reaching end of life will grow 25x </a:t>
            </a:r>
            <a:r>
              <a:rPr lang="en-US" sz="1400" dirty="0">
                <a:cs typeface="Arial"/>
              </a:rPr>
              <a:t>in the next 30 years.</a:t>
            </a:r>
          </a:p>
          <a:p>
            <a:pPr lvl="1">
              <a:spcBef>
                <a:spcPts val="300"/>
              </a:spcBef>
            </a:pPr>
            <a:r>
              <a:rPr lang="en-US" sz="1200" dirty="0"/>
              <a:t>EU panel producers are directly responsible for the </a:t>
            </a:r>
            <a:r>
              <a:rPr lang="en-US" sz="1200" b="1" dirty="0"/>
              <a:t>costs of collecting and recycling </a:t>
            </a:r>
            <a:r>
              <a:rPr lang="en-US" sz="1200" dirty="0"/>
              <a:t>end-of-life panels.</a:t>
            </a:r>
          </a:p>
          <a:p>
            <a:pPr lvl="1">
              <a:spcBef>
                <a:spcPts val="300"/>
              </a:spcBef>
            </a:pPr>
            <a:r>
              <a:rPr lang="en-US" sz="1200" dirty="0"/>
              <a:t>China announced a </a:t>
            </a:r>
            <a:r>
              <a:rPr lang="en-US" sz="1200" b="1" dirty="0"/>
              <a:t>national recycling program </a:t>
            </a:r>
            <a:r>
              <a:rPr lang="en-US" sz="1200" dirty="0"/>
              <a:t>as of 2025.</a:t>
            </a:r>
          </a:p>
          <a:p>
            <a:pPr lvl="1">
              <a:spcBef>
                <a:spcPts val="300"/>
              </a:spcBef>
            </a:pPr>
            <a:r>
              <a:rPr lang="en-US" sz="1200" dirty="0"/>
              <a:t>The United States has not announced a recycling initiative yet.</a:t>
            </a:r>
          </a:p>
        </p:txBody>
      </p:sp>
      <p:sp>
        <p:nvSpPr>
          <p:cNvPr id="14" name="btfpNotesBox111697">
            <a:extLst>
              <a:ext uri="{FF2B5EF4-FFF2-40B4-BE49-F238E27FC236}">
                <a16:creationId xmlns:a16="http://schemas.microsoft.com/office/drawing/2014/main" id="{C818FA4A-C235-2E53-8011-765C90C6508B}"/>
              </a:ext>
            </a:extLst>
          </p:cNvPr>
          <p:cNvSpPr txBox="1"/>
          <p:nvPr>
            <p:custDataLst>
              <p:tags r:id="rId7"/>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Isabel Hoyos,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14"/>
              </a:rPr>
              <a:t>Gernot Wagner</a:t>
            </a:r>
            <a:r>
              <a:rPr lang="en-US" sz="800" dirty="0">
                <a:solidFill>
                  <a:srgbClr val="000000"/>
                </a:solidFill>
              </a:rPr>
              <a:t> (23 September 2024); share/adapt </a:t>
            </a:r>
            <a:r>
              <a:rPr lang="en-US" sz="800" dirty="0">
                <a:solidFill>
                  <a:srgbClr val="000000"/>
                </a:solidFill>
                <a:hlinkClick r:id="rId15"/>
              </a:rPr>
              <a:t>with attribution</a:t>
            </a:r>
            <a:r>
              <a:rPr lang="en-US" sz="800" dirty="0">
                <a:solidFill>
                  <a:srgbClr val="000000"/>
                </a:solidFill>
              </a:rPr>
              <a:t>. Contact: </a:t>
            </a:r>
            <a:r>
              <a:rPr lang="en-US" sz="800" dirty="0">
                <a:solidFill>
                  <a:srgbClr val="000000"/>
                </a:solidFill>
                <a:hlinkClick r:id="rId16"/>
              </a:rPr>
              <a:t>gwagner@columbia.edu</a:t>
            </a:r>
            <a:r>
              <a:rPr lang="en-US" sz="800" dirty="0">
                <a:solidFill>
                  <a:srgbClr val="000000"/>
                </a:solidFill>
              </a:rPr>
              <a:t> </a:t>
            </a:r>
          </a:p>
        </p:txBody>
      </p:sp>
      <p:sp>
        <p:nvSpPr>
          <p:cNvPr id="20" name="Title 2">
            <a:extLst>
              <a:ext uri="{FF2B5EF4-FFF2-40B4-BE49-F238E27FC236}">
                <a16:creationId xmlns:a16="http://schemas.microsoft.com/office/drawing/2014/main" id="{82C77F24-7482-74FF-C5FE-F71DC6716262}"/>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dirty="0">
                <a:ln>
                  <a:noFill/>
                </a:ln>
                <a:solidFill>
                  <a:srgbClr val="FFFFFF"/>
                </a:solidFill>
                <a:effectLst/>
                <a:uLnTx/>
                <a:uFillTx/>
                <a:latin typeface="Arial"/>
                <a:ea typeface="+mj-ea"/>
                <a:cs typeface="+mj-cs"/>
              </a:rPr>
            </a:br>
            <a:r>
              <a:rPr lang="en-US" sz="2400" b="0" dirty="0">
                <a:solidFill>
                  <a:schemeClr val="bg1"/>
                </a:solidFill>
              </a:rPr>
              <a:t>Overcoming Future Challenges</a:t>
            </a:r>
            <a:endParaRPr kumimoji="0" lang="en-US" sz="2400" b="1" i="0" u="none" strike="noStrike" kern="1200" cap="none" spc="0" normalizeH="0" baseline="0" noProof="0" dirty="0">
              <a:ln>
                <a:noFill/>
              </a:ln>
              <a:solidFill>
                <a:srgbClr val="FFFFFF"/>
              </a:solidFill>
              <a:effectLst/>
              <a:uLnTx/>
              <a:uFillTx/>
              <a:latin typeface="Arial"/>
              <a:ea typeface="+mj-ea"/>
              <a:cs typeface="+mj-cs"/>
            </a:endParaRPr>
          </a:p>
        </p:txBody>
      </p:sp>
      <p:cxnSp>
        <p:nvCxnSpPr>
          <p:cNvPr id="5" name="Straight Connector 4">
            <a:extLst>
              <a:ext uri="{FF2B5EF4-FFF2-40B4-BE49-F238E27FC236}">
                <a16:creationId xmlns:a16="http://schemas.microsoft.com/office/drawing/2014/main" id="{9C54388D-DEB1-B95B-D7AE-263A33BA47CF}"/>
              </a:ext>
            </a:extLst>
          </p:cNvPr>
          <p:cNvCxnSpPr>
            <a:cxnSpLocks/>
          </p:cNvCxnSpPr>
          <p:nvPr/>
        </p:nvCxnSpPr>
        <p:spPr bwMode="gray">
          <a:xfrm>
            <a:off x="4183267" y="199500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959769F1-EF90-9B95-A6EF-F166F0B4FB80}"/>
              </a:ext>
            </a:extLst>
          </p:cNvPr>
          <p:cNvSpPr txBox="1"/>
          <p:nvPr>
            <p:custDataLst>
              <p:tags r:id="rId8"/>
            </p:custDataLst>
          </p:nvPr>
        </p:nvSpPr>
        <p:spPr bwMode="gray">
          <a:xfrm>
            <a:off x="4183267" y="2069065"/>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dirty="0">
                <a:cs typeface="Arial"/>
              </a:rPr>
              <a:t>Delays caused by permitting issues </a:t>
            </a:r>
            <a:r>
              <a:rPr lang="en-US" sz="1400" dirty="0">
                <a:cs typeface="Arial"/>
              </a:rPr>
              <a:t>like zoning issues, environmental studies, complex regulations, and appeals are also significant obstacles to capacity deployment.</a:t>
            </a:r>
            <a:endParaRPr lang="en-US" sz="1400" b="1" dirty="0">
              <a:cs typeface="Arial"/>
            </a:endParaRPr>
          </a:p>
          <a:p>
            <a:pPr lvl="1">
              <a:spcBef>
                <a:spcPts val="300"/>
              </a:spcBef>
            </a:pPr>
            <a:r>
              <a:rPr lang="en-US" sz="1200" b="1" dirty="0"/>
              <a:t>The United States </a:t>
            </a:r>
            <a:r>
              <a:rPr lang="en-US" sz="1200" dirty="0"/>
              <a:t>proposed the </a:t>
            </a:r>
            <a:r>
              <a:rPr lang="en-US" sz="1200" b="1" dirty="0"/>
              <a:t>Bipartisan Permitting Reform Implementation </a:t>
            </a:r>
            <a:r>
              <a:rPr lang="en-US" sz="1200" dirty="0"/>
              <a:t>rule in the summer of 2023 to speed up environmental assessments.</a:t>
            </a:r>
          </a:p>
          <a:p>
            <a:pPr lvl="1">
              <a:spcBef>
                <a:spcPts val="300"/>
              </a:spcBef>
            </a:pPr>
            <a:r>
              <a:rPr lang="en-US" sz="1200" b="1" dirty="0"/>
              <a:t>The EU </a:t>
            </a:r>
            <a:r>
              <a:rPr lang="en-US" sz="1200" dirty="0"/>
              <a:t>updated its </a:t>
            </a:r>
            <a:r>
              <a:rPr lang="en-US" sz="1200" b="1" dirty="0"/>
              <a:t>Renewable Energy Directive </a:t>
            </a:r>
            <a:r>
              <a:rPr lang="en-US" sz="1200" dirty="0"/>
              <a:t>to make permitting easier and appealing harder.</a:t>
            </a:r>
          </a:p>
        </p:txBody>
      </p:sp>
    </p:spTree>
    <p:custDataLst>
      <p:tags r:id="rId1"/>
    </p:custDataLst>
    <p:extLst>
      <p:ext uri="{BB962C8B-B14F-4D97-AF65-F5344CB8AC3E}">
        <p14:creationId xmlns:p14="http://schemas.microsoft.com/office/powerpoint/2010/main" val="1953679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58742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360" imgH="360" progId="TCLayout.ActiveDocument.1">
                  <p:embed/>
                </p:oleObj>
              </mc:Choice>
              <mc:Fallback>
                <p:oleObj name="think-cell Slide" r:id="rId65" imgW="360" imgH="360" progId="TCLayout.ActiveDocument.1">
                  <p:embed/>
                  <p:pic>
                    <p:nvPicPr>
                      <p:cNvPr id="7" name="think-cell data - do not delete" hidden="1"/>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Interconnection delay is one of the main obstacles preventing new solar capacity coming online</a:t>
            </a:r>
          </a:p>
        </p:txBody>
      </p:sp>
      <p:graphicFrame>
        <p:nvGraphicFramePr>
          <p:cNvPr id="4" name="Chart 3">
            <a:extLst>
              <a:ext uri="{FF2B5EF4-FFF2-40B4-BE49-F238E27FC236}">
                <a16:creationId xmlns:a16="http://schemas.microsoft.com/office/drawing/2014/main" id="{6D34E4CD-0E5B-3A53-7E3C-A658B159F80D}"/>
              </a:ext>
            </a:extLst>
          </p:cNvPr>
          <p:cNvGraphicFramePr/>
          <p:nvPr>
            <p:custDataLst>
              <p:tags r:id="rId3"/>
            </p:custDataLst>
            <p:extLst>
              <p:ext uri="{D42A27DB-BD31-4B8C-83A1-F6EECF244321}">
                <p14:modId xmlns:p14="http://schemas.microsoft.com/office/powerpoint/2010/main" val="4091201832"/>
              </p:ext>
            </p:extLst>
          </p:nvPr>
        </p:nvGraphicFramePr>
        <p:xfrm>
          <a:off x="698500" y="2192338"/>
          <a:ext cx="7221538" cy="3594100"/>
        </p:xfrm>
        <a:graphic>
          <a:graphicData uri="http://schemas.openxmlformats.org/drawingml/2006/chart">
            <c:chart xmlns:c="http://schemas.openxmlformats.org/drawingml/2006/chart" xmlns:r="http://schemas.openxmlformats.org/officeDocument/2006/relationships" r:id="rId67"/>
          </a:graphicData>
        </a:graphic>
      </p:graphicFrame>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27038" y="5184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446B18A-41ED-4D30-AFB8-F08A29016B1A}" type="datetime'''''''''1''''00'''''''''''''''''''''''''''''''''''''''''''''">
              <a:rPr lang="en-US" altLang="en-US" sz="1200" smtClean="0"/>
              <a:pPr marL="0" lvl="0" indent="0" algn="r">
                <a:spcBef>
                  <a:spcPct val="0"/>
                </a:spcBef>
                <a:spcAft>
                  <a:spcPct val="0"/>
                </a:spcAft>
                <a:buNone/>
              </a:pPr>
              <a:t>100</a:t>
            </a:fld>
            <a:endParaRPr lang="en-US" sz="1200" dirty="0"/>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27038" y="47561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31861A-A802-403B-8A34-5C7AD70E01E3}" type="datetime'2''''''''''''''0''''''0'''''''''''''''''''">
              <a:rPr lang="en-US" altLang="en-US" sz="1200" smtClean="0"/>
              <a:pPr marL="0" lvl="0" indent="0" algn="r">
                <a:spcBef>
                  <a:spcPct val="0"/>
                </a:spcBef>
                <a:spcAft>
                  <a:spcPct val="0"/>
                </a:spcAft>
                <a:buNone/>
              </a:pPr>
              <a:t>200</a:t>
            </a:fld>
            <a:endParaRPr lang="en-US" sz="1200" dirty="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27038" y="43275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451316-E9AF-4A76-AEA5-2291C3DFD354}" type="datetime'''''''''''''3''''0''''''''''''''''''''''''''''''''''''''''0'''">
              <a:rPr lang="en-US" altLang="en-US" sz="1200" smtClean="0"/>
              <a:pPr marL="0" lvl="0" indent="0" algn="r">
                <a:spcBef>
                  <a:spcPct val="0"/>
                </a:spcBef>
                <a:spcAft>
                  <a:spcPct val="0"/>
                </a:spcAft>
                <a:buNone/>
              </a:pPr>
              <a:t>300</a:t>
            </a:fld>
            <a:endParaRPr lang="en-US" sz="1200" dirty="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27038" y="38989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87F3B8-75EB-49A4-B45C-0FBDBEB6A264}" type="datetime'''''''''''4''0''''''''''''''''''''''''''''''0'''''">
              <a:rPr lang="en-US" altLang="en-US" sz="1200" smtClean="0"/>
              <a:pPr marL="0" lvl="0" indent="0" algn="r">
                <a:spcBef>
                  <a:spcPct val="0"/>
                </a:spcBef>
                <a:spcAft>
                  <a:spcPct val="0"/>
                </a:spcAft>
                <a:buNone/>
              </a:pPr>
              <a:t>400</a:t>
            </a:fld>
            <a:endParaRPr lang="en-US" sz="1200" dirty="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27038" y="34702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FF68BEA-47B4-4D59-B271-EE154B5C9D11}" type="datetime'''''''''''5''''''''''0''''''0'''''''''''''''''''''">
              <a:rPr lang="en-US" altLang="en-US" sz="1200" smtClean="0"/>
              <a:pPr marL="0" lvl="0" indent="0" algn="r">
                <a:spcBef>
                  <a:spcPct val="0"/>
                </a:spcBef>
                <a:spcAft>
                  <a:spcPct val="0"/>
                </a:spcAft>
                <a:buNone/>
              </a:pPr>
              <a:t>500</a:t>
            </a:fld>
            <a:endParaRPr lang="en-US" sz="1200" dirty="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7038" y="30416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D9095DE-3C85-4CB9-AC48-1320DD4BA2F2}" type="datetime'''''''''''''''60''0'''''''''''''''''''''">
              <a:rPr lang="en-US" altLang="en-US" sz="1200" smtClean="0"/>
              <a:pPr marL="0" lvl="0" indent="0" algn="r">
                <a:spcBef>
                  <a:spcPct val="0"/>
                </a:spcBef>
                <a:spcAft>
                  <a:spcPct val="0"/>
                </a:spcAft>
                <a:buNone/>
              </a:pPr>
              <a:t>600</a:t>
            </a:fld>
            <a:endParaRPr lang="en-US" sz="1200" dirty="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7038" y="26130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B1A960-5EFC-43B1-AE90-4CB3B3F8DD9E}" type="datetime'''7''''''''''''''0''''''''''''''''''''''''''''0'''">
              <a:rPr lang="en-US" altLang="en-US" sz="1200" smtClean="0"/>
              <a:pPr marL="0" lvl="0" indent="0" algn="r">
                <a:spcBef>
                  <a:spcPct val="0"/>
                </a:spcBef>
                <a:spcAft>
                  <a:spcPct val="0"/>
                </a:spcAft>
                <a:buNone/>
              </a:pPr>
              <a:t>700</a:t>
            </a:fld>
            <a:endParaRPr lang="en-US" sz="1200" dirty="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27038" y="21844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2A8D3D6-F1DD-4391-B66D-6678867257FC}" type="datetime'''''''''''''''8''''''''''''''''''''''''''''''''''''00'''">
              <a:rPr lang="en-US" altLang="en-US" sz="1200" smtClean="0"/>
              <a:pPr marL="0" lvl="0" indent="0" algn="r">
                <a:spcBef>
                  <a:spcPct val="0"/>
                </a:spcBef>
                <a:spcAft>
                  <a:spcPct val="0"/>
                </a:spcAft>
                <a:buNone/>
              </a:pPr>
              <a:t>800</a:t>
            </a:fld>
            <a:endParaRPr lang="en-US" sz="1200" dirty="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595313" y="56134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2EECCD9-A7E2-42F6-A431-4D21AE58573B}" type="datetime'''''''''''''''''''''''''''''''''''''''''''''''0'''''''''''''">
              <a:rPr lang="en-US" altLang="en-US" sz="1200" smtClean="0"/>
              <a:pPr marL="0" lvl="0" indent="0" algn="r">
                <a:spcBef>
                  <a:spcPct val="0"/>
                </a:spcBef>
                <a:spcAft>
                  <a:spcPct val="0"/>
                </a:spcAft>
                <a:buNone/>
              </a:pPr>
              <a:t>0</a:t>
            </a:fld>
            <a:endParaRPr lang="en-US" sz="1200" dirty="0"/>
          </a:p>
        </p:txBody>
      </p:sp>
      <p:sp>
        <p:nvSpPr>
          <p:cNvPr id="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8255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9DB2D9-E0CD-4003-9DC4-1187BA3DA7AB}" type="datetime'2''''''''''''''0''''''''''''''''''''''''''''07'''''">
              <a:rPr lang="en-US" altLang="en-US" sz="1200" smtClean="0"/>
              <a:pPr/>
              <a:t>2007</a:t>
            </a:fld>
            <a:endParaRPr lang="en-US" sz="1200" dirty="0"/>
          </a:p>
        </p:txBody>
      </p:sp>
      <p:sp>
        <p:nvSpPr>
          <p:cNvPr id="1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2668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A4B9C19-4E6E-4E76-A3D2-66E6AC20534C}" type="datetime'''''''''''''''''2''''''0''''''''''''''''''''''''''0''8'''">
              <a:rPr lang="en-US" altLang="en-US" sz="1200" smtClean="0"/>
              <a:pPr/>
              <a:t>2008</a:t>
            </a:fld>
            <a:endParaRPr lang="en-US" sz="1200" dirty="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17081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0E97A9-3D1B-48B3-83C3-989637683137}" type="datetime'2''''0''''''''''''''''''''''''''''''0''''''''''''9'''''">
              <a:rPr lang="en-US" altLang="en-US" sz="1200" smtClean="0"/>
              <a:pPr/>
              <a:t>2009</a:t>
            </a:fld>
            <a:endParaRPr lang="en-US" sz="1200" dirty="0"/>
          </a:p>
        </p:txBody>
      </p:sp>
      <p:sp>
        <p:nvSpPr>
          <p:cNvPr id="3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1478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8F6B656-7CA6-4EF0-A7B4-CF77E1A2828F}" type="datetime'''2''''''''01''0'''''''''''''">
              <a:rPr lang="en-US" altLang="en-US" sz="1200" smtClean="0"/>
              <a:pPr/>
              <a:t>2010</a:t>
            </a:fld>
            <a:endParaRPr lang="en-US" sz="1200" dirty="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595563" y="5754688"/>
            <a:ext cx="338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5068014-CBA4-4880-B7CB-4105AC5B9E0B}" type="datetime'2''''''''''''''0''''''1''''''''''''1'''">
              <a:rPr lang="en-US" altLang="en-US" sz="1200" smtClean="0"/>
              <a:pPr/>
              <a:t>2011</a:t>
            </a:fld>
            <a:endParaRPr lang="en-US" sz="1200" dirty="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03053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7749F1-DFA4-47A2-B01D-4032B3C1E640}" type="datetime'''''''''''''2''''''''''''''''''''0''''1''''2'">
              <a:rPr lang="en-US" altLang="en-US" sz="1200" smtClean="0"/>
              <a:pPr/>
              <a:t>2012</a:t>
            </a:fld>
            <a:endParaRPr lang="en-US" sz="1200" dirty="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47186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6C5C2A-88B6-4CB6-B78B-198AD7C262B0}" type="datetime'''2''''''''''''''''''''''0''''''''''''''''''1''''''3'''''''">
              <a:rPr lang="en-US" altLang="en-US" sz="1200" smtClean="0"/>
              <a:pPr/>
              <a:t>2013</a:t>
            </a:fld>
            <a:endParaRPr lang="en-US" sz="1200" dirty="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131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7CAF0-2773-4241-A795-839C6CFDB152}" type="datetime'2''''0''''''''''''1''''''''''4'''">
              <a:rPr lang="en-US" altLang="en-US" sz="1200" smtClean="0"/>
              <a:pPr/>
              <a:t>2014</a:t>
            </a:fld>
            <a:endParaRPr lang="en-US" sz="1200" dirty="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35451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1DD0FD-AC4C-4433-9965-F75911E7617E}" type="datetime'''''''''''''''''''''''''''''''''2015'''''''''''''''''''''''">
              <a:rPr lang="en-US" altLang="en-US" sz="1200" smtClean="0"/>
              <a:pPr/>
              <a:t>2015</a:t>
            </a:fld>
            <a:endParaRPr lang="en-US" sz="1200" dirty="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47942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FE5AB7-88E9-43E1-A1BA-C0465E18BCF5}" type="datetime'''''''''''''''''''2''''''0''''1''''''6'''''''''''''''''''">
              <a:rPr lang="en-US" altLang="en-US" sz="1200" smtClean="0"/>
              <a:pPr/>
              <a:t>2016</a:t>
            </a:fld>
            <a:endParaRPr lang="en-US" sz="1200" dirty="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52355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930EDB-25A0-496F-8472-428BAC853674}" type="datetime'''''''''''''2''''''''''''''''0''''''''''17'''''">
              <a:rPr lang="en-US" altLang="en-US" sz="1200" smtClean="0"/>
              <a:pPr/>
              <a:t>2017</a:t>
            </a:fld>
            <a:endParaRPr lang="en-US" sz="1200" dirty="0"/>
          </a:p>
        </p:txBody>
      </p:sp>
      <p:sp>
        <p:nvSpPr>
          <p:cNvPr id="318"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427038" y="1879600"/>
            <a:ext cx="5037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Total capacity in the US interconnection queue at the end of each year (in GW)</a:t>
            </a:r>
            <a:endParaRPr lang="en-US" sz="1200" dirty="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1182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1A057D-3A73-4C63-8ADB-07CB10713ADD}" type="datetime'''''2''''''01''''''''9'''''''''''''''''''''''''">
              <a:rPr lang="en-US" altLang="en-US" sz="1200" smtClean="0"/>
              <a:pPr/>
              <a:t>2019</a:t>
            </a:fld>
            <a:endParaRPr lang="en-US" sz="1200" dirty="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5595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1DA29F3-7526-4C82-A0ED-9395F30E6AD0}" type="datetime'''2''0''''''''''''''''20'''''''''''''''''''''''''''''''">
              <a:rPr lang="en-US" altLang="en-US" sz="1200" smtClean="0"/>
              <a:pPr/>
              <a:t>2020</a:t>
            </a:fld>
            <a:endParaRPr lang="en-US" sz="1200" dirty="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9992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6185625-934C-4668-8C57-90BA209A7ECC}" type="datetime'''''''''''''''''2''''0''''''2''''''''1'''''''''''''''''''">
              <a:rPr lang="en-US" altLang="en-US" sz="1200" smtClean="0"/>
              <a:pPr/>
              <a:t>2021</a:t>
            </a:fld>
            <a:endParaRPr lang="en-US" sz="1200" dirty="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744061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712463E-6EC6-480B-970B-AF4FACA83298}" type="datetime'''''''''''''''''''''''''2''''''0''''''2''''''''''''2'">
              <a:rPr lang="en-US" altLang="en-US" sz="1200" smtClean="0"/>
              <a:pPr/>
              <a:t>2022</a:t>
            </a:fld>
            <a:endParaRPr lang="en-US" sz="1200" dirty="0"/>
          </a:p>
        </p:txBody>
      </p:sp>
      <p:sp useBgFill="1">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852488" y="438943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A64014-27AE-44DA-96CC-913BE99CC241}" type="datetime'''''''''''''''''2''5''''8'''''''''''''">
              <a:rPr lang="en-US" altLang="en-US" sz="1200" smtClean="0"/>
              <a:pPr/>
              <a:t>258</a:t>
            </a:fld>
            <a:endParaRPr lang="en-US" sz="1200" dirty="0"/>
          </a:p>
        </p:txBody>
      </p:sp>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1293813" y="46355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B36D0E-CC60-4844-875E-6415240E5437}" type="datetime'''''2''''''''''''''''''0''''''''''''''''''1'''''''''''''''''">
              <a:rPr lang="en-US" altLang="en-US" sz="1200" smtClean="0"/>
              <a:pPr/>
              <a:t>201</a:t>
            </a:fld>
            <a:endParaRPr lang="en-US" sz="1200" dirty="0"/>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1739900" y="5022850"/>
            <a:ext cx="285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601A775-99A5-4DBD-B931-6BA71742151B}" type="datetime'''''''''''''''1''''''''1''''''''0'''''''''''''''''''''">
              <a:rPr lang="en-US" altLang="en-US" sz="1200" smtClean="0"/>
              <a:pPr/>
              <a:t>110</a:t>
            </a:fld>
            <a:endParaRPr lang="en-US" sz="1200" dirty="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2179638" y="5002213"/>
            <a:ext cx="285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0D0BF5E-B2F8-4330-B061-6A7F37162F61}" type="datetime'''''''''1''1''''''''''''''''''''''''''''''''5'''''''''''">
              <a:rPr lang="en-US" altLang="en-US" sz="1200" smtClean="0"/>
              <a:pPr/>
              <a:t>115</a:t>
            </a:fld>
            <a:endParaRPr lang="en-US" sz="1200" dirty="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2616200" y="495617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EBC014-DA84-4EA0-9D77-1BCC06248E72}" type="datetime'''''''''12''''''6'''''">
              <a:rPr lang="en-US" altLang="en-US" sz="1200" smtClean="0"/>
              <a:pPr/>
              <a:t>126</a:t>
            </a:fld>
            <a:endParaRPr lang="en-US" sz="1200" dirty="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3098800" y="5087938"/>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246188-837D-48C4-B533-4F8000D3C5E2}" type="datetime'''''''9''''''''''5'''''''''''''''">
              <a:rPr lang="en-US" altLang="en-US" sz="1200" smtClean="0"/>
              <a:pPr/>
              <a:t>95</a:t>
            </a:fld>
            <a:endParaRPr lang="en-US" sz="1200" dirty="0"/>
          </a:p>
        </p:txBody>
      </p:sp>
      <p:sp useBgFill="1">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3540125" y="5162550"/>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32A392A-9575-4A7B-BD82-C889665D4043}" type="datetime'''''''78'''''''''''''''''''''''''''''''">
              <a:rPr lang="en-US" altLang="en-US" sz="1200" smtClean="0"/>
              <a:pPr/>
              <a:t>78</a:t>
            </a:fld>
            <a:endParaRPr lang="en-US" sz="1200" dirty="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3940175" y="495141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DBACF4-261B-4EEC-AA0A-7B19752BA9F9}" type="datetime'''''''''1''''''''''''''''''''''''''''''2''''''''7'''">
              <a:rPr lang="en-US" altLang="en-US" sz="1200" smtClean="0"/>
              <a:pPr/>
              <a:t>127</a:t>
            </a:fld>
            <a:endParaRPr lang="en-US" sz="1200" dirty="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4381500" y="49117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F0A5F1-CF23-4244-878E-44F6A6A0880A}" type="datetime'''''''''''''''''''1''''''''''''''''''''''36'''''''''''">
              <a:rPr lang="en-US" altLang="en-US" sz="1200" smtClean="0"/>
              <a:pPr/>
              <a:t>136</a:t>
            </a:fld>
            <a:endParaRPr lang="en-US" sz="1200" dirty="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4821238" y="463073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5334BCE-900F-41E3-BD47-F3E13580E9F6}" type="datetime'''''''''''''''''''''''2''''''''''''''0''''2'">
              <a:rPr lang="en-US" altLang="en-US" sz="1200" smtClean="0"/>
              <a:pPr/>
              <a:t>202</a:t>
            </a:fld>
            <a:endParaRPr lang="en-US" sz="1200" dirty="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262563" y="44958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DCD528-7EC0-44A2-8065-EDB86DCA1C7C}" type="datetime'''''''''''''''''''''''''''''''23''''4'''''''''''">
              <a:rPr lang="en-US" altLang="en-US" sz="1200" smtClean="0"/>
              <a:pPr/>
              <a:t>234</a:t>
            </a:fld>
            <a:endParaRPr lang="en-US" sz="1200" dirty="0"/>
          </a:p>
        </p:txBody>
      </p:sp>
      <p:sp useBgFill="1">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703888" y="4310063"/>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3180E95-8058-47B9-9695-CF2818FB2D5F}" type="datetime'''2''''''7''''''''''''''''''''''''''''''''''''''''''''''7'">
              <a:rPr lang="en-US" altLang="en-US" sz="1200" smtClean="0"/>
              <a:pPr/>
              <a:t>277</a:t>
            </a:fld>
            <a:endParaRPr lang="en-US" sz="1200" dirty="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6145213" y="423068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5A6BF1-E964-4E5C-9118-7871C139105F}" type="datetime'2''''''''9''''''''''''5'''''''''''''''''''''''">
              <a:rPr lang="en-US" altLang="en-US" sz="1200" smtClean="0"/>
              <a:pPr/>
              <a:t>295</a:t>
            </a:fld>
            <a:endParaRPr lang="en-US" sz="1200" dirty="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6586538" y="40052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F930B19-2342-4AE6-88CE-8D1593CE8885}" type="datetime'''''3''''''''''''''''''4''''8'''''''''''">
              <a:rPr lang="en-US" altLang="en-US" sz="1200" smtClean="0"/>
              <a:pPr/>
              <a:t>348</a:t>
            </a:fld>
            <a:endParaRPr lang="en-US" sz="1200" dirty="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7026275" y="29384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1FF2E3-FC8C-403F-B983-8ADDDFF8EA0B}" type="datetime'''''''''5''9''7'''''''''''''''''''''''''''''''''''''''''''''">
              <a:rPr lang="en-US" altLang="en-US" sz="1200" smtClean="0"/>
              <a:pPr/>
              <a:t>597</a:t>
            </a:fld>
            <a:endParaRPr lang="en-US" sz="1200" dirty="0"/>
          </a:p>
        </p:txBody>
      </p:sp>
      <p:sp useBgFill="1">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gray">
          <a:xfrm>
            <a:off x="7467600" y="224472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73AF66-673F-44F4-9026-4056C590275E}" type="datetime'''''7''''''''''''''''''''''''''''''''5''''''8'''">
              <a:rPr lang="en-US" altLang="en-US" sz="1200" smtClean="0"/>
              <a:pPr/>
              <a:t>758</a:t>
            </a:fld>
            <a:endParaRPr lang="en-US" sz="1200" dirty="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6769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30B442-B8DD-42FA-B451-EA0EB03870E1}" type="datetime'''''''''''''''''''''''2''''''''0''''''''1''''''''''''''8'">
              <a:rPr lang="en-US" altLang="en-US" sz="1200" smtClean="0"/>
              <a:pPr/>
              <a:t>2018</a:t>
            </a:fld>
            <a:endParaRPr lang="en-US" sz="1200" dirty="0"/>
          </a:p>
        </p:txBody>
      </p:sp>
      <p:grpSp>
        <p:nvGrpSpPr>
          <p:cNvPr id="27" name="btfpColumnHeaderBox398692"/>
          <p:cNvGrpSpPr/>
          <p:nvPr>
            <p:custDataLst>
              <p:tags r:id="rId46"/>
            </p:custDataLst>
          </p:nvPr>
        </p:nvGrpSpPr>
        <p:grpSpPr>
          <a:xfrm>
            <a:off x="330200" y="1554480"/>
            <a:ext cx="7507288" cy="315913"/>
            <a:chOff x="330200" y="5280152"/>
            <a:chExt cx="3483504" cy="315913"/>
          </a:xfrm>
        </p:grpSpPr>
        <p:sp>
          <p:nvSpPr>
            <p:cNvPr id="25" name="btfpColumnHeaderBoxText398692"/>
            <p:cNvSpPr txBox="1"/>
            <p:nvPr/>
          </p:nvSpPr>
          <p:spPr bwMode="gray">
            <a:xfrm>
              <a:off x="330200" y="5280152"/>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Solar and energy storage make up 80% of US interconnection queue in 2022</a:t>
              </a:r>
            </a:p>
          </p:txBody>
        </p:sp>
        <p:cxnSp>
          <p:nvCxnSpPr>
            <p:cNvPr id="26" name="btfpColumnHeaderBoxLine398692"/>
            <p:cNvCxnSpPr/>
            <p:nvPr/>
          </p:nvCxnSpPr>
          <p:spPr bwMode="gray">
            <a:xfrm>
              <a:off x="330200" y="5581904"/>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bwMode="gray">
          <a:xfrm>
            <a:off x="781050" y="2414588"/>
            <a:ext cx="2957513" cy="10334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14" name="Rectangle 313"/>
          <p:cNvSpPr/>
          <p:nvPr>
            <p:custDataLst>
              <p:tags r:id="rId47"/>
            </p:custDataLst>
          </p:nvPr>
        </p:nvSpPr>
        <p:spPr bwMode="auto">
          <a:xfrm>
            <a:off x="781050" y="2444750"/>
            <a:ext cx="2957513"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4" name="Rectangle 283"/>
          <p:cNvSpPr/>
          <p:nvPr>
            <p:custDataLst>
              <p:tags r:id="rId48"/>
            </p:custDataLst>
          </p:nvPr>
        </p:nvSpPr>
        <p:spPr bwMode="auto">
          <a:xfrm>
            <a:off x="841375" y="2509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90" name="Rectangle 289"/>
          <p:cNvSpPr/>
          <p:nvPr>
            <p:custDataLst>
              <p:tags r:id="rId49"/>
            </p:custDataLst>
          </p:nvPr>
        </p:nvSpPr>
        <p:spPr bwMode="auto">
          <a:xfrm>
            <a:off x="2890838" y="2976563"/>
            <a:ext cx="214313" cy="160338"/>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5" name="Rectangle 284"/>
          <p:cNvSpPr/>
          <p:nvPr>
            <p:custDataLst>
              <p:tags r:id="rId50"/>
            </p:custDataLst>
          </p:nvPr>
        </p:nvSpPr>
        <p:spPr bwMode="auto">
          <a:xfrm>
            <a:off x="841375" y="2743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9" name="Rectangle 288"/>
          <p:cNvSpPr/>
          <p:nvPr>
            <p:custDataLst>
              <p:tags r:id="rId51"/>
            </p:custDataLst>
          </p:nvPr>
        </p:nvSpPr>
        <p:spPr bwMode="auto">
          <a:xfrm>
            <a:off x="2890838" y="2743200"/>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6" name="Rectangle 285"/>
          <p:cNvSpPr/>
          <p:nvPr>
            <p:custDataLst>
              <p:tags r:id="rId52"/>
            </p:custDataLst>
          </p:nvPr>
        </p:nvSpPr>
        <p:spPr bwMode="auto">
          <a:xfrm>
            <a:off x="841375" y="2976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8" name="Rectangle 287"/>
          <p:cNvSpPr/>
          <p:nvPr>
            <p:custDataLst>
              <p:tags r:id="rId53"/>
            </p:custDataLst>
          </p:nvPr>
        </p:nvSpPr>
        <p:spPr bwMode="auto">
          <a:xfrm>
            <a:off x="2890838" y="250983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7" name="Rectangle 286"/>
          <p:cNvSpPr/>
          <p:nvPr>
            <p:custDataLst>
              <p:tags r:id="rId54"/>
            </p:custDataLst>
          </p:nvPr>
        </p:nvSpPr>
        <p:spPr bwMode="auto">
          <a:xfrm>
            <a:off x="841375" y="3209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2"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3155950" y="2505075"/>
            <a:ext cx="311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A811C0-5543-4D95-9D7E-6BAADB95E22A}" type="datetime'''''''''''''''''''C''''''''''''''o''''''''a''l'''''''''">
              <a:rPr lang="en-US" altLang="en-US" sz="1200" smtClean="0"/>
              <a:pPr marL="0" lvl="0" indent="0">
                <a:spcBef>
                  <a:spcPct val="0"/>
                </a:spcBef>
                <a:spcAft>
                  <a:spcPct val="0"/>
                </a:spcAft>
                <a:buNone/>
              </a:pPr>
              <a:t>Coal</a:t>
            </a:fld>
            <a:endParaRPr lang="en-US" sz="1200" dirty="0"/>
          </a:p>
        </p:txBody>
      </p:sp>
      <p:sp>
        <p:nvSpPr>
          <p:cNvPr id="281"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1106488" y="3205163"/>
            <a:ext cx="1682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dirty="0"/>
              <a:t>Batteries, other storage</a:t>
            </a:r>
            <a:endParaRPr lang="en-US" sz="1200" dirty="0"/>
          </a:p>
        </p:txBody>
      </p:sp>
      <p:sp>
        <p:nvSpPr>
          <p:cNvPr id="280"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3155950" y="2738438"/>
            <a:ext cx="279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6565FE5-CE89-41E8-A1A9-6C171B55931E}" type="datetime'''''G''a''''''''''''''s'''''''''''''''''''''''''''''''''''''''">
              <a:rPr lang="en-US" altLang="en-US" sz="1200" smtClean="0"/>
              <a:pPr marL="0" lvl="0" indent="0">
                <a:spcBef>
                  <a:spcPct val="0"/>
                </a:spcBef>
                <a:spcAft>
                  <a:spcPct val="0"/>
                </a:spcAft>
                <a:buNone/>
              </a:pPr>
              <a:t>Gas</a:t>
            </a:fld>
            <a:endParaRPr lang="en-US" sz="1200" dirty="0"/>
          </a:p>
        </p:txBody>
      </p:sp>
      <p:sp>
        <p:nvSpPr>
          <p:cNvPr id="278"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1106488" y="2971800"/>
            <a:ext cx="11985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D38C70A-B341-4339-94B9-6AD2A693DA2D}" type="datetime'''''''Ot''he''''r r''''en''''''e''wa''''''''''''bl''''e''s'''">
              <a:rPr lang="en-US" altLang="en-US" sz="1200" smtClean="0"/>
              <a:pPr marL="0" lvl="0" indent="0">
                <a:spcBef>
                  <a:spcPct val="0"/>
                </a:spcBef>
                <a:spcAft>
                  <a:spcPct val="0"/>
                </a:spcAft>
                <a:buNone/>
              </a:pPr>
              <a:t>Other renewables</a:t>
            </a:fld>
            <a:endParaRPr lang="en-US" sz="1200" dirty="0"/>
          </a:p>
        </p:txBody>
      </p:sp>
      <p:sp>
        <p:nvSpPr>
          <p:cNvPr id="279"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3155950" y="2971800"/>
            <a:ext cx="522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368D5DF-439E-4B85-9D40-CAF8CF5DC354}" type="datetime'''''''''''''''''''''''''''''''''''N''''''uc''le''''ar'">
              <a:rPr lang="en-US" altLang="en-US" sz="1200" smtClean="0"/>
              <a:pPr marL="0" lvl="0" indent="0">
                <a:spcBef>
                  <a:spcPct val="0"/>
                </a:spcBef>
                <a:spcAft>
                  <a:spcPct val="0"/>
                </a:spcAft>
                <a:buNone/>
              </a:pPr>
              <a:t>Nuclear</a:t>
            </a:fld>
            <a:endParaRPr lang="en-US" sz="1200" dirty="0"/>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1106488" y="2738438"/>
            <a:ext cx="346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EAF262-04CE-408E-ACCD-334385967545}" type="datetime'''Win''''''''''''''''''''''''''''''''''d'''''">
              <a:rPr lang="en-US" altLang="en-US" sz="1200" smtClean="0"/>
              <a:pPr marL="0" lvl="0" indent="0">
                <a:spcBef>
                  <a:spcPct val="0"/>
                </a:spcBef>
                <a:spcAft>
                  <a:spcPct val="0"/>
                </a:spcAft>
                <a:buNone/>
              </a:pPr>
              <a:t>Wind</a:t>
            </a:fld>
            <a:endParaRPr lang="en-US" sz="1200" dirty="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1106488" y="2505075"/>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F52F5B7-2DC9-47FF-A622-08D29B2E4EB8}" type="datetime'S''''''''''''''''o''''''''l''''a''''''r'''''">
              <a:rPr lang="en-US" altLang="en-US" sz="1200" smtClean="0"/>
              <a:pPr marL="0" lvl="0" indent="0">
                <a:spcBef>
                  <a:spcPct val="0"/>
                </a:spcBef>
                <a:spcAft>
                  <a:spcPct val="0"/>
                </a:spcAft>
                <a:buNone/>
              </a:pPr>
              <a:t>Solar</a:t>
            </a:fld>
            <a:endParaRPr lang="en-US" sz="1200" dirty="0"/>
          </a:p>
        </p:txBody>
      </p:sp>
      <p:sp>
        <p:nvSpPr>
          <p:cNvPr id="348" name="btfpNotesBox707992"/>
          <p:cNvSpPr txBox="1"/>
          <p:nvPr>
            <p:custDataLst>
              <p:tags r:id="rId62"/>
            </p:custDataLst>
          </p:nvPr>
        </p:nvSpPr>
        <p:spPr bwMode="gray">
          <a:xfrm>
            <a:off x="330199" y="6149657"/>
            <a:ext cx="115316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Other renewables include geothermal; hydro; solar and wind; solar, wind, and battery; unknown and other. Sources: </a:t>
            </a:r>
            <a:r>
              <a:rPr lang="en-US" sz="800" dirty="0">
                <a:solidFill>
                  <a:srgbClr val="000000"/>
                </a:solidFill>
                <a:hlinkClick r:id="rId68"/>
              </a:rPr>
              <a:t>Berkeley Lab, Capacity in Interconnection queues</a:t>
            </a:r>
            <a:r>
              <a:rPr lang="en-US" sz="800" dirty="0">
                <a:solidFill>
                  <a:srgbClr val="000000"/>
                </a:solidFill>
              </a:rPr>
              <a:t>;</a:t>
            </a:r>
            <a:br>
              <a:rPr lang="en-US" sz="800" dirty="0">
                <a:solidFill>
                  <a:srgbClr val="000000"/>
                </a:solidFill>
              </a:rPr>
            </a:br>
            <a:r>
              <a:rPr lang="en-US" sz="800" dirty="0">
                <a:solidFill>
                  <a:srgbClr val="000000"/>
                </a:solidFill>
                <a:hlinkClick r:id="rId69"/>
              </a:rPr>
              <a:t>FERC, FERC Transmission Reform</a:t>
            </a:r>
            <a:r>
              <a:rPr lang="en-US" sz="800" dirty="0">
                <a:solidFill>
                  <a:srgbClr val="000000"/>
                </a:solidFill>
              </a:rPr>
              <a:t>; </a:t>
            </a:r>
            <a:r>
              <a:rPr lang="en-US" sz="800" dirty="0">
                <a:solidFill>
                  <a:srgbClr val="000000"/>
                </a:solidFill>
                <a:hlinkClick r:id="rId70"/>
              </a:rPr>
              <a:t>US DOE, Tackling High Costs and Long Delays for Clean Energy Interconnection</a:t>
            </a:r>
            <a:r>
              <a:rPr lang="en-US" sz="800" dirty="0">
                <a:solidFill>
                  <a:srgbClr val="000000"/>
                </a:solidFill>
              </a:rPr>
              <a:t>; </a:t>
            </a:r>
            <a:r>
              <a:rPr lang="en-US" sz="800" dirty="0">
                <a:solidFill>
                  <a:srgbClr val="000000"/>
                </a:solidFill>
                <a:hlinkClick r:id="rId71"/>
              </a:rPr>
              <a:t>RES Policy Monitoring Database, Barriers and Best,</a:t>
            </a:r>
            <a:br>
              <a:rPr lang="en-US" sz="800" dirty="0">
                <a:solidFill>
                  <a:srgbClr val="000000"/>
                </a:solidFill>
                <a:hlinkClick r:id="rId71"/>
              </a:rPr>
            </a:br>
            <a:r>
              <a:rPr lang="en-US" sz="800" dirty="0">
                <a:solidFill>
                  <a:srgbClr val="000000"/>
                </a:solidFill>
                <a:hlinkClick r:id="rId71"/>
              </a:rPr>
              <a:t>Practices for Wind and Solar Electricity in the EU27 and UK</a:t>
            </a:r>
            <a:endParaRPr lang="en-US" sz="800" dirty="0">
              <a:solidFill>
                <a:srgbClr val="000000"/>
              </a:solidFill>
            </a:endParaRP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72"/>
              </a:rPr>
              <a:t>Gernot Wagner</a:t>
            </a:r>
            <a:r>
              <a:rPr lang="en-US" sz="800" dirty="0">
                <a:solidFill>
                  <a:srgbClr val="000000"/>
                </a:solidFill>
              </a:rPr>
              <a:t> (23 September 2024); share/adapt </a:t>
            </a:r>
            <a:r>
              <a:rPr lang="en-US" sz="800" dirty="0">
                <a:solidFill>
                  <a:srgbClr val="000000"/>
                </a:solidFill>
                <a:hlinkClick r:id="rId73"/>
              </a:rPr>
              <a:t>with attribution</a:t>
            </a:r>
            <a:r>
              <a:rPr lang="en-US" sz="800" dirty="0">
                <a:solidFill>
                  <a:srgbClr val="000000"/>
                </a:solidFill>
              </a:rPr>
              <a:t>. Contact: </a:t>
            </a:r>
            <a:r>
              <a:rPr lang="en-US" sz="800" dirty="0">
                <a:solidFill>
                  <a:srgbClr val="000000"/>
                </a:solidFill>
                <a:hlinkClick r:id="rId74"/>
              </a:rPr>
              <a:t>gwagner@columbia.edu</a:t>
            </a:r>
            <a:r>
              <a:rPr lang="en-US" sz="800" dirty="0">
                <a:solidFill>
                  <a:srgbClr val="000000"/>
                </a:solidFill>
              </a:rPr>
              <a:t> </a:t>
            </a:r>
          </a:p>
        </p:txBody>
      </p:sp>
      <p:sp>
        <p:nvSpPr>
          <p:cNvPr id="2" name="Rectangle 1">
            <a:extLst>
              <a:ext uri="{FF2B5EF4-FFF2-40B4-BE49-F238E27FC236}">
                <a16:creationId xmlns:a16="http://schemas.microsoft.com/office/drawing/2014/main" id="{68BBAF37-10FA-8FCE-2863-D972FE2FA125}"/>
              </a:ext>
            </a:extLst>
          </p:cNvPr>
          <p:cNvSpPr/>
          <p:nvPr/>
        </p:nvSpPr>
        <p:spPr bwMode="gray">
          <a:xfrm>
            <a:off x="8376121" y="1554480"/>
            <a:ext cx="3485678" cy="440182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900"/>
              </a:spcBef>
            </a:pPr>
            <a:r>
              <a:rPr lang="en-US" sz="1050" dirty="0">
                <a:solidFill>
                  <a:schemeClr val="tx1"/>
                </a:solidFill>
              </a:rPr>
              <a:t>Connecting new solar PV projects to the grid is </a:t>
            </a:r>
            <a:r>
              <a:rPr lang="en-US" sz="1050" b="1" dirty="0">
                <a:solidFill>
                  <a:schemeClr val="tx1"/>
                </a:solidFill>
              </a:rPr>
              <a:t>one of the largest obstacles in both the United States and EU</a:t>
            </a:r>
            <a:r>
              <a:rPr lang="en-US" sz="1050" dirty="0">
                <a:solidFill>
                  <a:schemeClr val="tx1"/>
                </a:solidFill>
              </a:rPr>
              <a:t>.</a:t>
            </a:r>
          </a:p>
          <a:p>
            <a:pPr>
              <a:spcBef>
                <a:spcPts val="900"/>
              </a:spcBef>
            </a:pPr>
            <a:r>
              <a:rPr lang="en-US" sz="1050" dirty="0">
                <a:solidFill>
                  <a:schemeClr val="tx1"/>
                </a:solidFill>
              </a:rPr>
              <a:t>These delays are caused by </a:t>
            </a:r>
            <a:r>
              <a:rPr lang="en-US" sz="1050" b="1" dirty="0">
                <a:solidFill>
                  <a:schemeClr val="tx1"/>
                </a:solidFill>
              </a:rPr>
              <a:t>two major factors:</a:t>
            </a:r>
          </a:p>
          <a:p>
            <a:pPr lvl="1">
              <a:spcBef>
                <a:spcPts val="300"/>
              </a:spcBef>
            </a:pPr>
            <a:r>
              <a:rPr lang="en-US" sz="1050" b="1" dirty="0">
                <a:solidFill>
                  <a:schemeClr val="tx1"/>
                </a:solidFill>
              </a:rPr>
              <a:t>Long feasibility studies by grid authorities</a:t>
            </a:r>
            <a:r>
              <a:rPr lang="en-US" sz="1050" dirty="0">
                <a:solidFill>
                  <a:schemeClr val="tx1"/>
                </a:solidFill>
              </a:rPr>
              <a:t>, which were designed at a time </a:t>
            </a:r>
            <a:r>
              <a:rPr lang="en-US" sz="1050" b="1" dirty="0">
                <a:solidFill>
                  <a:schemeClr val="tx1"/>
                </a:solidFill>
              </a:rPr>
              <a:t>when only a handful of new coal or gas plants </a:t>
            </a:r>
            <a:r>
              <a:rPr lang="en-US" sz="1050" dirty="0">
                <a:solidFill>
                  <a:schemeClr val="tx1"/>
                </a:solidFill>
              </a:rPr>
              <a:t>would </a:t>
            </a:r>
            <a:r>
              <a:rPr lang="en-US" sz="1050" b="1" dirty="0">
                <a:solidFill>
                  <a:schemeClr val="tx1"/>
                </a:solidFill>
              </a:rPr>
              <a:t>connect to the grid each year</a:t>
            </a:r>
            <a:r>
              <a:rPr lang="en-US" sz="1050" dirty="0">
                <a:solidFill>
                  <a:schemeClr val="tx1"/>
                </a:solidFill>
              </a:rPr>
              <a:t>.</a:t>
            </a:r>
          </a:p>
          <a:p>
            <a:pPr lvl="1">
              <a:spcBef>
                <a:spcPts val="300"/>
              </a:spcBef>
            </a:pPr>
            <a:r>
              <a:rPr lang="en-US" sz="1050" b="1" dirty="0">
                <a:solidFill>
                  <a:schemeClr val="tx1"/>
                </a:solidFill>
              </a:rPr>
              <a:t>Grids can also be at capacity</a:t>
            </a:r>
            <a:r>
              <a:rPr lang="en-US" sz="1050" dirty="0">
                <a:solidFill>
                  <a:schemeClr val="tx1"/>
                </a:solidFill>
              </a:rPr>
              <a:t>, which means project developers may have to </a:t>
            </a:r>
            <a:r>
              <a:rPr lang="en-US" sz="1050" b="1" dirty="0">
                <a:solidFill>
                  <a:schemeClr val="tx1"/>
                </a:solidFill>
              </a:rPr>
              <a:t>pay for new transmission lines and other upgrades </a:t>
            </a:r>
            <a:r>
              <a:rPr lang="en-US" sz="1050" dirty="0">
                <a:solidFill>
                  <a:schemeClr val="tx1"/>
                </a:solidFill>
              </a:rPr>
              <a:t>or </a:t>
            </a:r>
            <a:r>
              <a:rPr lang="en-US" sz="1050" b="1" dirty="0">
                <a:solidFill>
                  <a:schemeClr val="tx1"/>
                </a:solidFill>
              </a:rPr>
              <a:t>wait for grid authorities to expand the grid </a:t>
            </a:r>
            <a:r>
              <a:rPr lang="en-US" sz="1050" dirty="0">
                <a:solidFill>
                  <a:schemeClr val="tx1"/>
                </a:solidFill>
              </a:rPr>
              <a:t>if major upgrades are needed.</a:t>
            </a:r>
          </a:p>
          <a:p>
            <a:pPr>
              <a:spcBef>
                <a:spcPts val="900"/>
              </a:spcBef>
            </a:pPr>
            <a:r>
              <a:rPr lang="en-US" sz="1050" dirty="0">
                <a:solidFill>
                  <a:schemeClr val="tx1"/>
                </a:solidFill>
              </a:rPr>
              <a:t>Steps to </a:t>
            </a:r>
            <a:r>
              <a:rPr lang="en-US" sz="1050" b="1" dirty="0">
                <a:solidFill>
                  <a:schemeClr val="tx1"/>
                </a:solidFill>
              </a:rPr>
              <a:t>reduce interconnection times are in the works</a:t>
            </a:r>
            <a:r>
              <a:rPr lang="en-US" sz="1050" dirty="0">
                <a:solidFill>
                  <a:schemeClr val="tx1"/>
                </a:solidFill>
              </a:rPr>
              <a:t>.</a:t>
            </a:r>
          </a:p>
          <a:p>
            <a:pPr lvl="1">
              <a:spcBef>
                <a:spcPts val="900"/>
              </a:spcBef>
            </a:pPr>
            <a:r>
              <a:rPr lang="en-US" sz="1050" dirty="0">
                <a:solidFill>
                  <a:schemeClr val="tx1"/>
                </a:solidFill>
              </a:rPr>
              <a:t>In the United States, for example, new rules by the Federal Energy Regulatory Commission </a:t>
            </a:r>
            <a:r>
              <a:rPr lang="en-US" sz="1050" b="1" dirty="0">
                <a:solidFill>
                  <a:schemeClr val="tx1"/>
                </a:solidFill>
              </a:rPr>
              <a:t>force grid operators to study projects in batches </a:t>
            </a:r>
            <a:r>
              <a:rPr lang="en-US" sz="1050" dirty="0">
                <a:solidFill>
                  <a:schemeClr val="tx1"/>
                </a:solidFill>
              </a:rPr>
              <a:t>vs. individually and </a:t>
            </a:r>
            <a:r>
              <a:rPr lang="en-US" sz="1050" b="1" dirty="0">
                <a:solidFill>
                  <a:schemeClr val="tx1"/>
                </a:solidFill>
              </a:rPr>
              <a:t>prioritize those closest to construction</a:t>
            </a:r>
            <a:r>
              <a:rPr lang="en-US" sz="1050" dirty="0">
                <a:solidFill>
                  <a:schemeClr val="tx1"/>
                </a:solidFill>
              </a:rPr>
              <a:t>.</a:t>
            </a:r>
          </a:p>
          <a:p>
            <a:pPr marL="0" indent="0">
              <a:buNone/>
            </a:pPr>
            <a:endParaRPr lang="en-US" sz="1250" b="1" dirty="0">
              <a:solidFill>
                <a:schemeClr val="tx1"/>
              </a:solidFill>
            </a:endParaRPr>
          </a:p>
          <a:p>
            <a:pPr marL="0" indent="0" algn="ctr">
              <a:buNone/>
            </a:pPr>
            <a:endParaRPr lang="en-AT" sz="1600" dirty="0" err="1">
              <a:solidFill>
                <a:schemeClr val="tx1"/>
              </a:solidFill>
            </a:endParaRPr>
          </a:p>
        </p:txBody>
      </p:sp>
    </p:spTree>
    <p:custDataLst>
      <p:tags r:id="rId1"/>
    </p:custDataLst>
    <p:extLst>
      <p:ext uri="{BB962C8B-B14F-4D97-AF65-F5344CB8AC3E}">
        <p14:creationId xmlns:p14="http://schemas.microsoft.com/office/powerpoint/2010/main" val="3900747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71533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592" imgH="591" progId="TCLayout.ActiveDocument.1">
                  <p:embed/>
                </p:oleObj>
              </mc:Choice>
              <mc:Fallback>
                <p:oleObj name="think-cell Slide" r:id="rId17" imgW="592" imgH="591" progId="TCLayout.ActiveDocument.1">
                  <p:embed/>
                  <p:pic>
                    <p:nvPicPr>
                      <p:cNvPr id="7" name="think-cell data - do not delete"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Permitting issues can cause serious delays as well, but both US and EU are taking steps to streamline the process</a:t>
            </a:r>
          </a:p>
        </p:txBody>
      </p:sp>
      <p:grpSp>
        <p:nvGrpSpPr>
          <p:cNvPr id="41" name="btfpColumnHeaderBox984038"/>
          <p:cNvGrpSpPr/>
          <p:nvPr>
            <p:custDataLst>
              <p:tags r:id="rId3"/>
            </p:custDataLst>
          </p:nvPr>
        </p:nvGrpSpPr>
        <p:grpSpPr>
          <a:xfrm>
            <a:off x="6318504" y="1554480"/>
            <a:ext cx="5543296" cy="315913"/>
            <a:chOff x="6318504" y="1554480"/>
            <a:chExt cx="5543296" cy="315913"/>
          </a:xfrm>
        </p:grpSpPr>
        <p:sp>
          <p:nvSpPr>
            <p:cNvPr id="39" name="btfpColumnHeaderBoxText984038"/>
            <p:cNvSpPr txBox="1"/>
            <p:nvPr/>
          </p:nvSpPr>
          <p:spPr bwMode="gray">
            <a:xfrm>
              <a:off x="6366272" y="1554480"/>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The US aims to shorten environmental reviews</a:t>
              </a:r>
            </a:p>
          </p:txBody>
        </p:sp>
        <p:cxnSp>
          <p:nvCxnSpPr>
            <p:cNvPr id="40" name="btfpColumnHeaderBoxLine984038"/>
            <p:cNvCxnSpPr/>
            <p:nvPr/>
          </p:nvCxnSpPr>
          <p:spPr bwMode="gray">
            <a:xfrm>
              <a:off x="6318504"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4" name="btfpColumnHeaderBox348493"/>
          <p:cNvGrpSpPr/>
          <p:nvPr>
            <p:custDataLst>
              <p:tags r:id="rId4"/>
            </p:custDataLst>
          </p:nvPr>
        </p:nvGrpSpPr>
        <p:grpSpPr>
          <a:xfrm>
            <a:off x="6318504" y="4007928"/>
            <a:ext cx="5495528" cy="318997"/>
            <a:chOff x="330200" y="1533106"/>
            <a:chExt cx="5495528" cy="318997"/>
          </a:xfrm>
        </p:grpSpPr>
        <p:sp>
          <p:nvSpPr>
            <p:cNvPr id="42" name="btfpColumnHeaderBoxText348493"/>
            <p:cNvSpPr txBox="1"/>
            <p:nvPr/>
          </p:nvSpPr>
          <p:spPr bwMode="gray">
            <a:xfrm>
              <a:off x="330200" y="1533106"/>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The EU makes applying easier and appealing harder</a:t>
              </a:r>
            </a:p>
          </p:txBody>
        </p:sp>
        <p:cxnSp>
          <p:nvCxnSpPr>
            <p:cNvPr id="43" name="btfpColumnHeaderBoxLine348493"/>
            <p:cNvCxnSpPr/>
            <p:nvPr/>
          </p:nvCxnSpPr>
          <p:spPr bwMode="gray">
            <a:xfrm>
              <a:off x="330200"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5" name="btfpColumnHeaderBox984038"/>
          <p:cNvGrpSpPr/>
          <p:nvPr>
            <p:custDataLst>
              <p:tags r:id="rId5"/>
            </p:custDataLst>
          </p:nvPr>
        </p:nvGrpSpPr>
        <p:grpSpPr>
          <a:xfrm>
            <a:off x="329184" y="1554480"/>
            <a:ext cx="5495528" cy="315913"/>
            <a:chOff x="6360493" y="1554480"/>
            <a:chExt cx="5495528" cy="315913"/>
          </a:xfrm>
        </p:grpSpPr>
        <p:sp>
          <p:nvSpPr>
            <p:cNvPr id="46" name="btfpColumnHeaderBoxText984038"/>
            <p:cNvSpPr txBox="1"/>
            <p:nvPr/>
          </p:nvSpPr>
          <p:spPr bwMode="gray">
            <a:xfrm>
              <a:off x="6360493" y="1554480"/>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Typical permitting issues</a:t>
              </a:r>
            </a:p>
          </p:txBody>
        </p:sp>
        <p:cxnSp>
          <p:nvCxnSpPr>
            <p:cNvPr id="47" name="btfpColumnHeaderBoxLine984038"/>
            <p:cNvCxnSpPr/>
            <p:nvPr/>
          </p:nvCxnSpPr>
          <p:spPr bwMode="gray">
            <a:xfrm>
              <a:off x="6360493"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3" name="btfpNotesBox947574"/>
          <p:cNvSpPr txBox="1"/>
          <p:nvPr>
            <p:custDataLst>
              <p:tags r:id="rId6"/>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NIMBYism refers to “Not in my backyard” syndrome. Sources: </a:t>
            </a:r>
            <a:r>
              <a:rPr lang="en-US" sz="800" dirty="0">
                <a:solidFill>
                  <a:srgbClr val="000000"/>
                </a:solidFill>
                <a:hlinkClick r:id="rId19"/>
              </a:rPr>
              <a:t>Popular Science, Outdated Zoning Laws</a:t>
            </a:r>
            <a:r>
              <a:rPr lang="en-US" sz="800" dirty="0">
                <a:solidFill>
                  <a:srgbClr val="000000"/>
                </a:solidFill>
              </a:rPr>
              <a:t>; </a:t>
            </a:r>
            <a:r>
              <a:rPr lang="en-US" sz="800" dirty="0">
                <a:solidFill>
                  <a:srgbClr val="000000"/>
                </a:solidFill>
                <a:hlinkClick r:id="rId20"/>
              </a:rPr>
              <a:t>RES Policy Monitoring Database</a:t>
            </a:r>
            <a:r>
              <a:rPr lang="en-US" sz="800" dirty="0">
                <a:solidFill>
                  <a:srgbClr val="000000"/>
                </a:solidFill>
              </a:rPr>
              <a:t>, Barriers and Best Practices for Wind and Solar Electricity in the EU27 and UK; </a:t>
            </a:r>
            <a:br>
              <a:rPr lang="en-US" sz="800" dirty="0">
                <a:solidFill>
                  <a:srgbClr val="000000"/>
                </a:solidFill>
              </a:rPr>
            </a:br>
            <a:r>
              <a:rPr lang="en-US" sz="800" dirty="0">
                <a:solidFill>
                  <a:srgbClr val="000000"/>
                </a:solidFill>
                <a:hlinkClick r:id="rId21"/>
              </a:rPr>
              <a:t>SEIA, Utility-Scale Solar Power on Federal Land Permitting Process</a:t>
            </a:r>
            <a:r>
              <a:rPr lang="en-US" sz="800" dirty="0">
                <a:solidFill>
                  <a:srgbClr val="000000"/>
                </a:solidFill>
              </a:rPr>
              <a:t>; </a:t>
            </a:r>
            <a:r>
              <a:rPr lang="en-US" sz="800" dirty="0">
                <a:solidFill>
                  <a:srgbClr val="000000"/>
                </a:solidFill>
                <a:hlinkClick r:id="rId22"/>
              </a:rPr>
              <a:t>Reuters, Europe on verge of permitting leap for wind, solar farms</a:t>
            </a:r>
            <a:r>
              <a:rPr lang="en-US" sz="800" dirty="0">
                <a:solidFill>
                  <a:srgbClr val="000000"/>
                </a:solidFill>
              </a:rPr>
              <a:t>; </a:t>
            </a:r>
            <a:r>
              <a:rPr lang="en-US" sz="800" dirty="0">
                <a:solidFill>
                  <a:srgbClr val="000000"/>
                </a:solidFill>
                <a:hlinkClick r:id="rId23"/>
              </a:rPr>
              <a:t>White House, Reform to Modernize Environmental Reviews</a:t>
            </a:r>
            <a:br>
              <a:rPr lang="en-US" sz="800" dirty="0">
                <a:solidFill>
                  <a:srgbClr val="000000"/>
                </a:solidFill>
              </a:rPr>
            </a:b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24"/>
              </a:rPr>
              <a:t>Gernot Wagner</a:t>
            </a:r>
            <a:r>
              <a:rPr lang="en-US" sz="800" dirty="0">
                <a:solidFill>
                  <a:srgbClr val="000000"/>
                </a:solidFill>
              </a:rPr>
              <a:t> (23 September 2024); share/adapt </a:t>
            </a:r>
            <a:r>
              <a:rPr lang="en-US" sz="800" dirty="0">
                <a:solidFill>
                  <a:srgbClr val="000000"/>
                </a:solidFill>
                <a:hlinkClick r:id="rId25"/>
              </a:rPr>
              <a:t>with attribution</a:t>
            </a:r>
            <a:r>
              <a:rPr lang="en-US" sz="800" dirty="0">
                <a:solidFill>
                  <a:srgbClr val="000000"/>
                </a:solidFill>
              </a:rPr>
              <a:t>. Contact: </a:t>
            </a:r>
            <a:r>
              <a:rPr lang="en-US" sz="800" dirty="0">
                <a:solidFill>
                  <a:srgbClr val="000000"/>
                </a:solidFill>
                <a:hlinkClick r:id="rId26"/>
              </a:rPr>
              <a:t>gwagner@columbia.edu</a:t>
            </a:r>
            <a:r>
              <a:rPr lang="en-US" sz="800" dirty="0">
                <a:solidFill>
                  <a:srgbClr val="000000"/>
                </a:solidFill>
              </a:rPr>
              <a:t> </a:t>
            </a:r>
          </a:p>
        </p:txBody>
      </p:sp>
      <p:sp>
        <p:nvSpPr>
          <p:cNvPr id="77" name="Rounded Rectangle 76"/>
          <p:cNvSpPr/>
          <p:nvPr/>
        </p:nvSpPr>
        <p:spPr bwMode="gray">
          <a:xfrm>
            <a:off x="334962"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8" name="Rectangle 77"/>
          <p:cNvSpPr/>
          <p:nvPr/>
        </p:nvSpPr>
        <p:spPr bwMode="gray">
          <a:xfrm>
            <a:off x="408781"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tx1"/>
                </a:solidFill>
              </a:rPr>
              <a:t>Complex regulations</a:t>
            </a:r>
          </a:p>
        </p:txBody>
      </p:sp>
      <p:sp>
        <p:nvSpPr>
          <p:cNvPr id="81" name="btfpBulletedList735451"/>
          <p:cNvSpPr txBox="1"/>
          <p:nvPr>
            <p:custDataLst>
              <p:tags r:id="rId7"/>
            </p:custDataLst>
          </p:nvPr>
        </p:nvSpPr>
        <p:spPr bwMode="gray">
          <a:xfrm>
            <a:off x="408781" y="4863049"/>
            <a:ext cx="2533650" cy="996033"/>
          </a:xfrm>
          <a:prstGeom prst="rect">
            <a:avLst/>
          </a:prstGeom>
          <a:noFill/>
        </p:spPr>
        <p:txBody>
          <a:bodyPr vert="horz" wrap="square" lIns="36000" tIns="36000" rIns="36000" bIns="36000" rtlCol="0">
            <a:spAutoFit/>
          </a:bodyPr>
          <a:lstStyle/>
          <a:p>
            <a:pPr>
              <a:spcBef>
                <a:spcPts val="600"/>
              </a:spcBef>
            </a:pPr>
            <a:r>
              <a:rPr lang="en-US" sz="1100" dirty="0"/>
              <a:t>In the US, </a:t>
            </a:r>
            <a:r>
              <a:rPr lang="en-US" sz="1100" b="1" dirty="0"/>
              <a:t>counties set regulations </a:t>
            </a:r>
            <a:r>
              <a:rPr lang="en-US" sz="1100" dirty="0"/>
              <a:t>while following </a:t>
            </a:r>
            <a:r>
              <a:rPr lang="en-US" sz="1100" b="1" dirty="0"/>
              <a:t>state guidelines</a:t>
            </a:r>
            <a:r>
              <a:rPr lang="en-US" sz="1100" dirty="0"/>
              <a:t>, leading to </a:t>
            </a:r>
            <a:r>
              <a:rPr lang="en-US" sz="1100" b="1" dirty="0"/>
              <a:t>strong variations</a:t>
            </a:r>
            <a:r>
              <a:rPr lang="en-US" sz="1100" dirty="0"/>
              <a:t>.</a:t>
            </a:r>
          </a:p>
          <a:p>
            <a:pPr>
              <a:spcBef>
                <a:spcPts val="600"/>
              </a:spcBef>
            </a:pPr>
            <a:r>
              <a:rPr lang="en-US" sz="1100" dirty="0"/>
              <a:t>In the EU, countries set their </a:t>
            </a:r>
            <a:r>
              <a:rPr lang="en-US" sz="1100" b="1" dirty="0"/>
              <a:t>own solar PV deployment regulations</a:t>
            </a:r>
            <a:r>
              <a:rPr lang="en-US" sz="1100" dirty="0"/>
              <a:t>.</a:t>
            </a:r>
          </a:p>
        </p:txBody>
      </p:sp>
      <p:sp>
        <p:nvSpPr>
          <p:cNvPr id="104" name="Rounded Rectangle 103"/>
          <p:cNvSpPr/>
          <p:nvPr/>
        </p:nvSpPr>
        <p:spPr bwMode="gray">
          <a:xfrm>
            <a:off x="3143250"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5" name="Rectangle 104"/>
          <p:cNvSpPr/>
          <p:nvPr/>
        </p:nvSpPr>
        <p:spPr bwMode="gray">
          <a:xfrm>
            <a:off x="3217069"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tx1"/>
                </a:solidFill>
              </a:rPr>
              <a:t>Appeals</a:t>
            </a:r>
          </a:p>
        </p:txBody>
      </p:sp>
      <p:sp>
        <p:nvSpPr>
          <p:cNvPr id="108" name="btfpBulletedList735451"/>
          <p:cNvSpPr txBox="1"/>
          <p:nvPr>
            <p:custDataLst>
              <p:tags r:id="rId8"/>
            </p:custDataLst>
          </p:nvPr>
        </p:nvSpPr>
        <p:spPr bwMode="gray">
          <a:xfrm>
            <a:off x="3217069" y="4863049"/>
            <a:ext cx="2533650" cy="1165310"/>
          </a:xfrm>
          <a:prstGeom prst="rect">
            <a:avLst/>
          </a:prstGeom>
          <a:noFill/>
        </p:spPr>
        <p:txBody>
          <a:bodyPr vert="horz" wrap="square" lIns="36000" tIns="36000" rIns="36000" bIns="36000" rtlCol="0">
            <a:spAutoFit/>
          </a:bodyPr>
          <a:lstStyle/>
          <a:p>
            <a:pPr>
              <a:spcBef>
                <a:spcPts val="600"/>
              </a:spcBef>
            </a:pPr>
            <a:r>
              <a:rPr lang="en-US" sz="1100" b="1" dirty="0"/>
              <a:t>NIMBYism* </a:t>
            </a:r>
            <a:r>
              <a:rPr lang="en-US" sz="1100" dirty="0"/>
              <a:t>can lead to residents </a:t>
            </a:r>
            <a:r>
              <a:rPr lang="en-US" sz="1100" b="1" dirty="0"/>
              <a:t>appealing against solar PV projects </a:t>
            </a:r>
            <a:r>
              <a:rPr lang="en-US" sz="1100" dirty="0"/>
              <a:t>in their neighborhoods.</a:t>
            </a:r>
          </a:p>
          <a:p>
            <a:pPr>
              <a:spcBef>
                <a:spcPts val="600"/>
              </a:spcBef>
            </a:pPr>
            <a:r>
              <a:rPr lang="en-US" sz="1100" dirty="0"/>
              <a:t>Even if an appeal does not lead to overturning a project approval, it can still cause </a:t>
            </a:r>
            <a:r>
              <a:rPr lang="en-US" sz="1100" b="1" dirty="0"/>
              <a:t>significant delays</a:t>
            </a:r>
            <a:r>
              <a:rPr lang="en-US" sz="1100" dirty="0"/>
              <a:t>.</a:t>
            </a:r>
          </a:p>
        </p:txBody>
      </p:sp>
      <p:sp>
        <p:nvSpPr>
          <p:cNvPr id="126" name="btfpBulletedList505400"/>
          <p:cNvSpPr txBox="1"/>
          <p:nvPr>
            <p:custDataLst>
              <p:tags r:id="rId9"/>
            </p:custDataLst>
          </p:nvPr>
        </p:nvSpPr>
        <p:spPr bwMode="gray">
          <a:xfrm>
            <a:off x="6318504" y="4432113"/>
            <a:ext cx="5495528" cy="1862048"/>
          </a:xfrm>
          <a:prstGeom prst="rect">
            <a:avLst/>
          </a:prstGeom>
          <a:solidFill>
            <a:srgbClr val="F1F4F7"/>
          </a:solidFill>
        </p:spPr>
        <p:txBody>
          <a:bodyPr vert="horz" wrap="square" lIns="137160" tIns="137160" rIns="274320" bIns="137160" rtlCol="0">
            <a:spAutoFit/>
          </a:bodyPr>
          <a:lstStyle/>
          <a:p>
            <a:pPr>
              <a:spcBef>
                <a:spcPts val="900"/>
              </a:spcBef>
            </a:pPr>
            <a:r>
              <a:rPr lang="en-US" sz="1200" dirty="0"/>
              <a:t>In response to the Russian invasion of Ukraine, the </a:t>
            </a:r>
            <a:r>
              <a:rPr lang="en-US" sz="1200" b="1" dirty="0"/>
              <a:t>EU updated its Renewable Energy Directive, </a:t>
            </a:r>
            <a:r>
              <a:rPr lang="en-US" sz="1200" dirty="0"/>
              <a:t>which outlines goals nation-states must achieve:</a:t>
            </a:r>
          </a:p>
          <a:p>
            <a:pPr>
              <a:spcBef>
                <a:spcPts val="900"/>
              </a:spcBef>
            </a:pPr>
            <a:r>
              <a:rPr lang="en-US" sz="1200" dirty="0"/>
              <a:t>Proposed changes include</a:t>
            </a:r>
            <a:r>
              <a:rPr lang="en-US" sz="1200" b="1" dirty="0"/>
              <a:t>:</a:t>
            </a:r>
          </a:p>
          <a:p>
            <a:pPr lvl="1">
              <a:spcBef>
                <a:spcPts val="300"/>
              </a:spcBef>
            </a:pPr>
            <a:r>
              <a:rPr lang="en-US" sz="1000" b="1" dirty="0"/>
              <a:t>Two-year maximum duration </a:t>
            </a:r>
            <a:r>
              <a:rPr lang="en-US" sz="1000" dirty="0"/>
              <a:t>for the </a:t>
            </a:r>
            <a:r>
              <a:rPr lang="en-US" sz="1000" b="1" dirty="0"/>
              <a:t>permitting of new solar and wind projects</a:t>
            </a:r>
          </a:p>
          <a:p>
            <a:pPr lvl="1">
              <a:spcBef>
                <a:spcPts val="300"/>
              </a:spcBef>
            </a:pPr>
            <a:r>
              <a:rPr lang="en-US" sz="1000" dirty="0"/>
              <a:t>Solar and wind classified as </a:t>
            </a:r>
            <a:r>
              <a:rPr lang="en-US" sz="1000" b="1" dirty="0"/>
              <a:t>projects of overriding public interest</a:t>
            </a:r>
            <a:r>
              <a:rPr lang="en-US" sz="1000" dirty="0"/>
              <a:t>, which </a:t>
            </a:r>
            <a:r>
              <a:rPr lang="en-US" sz="1000" b="1" dirty="0"/>
              <a:t>reduces </a:t>
            </a:r>
            <a:r>
              <a:rPr lang="en-US" sz="1000" dirty="0"/>
              <a:t>(but doesn’t eliminate) </a:t>
            </a:r>
            <a:r>
              <a:rPr lang="en-US" sz="1000" b="1" dirty="0"/>
              <a:t>the possibilities for appeals</a:t>
            </a:r>
          </a:p>
          <a:p>
            <a:pPr lvl="1">
              <a:spcBef>
                <a:spcPts val="300"/>
              </a:spcBef>
            </a:pPr>
            <a:r>
              <a:rPr lang="en-US" sz="1000" dirty="0"/>
              <a:t>Governments required to </a:t>
            </a:r>
            <a:r>
              <a:rPr lang="en-US" sz="1000" b="1" dirty="0"/>
              <a:t>digitize the solar and wind permitting process </a:t>
            </a:r>
          </a:p>
        </p:txBody>
      </p:sp>
      <p:pic>
        <p:nvPicPr>
          <p:cNvPr id="127" name="Picture 126"/>
          <p:cNvPicPr>
            <a:picLocks noChangeAspect="1"/>
          </p:cNvPicPr>
          <p:nvPr>
            <p:custDataLst>
              <p:tags r:id="rId10"/>
            </p:custDataLst>
          </p:nvPr>
        </p:nvPicPr>
        <p:blipFill>
          <a:blip r:embed="rId27" cstate="email">
            <a:extLst>
              <a:ext uri="{28A0092B-C50C-407E-A947-70E740481C1C}">
                <a14:useLocalDpi xmlns:a14="http://schemas.microsoft.com/office/drawing/2010/main" val="0"/>
              </a:ext>
            </a:extLst>
          </a:blip>
          <a:stretch>
            <a:fillRect/>
          </a:stretch>
        </p:blipFill>
        <p:spPr>
          <a:xfrm>
            <a:off x="11505480" y="3963749"/>
            <a:ext cx="457378" cy="456088"/>
          </a:xfrm>
          <a:prstGeom prst="rect">
            <a:avLst/>
          </a:prstGeom>
        </p:spPr>
      </p:pic>
      <p:pic>
        <p:nvPicPr>
          <p:cNvPr id="128" name="Picture 127"/>
          <p:cNvPicPr>
            <a:picLocks/>
          </p:cNvPicPr>
          <p:nvPr>
            <p:custDataLst>
              <p:tags r:id="rId11"/>
            </p:custDataLst>
          </p:nvPr>
        </p:nvPicPr>
        <p:blipFill>
          <a:blip r:embed="rId28" cstate="email">
            <a:extLst>
              <a:ext uri="{28A0092B-C50C-407E-A947-70E740481C1C}">
                <a14:useLocalDpi xmlns:a14="http://schemas.microsoft.com/office/drawing/2010/main" val="0"/>
              </a:ext>
            </a:extLst>
          </a:blip>
          <a:stretch>
            <a:fillRect/>
          </a:stretch>
        </p:blipFill>
        <p:spPr>
          <a:xfrm>
            <a:off x="11505480" y="1467938"/>
            <a:ext cx="457378" cy="456088"/>
          </a:xfrm>
          <a:prstGeom prst="rect">
            <a:avLst/>
          </a:prstGeom>
        </p:spPr>
      </p:pic>
      <p:sp>
        <p:nvSpPr>
          <p:cNvPr id="137" name="btfpBulletedList505400"/>
          <p:cNvSpPr txBox="1"/>
          <p:nvPr>
            <p:custDataLst>
              <p:tags r:id="rId12"/>
            </p:custDataLst>
          </p:nvPr>
        </p:nvSpPr>
        <p:spPr bwMode="gray">
          <a:xfrm>
            <a:off x="6318504" y="1941819"/>
            <a:ext cx="5644354" cy="1985159"/>
          </a:xfrm>
          <a:prstGeom prst="rect">
            <a:avLst/>
          </a:prstGeom>
          <a:solidFill>
            <a:srgbClr val="F1F4F7"/>
          </a:solidFill>
        </p:spPr>
        <p:txBody>
          <a:bodyPr vert="horz" wrap="square" lIns="137160" tIns="137160" rIns="274320" bIns="137160" rtlCol="0">
            <a:spAutoFit/>
          </a:bodyPr>
          <a:lstStyle/>
          <a:p>
            <a:r>
              <a:rPr lang="en-US" sz="1200" dirty="0"/>
              <a:t>The Biden administration proposed the </a:t>
            </a:r>
            <a:r>
              <a:rPr lang="en-US" sz="1200" b="1" dirty="0"/>
              <a:t>Bipartisan Permitting Reform Implementation rule </a:t>
            </a:r>
            <a:r>
              <a:rPr lang="en-US" sz="1200" dirty="0"/>
              <a:t>in 2023 to </a:t>
            </a:r>
            <a:r>
              <a:rPr lang="en-US" sz="1200" b="1" dirty="0"/>
              <a:t>speed up environmental assessments</a:t>
            </a:r>
            <a:r>
              <a:rPr lang="en-US" sz="1200" dirty="0"/>
              <a:t>.</a:t>
            </a:r>
          </a:p>
          <a:p>
            <a:r>
              <a:rPr lang="en-US" sz="1200" dirty="0"/>
              <a:t>Proposed changes include: </a:t>
            </a:r>
          </a:p>
          <a:p>
            <a:pPr lvl="1"/>
            <a:r>
              <a:rPr lang="en-US" sz="1000" b="1" dirty="0"/>
              <a:t>Two-year limit on environmental impact studies </a:t>
            </a:r>
            <a:r>
              <a:rPr lang="en-US" sz="1000" dirty="0"/>
              <a:t>and a </a:t>
            </a:r>
            <a:r>
              <a:rPr lang="en-US" sz="1000" b="1" dirty="0"/>
              <a:t>page limit on documents that need to be submitted </a:t>
            </a:r>
            <a:r>
              <a:rPr lang="en-US" sz="1000" dirty="0"/>
              <a:t>for an environmental review</a:t>
            </a:r>
          </a:p>
          <a:p>
            <a:pPr lvl="1"/>
            <a:r>
              <a:rPr lang="en-US" sz="1000" b="1" dirty="0"/>
              <a:t>Clarification of the roles of leading and cooperating agencies </a:t>
            </a:r>
            <a:r>
              <a:rPr lang="en-US" sz="1000" dirty="0"/>
              <a:t>in conducting environmental reviews</a:t>
            </a:r>
          </a:p>
          <a:p>
            <a:pPr lvl="1"/>
            <a:r>
              <a:rPr lang="en-US" sz="1000" b="1" dirty="0"/>
              <a:t>Climate change effects</a:t>
            </a:r>
            <a:r>
              <a:rPr lang="en-US" sz="1000" dirty="0"/>
              <a:t> as consideration to environmental impact studies</a:t>
            </a:r>
          </a:p>
        </p:txBody>
      </p:sp>
      <p:grpSp>
        <p:nvGrpSpPr>
          <p:cNvPr id="11" name="Group 10">
            <a:extLst>
              <a:ext uri="{FF2B5EF4-FFF2-40B4-BE49-F238E27FC236}">
                <a16:creationId xmlns:a16="http://schemas.microsoft.com/office/drawing/2014/main" id="{4E654133-33D8-B1FB-F961-3F9567A6C041}"/>
              </a:ext>
            </a:extLst>
          </p:cNvPr>
          <p:cNvGrpSpPr/>
          <p:nvPr/>
        </p:nvGrpSpPr>
        <p:grpSpPr>
          <a:xfrm>
            <a:off x="334962" y="1929926"/>
            <a:ext cx="2681288" cy="2106396"/>
            <a:chOff x="334962" y="1966190"/>
            <a:chExt cx="2681288" cy="2106396"/>
          </a:xfrm>
        </p:grpSpPr>
        <p:sp>
          <p:nvSpPr>
            <p:cNvPr id="48" name="Rounded Rectangle 47"/>
            <p:cNvSpPr/>
            <p:nvPr/>
          </p:nvSpPr>
          <p:spPr bwMode="gray">
            <a:xfrm>
              <a:off x="334962" y="2196692"/>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9" name="Rectangle 48"/>
            <p:cNvSpPr/>
            <p:nvPr/>
          </p:nvSpPr>
          <p:spPr bwMode="gray">
            <a:xfrm>
              <a:off x="408781" y="2477886"/>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tx1"/>
                  </a:solidFill>
                </a:rPr>
                <a:t>Zoning issues</a:t>
              </a:r>
            </a:p>
          </p:txBody>
        </p:sp>
        <p:sp>
          <p:nvSpPr>
            <p:cNvPr id="65" name="btfpBulletedList735451"/>
            <p:cNvSpPr txBox="1"/>
            <p:nvPr>
              <p:custDataLst>
                <p:tags r:id="rId14"/>
              </p:custDataLst>
            </p:nvPr>
          </p:nvSpPr>
          <p:spPr bwMode="gray">
            <a:xfrm>
              <a:off x="408781" y="2722610"/>
              <a:ext cx="2533650" cy="1349976"/>
            </a:xfrm>
            <a:prstGeom prst="rect">
              <a:avLst/>
            </a:prstGeom>
            <a:noFill/>
          </p:spPr>
          <p:txBody>
            <a:bodyPr vert="horz" wrap="square" lIns="36000" tIns="36000" rIns="36000" bIns="36000" rtlCol="0">
              <a:spAutoFit/>
            </a:bodyPr>
            <a:lstStyle/>
            <a:p>
              <a:pPr>
                <a:spcBef>
                  <a:spcPts val="600"/>
                </a:spcBef>
              </a:pPr>
              <a:r>
                <a:rPr lang="en-US" sz="1100" dirty="0"/>
                <a:t>For many types of suitable land (e.g., agricultural land),</a:t>
              </a:r>
              <a:r>
                <a:rPr lang="en-US" sz="1100" b="1" dirty="0"/>
                <a:t> using it for solar PV requires rezoning</a:t>
              </a:r>
              <a:r>
                <a:rPr lang="en-US" sz="1100" dirty="0"/>
                <a:t>.</a:t>
              </a:r>
            </a:p>
            <a:p>
              <a:pPr>
                <a:spcBef>
                  <a:spcPts val="600"/>
                </a:spcBef>
              </a:pPr>
              <a:r>
                <a:rPr lang="en-US" sz="1100" b="1" dirty="0"/>
                <a:t>Rezoning can take a long time</a:t>
              </a:r>
              <a:r>
                <a:rPr lang="en-US" sz="1100" dirty="0"/>
                <a:t>, especially when there is the </a:t>
              </a:r>
              <a:r>
                <a:rPr lang="en-US" sz="1100" b="1" dirty="0"/>
                <a:t>opportunity for appeals</a:t>
              </a:r>
              <a:r>
                <a:rPr lang="en-US" sz="1100" dirty="0"/>
                <a:t>.</a:t>
              </a:r>
            </a:p>
            <a:p>
              <a:pPr>
                <a:spcBef>
                  <a:spcPts val="0"/>
                </a:spcBef>
              </a:pPr>
              <a:endParaRPr lang="en-US" sz="1200" dirty="0"/>
            </a:p>
          </p:txBody>
        </p:sp>
        <p:sp>
          <p:nvSpPr>
            <p:cNvPr id="2" name="Oval 1">
              <a:extLst>
                <a:ext uri="{FF2B5EF4-FFF2-40B4-BE49-F238E27FC236}">
                  <a16:creationId xmlns:a16="http://schemas.microsoft.com/office/drawing/2014/main" id="{182F797E-ED4A-A843-5EDF-1A4C0189B1C6}"/>
                </a:ext>
              </a:extLst>
            </p:cNvPr>
            <p:cNvSpPr/>
            <p:nvPr/>
          </p:nvSpPr>
          <p:spPr bwMode="gray">
            <a:xfrm>
              <a:off x="1382318" y="1966190"/>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dirty="0" err="1">
                <a:solidFill>
                  <a:schemeClr val="tx1"/>
                </a:solidFill>
              </a:endParaRPr>
            </a:p>
          </p:txBody>
        </p:sp>
        <p:pic>
          <p:nvPicPr>
            <p:cNvPr id="60" name="Picture 59"/>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1525808" y="2071591"/>
              <a:ext cx="252515" cy="327113"/>
            </a:xfrm>
            <a:prstGeom prst="rect">
              <a:avLst/>
            </a:prstGeom>
          </p:spPr>
        </p:pic>
      </p:grpSp>
      <p:grpSp>
        <p:nvGrpSpPr>
          <p:cNvPr id="10" name="Group 9">
            <a:extLst>
              <a:ext uri="{FF2B5EF4-FFF2-40B4-BE49-F238E27FC236}">
                <a16:creationId xmlns:a16="http://schemas.microsoft.com/office/drawing/2014/main" id="{46325BEE-CD9B-FDED-988F-29D8DEF5516B}"/>
              </a:ext>
            </a:extLst>
          </p:cNvPr>
          <p:cNvGrpSpPr/>
          <p:nvPr/>
        </p:nvGrpSpPr>
        <p:grpSpPr>
          <a:xfrm>
            <a:off x="3143250" y="1929926"/>
            <a:ext cx="2681288" cy="2036010"/>
            <a:chOff x="3150821" y="1886599"/>
            <a:chExt cx="2681288" cy="2036010"/>
          </a:xfrm>
        </p:grpSpPr>
        <p:sp>
          <p:nvSpPr>
            <p:cNvPr id="83" name="Rounded Rectangle 82"/>
            <p:cNvSpPr/>
            <p:nvPr/>
          </p:nvSpPr>
          <p:spPr bwMode="gray">
            <a:xfrm>
              <a:off x="3150821" y="2093809"/>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84" name="Rectangle 83"/>
            <p:cNvSpPr/>
            <p:nvPr/>
          </p:nvSpPr>
          <p:spPr bwMode="gray">
            <a:xfrm>
              <a:off x="3224640" y="2375003"/>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tx1"/>
                  </a:solidFill>
                </a:rPr>
                <a:t>Environmental studies</a:t>
              </a:r>
            </a:p>
          </p:txBody>
        </p:sp>
        <p:sp>
          <p:nvSpPr>
            <p:cNvPr id="87" name="btfpBulletedList735451"/>
            <p:cNvSpPr txBox="1"/>
            <p:nvPr>
              <p:custDataLst>
                <p:tags r:id="rId13"/>
              </p:custDataLst>
            </p:nvPr>
          </p:nvSpPr>
          <p:spPr bwMode="gray">
            <a:xfrm>
              <a:off x="3224640" y="2619727"/>
              <a:ext cx="2533650" cy="1180699"/>
            </a:xfrm>
            <a:prstGeom prst="rect">
              <a:avLst/>
            </a:prstGeom>
            <a:noFill/>
          </p:spPr>
          <p:txBody>
            <a:bodyPr vert="horz" wrap="square" lIns="36000" tIns="36000" rIns="36000" bIns="36000" rtlCol="0">
              <a:spAutoFit/>
            </a:bodyPr>
            <a:lstStyle/>
            <a:p>
              <a:pPr>
                <a:spcBef>
                  <a:spcPts val="600"/>
                </a:spcBef>
              </a:pPr>
              <a:r>
                <a:rPr lang="en-US" sz="1100" dirty="0"/>
                <a:t>Studies assess the </a:t>
              </a:r>
              <a:r>
                <a:rPr lang="en-US" sz="1100" b="1" dirty="0"/>
                <a:t>environmental impact </a:t>
              </a:r>
              <a:r>
                <a:rPr lang="en-US" sz="1100" dirty="0"/>
                <a:t>of a solar PV project.</a:t>
              </a:r>
            </a:p>
            <a:p>
              <a:pPr>
                <a:spcBef>
                  <a:spcPts val="600"/>
                </a:spcBef>
              </a:pPr>
              <a:r>
                <a:rPr lang="en-US" sz="1100" dirty="0"/>
                <a:t>In the </a:t>
              </a:r>
              <a:r>
                <a:rPr lang="en-US" sz="1100" b="1" dirty="0"/>
                <a:t>US</a:t>
              </a:r>
              <a:r>
                <a:rPr lang="en-US" sz="1100" dirty="0"/>
                <a:t>, an environmental impact study for </a:t>
              </a:r>
              <a:r>
                <a:rPr lang="en-US" sz="1100" b="1" dirty="0"/>
                <a:t>utility solar PV on federal land </a:t>
              </a:r>
              <a:r>
                <a:rPr lang="en-US" sz="1100" dirty="0"/>
                <a:t>can take </a:t>
              </a:r>
              <a:r>
                <a:rPr lang="en-US" sz="1100" b="1" dirty="0"/>
                <a:t>2 to 4 years</a:t>
              </a:r>
              <a:r>
                <a:rPr lang="en-US" sz="1100" dirty="0"/>
                <a:t>.</a:t>
              </a:r>
            </a:p>
            <a:p>
              <a:pPr>
                <a:spcBef>
                  <a:spcPts val="0"/>
                </a:spcBef>
              </a:pPr>
              <a:endParaRPr lang="en-US" sz="1200" dirty="0"/>
            </a:p>
          </p:txBody>
        </p:sp>
        <p:sp>
          <p:nvSpPr>
            <p:cNvPr id="3" name="Oval 2">
              <a:extLst>
                <a:ext uri="{FF2B5EF4-FFF2-40B4-BE49-F238E27FC236}">
                  <a16:creationId xmlns:a16="http://schemas.microsoft.com/office/drawing/2014/main" id="{BB67EA54-8E23-0AB3-D3EC-444BDD1970D2}"/>
                </a:ext>
              </a:extLst>
            </p:cNvPr>
            <p:cNvSpPr/>
            <p:nvPr/>
          </p:nvSpPr>
          <p:spPr bwMode="gray">
            <a:xfrm>
              <a:off x="4211030" y="1886599"/>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dirty="0" err="1">
                <a:solidFill>
                  <a:schemeClr val="tx1"/>
                </a:solidFill>
              </a:endParaRPr>
            </a:p>
          </p:txBody>
        </p:sp>
        <p:pic>
          <p:nvPicPr>
            <p:cNvPr id="88" name="Picture 87"/>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4273271" y="1980929"/>
              <a:ext cx="424352" cy="304737"/>
            </a:xfrm>
            <a:prstGeom prst="rect">
              <a:avLst/>
            </a:prstGeom>
          </p:spPr>
        </p:pic>
      </p:grpSp>
      <p:sp>
        <p:nvSpPr>
          <p:cNvPr id="4" name="Oval 3">
            <a:extLst>
              <a:ext uri="{FF2B5EF4-FFF2-40B4-BE49-F238E27FC236}">
                <a16:creationId xmlns:a16="http://schemas.microsoft.com/office/drawing/2014/main" id="{9CA369B4-C9E5-0A82-4003-94053A7CA74D}"/>
              </a:ext>
            </a:extLst>
          </p:cNvPr>
          <p:cNvSpPr/>
          <p:nvPr/>
        </p:nvSpPr>
        <p:spPr bwMode="gray">
          <a:xfrm>
            <a:off x="1382318"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dirty="0" err="1">
              <a:solidFill>
                <a:schemeClr val="tx1"/>
              </a:solidFill>
            </a:endParaRPr>
          </a:p>
        </p:txBody>
      </p:sp>
      <p:pic>
        <p:nvPicPr>
          <p:cNvPr id="97" name="Picture 96"/>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455081" y="4139197"/>
            <a:ext cx="396865" cy="323984"/>
          </a:xfrm>
          <a:prstGeom prst="rect">
            <a:avLst/>
          </a:prstGeom>
        </p:spPr>
      </p:pic>
      <p:sp>
        <p:nvSpPr>
          <p:cNvPr id="5" name="Oval 4">
            <a:extLst>
              <a:ext uri="{FF2B5EF4-FFF2-40B4-BE49-F238E27FC236}">
                <a16:creationId xmlns:a16="http://schemas.microsoft.com/office/drawing/2014/main" id="{2BC80320-E7EC-572E-61E6-AF8E534AD314}"/>
              </a:ext>
            </a:extLst>
          </p:cNvPr>
          <p:cNvSpPr/>
          <p:nvPr/>
        </p:nvSpPr>
        <p:spPr bwMode="gray">
          <a:xfrm>
            <a:off x="4235787"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dirty="0" err="1">
              <a:solidFill>
                <a:schemeClr val="tx1"/>
              </a:solidFill>
            </a:endParaRPr>
          </a:p>
        </p:txBody>
      </p:sp>
      <p:pic>
        <p:nvPicPr>
          <p:cNvPr id="116" name="Picture 115"/>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4291679" y="4122985"/>
            <a:ext cx="404990" cy="349883"/>
          </a:xfrm>
          <a:prstGeom prst="rect">
            <a:avLst/>
          </a:prstGeom>
        </p:spPr>
      </p:pic>
    </p:spTree>
    <p:custDataLst>
      <p:tags r:id="rId1"/>
    </p:custDataLst>
    <p:extLst>
      <p:ext uri="{BB962C8B-B14F-4D97-AF65-F5344CB8AC3E}">
        <p14:creationId xmlns:p14="http://schemas.microsoft.com/office/powerpoint/2010/main" val="1889010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3422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Daily and seasonal intermittency requires battery storage to smooth consumption</a:t>
            </a:r>
          </a:p>
        </p:txBody>
      </p:sp>
      <p:sp>
        <p:nvSpPr>
          <p:cNvPr id="84" name="btfpNotesBox902288"/>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8"/>
              </a:rPr>
              <a:t>Scientific American, Renewable Energy Intermittency</a:t>
            </a:r>
            <a:r>
              <a:rPr lang="en-US" sz="800" dirty="0">
                <a:solidFill>
                  <a:srgbClr val="000000"/>
                </a:solidFill>
              </a:rPr>
              <a:t>; </a:t>
            </a:r>
            <a:r>
              <a:rPr lang="en-US" sz="800" dirty="0">
                <a:solidFill>
                  <a:srgbClr val="000000"/>
                </a:solidFill>
                <a:hlinkClick r:id="rId9"/>
              </a:rPr>
              <a:t>Solar power calculator Australia</a:t>
            </a:r>
            <a:r>
              <a:rPr lang="en-US" sz="800" dirty="0">
                <a:solidFill>
                  <a:srgbClr val="000000"/>
                </a:solidFill>
              </a:rPr>
              <a:t>; </a:t>
            </a:r>
            <a:r>
              <a:rPr lang="en-US" sz="800" dirty="0">
                <a:solidFill>
                  <a:srgbClr val="000000"/>
                </a:solidFill>
                <a:hlinkClick r:id="rId10"/>
              </a:rPr>
              <a:t>US EIA, Total Energy Overview</a:t>
            </a:r>
            <a:r>
              <a:rPr lang="en-US" sz="800" dirty="0">
                <a:solidFill>
                  <a:srgbClr val="000000"/>
                </a:solidFill>
              </a:rPr>
              <a:t>; </a:t>
            </a:r>
            <a:r>
              <a:rPr lang="en-US" sz="800" dirty="0">
                <a:solidFill>
                  <a:srgbClr val="000000"/>
                </a:solidFill>
                <a:hlinkClick r:id="rId11"/>
              </a:rPr>
              <a:t>Tencent</a:t>
            </a:r>
            <a:endParaRPr lang="en-US" sz="800" dirty="0">
              <a:solidFill>
                <a:srgbClr val="000000"/>
              </a:solidFill>
            </a:endParaRPr>
          </a:p>
          <a:p>
            <a:pPr marL="0" indent="0">
              <a:spcBef>
                <a:spcPts val="0"/>
              </a:spcBef>
              <a:buNone/>
            </a:pPr>
            <a:r>
              <a:rPr lang="en-US" sz="800" dirty="0">
                <a:solidFill>
                  <a:srgbClr val="000000"/>
                </a:solidFill>
              </a:rPr>
              <a:t>Credit: Taicheng Jin, Isabel Hoyos, Hyae Ryung Kim, and</a:t>
            </a:r>
            <a:r>
              <a:rPr lang="en-US" sz="800" dirty="0"/>
              <a:t> </a:t>
            </a:r>
            <a:r>
              <a:rPr lang="en-US" sz="800" dirty="0">
                <a:solidFill>
                  <a:srgbClr val="000000"/>
                </a:solidFill>
                <a:hlinkClick r:id="rId12"/>
              </a:rPr>
              <a:t>Gernot Wagner</a:t>
            </a:r>
            <a:r>
              <a:rPr lang="en-US" sz="800" dirty="0">
                <a:solidFill>
                  <a:srgbClr val="000000"/>
                </a:solidFill>
              </a:rPr>
              <a:t> (23 September 2024); share/adapt </a:t>
            </a:r>
            <a:r>
              <a:rPr lang="en-US" sz="800" dirty="0">
                <a:solidFill>
                  <a:srgbClr val="000000"/>
                </a:solidFill>
                <a:hlinkClick r:id="rId13"/>
              </a:rPr>
              <a:t>with attribution</a:t>
            </a:r>
            <a:r>
              <a:rPr lang="en-US" sz="800" dirty="0">
                <a:solidFill>
                  <a:srgbClr val="000000"/>
                </a:solidFill>
              </a:rPr>
              <a:t>. Contact: </a:t>
            </a:r>
            <a:r>
              <a:rPr lang="en-US" sz="800" dirty="0">
                <a:solidFill>
                  <a:srgbClr val="000000"/>
                </a:solidFill>
                <a:hlinkClick r:id="rId14"/>
              </a:rPr>
              <a:t>gwagner@columbia.edu</a:t>
            </a:r>
            <a:r>
              <a:rPr lang="en-US" sz="800" dirty="0">
                <a:solidFill>
                  <a:srgbClr val="000000"/>
                </a:solidFill>
              </a:rPr>
              <a:t> </a:t>
            </a:r>
          </a:p>
        </p:txBody>
      </p:sp>
      <p:sp>
        <p:nvSpPr>
          <p:cNvPr id="94" name="Oval 93"/>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22" name="Oval 121"/>
          <p:cNvSpPr/>
          <p:nvPr/>
        </p:nvSpPr>
        <p:spPr bwMode="gray">
          <a:xfrm>
            <a:off x="11244329" y="3700971"/>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pic>
        <p:nvPicPr>
          <p:cNvPr id="2" name="Picture 1">
            <a:extLst>
              <a:ext uri="{FF2B5EF4-FFF2-40B4-BE49-F238E27FC236}">
                <a16:creationId xmlns:a16="http://schemas.microsoft.com/office/drawing/2014/main" id="{A0518B0F-7ABD-0EA1-BEEA-D09BAFE70AB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134532" y="2131067"/>
            <a:ext cx="6059289" cy="36520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68BBAF37-10FA-8FCE-2863-D972FE2FA125}"/>
              </a:ext>
            </a:extLst>
          </p:cNvPr>
          <p:cNvSpPr/>
          <p:nvPr/>
        </p:nvSpPr>
        <p:spPr bwMode="gray">
          <a:xfrm>
            <a:off x="8229601" y="1550991"/>
            <a:ext cx="3630540" cy="375326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As the sun moves across the sky during the day, it </a:t>
            </a:r>
            <a:r>
              <a:rPr lang="en-US" sz="1050" b="1" dirty="0">
                <a:solidFill>
                  <a:schemeClr val="tx1"/>
                </a:solidFill>
              </a:rPr>
              <a:t>changes the angle </a:t>
            </a:r>
            <a:r>
              <a:rPr lang="en-US" sz="1050" dirty="0">
                <a:solidFill>
                  <a:schemeClr val="tx1"/>
                </a:solidFill>
              </a:rPr>
              <a:t>at which the sunlight hits the panels. Generation typically </a:t>
            </a:r>
            <a:r>
              <a:rPr lang="en-US" sz="1050" b="1" dirty="0">
                <a:solidFill>
                  <a:schemeClr val="tx1"/>
                </a:solidFill>
              </a:rPr>
              <a:t>peaks around noon</a:t>
            </a:r>
            <a:r>
              <a:rPr lang="en-US" sz="1050" dirty="0">
                <a:solidFill>
                  <a:schemeClr val="tx1"/>
                </a:solidFill>
              </a:rPr>
              <a:t>, when sunlight directly strikes the panels.</a:t>
            </a:r>
          </a:p>
          <a:p>
            <a:pPr>
              <a:spcBef>
                <a:spcPts val="600"/>
              </a:spcBef>
            </a:pPr>
            <a:r>
              <a:rPr lang="en-US" sz="1050" b="1" dirty="0">
                <a:solidFill>
                  <a:schemeClr val="tx1"/>
                </a:solidFill>
              </a:rPr>
              <a:t>Weather conditions </a:t>
            </a:r>
            <a:r>
              <a:rPr lang="en-US" sz="1050" dirty="0">
                <a:solidFill>
                  <a:schemeClr val="tx1"/>
                </a:solidFill>
              </a:rPr>
              <a:t>also affect daily power generation. </a:t>
            </a:r>
            <a:r>
              <a:rPr lang="en-US" sz="1050" b="1" dirty="0">
                <a:solidFill>
                  <a:schemeClr val="tx1"/>
                </a:solidFill>
              </a:rPr>
              <a:t>Overcast skies </a:t>
            </a:r>
            <a:r>
              <a:rPr lang="en-US" sz="1050" dirty="0">
                <a:solidFill>
                  <a:schemeClr val="tx1"/>
                </a:solidFill>
              </a:rPr>
              <a:t>or </a:t>
            </a:r>
            <a:r>
              <a:rPr lang="en-US" sz="1050" b="1" dirty="0">
                <a:solidFill>
                  <a:schemeClr val="tx1"/>
                </a:solidFill>
              </a:rPr>
              <a:t>fog</a:t>
            </a:r>
            <a:r>
              <a:rPr lang="en-US" sz="1050" dirty="0">
                <a:solidFill>
                  <a:schemeClr val="tx1"/>
                </a:solidFill>
              </a:rPr>
              <a:t> reduce the amount of sunlight that reaches the solar panels.</a:t>
            </a:r>
          </a:p>
          <a:p>
            <a:pPr>
              <a:spcBef>
                <a:spcPts val="600"/>
              </a:spcBef>
            </a:pPr>
            <a:r>
              <a:rPr lang="en-US" sz="1050" dirty="0">
                <a:solidFill>
                  <a:schemeClr val="tx1"/>
                </a:solidFill>
              </a:rPr>
              <a:t>Direct seasonal variation comes from the fact that the position of the sun in the sky changes throughout the year. In </a:t>
            </a:r>
            <a:r>
              <a:rPr lang="en-US" sz="1050" b="1" dirty="0">
                <a:solidFill>
                  <a:schemeClr val="tx1"/>
                </a:solidFill>
              </a:rPr>
              <a:t>winter, days are shorter and the sun is lower </a:t>
            </a:r>
            <a:r>
              <a:rPr lang="en-US" sz="1050" dirty="0">
                <a:solidFill>
                  <a:schemeClr val="tx1"/>
                </a:solidFill>
              </a:rPr>
              <a:t>in the sky, leading to less solar power generation.</a:t>
            </a:r>
          </a:p>
          <a:p>
            <a:pPr>
              <a:spcBef>
                <a:spcPts val="600"/>
              </a:spcBef>
            </a:pPr>
            <a:r>
              <a:rPr lang="en-US" sz="1050" dirty="0">
                <a:solidFill>
                  <a:schemeClr val="tx1"/>
                </a:solidFill>
              </a:rPr>
              <a:t>This effect is more pronounced at </a:t>
            </a:r>
            <a:r>
              <a:rPr lang="en-US" sz="1050" b="1" dirty="0">
                <a:solidFill>
                  <a:schemeClr val="tx1"/>
                </a:solidFill>
              </a:rPr>
              <a:t>higher latitudes</a:t>
            </a:r>
            <a:r>
              <a:rPr lang="en-US" sz="1050" dirty="0">
                <a:solidFill>
                  <a:schemeClr val="tx1"/>
                </a:solidFill>
              </a:rPr>
              <a:t>. In regions closer to the poles, days shorten more drastically in winter.</a:t>
            </a:r>
          </a:p>
          <a:p>
            <a:pPr>
              <a:spcBef>
                <a:spcPts val="600"/>
              </a:spcBef>
            </a:pPr>
            <a:r>
              <a:rPr lang="en-US" sz="1050" dirty="0">
                <a:solidFill>
                  <a:schemeClr val="tx1"/>
                </a:solidFill>
              </a:rPr>
              <a:t>Seasonal weather patterns also impact annual solar generation (e.g., less solar generation during </a:t>
            </a:r>
            <a:r>
              <a:rPr lang="en-US" sz="1050" b="1" dirty="0">
                <a:solidFill>
                  <a:schemeClr val="tx1"/>
                </a:solidFill>
              </a:rPr>
              <a:t>rainy season</a:t>
            </a:r>
            <a:r>
              <a:rPr lang="en-US" sz="1050" dirty="0">
                <a:solidFill>
                  <a:schemeClr val="tx1"/>
                </a:solidFill>
              </a:rPr>
              <a:t> in Southeast Asia).</a:t>
            </a:r>
            <a:endParaRPr lang="en-US" sz="1250" b="1" dirty="0">
              <a:solidFill>
                <a:schemeClr val="tx1"/>
              </a:solidFill>
            </a:endParaRPr>
          </a:p>
        </p:txBody>
      </p:sp>
      <p:sp>
        <p:nvSpPr>
          <p:cNvPr id="3" name="btfpColumnHeaderBoxText984038">
            <a:extLst>
              <a:ext uri="{FF2B5EF4-FFF2-40B4-BE49-F238E27FC236}">
                <a16:creationId xmlns:a16="http://schemas.microsoft.com/office/drawing/2014/main" id="{E7AD5774-D9FE-EA92-83AB-58E26DC3CD61}"/>
              </a:ext>
            </a:extLst>
          </p:cNvPr>
          <p:cNvSpPr txBox="1"/>
          <p:nvPr/>
        </p:nvSpPr>
        <p:spPr bwMode="gray">
          <a:xfrm>
            <a:off x="329183" y="1551396"/>
            <a:ext cx="7612549" cy="318997"/>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Energy storage helps smooth out the intermittency of output</a:t>
            </a:r>
          </a:p>
        </p:txBody>
      </p:sp>
      <p:cxnSp>
        <p:nvCxnSpPr>
          <p:cNvPr id="4" name="btfpColumnHeaderBoxLine984038">
            <a:extLst>
              <a:ext uri="{FF2B5EF4-FFF2-40B4-BE49-F238E27FC236}">
                <a16:creationId xmlns:a16="http://schemas.microsoft.com/office/drawing/2014/main" id="{0D3E1496-B5C8-6B40-DF46-0AD4EAC73CFE}"/>
              </a:ext>
            </a:extLst>
          </p:cNvPr>
          <p:cNvCxnSpPr>
            <a:cxnSpLocks/>
          </p:cNvCxnSpPr>
          <p:nvPr/>
        </p:nvCxnSpPr>
        <p:spPr bwMode="gray">
          <a:xfrm>
            <a:off x="329184" y="185210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D62B95-4801-67F9-B7C3-BFC45EF4F536}"/>
              </a:ext>
            </a:extLst>
          </p:cNvPr>
          <p:cNvSpPr/>
          <p:nvPr/>
        </p:nvSpPr>
        <p:spPr bwMode="gray">
          <a:xfrm>
            <a:off x="1134532" y="2743200"/>
            <a:ext cx="669330" cy="267669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dirty="0">
                <a:solidFill>
                  <a:schemeClr val="tx1"/>
                </a:solidFill>
              </a:rPr>
              <a:t>High</a:t>
            </a:r>
            <a:br>
              <a:rPr lang="en-US" sz="1050" dirty="0">
                <a:solidFill>
                  <a:schemeClr val="tx1"/>
                </a:solidFill>
              </a:rPr>
            </a:br>
            <a:br>
              <a:rPr lang="en-US" sz="1050" dirty="0">
                <a:solidFill>
                  <a:schemeClr val="tx1"/>
                </a:solidFill>
              </a:rPr>
            </a:br>
            <a:br>
              <a:rPr lang="en-US" sz="1050" dirty="0">
                <a:solidFill>
                  <a:schemeClr val="tx1"/>
                </a:solidFill>
              </a:rPr>
            </a:br>
            <a:br>
              <a:rPr lang="en-US" sz="1050" dirty="0">
                <a:solidFill>
                  <a:schemeClr val="tx1"/>
                </a:solidFill>
              </a:rPr>
            </a:br>
            <a:br>
              <a:rPr lang="en-US" sz="1050" dirty="0">
                <a:solidFill>
                  <a:schemeClr val="tx1"/>
                </a:solidFill>
              </a:rPr>
            </a:br>
            <a:br>
              <a:rPr lang="en-US" sz="1050" dirty="0">
                <a:solidFill>
                  <a:schemeClr val="tx1"/>
                </a:solidFill>
              </a:rPr>
            </a:br>
            <a:endParaRPr lang="en-US" sz="1050" dirty="0">
              <a:solidFill>
                <a:schemeClr val="tx1"/>
              </a:solidFill>
            </a:endParaRPr>
          </a:p>
          <a:p>
            <a:pPr marL="0" indent="0" algn="ctr">
              <a:buNone/>
            </a:pPr>
            <a:r>
              <a:rPr lang="en-US" sz="1050" dirty="0">
                <a:solidFill>
                  <a:schemeClr val="tx1"/>
                </a:solidFill>
              </a:rPr>
              <a:t>Medium</a:t>
            </a:r>
            <a:br>
              <a:rPr lang="en-US" sz="1050" dirty="0">
                <a:solidFill>
                  <a:schemeClr val="tx1"/>
                </a:solidFill>
              </a:rPr>
            </a:br>
            <a:br>
              <a:rPr lang="en-US" sz="1050" dirty="0">
                <a:solidFill>
                  <a:schemeClr val="tx1"/>
                </a:solidFill>
              </a:rPr>
            </a:br>
            <a:br>
              <a:rPr lang="en-US" sz="1050" dirty="0">
                <a:solidFill>
                  <a:schemeClr val="tx1"/>
                </a:solidFill>
              </a:rPr>
            </a:br>
            <a:br>
              <a:rPr lang="en-US" sz="1050" dirty="0">
                <a:solidFill>
                  <a:schemeClr val="tx1"/>
                </a:solidFill>
              </a:rPr>
            </a:br>
            <a:br>
              <a:rPr lang="en-US" sz="1050" dirty="0">
                <a:solidFill>
                  <a:schemeClr val="tx1"/>
                </a:solidFill>
              </a:rPr>
            </a:br>
            <a:endParaRPr lang="en-US" sz="1050" dirty="0">
              <a:solidFill>
                <a:schemeClr val="tx1"/>
              </a:solidFill>
            </a:endParaRPr>
          </a:p>
          <a:p>
            <a:pPr marL="0" indent="0" algn="ctr">
              <a:buNone/>
            </a:pPr>
            <a:r>
              <a:rPr lang="en-US" sz="1050" dirty="0">
                <a:solidFill>
                  <a:schemeClr val="tx1"/>
                </a:solidFill>
              </a:rPr>
              <a:t>Low</a:t>
            </a:r>
          </a:p>
        </p:txBody>
      </p:sp>
    </p:spTree>
    <p:custDataLst>
      <p:tags r:id="rId1"/>
    </p:custDataLst>
    <p:extLst>
      <p:ext uri="{BB962C8B-B14F-4D97-AF65-F5344CB8AC3E}">
        <p14:creationId xmlns:p14="http://schemas.microsoft.com/office/powerpoint/2010/main" val="3369016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456360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dirty="0"/>
              <a:t>Integrating Battery Energy Storage Systems (BESS) lowers emissions, reduces bills, and boosts reliability and self-sufficiency</a:t>
            </a:r>
            <a:br>
              <a:rPr lang="en-US" dirty="0"/>
            </a:br>
            <a:endParaRPr lang="en-US" dirty="0"/>
          </a:p>
        </p:txBody>
      </p:sp>
      <p:graphicFrame>
        <p:nvGraphicFramePr>
          <p:cNvPr id="16" name="Chart 15">
            <a:extLst>
              <a:ext uri="{FF2B5EF4-FFF2-40B4-BE49-F238E27FC236}">
                <a16:creationId xmlns:a16="http://schemas.microsoft.com/office/drawing/2014/main" id="{5560ECD9-26A7-9800-1B60-109915678110}"/>
              </a:ext>
            </a:extLst>
          </p:cNvPr>
          <p:cNvGraphicFramePr/>
          <p:nvPr>
            <p:custDataLst>
              <p:tags r:id="rId2"/>
            </p:custDataLst>
            <p:extLst>
              <p:ext uri="{D42A27DB-BD31-4B8C-83A1-F6EECF244321}">
                <p14:modId xmlns:p14="http://schemas.microsoft.com/office/powerpoint/2010/main" val="3387238563"/>
              </p:ext>
            </p:extLst>
          </p:nvPr>
        </p:nvGraphicFramePr>
        <p:xfrm>
          <a:off x="771525" y="1836738"/>
          <a:ext cx="6688138" cy="4260850"/>
        </p:xfrm>
        <a:graphic>
          <a:graphicData uri="http://schemas.openxmlformats.org/drawingml/2006/chart">
            <c:chart xmlns:c="http://schemas.openxmlformats.org/drawingml/2006/chart" xmlns:r="http://schemas.openxmlformats.org/officeDocument/2006/relationships" r:id="rId20"/>
          </a:graphicData>
        </a:graphic>
      </p:graphicFrame>
      <p:cxnSp>
        <p:nvCxnSpPr>
          <p:cNvPr id="143" name="Straight Connector 142">
            <a:extLst>
              <a:ext uri="{FF2B5EF4-FFF2-40B4-BE49-F238E27FC236}">
                <a16:creationId xmlns:a16="http://schemas.microsoft.com/office/drawing/2014/main" id="{C8B17501-BF45-F6BC-05F7-1A355A00BC80}"/>
              </a:ext>
            </a:extLst>
          </p:cNvPr>
          <p:cNvCxnSpPr/>
          <p:nvPr>
            <p:custDataLst>
              <p:tags r:id="rId3"/>
            </p:custDataLst>
          </p:nvPr>
        </p:nvCxnSpPr>
        <p:spPr bwMode="auto">
          <a:xfrm>
            <a:off x="2182813" y="2271713"/>
            <a:ext cx="0" cy="31051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FEAE5AB-7DAD-E817-EBB0-84020F8EEA82}"/>
              </a:ext>
            </a:extLst>
          </p:cNvPr>
          <p:cNvCxnSpPr/>
          <p:nvPr>
            <p:custDataLst>
              <p:tags r:id="rId4"/>
            </p:custDataLst>
          </p:nvPr>
        </p:nvCxnSpPr>
        <p:spPr bwMode="auto">
          <a:xfrm>
            <a:off x="1970088" y="2274888"/>
            <a:ext cx="25558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 name="Text Placeholder 10">
            <a:extLst>
              <a:ext uri="{FF2B5EF4-FFF2-40B4-BE49-F238E27FC236}">
                <a16:creationId xmlns:a16="http://schemas.microsoft.com/office/drawing/2014/main" id="{B7F7CB52-49F5-7FF7-428A-84D2CF3D35B5}"/>
              </a:ext>
            </a:extLst>
          </p:cNvPr>
          <p:cNvSpPr txBox="1">
            <a:spLocks/>
          </p:cNvSpPr>
          <p:nvPr>
            <p:custDataLst>
              <p:tags r:id="rId5"/>
            </p:custDataLst>
          </p:nvPr>
        </p:nvSpPr>
        <p:spPr bwMode="auto">
          <a:xfrm>
            <a:off x="5083175" y="5842000"/>
            <a:ext cx="9810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dirty="0"/>
              <a:t>Self-Sufficiency (%)</a:t>
            </a:r>
            <a:endParaRPr lang="en-US" sz="1200" dirty="0"/>
          </a:p>
        </p:txBody>
      </p:sp>
      <p:sp>
        <p:nvSpPr>
          <p:cNvPr id="215" name="Text Placeholder 10">
            <a:extLst>
              <a:ext uri="{FF2B5EF4-FFF2-40B4-BE49-F238E27FC236}">
                <a16:creationId xmlns:a16="http://schemas.microsoft.com/office/drawing/2014/main" id="{E5033993-8CCC-E003-3CDD-17A5A9FB3059}"/>
              </a:ext>
            </a:extLst>
          </p:cNvPr>
          <p:cNvSpPr txBox="1">
            <a:spLocks/>
          </p:cNvSpPr>
          <p:nvPr>
            <p:custDataLst>
              <p:tags r:id="rId6"/>
            </p:custDataLst>
          </p:nvPr>
        </p:nvSpPr>
        <p:spPr bwMode="auto">
          <a:xfrm>
            <a:off x="6242050" y="5842001"/>
            <a:ext cx="106838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350E28-4C31-4EB8-BEDF-C08C2EE56D40}" type="datetime'Renewa''b''''''''l''e ''P''''ene''''''''''t''ratio''''''n (%)'">
              <a:rPr lang="en-US" altLang="en-US" sz="1200" smtClean="0"/>
              <a:pPr/>
              <a:t>Renewable Penetration (%)</a:t>
            </a:fld>
            <a:endParaRPr lang="en-US" sz="1200" dirty="0"/>
          </a:p>
        </p:txBody>
      </p:sp>
      <p:sp>
        <p:nvSpPr>
          <p:cNvPr id="21" name="Text Placeholder 10">
            <a:extLst>
              <a:ext uri="{FF2B5EF4-FFF2-40B4-BE49-F238E27FC236}">
                <a16:creationId xmlns:a16="http://schemas.microsoft.com/office/drawing/2014/main" id="{73C7B992-FF4E-75DD-9C23-4E4DCAA8CF48}"/>
              </a:ext>
            </a:extLst>
          </p:cNvPr>
          <p:cNvSpPr txBox="1">
            <a:spLocks/>
          </p:cNvSpPr>
          <p:nvPr>
            <p:custDataLst>
              <p:tags r:id="rId7"/>
            </p:custDataLst>
          </p:nvPr>
        </p:nvSpPr>
        <p:spPr bwMode="auto">
          <a:xfrm>
            <a:off x="1512888" y="5842000"/>
            <a:ext cx="9080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45AB2-3196-4423-8078-87636F26A1C7}" type="datetime'C''''''ar''bon ''''''''Em''i''s''s''io''n'''' ''''''(%'''')'''">
              <a:rPr lang="en-US" altLang="en-US" sz="1200" smtClean="0"/>
              <a:pPr/>
              <a:t>Carbon Emission (%)</a:t>
            </a:fld>
            <a:endParaRPr lang="en-US" sz="1200" dirty="0"/>
          </a:p>
        </p:txBody>
      </p:sp>
      <p:sp>
        <p:nvSpPr>
          <p:cNvPr id="218" name="Text Placeholder 10">
            <a:extLst>
              <a:ext uri="{FF2B5EF4-FFF2-40B4-BE49-F238E27FC236}">
                <a16:creationId xmlns:a16="http://schemas.microsoft.com/office/drawing/2014/main" id="{B36673E6-6765-86D1-77E0-06E7EE11E3B6}"/>
              </a:ext>
            </a:extLst>
          </p:cNvPr>
          <p:cNvSpPr txBox="1">
            <a:spLocks/>
          </p:cNvSpPr>
          <p:nvPr>
            <p:custDataLst>
              <p:tags r:id="rId8"/>
            </p:custDataLst>
          </p:nvPr>
        </p:nvSpPr>
        <p:spPr bwMode="auto">
          <a:xfrm>
            <a:off x="4040188" y="5842000"/>
            <a:ext cx="6635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913613-7294-42D7-8FE9-12A7D764B805}" type="datetime'''''''''''''''''Rel''''''''''i''ab''ility'' Inde''x ''''(%)'''">
              <a:rPr lang="en-US" altLang="en-US" sz="1200" smtClean="0"/>
              <a:pPr/>
              <a:t>Reliability Index (%)</a:t>
            </a:fld>
            <a:endParaRPr lang="en-US" sz="1200" dirty="0"/>
          </a:p>
        </p:txBody>
      </p:sp>
      <p:sp>
        <p:nvSpPr>
          <p:cNvPr id="45" name="Text Placeholder 10">
            <a:extLst>
              <a:ext uri="{FF2B5EF4-FFF2-40B4-BE49-F238E27FC236}">
                <a16:creationId xmlns:a16="http://schemas.microsoft.com/office/drawing/2014/main" id="{9DC5B35E-7E09-96DC-A99E-E86620E98668}"/>
              </a:ext>
            </a:extLst>
          </p:cNvPr>
          <p:cNvSpPr txBox="1">
            <a:spLocks/>
          </p:cNvSpPr>
          <p:nvPr>
            <p:custDataLst>
              <p:tags r:id="rId9"/>
            </p:custDataLst>
          </p:nvPr>
        </p:nvSpPr>
        <p:spPr bwMode="auto">
          <a:xfrm>
            <a:off x="2836863" y="5842000"/>
            <a:ext cx="6635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200" dirty="0"/>
              <a:t>Electricity Bill (%)</a:t>
            </a:r>
          </a:p>
        </p:txBody>
      </p:sp>
      <p:sp>
        <p:nvSpPr>
          <p:cNvPr id="26" name="Text Placeholder 10">
            <a:extLst>
              <a:ext uri="{FF2B5EF4-FFF2-40B4-BE49-F238E27FC236}">
                <a16:creationId xmlns:a16="http://schemas.microsoft.com/office/drawing/2014/main" id="{12D461EB-852C-51EE-F5F0-21986B2D45CA}"/>
              </a:ext>
            </a:extLst>
          </p:cNvPr>
          <p:cNvSpPr txBox="1">
            <a:spLocks/>
          </p:cNvSpPr>
          <p:nvPr>
            <p:custDataLst>
              <p:tags r:id="rId10"/>
            </p:custDataLst>
          </p:nvPr>
        </p:nvSpPr>
        <p:spPr bwMode="gray">
          <a:xfrm>
            <a:off x="3309938" y="555307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BD44722-ED1F-46D3-B296-9D38AA4B5917}" type="datetime'0'''''''''''''">
              <a:rPr lang="en-US" altLang="en-US" sz="1400" smtClean="0">
                <a:effectLst/>
              </a:rPr>
              <a:pPr marL="0" indent="0" algn="ctr">
                <a:spcBef>
                  <a:spcPct val="0"/>
                </a:spcBef>
                <a:spcAft>
                  <a:spcPct val="0"/>
                </a:spcAft>
                <a:buNone/>
              </a:pPr>
              <a:t>0</a:t>
            </a:fld>
            <a:endParaRPr lang="en-US" sz="1400" dirty="0"/>
          </a:p>
        </p:txBody>
      </p:sp>
      <p:sp>
        <p:nvSpPr>
          <p:cNvPr id="58" name="Text Placeholder 10">
            <a:extLst>
              <a:ext uri="{FF2B5EF4-FFF2-40B4-BE49-F238E27FC236}">
                <a16:creationId xmlns:a16="http://schemas.microsoft.com/office/drawing/2014/main" id="{9133A981-D7D5-D3BD-3101-CCF477784ED4}"/>
              </a:ext>
            </a:extLst>
          </p:cNvPr>
          <p:cNvSpPr txBox="1">
            <a:spLocks/>
          </p:cNvSpPr>
          <p:nvPr>
            <p:custDataLst>
              <p:tags r:id="rId11"/>
            </p:custDataLst>
          </p:nvPr>
        </p:nvSpPr>
        <p:spPr bwMode="auto">
          <a:xfrm>
            <a:off x="1504950" y="3675063"/>
            <a:ext cx="587375"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B4F17C-3C28-4388-9443-5A43EA766589}" type="datetime'''-9''''''''''''''''5%'''''''''''''''''''''''''''''''''''''">
              <a:rPr lang="en-US" altLang="en-US" sz="1400" b="1" smtClean="0">
                <a:effectLst/>
              </a:rPr>
              <a:pPr/>
              <a:t>-95%</a:t>
            </a:fld>
            <a:endParaRPr lang="en-US" sz="1400" b="1" dirty="0"/>
          </a:p>
        </p:txBody>
      </p:sp>
      <p:sp>
        <p:nvSpPr>
          <p:cNvPr id="165" name="Rectangle 164">
            <a:extLst>
              <a:ext uri="{FF2B5EF4-FFF2-40B4-BE49-F238E27FC236}">
                <a16:creationId xmlns:a16="http://schemas.microsoft.com/office/drawing/2014/main" id="{35274789-6FCA-5A60-750B-646C9D4C9347}"/>
              </a:ext>
            </a:extLst>
          </p:cNvPr>
          <p:cNvSpPr/>
          <p:nvPr/>
        </p:nvSpPr>
        <p:spPr bwMode="gray">
          <a:xfrm>
            <a:off x="8453438" y="1554480"/>
            <a:ext cx="3408362" cy="3360420"/>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rmAutofit/>
          </a:bodyPr>
          <a:lstStyle/>
          <a:p>
            <a:pPr marL="0" indent="0">
              <a:spcBef>
                <a:spcPts val="600"/>
              </a:spcBef>
              <a:buNone/>
            </a:pPr>
            <a:r>
              <a:rPr lang="en-CA" sz="1250" b="1" dirty="0">
                <a:solidFill>
                  <a:schemeClr val="tx1"/>
                </a:solidFill>
              </a:rPr>
              <a:t>Observations</a:t>
            </a:r>
            <a:endParaRPr lang="en-AT" sz="1250" b="1" dirty="0">
              <a:solidFill>
                <a:schemeClr val="tx1"/>
              </a:solidFill>
            </a:endParaRPr>
          </a:p>
          <a:p>
            <a:pPr>
              <a:spcBef>
                <a:spcPts val="600"/>
              </a:spcBef>
            </a:pPr>
            <a:r>
              <a:rPr lang="en-US" sz="1050" dirty="0">
                <a:solidFill>
                  <a:schemeClr val="tx1"/>
                </a:solidFill>
                <a:latin typeface="Arial" panose="020B0604020202020204" pitchFamily="34" charset="0"/>
                <a:cs typeface="Arial" panose="020B0604020202020204" pitchFamily="34" charset="0"/>
              </a:rPr>
              <a:t>Without energy storage, </a:t>
            </a:r>
            <a:r>
              <a:rPr lang="en-US" sz="1050" b="1" dirty="0">
                <a:solidFill>
                  <a:schemeClr val="tx1"/>
                </a:solidFill>
                <a:latin typeface="Arial" panose="020B0604020202020204" pitchFamily="34" charset="0"/>
                <a:cs typeface="Arial" panose="020B0604020202020204" pitchFamily="34" charset="0"/>
              </a:rPr>
              <a:t>fossil fuels </a:t>
            </a:r>
            <a:r>
              <a:rPr lang="en-US" sz="1050" dirty="0">
                <a:solidFill>
                  <a:schemeClr val="tx1"/>
                </a:solidFill>
                <a:latin typeface="Arial" panose="020B0604020202020204" pitchFamily="34" charset="0"/>
                <a:cs typeface="Arial" panose="020B0604020202020204" pitchFamily="34" charset="0"/>
              </a:rPr>
              <a:t>will be used to support energy deficit.</a:t>
            </a:r>
          </a:p>
          <a:p>
            <a:pPr>
              <a:spcBef>
                <a:spcPts val="600"/>
              </a:spcBef>
            </a:pPr>
            <a:r>
              <a:rPr lang="en-US" sz="1050" dirty="0">
                <a:solidFill>
                  <a:schemeClr val="tx1"/>
                </a:solidFill>
                <a:latin typeface="Arial" panose="020B0604020202020204" pitchFamily="34" charset="0"/>
                <a:cs typeface="Arial" panose="020B0604020202020204" pitchFamily="34" charset="0"/>
              </a:rPr>
              <a:t>Solar can significantly </a:t>
            </a:r>
            <a:r>
              <a:rPr lang="en-US" sz="1050" b="1" dirty="0">
                <a:solidFill>
                  <a:schemeClr val="tx1"/>
                </a:solidFill>
                <a:latin typeface="Arial" panose="020B0604020202020204" pitchFamily="34" charset="0"/>
                <a:cs typeface="Arial" panose="020B0604020202020204" pitchFamily="34" charset="0"/>
              </a:rPr>
              <a:t>reduce carbon emissions </a:t>
            </a:r>
            <a:r>
              <a:rPr lang="en-US" sz="1050" dirty="0">
                <a:solidFill>
                  <a:schemeClr val="tx1"/>
                </a:solidFill>
                <a:latin typeface="Arial" panose="020B0604020202020204" pitchFamily="34" charset="0"/>
                <a:cs typeface="Arial" panose="020B0604020202020204" pitchFamily="34" charset="0"/>
              </a:rPr>
              <a:t>by up to 95%.</a:t>
            </a:r>
          </a:p>
          <a:p>
            <a:pPr>
              <a:spcBef>
                <a:spcPts val="600"/>
              </a:spcBef>
            </a:pPr>
            <a:r>
              <a:rPr lang="en-US" sz="1050" dirty="0">
                <a:solidFill>
                  <a:schemeClr val="tx1"/>
                </a:solidFill>
                <a:latin typeface="Arial" panose="020B0604020202020204" pitchFamily="34" charset="0"/>
                <a:cs typeface="Arial" panose="020B0604020202020204" pitchFamily="34" charset="0"/>
              </a:rPr>
              <a:t>Solar-only systems designed with 100% usage usually offset only ~55% of the original bill. With storage, it is expected to offset the </a:t>
            </a:r>
            <a:r>
              <a:rPr lang="en-US" sz="1050" b="1" dirty="0">
                <a:solidFill>
                  <a:schemeClr val="tx1"/>
                </a:solidFill>
                <a:latin typeface="Arial" panose="020B0604020202020204" pitchFamily="34" charset="0"/>
                <a:cs typeface="Arial" panose="020B0604020202020204" pitchFamily="34" charset="0"/>
              </a:rPr>
              <a:t>entire electricity bill</a:t>
            </a:r>
            <a:r>
              <a:rPr lang="en-US" sz="1050" dirty="0">
                <a:solidFill>
                  <a:schemeClr val="tx1"/>
                </a:solidFill>
                <a:latin typeface="Arial" panose="020B0604020202020204" pitchFamily="34" charset="0"/>
                <a:cs typeface="Arial" panose="020B0604020202020204" pitchFamily="34" charset="0"/>
              </a:rPr>
              <a:t>.</a:t>
            </a:r>
          </a:p>
          <a:p>
            <a:pPr>
              <a:spcBef>
                <a:spcPts val="600"/>
              </a:spcBef>
            </a:pPr>
            <a:r>
              <a:rPr lang="en-US" sz="1050" dirty="0">
                <a:solidFill>
                  <a:schemeClr val="tx1"/>
                </a:solidFill>
                <a:latin typeface="Arial" panose="020B0604020202020204" pitchFamily="34" charset="0"/>
                <a:cs typeface="Arial" panose="020B0604020202020204" pitchFamily="34" charset="0"/>
              </a:rPr>
              <a:t>The reliability as measured by LOLP can </a:t>
            </a:r>
            <a:r>
              <a:rPr lang="en-US" sz="1050" b="1" dirty="0">
                <a:solidFill>
                  <a:schemeClr val="tx1"/>
                </a:solidFill>
                <a:latin typeface="Arial" panose="020B0604020202020204" pitchFamily="34" charset="0"/>
                <a:cs typeface="Arial" panose="020B0604020202020204" pitchFamily="34" charset="0"/>
              </a:rPr>
              <a:t>improve from 10% to 35%</a:t>
            </a:r>
            <a:r>
              <a:rPr lang="en-US" sz="1050" dirty="0">
                <a:solidFill>
                  <a:schemeClr val="tx1"/>
                </a:solidFill>
                <a:latin typeface="Arial" panose="020B0604020202020204" pitchFamily="34" charset="0"/>
                <a:cs typeface="Arial" panose="020B0604020202020204" pitchFamily="34" charset="0"/>
              </a:rPr>
              <a:t>.</a:t>
            </a:r>
            <a:endParaRPr lang="en-CA" sz="1050" dirty="0">
              <a:solidFill>
                <a:schemeClr val="tx1"/>
              </a:solidFill>
              <a:latin typeface="Arial" panose="020B0604020202020204" pitchFamily="34" charset="0"/>
              <a:cs typeface="Arial" panose="020B0604020202020204" pitchFamily="34" charset="0"/>
            </a:endParaRPr>
          </a:p>
          <a:p>
            <a:pPr>
              <a:spcBef>
                <a:spcPts val="600"/>
              </a:spcBef>
            </a:pPr>
            <a:r>
              <a:rPr lang="en-CA" sz="1050" dirty="0">
                <a:solidFill>
                  <a:schemeClr val="tx1"/>
                </a:solidFill>
                <a:latin typeface="Arial" panose="020B0604020202020204" pitchFamily="34" charset="0"/>
                <a:cs typeface="Arial" panose="020B0604020202020204" pitchFamily="34" charset="0"/>
              </a:rPr>
              <a:t>Integrating energy storage can improve residential self-sufficiency </a:t>
            </a:r>
            <a:r>
              <a:rPr lang="en-CA" sz="1050" b="1" dirty="0">
                <a:solidFill>
                  <a:schemeClr val="tx1"/>
                </a:solidFill>
                <a:latin typeface="Arial" panose="020B0604020202020204" pitchFamily="34" charset="0"/>
                <a:cs typeface="Arial" panose="020B0604020202020204" pitchFamily="34" charset="0"/>
              </a:rPr>
              <a:t>from 38% to 65%</a:t>
            </a:r>
            <a:r>
              <a:rPr lang="en-US" sz="1050" dirty="0">
                <a:solidFill>
                  <a:schemeClr val="tx1"/>
                </a:solidFill>
                <a:latin typeface="Arial" panose="020B0604020202020204" pitchFamily="34" charset="0"/>
                <a:cs typeface="Arial" panose="020B0604020202020204" pitchFamily="34" charset="0"/>
              </a:rPr>
              <a:t>.</a:t>
            </a:r>
            <a:endParaRPr lang="en-CA" sz="1050" b="1" dirty="0">
              <a:solidFill>
                <a:schemeClr val="tx1"/>
              </a:solidFill>
              <a:latin typeface="Arial" panose="020B0604020202020204" pitchFamily="34" charset="0"/>
              <a:cs typeface="Arial" panose="020B0604020202020204" pitchFamily="34" charset="0"/>
            </a:endParaRPr>
          </a:p>
          <a:p>
            <a:pPr>
              <a:spcBef>
                <a:spcPts val="600"/>
              </a:spcBef>
            </a:pPr>
            <a:r>
              <a:rPr lang="en-CA" sz="1050" dirty="0">
                <a:solidFill>
                  <a:schemeClr val="tx1"/>
                </a:solidFill>
                <a:latin typeface="Arial" panose="020B0604020202020204" pitchFamily="34" charset="0"/>
                <a:cs typeface="Arial" panose="020B0604020202020204" pitchFamily="34" charset="0"/>
              </a:rPr>
              <a:t>With energy storage, the renewable penetration could increase from between 20% and</a:t>
            </a:r>
            <a:r>
              <a:rPr lang="en-US" sz="1050" b="1" dirty="0">
                <a:solidFill>
                  <a:schemeClr val="tx1"/>
                </a:solidFill>
                <a:latin typeface="Arial" panose="020B0604020202020204" pitchFamily="34" charset="0"/>
                <a:cs typeface="Arial" panose="020B0604020202020204" pitchFamily="34" charset="0"/>
              </a:rPr>
              <a:t> </a:t>
            </a:r>
            <a:r>
              <a:rPr lang="en-US" altLang="zh-CN" sz="1050" dirty="0">
                <a:solidFill>
                  <a:schemeClr val="tx1"/>
                </a:solidFill>
                <a:latin typeface="Arial" panose="020B0604020202020204" pitchFamily="34" charset="0"/>
                <a:cs typeface="Arial" panose="020B0604020202020204" pitchFamily="34" charset="0"/>
              </a:rPr>
              <a:t>25</a:t>
            </a:r>
            <a:r>
              <a:rPr lang="en-CA" sz="1050" dirty="0">
                <a:solidFill>
                  <a:schemeClr val="tx1"/>
                </a:solidFill>
                <a:latin typeface="Arial" panose="020B0604020202020204" pitchFamily="34" charset="0"/>
                <a:cs typeface="Arial" panose="020B0604020202020204" pitchFamily="34" charset="0"/>
              </a:rPr>
              <a:t>% to 50%</a:t>
            </a:r>
            <a:r>
              <a:rPr lang="zh-CN" altLang="en-US" sz="1050" dirty="0">
                <a:solidFill>
                  <a:schemeClr val="tx1"/>
                </a:solidFill>
                <a:latin typeface="Arial" panose="020B0604020202020204" pitchFamily="34" charset="0"/>
                <a:cs typeface="Arial" panose="020B0604020202020204" pitchFamily="34" charset="0"/>
              </a:rPr>
              <a:t> </a:t>
            </a:r>
            <a:r>
              <a:rPr lang="en-US" altLang="zh-CN" sz="1050" dirty="0">
                <a:solidFill>
                  <a:schemeClr val="tx1"/>
                </a:solidFill>
                <a:latin typeface="Arial" panose="020B0604020202020204" pitchFamily="34" charset="0"/>
                <a:cs typeface="Arial" panose="020B0604020202020204" pitchFamily="34" charset="0"/>
              </a:rPr>
              <a:t>in California.</a:t>
            </a:r>
            <a:endParaRPr lang="en-CA" sz="1050" dirty="0">
              <a:solidFill>
                <a:schemeClr val="tx1"/>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dirty="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400800"/>
            <a:ext cx="8333696" cy="246221"/>
          </a:xfrm>
          <a:prstGeom prst="rect">
            <a:avLst/>
          </a:prstGeom>
          <a:noFill/>
        </p:spPr>
        <p:txBody>
          <a:bodyPr wrap="square" lIns="0" tIns="0" bIns="0" rtlCol="0">
            <a:spAutoFit/>
          </a:bodyPr>
          <a:lstStyle/>
          <a:p>
            <a:pPr marL="0" indent="0">
              <a:buNone/>
            </a:pPr>
            <a:r>
              <a:rPr lang="en-US" sz="800" dirty="0">
                <a:solidFill>
                  <a:srgbClr val="000000"/>
                </a:solidFill>
              </a:rPr>
              <a:t>Sources: </a:t>
            </a:r>
            <a:r>
              <a:rPr lang="en-US" sz="800" dirty="0">
                <a:solidFill>
                  <a:srgbClr val="000000"/>
                </a:solidFill>
                <a:hlinkClick r:id="rId21"/>
              </a:rPr>
              <a:t>Solar.com, Carbon footprint</a:t>
            </a:r>
            <a:r>
              <a:rPr lang="en-US" sz="800" dirty="0">
                <a:solidFill>
                  <a:srgbClr val="000000"/>
                </a:solidFill>
              </a:rPr>
              <a:t>; </a:t>
            </a:r>
            <a:r>
              <a:rPr lang="en-US" sz="800" dirty="0">
                <a:solidFill>
                  <a:srgbClr val="000000"/>
                </a:solidFill>
                <a:hlinkClick r:id="rId22"/>
              </a:rPr>
              <a:t>Solar.com, Electricity bill</a:t>
            </a:r>
            <a:r>
              <a:rPr lang="en-US" sz="800" dirty="0">
                <a:solidFill>
                  <a:srgbClr val="000000"/>
                </a:solidFill>
              </a:rPr>
              <a:t>; </a:t>
            </a:r>
            <a:r>
              <a:rPr lang="en-US" sz="800" dirty="0">
                <a:solidFill>
                  <a:srgbClr val="000000"/>
                </a:solidFill>
                <a:hlinkClick r:id="rId23"/>
              </a:rPr>
              <a:t>IEEE Xplore, Reliability Index</a:t>
            </a:r>
            <a:r>
              <a:rPr lang="en-US" sz="800" dirty="0">
                <a:solidFill>
                  <a:srgbClr val="000000"/>
                </a:solidFill>
              </a:rPr>
              <a:t>; </a:t>
            </a:r>
            <a:r>
              <a:rPr lang="en-US" sz="800" dirty="0">
                <a:solidFill>
                  <a:srgbClr val="000000"/>
                </a:solidFill>
                <a:hlinkClick r:id="rId24"/>
              </a:rPr>
              <a:t>MDPI, Self-Sufficiency</a:t>
            </a:r>
            <a:r>
              <a:rPr lang="en-US" sz="800" dirty="0">
                <a:solidFill>
                  <a:srgbClr val="000000"/>
                </a:solidFill>
              </a:rPr>
              <a:t>, </a:t>
            </a:r>
            <a:r>
              <a:rPr lang="en-US" sz="800" dirty="0">
                <a:solidFill>
                  <a:srgbClr val="000000"/>
                </a:solidFill>
                <a:hlinkClick r:id="rId25"/>
              </a:rPr>
              <a:t>Renewable Penetration</a:t>
            </a:r>
            <a:endParaRPr lang="en-US" sz="800" dirty="0">
              <a:solidFill>
                <a:srgbClr val="000000"/>
              </a:solidFill>
            </a:endParaRPr>
          </a:p>
          <a:p>
            <a:pPr marL="0" indent="0">
              <a:spcBef>
                <a:spcPts val="0"/>
              </a:spcBef>
              <a:buNone/>
            </a:pPr>
            <a:r>
              <a:rPr lang="en-US" sz="800" dirty="0">
                <a:solidFill>
                  <a:srgbClr val="000000"/>
                </a:solidFill>
              </a:rPr>
              <a:t>Credit: Xiaodan Zhu, Taicheng Jin, Hyae Ryung Kim, and</a:t>
            </a:r>
            <a:r>
              <a:rPr lang="en-US" sz="800" dirty="0"/>
              <a:t> </a:t>
            </a:r>
            <a:r>
              <a:rPr lang="en-US" sz="800" dirty="0">
                <a:solidFill>
                  <a:srgbClr val="000000"/>
                </a:solidFill>
                <a:hlinkClick r:id="rId26"/>
              </a:rPr>
              <a:t>Gernot Wagner</a:t>
            </a:r>
            <a:r>
              <a:rPr lang="en-US" sz="800" dirty="0">
                <a:solidFill>
                  <a:srgbClr val="000000"/>
                </a:solidFill>
              </a:rPr>
              <a:t> (23 September 2024); share/adapt </a:t>
            </a:r>
            <a:r>
              <a:rPr lang="en-US" sz="800" dirty="0">
                <a:solidFill>
                  <a:srgbClr val="000000"/>
                </a:solidFill>
                <a:hlinkClick r:id="rId27"/>
              </a:rPr>
              <a:t>with attribution</a:t>
            </a:r>
            <a:r>
              <a:rPr lang="en-US" sz="800" dirty="0">
                <a:solidFill>
                  <a:srgbClr val="000000"/>
                </a:solidFill>
              </a:rPr>
              <a:t>. Contact: </a:t>
            </a:r>
            <a:r>
              <a:rPr lang="en-US" sz="800" dirty="0">
                <a:solidFill>
                  <a:srgbClr val="000000"/>
                </a:solidFill>
                <a:hlinkClick r:id="rId28"/>
              </a:rPr>
              <a:t>gwagner@columbia.edu</a:t>
            </a:r>
            <a:r>
              <a:rPr lang="en-US" sz="800" dirty="0">
                <a:solidFill>
                  <a:srgbClr val="000000"/>
                </a:solidFill>
              </a:rPr>
              <a:t> </a:t>
            </a:r>
          </a:p>
        </p:txBody>
      </p:sp>
      <p:sp>
        <p:nvSpPr>
          <p:cNvPr id="12" name="Rectangle 11">
            <a:extLst>
              <a:ext uri="{FF2B5EF4-FFF2-40B4-BE49-F238E27FC236}">
                <a16:creationId xmlns:a16="http://schemas.microsoft.com/office/drawing/2014/main" id="{9EAA99B8-0677-FFA8-CB98-C59AC6BF0363}"/>
              </a:ext>
            </a:extLst>
          </p:cNvPr>
          <p:cNvSpPr/>
          <p:nvPr>
            <p:custDataLst>
              <p:tags r:id="rId12"/>
            </p:custDataLst>
          </p:nvPr>
        </p:nvSpPr>
        <p:spPr bwMode="auto">
          <a:xfrm>
            <a:off x="5732463" y="2100263"/>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3" name="Rectangle 12">
            <a:extLst>
              <a:ext uri="{FF2B5EF4-FFF2-40B4-BE49-F238E27FC236}">
                <a16:creationId xmlns:a16="http://schemas.microsoft.com/office/drawing/2014/main" id="{5C5BDDE6-0416-886E-CA99-7738ED2FD454}"/>
              </a:ext>
            </a:extLst>
          </p:cNvPr>
          <p:cNvSpPr/>
          <p:nvPr>
            <p:custDataLst>
              <p:tags r:id="rId13"/>
            </p:custDataLst>
          </p:nvPr>
        </p:nvSpPr>
        <p:spPr bwMode="auto">
          <a:xfrm>
            <a:off x="5732463" y="2363788"/>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 name="Text Placeholder 10">
            <a:extLst>
              <a:ext uri="{FF2B5EF4-FFF2-40B4-BE49-F238E27FC236}">
                <a16:creationId xmlns:a16="http://schemas.microsoft.com/office/drawing/2014/main" id="{0C19407F-44B6-6E4B-E762-88A8467E30D0}"/>
              </a:ext>
            </a:extLst>
          </p:cNvPr>
          <p:cNvSpPr txBox="1">
            <a:spLocks/>
          </p:cNvSpPr>
          <p:nvPr>
            <p:custDataLst>
              <p:tags r:id="rId14"/>
            </p:custDataLst>
          </p:nvPr>
        </p:nvSpPr>
        <p:spPr bwMode="auto">
          <a:xfrm>
            <a:off x="6034088" y="2095500"/>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dirty="0">
                <a:solidFill>
                  <a:srgbClr val="000000"/>
                </a:solidFill>
              </a:rPr>
              <a:t>Without storage</a:t>
            </a:r>
            <a:endParaRPr lang="en-US" sz="1400" dirty="0">
              <a:solidFill>
                <a:srgbClr val="000000"/>
              </a:solidFill>
            </a:endParaRPr>
          </a:p>
        </p:txBody>
      </p:sp>
      <p:sp>
        <p:nvSpPr>
          <p:cNvPr id="8" name="Text Placeholder 10">
            <a:extLst>
              <a:ext uri="{FF2B5EF4-FFF2-40B4-BE49-F238E27FC236}">
                <a16:creationId xmlns:a16="http://schemas.microsoft.com/office/drawing/2014/main" id="{F157056A-0D58-1875-02B9-A27A8477900E}"/>
              </a:ext>
            </a:extLst>
          </p:cNvPr>
          <p:cNvSpPr txBox="1">
            <a:spLocks/>
          </p:cNvSpPr>
          <p:nvPr>
            <p:custDataLst>
              <p:tags r:id="rId15"/>
            </p:custDataLst>
          </p:nvPr>
        </p:nvSpPr>
        <p:spPr bwMode="auto">
          <a:xfrm>
            <a:off x="6034088" y="2359025"/>
            <a:ext cx="10255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dirty="0"/>
              <a:t>With storage</a:t>
            </a:r>
            <a:endParaRPr lang="en-US" sz="1400" dirty="0"/>
          </a:p>
        </p:txBody>
      </p:sp>
      <p:sp>
        <p:nvSpPr>
          <p:cNvPr id="11" name="btfpColumnHeaderBoxText984038">
            <a:extLst>
              <a:ext uri="{FF2B5EF4-FFF2-40B4-BE49-F238E27FC236}">
                <a16:creationId xmlns:a16="http://schemas.microsoft.com/office/drawing/2014/main" id="{9D1DC353-04BE-AD09-4BE7-25BE4694581B}"/>
              </a:ext>
            </a:extLst>
          </p:cNvPr>
          <p:cNvSpPr txBox="1"/>
          <p:nvPr/>
        </p:nvSpPr>
        <p:spPr bwMode="gray">
          <a:xfrm>
            <a:off x="329183" y="1551396"/>
            <a:ext cx="7612549" cy="318997"/>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Comparison of project parameter with and without storage component</a:t>
            </a:r>
          </a:p>
        </p:txBody>
      </p:sp>
      <p:cxnSp>
        <p:nvCxnSpPr>
          <p:cNvPr id="14" name="btfpColumnHeaderBoxLine984038">
            <a:extLst>
              <a:ext uri="{FF2B5EF4-FFF2-40B4-BE49-F238E27FC236}">
                <a16:creationId xmlns:a16="http://schemas.microsoft.com/office/drawing/2014/main" id="{24A2EC83-057A-9D69-1DB2-F7F0AA8237EE}"/>
              </a:ext>
            </a:extLst>
          </p:cNvPr>
          <p:cNvCxnSpPr>
            <a:cxnSpLocks/>
          </p:cNvCxnSpPr>
          <p:nvPr/>
        </p:nvCxnSpPr>
        <p:spPr bwMode="gray">
          <a:xfrm>
            <a:off x="329184" y="185210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24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63853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592" imgH="591" progId="TCLayout.ActiveDocument.1">
                  <p:embed/>
                </p:oleObj>
              </mc:Choice>
              <mc:Fallback>
                <p:oleObj name="think-cell Slide" r:id="rId23" imgW="592" imgH="591" progId="TCLayout.ActiveDocument.1">
                  <p:embed/>
                  <p:pic>
                    <p:nvPicPr>
                      <p:cNvPr id="7" name="think-cell data - do not delete" hidden="1"/>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Batteries and pumped hydro are two ways to store energy</a:t>
            </a:r>
          </a:p>
        </p:txBody>
      </p:sp>
      <p:grpSp>
        <p:nvGrpSpPr>
          <p:cNvPr id="30" name="btfpColumnHeaderBox187445"/>
          <p:cNvGrpSpPr/>
          <p:nvPr>
            <p:custDataLst>
              <p:tags r:id="rId3"/>
            </p:custDataLst>
          </p:nvPr>
        </p:nvGrpSpPr>
        <p:grpSpPr>
          <a:xfrm>
            <a:off x="7227888" y="1554480"/>
            <a:ext cx="4629150" cy="315913"/>
            <a:chOff x="8953160" y="1533107"/>
            <a:chExt cx="1184048" cy="315913"/>
          </a:xfrm>
        </p:grpSpPr>
        <p:sp>
          <p:nvSpPr>
            <p:cNvPr id="28" name="btfpColumnHeaderBoxText187445"/>
            <p:cNvSpPr txBox="1"/>
            <p:nvPr/>
          </p:nvSpPr>
          <p:spPr bwMode="gray">
            <a:xfrm>
              <a:off x="8953160" y="1533107"/>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Pumped </a:t>
              </a:r>
              <a:r>
                <a:rPr lang="en-US" b="1" dirty="0">
                  <a:solidFill>
                    <a:srgbClr val="000000"/>
                  </a:solidFill>
                </a:rPr>
                <a:t>H</a:t>
              </a:r>
              <a:r>
                <a:rPr lang="en-US" sz="1600" b="1" dirty="0">
                  <a:solidFill>
                    <a:srgbClr val="000000"/>
                  </a:solidFill>
                </a:rPr>
                <a:t>ydropower</a:t>
              </a:r>
            </a:p>
          </p:txBody>
        </p:sp>
        <p:cxnSp>
          <p:nvCxnSpPr>
            <p:cNvPr id="29" name="btfpColumnHeaderBoxLine187445"/>
            <p:cNvCxnSpPr/>
            <p:nvPr/>
          </p:nvCxnSpPr>
          <p:spPr bwMode="gray">
            <a:xfrm>
              <a:off x="8953160"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2" name="btfpColumnHeaderBox385696"/>
          <p:cNvGrpSpPr/>
          <p:nvPr>
            <p:custDataLst>
              <p:tags r:id="rId4"/>
            </p:custDataLst>
          </p:nvPr>
        </p:nvGrpSpPr>
        <p:grpSpPr>
          <a:xfrm>
            <a:off x="2054792" y="1554480"/>
            <a:ext cx="4631758" cy="315913"/>
            <a:chOff x="2054792" y="1533107"/>
            <a:chExt cx="1184048" cy="315913"/>
          </a:xfrm>
        </p:grpSpPr>
        <p:sp>
          <p:nvSpPr>
            <p:cNvPr id="40" name="btfpColumnHeaderBoxText385696"/>
            <p:cNvSpPr txBox="1"/>
            <p:nvPr/>
          </p:nvSpPr>
          <p:spPr bwMode="gray">
            <a:xfrm>
              <a:off x="2054792" y="1533107"/>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Batteries</a:t>
              </a:r>
            </a:p>
          </p:txBody>
        </p:sp>
        <p:cxnSp>
          <p:nvCxnSpPr>
            <p:cNvPr id="41" name="btfpColumnHeaderBoxLine385696"/>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0" name="btfpNotesBox576826">
            <a:hlinkClick r:id="rId25"/>
          </p:cNvPr>
          <p:cNvSpPr txBox="1"/>
          <p:nvPr>
            <p:custDataLst>
              <p:tags r:id="rId5"/>
            </p:custDataLst>
          </p:nvPr>
        </p:nvSpPr>
        <p:spPr bwMode="gray">
          <a:xfrm>
            <a:off x="329184" y="6272784"/>
            <a:ext cx="9302211"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26"/>
              </a:rPr>
              <a:t>AEI, Solar Panel Battery Storage</a:t>
            </a:r>
            <a:r>
              <a:rPr lang="en-US" sz="800" dirty="0">
                <a:solidFill>
                  <a:srgbClr val="000000"/>
                </a:solidFill>
              </a:rPr>
              <a:t>; </a:t>
            </a:r>
            <a:r>
              <a:rPr lang="en-US" sz="800" dirty="0">
                <a:solidFill>
                  <a:srgbClr val="000000"/>
                </a:solidFill>
                <a:hlinkClick r:id="rId27"/>
              </a:rPr>
              <a:t>Understand Solar, Storing Solar Energy in Water </a:t>
            </a:r>
            <a:r>
              <a:rPr lang="en-US" sz="800" dirty="0">
                <a:solidFill>
                  <a:srgbClr val="000000"/>
                </a:solidFill>
              </a:rPr>
              <a:t>; </a:t>
            </a:r>
            <a:r>
              <a:rPr lang="en-US" sz="800" dirty="0">
                <a:solidFill>
                  <a:srgbClr val="000000"/>
                </a:solidFill>
                <a:hlinkClick r:id="rId28"/>
              </a:rPr>
              <a:t>BloombergNEF, Top 10 Energy Storage Trends</a:t>
            </a:r>
            <a:r>
              <a:rPr lang="en-US" sz="800" dirty="0">
                <a:solidFill>
                  <a:srgbClr val="000000"/>
                </a:solidFill>
              </a:rPr>
              <a:t>; </a:t>
            </a:r>
            <a:r>
              <a:rPr lang="en-US" sz="800" dirty="0">
                <a:solidFill>
                  <a:srgbClr val="000000"/>
                </a:solidFill>
                <a:hlinkClick r:id="rId29"/>
              </a:rPr>
              <a:t>Greentech, Pumped Hydro</a:t>
            </a:r>
            <a:r>
              <a:rPr lang="en-US" sz="800" dirty="0">
                <a:solidFill>
                  <a:srgbClr val="000000"/>
                </a:solidFill>
              </a:rPr>
              <a:t>; </a:t>
            </a:r>
            <a:r>
              <a:rPr lang="en-US" sz="800" dirty="0">
                <a:solidFill>
                  <a:srgbClr val="000000"/>
                </a:solidFill>
                <a:hlinkClick r:id="rId30"/>
              </a:rPr>
              <a:t>ABC News, Batteries, Solar, Wind, Hydro</a:t>
            </a:r>
            <a:r>
              <a:rPr lang="en-US" sz="800" dirty="0">
                <a:solidFill>
                  <a:srgbClr val="000000"/>
                </a:solidFill>
              </a:rPr>
              <a:t>; </a:t>
            </a:r>
            <a:r>
              <a:rPr lang="en-US" sz="800" dirty="0">
                <a:solidFill>
                  <a:srgbClr val="000000"/>
                </a:solidFill>
                <a:hlinkClick r:id="rId31"/>
              </a:rPr>
              <a:t>The Conversation,  Batteries Get Hyped</a:t>
            </a:r>
            <a:r>
              <a:rPr lang="en-US" sz="800" dirty="0">
                <a:solidFill>
                  <a:srgbClr val="000000"/>
                </a:solidFill>
              </a:rPr>
              <a:t>; </a:t>
            </a:r>
            <a:r>
              <a:rPr lang="en-US" sz="800" dirty="0">
                <a:solidFill>
                  <a:srgbClr val="000000"/>
                </a:solidFill>
                <a:hlinkClick r:id="rId32"/>
              </a:rPr>
              <a:t>Victoria , Victorian Big Battery</a:t>
            </a:r>
            <a:r>
              <a:rPr lang="en-US" sz="800" dirty="0">
                <a:solidFill>
                  <a:srgbClr val="000000"/>
                </a:solidFill>
              </a:rPr>
              <a:t>; </a:t>
            </a:r>
            <a:r>
              <a:rPr lang="en-US" sz="800" dirty="0">
                <a:solidFill>
                  <a:srgbClr val="000000"/>
                </a:solidFill>
                <a:hlinkClick r:id="rId33"/>
              </a:rPr>
              <a:t>Renewable Energy World, Commercializing</a:t>
            </a:r>
            <a:r>
              <a:rPr lang="en-US" sz="800" dirty="0">
                <a:solidFill>
                  <a:srgbClr val="000000"/>
                </a:solidFill>
              </a:rPr>
              <a:t>; </a:t>
            </a:r>
            <a:r>
              <a:rPr lang="en-US" sz="800" dirty="0">
                <a:solidFill>
                  <a:srgbClr val="000000"/>
                </a:solidFill>
                <a:hlinkClick r:id="rId34"/>
              </a:rPr>
              <a:t>Entura, Batteries vs Pumped Hydro</a:t>
            </a:r>
            <a:r>
              <a:rPr lang="en-US" sz="800" dirty="0">
                <a:solidFill>
                  <a:srgbClr val="000000"/>
                </a:solidFill>
              </a:rPr>
              <a:t> </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35"/>
              </a:rPr>
              <a:t>Gernot Wagner</a:t>
            </a:r>
            <a:r>
              <a:rPr lang="en-US" sz="800" dirty="0">
                <a:solidFill>
                  <a:srgbClr val="000000"/>
                </a:solidFill>
              </a:rPr>
              <a:t> (23 September 2024); share/adapt </a:t>
            </a:r>
            <a:r>
              <a:rPr lang="en-US" sz="800" dirty="0">
                <a:solidFill>
                  <a:srgbClr val="000000"/>
                </a:solidFill>
                <a:hlinkClick r:id="rId36"/>
              </a:rPr>
              <a:t>with attribution</a:t>
            </a:r>
            <a:r>
              <a:rPr lang="en-US" sz="800" dirty="0">
                <a:solidFill>
                  <a:srgbClr val="000000"/>
                </a:solidFill>
              </a:rPr>
              <a:t>. Contact: </a:t>
            </a:r>
            <a:r>
              <a:rPr lang="en-US" sz="800" dirty="0">
                <a:solidFill>
                  <a:srgbClr val="000000"/>
                </a:solidFill>
                <a:hlinkClick r:id="rId37"/>
              </a:rPr>
              <a:t>gwagner@columbia.edu</a:t>
            </a:r>
            <a:r>
              <a:rPr lang="en-US" sz="800" dirty="0">
                <a:solidFill>
                  <a:srgbClr val="000000"/>
                </a:solidFill>
              </a:rPr>
              <a:t> </a:t>
            </a:r>
          </a:p>
        </p:txBody>
      </p:sp>
      <p:grpSp>
        <p:nvGrpSpPr>
          <p:cNvPr id="18" name="btfpRowHeaderBox667265"/>
          <p:cNvGrpSpPr/>
          <p:nvPr>
            <p:custDataLst>
              <p:tags r:id="rId6"/>
            </p:custDataLst>
          </p:nvPr>
        </p:nvGrpSpPr>
        <p:grpSpPr>
          <a:xfrm>
            <a:off x="330087" y="2717027"/>
            <a:ext cx="1184048" cy="580534"/>
            <a:chOff x="330200" y="2001419"/>
            <a:chExt cx="1184048" cy="972979"/>
          </a:xfrm>
        </p:grpSpPr>
        <p:sp>
          <p:nvSpPr>
            <p:cNvPr id="19"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dirty="0">
                  <a:solidFill>
                    <a:srgbClr val="000000"/>
                  </a:solidFill>
                </a:rPr>
                <a:t>Description</a:t>
              </a:r>
            </a:p>
          </p:txBody>
        </p:sp>
        <p:cxnSp>
          <p:nvCxnSpPr>
            <p:cNvPr id="20"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 name="btfpBulletedList640001">
            <a:extLst>
              <a:ext uri="{FF2B5EF4-FFF2-40B4-BE49-F238E27FC236}">
                <a16:creationId xmlns:a16="http://schemas.microsoft.com/office/drawing/2014/main" id="{45FF06E5-BA37-4CE8-1BAF-0F3BD77AC7E4}"/>
              </a:ext>
            </a:extLst>
          </p:cNvPr>
          <p:cNvSpPr txBox="1"/>
          <p:nvPr>
            <p:custDataLst>
              <p:tags r:id="rId7"/>
            </p:custDataLst>
          </p:nvPr>
        </p:nvSpPr>
        <p:spPr bwMode="gray">
          <a:xfrm>
            <a:off x="2006068" y="2717027"/>
            <a:ext cx="4680482" cy="411257"/>
          </a:xfrm>
          <a:prstGeom prst="rect">
            <a:avLst/>
          </a:prstGeom>
          <a:noFill/>
        </p:spPr>
        <p:txBody>
          <a:bodyPr vert="horz" wrap="square" lIns="36000" tIns="36000" rIns="36000" bIns="36000" rtlCol="0">
            <a:spAutoFit/>
          </a:bodyPr>
          <a:lstStyle/>
          <a:p>
            <a:pPr marL="0" indent="0">
              <a:spcBef>
                <a:spcPts val="900"/>
              </a:spcBef>
              <a:buNone/>
            </a:pPr>
            <a:r>
              <a:rPr lang="en-US" sz="1100" dirty="0"/>
              <a:t>Solar PV power is stored as </a:t>
            </a:r>
            <a:r>
              <a:rPr lang="en-US" sz="1100" b="1" dirty="0"/>
              <a:t>chemical energy </a:t>
            </a:r>
            <a:r>
              <a:rPr lang="en-US" sz="1100" dirty="0"/>
              <a:t>in (most frequently) </a:t>
            </a:r>
            <a:r>
              <a:rPr lang="en-US" sz="1100" b="1" dirty="0"/>
              <a:t>lithium-ion batteries </a:t>
            </a:r>
            <a:r>
              <a:rPr lang="en-US" sz="1100" dirty="0"/>
              <a:t>and discharged later.</a:t>
            </a:r>
          </a:p>
        </p:txBody>
      </p:sp>
      <p:sp>
        <p:nvSpPr>
          <p:cNvPr id="9" name="btfpBulletedList640001">
            <a:extLst>
              <a:ext uri="{FF2B5EF4-FFF2-40B4-BE49-F238E27FC236}">
                <a16:creationId xmlns:a16="http://schemas.microsoft.com/office/drawing/2014/main" id="{B886E3F8-F9A6-C625-C9EF-A22E68B0BEB7}"/>
              </a:ext>
            </a:extLst>
          </p:cNvPr>
          <p:cNvSpPr txBox="1"/>
          <p:nvPr>
            <p:custDataLst>
              <p:tags r:id="rId8"/>
            </p:custDataLst>
          </p:nvPr>
        </p:nvSpPr>
        <p:spPr bwMode="gray">
          <a:xfrm>
            <a:off x="7227889" y="2717027"/>
            <a:ext cx="4629150" cy="580534"/>
          </a:xfrm>
          <a:prstGeom prst="rect">
            <a:avLst/>
          </a:prstGeom>
          <a:noFill/>
        </p:spPr>
        <p:txBody>
          <a:bodyPr vert="horz" wrap="square" lIns="36000" tIns="36000" rIns="36000" bIns="36000" rtlCol="0">
            <a:spAutoFit/>
          </a:bodyPr>
          <a:lstStyle/>
          <a:p>
            <a:pPr marL="0" indent="0">
              <a:spcBef>
                <a:spcPts val="900"/>
              </a:spcBef>
              <a:buNone/>
            </a:pPr>
            <a:r>
              <a:rPr lang="en-US" sz="1100" dirty="0"/>
              <a:t>Excess solar energy is used to </a:t>
            </a:r>
            <a:r>
              <a:rPr lang="en-US" sz="1100" b="1" dirty="0"/>
              <a:t>pump water from a reservoir </a:t>
            </a:r>
            <a:r>
              <a:rPr lang="en-US" sz="1100" dirty="0"/>
              <a:t>of lower elevation to one of higher elevation. Later, the water is released and flows through a </a:t>
            </a:r>
            <a:r>
              <a:rPr lang="en-US" sz="1100" b="1" dirty="0"/>
              <a:t>turbine to generate electricity</a:t>
            </a:r>
            <a:r>
              <a:rPr lang="en-US" sz="1100" dirty="0"/>
              <a:t>.</a:t>
            </a:r>
          </a:p>
        </p:txBody>
      </p:sp>
      <p:grpSp>
        <p:nvGrpSpPr>
          <p:cNvPr id="39" name="Group 38"/>
          <p:cNvGrpSpPr/>
          <p:nvPr/>
        </p:nvGrpSpPr>
        <p:grpSpPr>
          <a:xfrm>
            <a:off x="330087" y="3376950"/>
            <a:ext cx="11583543" cy="411257"/>
            <a:chOff x="330087" y="3426894"/>
            <a:chExt cx="11583543" cy="411257"/>
          </a:xfrm>
        </p:grpSpPr>
        <p:grpSp>
          <p:nvGrpSpPr>
            <p:cNvPr id="21" name="btfpRowHeaderBox667265"/>
            <p:cNvGrpSpPr/>
            <p:nvPr>
              <p:custDataLst>
                <p:tags r:id="rId18"/>
              </p:custDataLst>
            </p:nvPr>
          </p:nvGrpSpPr>
          <p:grpSpPr>
            <a:xfrm>
              <a:off x="330087" y="3426894"/>
              <a:ext cx="1184048" cy="411257"/>
              <a:chOff x="330200" y="1350361"/>
              <a:chExt cx="1184048" cy="972980"/>
            </a:xfrm>
          </p:grpSpPr>
          <p:sp>
            <p:nvSpPr>
              <p:cNvPr id="22" name="btfpRowHeaderBoxText667265"/>
              <p:cNvSpPr txBox="1"/>
              <p:nvPr/>
            </p:nvSpPr>
            <p:spPr bwMode="gray">
              <a:xfrm>
                <a:off x="330200" y="1350361"/>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dirty="0">
                    <a:solidFill>
                      <a:srgbClr val="000000"/>
                    </a:solidFill>
                  </a:rPr>
                  <a:t>Cost</a:t>
                </a:r>
                <a:br>
                  <a:rPr lang="en-US" sz="1200" b="1" dirty="0">
                    <a:solidFill>
                      <a:srgbClr val="000000"/>
                    </a:solidFill>
                  </a:rPr>
                </a:br>
                <a:r>
                  <a:rPr lang="en-US" sz="1200" b="1" dirty="0">
                    <a:solidFill>
                      <a:srgbClr val="000000"/>
                    </a:solidFill>
                  </a:rPr>
                  <a:t>($ per MWh)</a:t>
                </a:r>
              </a:p>
            </p:txBody>
          </p:sp>
          <p:cxnSp>
            <p:nvCxnSpPr>
              <p:cNvPr id="23" name="btfpRowHeaderBoxLine667265"/>
              <p:cNvCxnSpPr/>
              <p:nvPr/>
            </p:nvCxnSpPr>
            <p:spPr bwMode="gray">
              <a:xfrm>
                <a:off x="1514248" y="1350361"/>
                <a:ext cx="0" cy="972980"/>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btfpBulletedList427051">
              <a:extLst>
                <a:ext uri="{FF2B5EF4-FFF2-40B4-BE49-F238E27FC236}">
                  <a16:creationId xmlns:a16="http://schemas.microsoft.com/office/drawing/2014/main" id="{BA59A417-179B-AD04-FBB3-59CED1E74D86}"/>
                </a:ext>
              </a:extLst>
            </p:cNvPr>
            <p:cNvSpPr txBox="1"/>
            <p:nvPr>
              <p:custDataLst>
                <p:tags r:id="rId19"/>
              </p:custDataLst>
            </p:nvPr>
          </p:nvSpPr>
          <p:spPr bwMode="gray">
            <a:xfrm>
              <a:off x="2000808" y="342689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dirty="0"/>
                <a:t>$350 to $1,000 per MWh of annual energy output</a:t>
              </a:r>
              <a:br>
                <a:rPr lang="en-US" sz="1100" b="1" dirty="0"/>
              </a:br>
              <a:r>
                <a:rPr lang="en-US" sz="1100" i="1" dirty="0"/>
                <a:t>(Lithium-ion batteries)</a:t>
              </a:r>
            </a:p>
          </p:txBody>
        </p:sp>
        <p:sp>
          <p:nvSpPr>
            <p:cNvPr id="4" name="btfpBulletedList427051">
              <a:extLst>
                <a:ext uri="{FF2B5EF4-FFF2-40B4-BE49-F238E27FC236}">
                  <a16:creationId xmlns:a16="http://schemas.microsoft.com/office/drawing/2014/main" id="{70CA2193-9D02-1275-B8A5-44C522B127FA}"/>
                </a:ext>
              </a:extLst>
            </p:cNvPr>
            <p:cNvSpPr txBox="1"/>
            <p:nvPr>
              <p:custDataLst>
                <p:tags r:id="rId20"/>
              </p:custDataLst>
            </p:nvPr>
          </p:nvSpPr>
          <p:spPr bwMode="gray">
            <a:xfrm>
              <a:off x="7227888" y="3426894"/>
              <a:ext cx="4685742" cy="241980"/>
            </a:xfrm>
            <a:prstGeom prst="rect">
              <a:avLst/>
            </a:prstGeom>
            <a:noFill/>
          </p:spPr>
          <p:txBody>
            <a:bodyPr vert="horz" wrap="square" lIns="36000" tIns="36000" rIns="36000" bIns="36000" rtlCol="0">
              <a:spAutoFit/>
            </a:bodyPr>
            <a:lstStyle/>
            <a:p>
              <a:pPr marL="0" indent="0" algn="ctr">
                <a:spcBef>
                  <a:spcPts val="0"/>
                </a:spcBef>
                <a:buNone/>
              </a:pPr>
              <a:r>
                <a:rPr lang="en-US" sz="1100" b="1" dirty="0"/>
                <a:t>$200 to $260 per MWh of annual energy output</a:t>
              </a:r>
            </a:p>
          </p:txBody>
        </p:sp>
      </p:grpSp>
      <p:grpSp>
        <p:nvGrpSpPr>
          <p:cNvPr id="44" name="Group 43"/>
          <p:cNvGrpSpPr/>
          <p:nvPr/>
        </p:nvGrpSpPr>
        <p:grpSpPr>
          <a:xfrm>
            <a:off x="330087" y="5571771"/>
            <a:ext cx="11480381" cy="553699"/>
            <a:chOff x="330087" y="5492522"/>
            <a:chExt cx="11480381" cy="553699"/>
          </a:xfrm>
        </p:grpSpPr>
        <p:grpSp>
          <p:nvGrpSpPr>
            <p:cNvPr id="67" name="btfpRowHeaderBox667265"/>
            <p:cNvGrpSpPr/>
            <p:nvPr>
              <p:custDataLst>
                <p:tags r:id="rId15"/>
              </p:custDataLst>
            </p:nvPr>
          </p:nvGrpSpPr>
          <p:grpSpPr>
            <a:xfrm>
              <a:off x="330087" y="5492522"/>
              <a:ext cx="1184048" cy="551180"/>
              <a:chOff x="330200" y="2001419"/>
              <a:chExt cx="1184048" cy="972979"/>
            </a:xfrm>
          </p:grpSpPr>
          <p:sp>
            <p:nvSpPr>
              <p:cNvPr id="68"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dirty="0">
                    <a:solidFill>
                      <a:srgbClr val="000000"/>
                    </a:solidFill>
                  </a:rPr>
                  <a:t>Example installation</a:t>
                </a:r>
              </a:p>
            </p:txBody>
          </p:sp>
          <p:cxnSp>
            <p:nvCxnSpPr>
              <p:cNvPr id="69"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btfpBulletedList427051">
              <a:extLst>
                <a:ext uri="{FF2B5EF4-FFF2-40B4-BE49-F238E27FC236}">
                  <a16:creationId xmlns:a16="http://schemas.microsoft.com/office/drawing/2014/main" id="{13FFBACE-D5CA-5BA6-4DF9-431A1C36AB4D}"/>
                </a:ext>
              </a:extLst>
            </p:cNvPr>
            <p:cNvSpPr txBox="1"/>
            <p:nvPr>
              <p:custDataLst>
                <p:tags r:id="rId16"/>
              </p:custDataLst>
            </p:nvPr>
          </p:nvSpPr>
          <p:spPr bwMode="gray">
            <a:xfrm>
              <a:off x="2000807" y="563496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dirty="0"/>
                <a:t>Victoria Big Battery </a:t>
              </a:r>
              <a:r>
                <a:rPr lang="en-US" sz="1100" dirty="0"/>
                <a:t>in Victoria, Australia</a:t>
              </a:r>
              <a:br>
                <a:rPr lang="en-US" sz="1100" dirty="0"/>
              </a:br>
              <a:r>
                <a:rPr lang="en-US" sz="1100" dirty="0"/>
                <a:t>(300 MW storage capacity)</a:t>
              </a:r>
            </a:p>
          </p:txBody>
        </p:sp>
        <p:sp>
          <p:nvSpPr>
            <p:cNvPr id="24" name="btfpBulletedList427051">
              <a:extLst>
                <a:ext uri="{FF2B5EF4-FFF2-40B4-BE49-F238E27FC236}">
                  <a16:creationId xmlns:a16="http://schemas.microsoft.com/office/drawing/2014/main" id="{E94C12F0-6130-E917-1C4E-2DE7E412CF0E}"/>
                </a:ext>
              </a:extLst>
            </p:cNvPr>
            <p:cNvSpPr txBox="1"/>
            <p:nvPr>
              <p:custDataLst>
                <p:tags r:id="rId17"/>
              </p:custDataLst>
            </p:nvPr>
          </p:nvSpPr>
          <p:spPr bwMode="gray">
            <a:xfrm>
              <a:off x="7227888" y="5571878"/>
              <a:ext cx="4582580" cy="411257"/>
            </a:xfrm>
            <a:prstGeom prst="rect">
              <a:avLst/>
            </a:prstGeom>
            <a:noFill/>
          </p:spPr>
          <p:txBody>
            <a:bodyPr vert="horz" wrap="square" lIns="36000" tIns="36000" rIns="36000" bIns="36000" rtlCol="0">
              <a:spAutoFit/>
            </a:bodyPr>
            <a:lstStyle/>
            <a:p>
              <a:pPr marL="0" indent="0" algn="ctr">
                <a:spcBef>
                  <a:spcPts val="0"/>
                </a:spcBef>
                <a:buNone/>
              </a:pPr>
              <a:r>
                <a:rPr lang="en-US" sz="1100" b="1" dirty="0"/>
                <a:t>Kidston plant </a:t>
              </a:r>
              <a:r>
                <a:rPr lang="en-US" sz="1100" dirty="0"/>
                <a:t>in Queensland, Australia</a:t>
              </a:r>
              <a:br>
                <a:rPr lang="en-US" sz="1100" dirty="0"/>
              </a:br>
              <a:r>
                <a:rPr lang="en-US" sz="1100" dirty="0"/>
                <a:t>(250 MW storage capacity)</a:t>
              </a:r>
            </a:p>
          </p:txBody>
        </p:sp>
      </p:grpSp>
      <p:grpSp>
        <p:nvGrpSpPr>
          <p:cNvPr id="61" name="btfpRowHeaderBox688339"/>
          <p:cNvGrpSpPr/>
          <p:nvPr>
            <p:custDataLst>
              <p:tags r:id="rId9"/>
            </p:custDataLst>
          </p:nvPr>
        </p:nvGrpSpPr>
        <p:grpSpPr>
          <a:xfrm>
            <a:off x="330087" y="3890288"/>
            <a:ext cx="1184048" cy="826756"/>
            <a:chOff x="330200" y="3213115"/>
            <a:chExt cx="1184048" cy="972979"/>
          </a:xfrm>
        </p:grpSpPr>
        <p:sp>
          <p:nvSpPr>
            <p:cNvPr id="62"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dirty="0">
                  <a:solidFill>
                    <a:srgbClr val="104C3E"/>
                  </a:solidFill>
                </a:rPr>
                <a:t>Pros</a:t>
              </a:r>
            </a:p>
          </p:txBody>
        </p:sp>
        <p:cxnSp>
          <p:nvCxnSpPr>
            <p:cNvPr id="63"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btfpBulletedList427051">
            <a:extLst>
              <a:ext uri="{FF2B5EF4-FFF2-40B4-BE49-F238E27FC236}">
                <a16:creationId xmlns:a16="http://schemas.microsoft.com/office/drawing/2014/main" id="{2BAB3B3E-43FD-B2A4-35C6-A84079B13EF5}"/>
              </a:ext>
            </a:extLst>
          </p:cNvPr>
          <p:cNvSpPr txBox="1"/>
          <p:nvPr>
            <p:custDataLst>
              <p:tags r:id="rId10"/>
            </p:custDataLst>
          </p:nvPr>
        </p:nvSpPr>
        <p:spPr bwMode="gray">
          <a:xfrm>
            <a:off x="7227888" y="3880791"/>
            <a:ext cx="4582580" cy="734423"/>
          </a:xfrm>
          <a:prstGeom prst="rect">
            <a:avLst/>
          </a:prstGeom>
          <a:noFill/>
        </p:spPr>
        <p:txBody>
          <a:bodyPr vert="horz" wrap="square" lIns="36000" tIns="36000" rIns="36000" bIns="36000" rtlCol="0">
            <a:spAutoFit/>
          </a:bodyPr>
          <a:lstStyle/>
          <a:p>
            <a:r>
              <a:rPr lang="en-US" sz="1100" b="1" dirty="0">
                <a:solidFill>
                  <a:srgbClr val="104C3E"/>
                </a:solidFill>
              </a:rPr>
              <a:t>Longest duration storage</a:t>
            </a:r>
            <a:r>
              <a:rPr lang="en-US" sz="1100" b="1" dirty="0"/>
              <a:t> </a:t>
            </a:r>
            <a:r>
              <a:rPr lang="en-US" sz="1100" dirty="0"/>
              <a:t>compared to alternatives like batteries</a:t>
            </a:r>
          </a:p>
          <a:p>
            <a:r>
              <a:rPr lang="en-US" sz="1100" dirty="0"/>
              <a:t>Tends to be </a:t>
            </a:r>
            <a:r>
              <a:rPr lang="en-US" sz="1100" b="1" dirty="0">
                <a:solidFill>
                  <a:srgbClr val="104C3E"/>
                </a:solidFill>
              </a:rPr>
              <a:t>cheaper at present than batteries </a:t>
            </a:r>
            <a:r>
              <a:rPr lang="en-US" sz="1100" dirty="0"/>
              <a:t>for overnight and longer term storage</a:t>
            </a:r>
          </a:p>
        </p:txBody>
      </p:sp>
      <p:sp>
        <p:nvSpPr>
          <p:cNvPr id="27" name="btfpBulletedList677258"/>
          <p:cNvSpPr txBox="1"/>
          <p:nvPr>
            <p:custDataLst>
              <p:tags r:id="rId11"/>
            </p:custDataLst>
          </p:nvPr>
        </p:nvSpPr>
        <p:spPr bwMode="gray">
          <a:xfrm>
            <a:off x="2000807" y="3867596"/>
            <a:ext cx="4685742" cy="826756"/>
          </a:xfrm>
          <a:prstGeom prst="rect">
            <a:avLst/>
          </a:prstGeom>
          <a:noFill/>
        </p:spPr>
        <p:txBody>
          <a:bodyPr vert="horz" wrap="square" lIns="36000" tIns="36000" rIns="36000" bIns="36000" rtlCol="0">
            <a:spAutoFit/>
          </a:bodyPr>
          <a:lstStyle/>
          <a:p>
            <a:pPr>
              <a:spcBef>
                <a:spcPts val="600"/>
              </a:spcBef>
            </a:pPr>
            <a:r>
              <a:rPr lang="en-US" sz="1100" b="1" dirty="0">
                <a:solidFill>
                  <a:srgbClr val="104C3E"/>
                </a:solidFill>
              </a:rPr>
              <a:t>Increasing mass production of batteries </a:t>
            </a:r>
            <a:r>
              <a:rPr lang="en-US" sz="1100" dirty="0"/>
              <a:t>(related to demand for electric vehicles) leading </a:t>
            </a:r>
            <a:r>
              <a:rPr lang="en-US" sz="1100" b="1" dirty="0">
                <a:solidFill>
                  <a:srgbClr val="104C3E"/>
                </a:solidFill>
              </a:rPr>
              <a:t>to continuing cost declines</a:t>
            </a:r>
            <a:endParaRPr lang="en-US" sz="1100" dirty="0">
              <a:solidFill>
                <a:srgbClr val="104C3E"/>
              </a:solidFill>
            </a:endParaRPr>
          </a:p>
          <a:p>
            <a:pPr>
              <a:spcBef>
                <a:spcPts val="600"/>
              </a:spcBef>
            </a:pPr>
            <a:r>
              <a:rPr lang="en-US" sz="1100" b="1" dirty="0">
                <a:solidFill>
                  <a:srgbClr val="104C3E"/>
                </a:solidFill>
              </a:rPr>
              <a:t>Modular design allows for scalability</a:t>
            </a:r>
            <a:r>
              <a:rPr lang="en-US" sz="1100" dirty="0"/>
              <a:t>, from residential systems to large-scale utility projects</a:t>
            </a:r>
          </a:p>
        </p:txBody>
      </p:sp>
      <p:grpSp>
        <p:nvGrpSpPr>
          <p:cNvPr id="47" name="Group 46"/>
          <p:cNvGrpSpPr/>
          <p:nvPr/>
        </p:nvGrpSpPr>
        <p:grpSpPr>
          <a:xfrm>
            <a:off x="330087" y="4796433"/>
            <a:ext cx="11506995" cy="826756"/>
            <a:chOff x="330087" y="4769782"/>
            <a:chExt cx="11506995" cy="826756"/>
          </a:xfrm>
        </p:grpSpPr>
        <p:grpSp>
          <p:nvGrpSpPr>
            <p:cNvPr id="64" name="btfpRowHeaderBox688339"/>
            <p:cNvGrpSpPr/>
            <p:nvPr>
              <p:custDataLst>
                <p:tags r:id="rId12"/>
              </p:custDataLst>
            </p:nvPr>
          </p:nvGrpSpPr>
          <p:grpSpPr>
            <a:xfrm>
              <a:off x="330087" y="4769782"/>
              <a:ext cx="1184048" cy="695951"/>
              <a:chOff x="330200" y="3213115"/>
              <a:chExt cx="1184048" cy="972979"/>
            </a:xfrm>
          </p:grpSpPr>
          <p:sp>
            <p:nvSpPr>
              <p:cNvPr id="65"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dirty="0">
                    <a:solidFill>
                      <a:srgbClr val="990000"/>
                    </a:solidFill>
                  </a:rPr>
                  <a:t>Cons</a:t>
                </a:r>
              </a:p>
            </p:txBody>
          </p:sp>
          <p:cxnSp>
            <p:nvCxnSpPr>
              <p:cNvPr id="66"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5" name="btfpBulletedList427051">
              <a:extLst>
                <a:ext uri="{FF2B5EF4-FFF2-40B4-BE49-F238E27FC236}">
                  <a16:creationId xmlns:a16="http://schemas.microsoft.com/office/drawing/2014/main" id="{07F6D245-9B1E-08B6-C8D3-A9A8557B5C43}"/>
                </a:ext>
              </a:extLst>
            </p:cNvPr>
            <p:cNvSpPr txBox="1"/>
            <p:nvPr>
              <p:custDataLst>
                <p:tags r:id="rId13"/>
              </p:custDataLst>
            </p:nvPr>
          </p:nvSpPr>
          <p:spPr bwMode="gray">
            <a:xfrm>
              <a:off x="7254502" y="4769782"/>
              <a:ext cx="4582580" cy="826756"/>
            </a:xfrm>
            <a:prstGeom prst="rect">
              <a:avLst/>
            </a:prstGeom>
            <a:noFill/>
          </p:spPr>
          <p:txBody>
            <a:bodyPr vert="horz" wrap="square" lIns="36000" tIns="36000" rIns="36000" bIns="36000" rtlCol="0">
              <a:spAutoFit/>
            </a:bodyPr>
            <a:lstStyle/>
            <a:p>
              <a:pPr>
                <a:spcBef>
                  <a:spcPts val="600"/>
                </a:spcBef>
              </a:pPr>
              <a:r>
                <a:rPr lang="en-US" sz="1100" b="1" dirty="0">
                  <a:solidFill>
                    <a:srgbClr val="990000"/>
                  </a:solidFill>
                </a:rPr>
                <a:t>Land-, water-, and capital-intensive to construct; </a:t>
              </a:r>
              <a:r>
                <a:rPr lang="en-US" sz="1100" dirty="0"/>
                <a:t>dam construction may </a:t>
              </a:r>
              <a:r>
                <a:rPr lang="en-US" sz="1100" b="1" dirty="0">
                  <a:solidFill>
                    <a:srgbClr val="990000"/>
                  </a:solidFill>
                </a:rPr>
                <a:t>permanently damage surrounding ecosystems</a:t>
              </a:r>
            </a:p>
            <a:p>
              <a:pPr>
                <a:spcBef>
                  <a:spcPts val="600"/>
                </a:spcBef>
              </a:pPr>
              <a:r>
                <a:rPr lang="en-US" sz="1100" dirty="0"/>
                <a:t>Can be implemented only in </a:t>
              </a:r>
              <a:r>
                <a:rPr lang="en-US" sz="1100" b="1" dirty="0">
                  <a:solidFill>
                    <a:srgbClr val="990000"/>
                  </a:solidFill>
                </a:rPr>
                <a:t>certain geographies </a:t>
              </a:r>
              <a:r>
                <a:rPr lang="en-US" sz="1100" dirty="0"/>
                <a:t>due to </a:t>
              </a:r>
              <a:r>
                <a:rPr lang="en-US" sz="1100" b="1" dirty="0">
                  <a:solidFill>
                    <a:srgbClr val="990000"/>
                  </a:solidFill>
                </a:rPr>
                <a:t>elevation required</a:t>
              </a:r>
            </a:p>
          </p:txBody>
        </p:sp>
        <p:sp>
          <p:nvSpPr>
            <p:cNvPr id="74" name="btfpBulletedList677258"/>
            <p:cNvSpPr txBox="1"/>
            <p:nvPr>
              <p:custDataLst>
                <p:tags r:id="rId14"/>
              </p:custDataLst>
            </p:nvPr>
          </p:nvSpPr>
          <p:spPr bwMode="gray">
            <a:xfrm>
              <a:off x="2027421" y="4769782"/>
              <a:ext cx="4685742" cy="695951"/>
            </a:xfrm>
            <a:prstGeom prst="rect">
              <a:avLst/>
            </a:prstGeom>
            <a:noFill/>
          </p:spPr>
          <p:txBody>
            <a:bodyPr vert="horz" wrap="square" lIns="36000" tIns="36000" rIns="36000" bIns="36000" rtlCol="0">
              <a:spAutoFit/>
            </a:bodyPr>
            <a:lstStyle/>
            <a:p>
              <a:pPr>
                <a:spcBef>
                  <a:spcPts val="900"/>
                </a:spcBef>
              </a:pPr>
              <a:r>
                <a:rPr lang="en-US" sz="1100" dirty="0"/>
                <a:t>At present, batteries are still the </a:t>
              </a:r>
              <a:r>
                <a:rPr lang="en-US" sz="1100" b="1" dirty="0">
                  <a:solidFill>
                    <a:srgbClr val="990000"/>
                  </a:solidFill>
                </a:rPr>
                <a:t>more expensive option</a:t>
              </a:r>
            </a:p>
            <a:p>
              <a:pPr>
                <a:spcBef>
                  <a:spcPts val="900"/>
                </a:spcBef>
              </a:pPr>
              <a:r>
                <a:rPr lang="en-US" sz="1100" b="1" dirty="0">
                  <a:solidFill>
                    <a:srgbClr val="990000"/>
                  </a:solidFill>
                </a:rPr>
                <a:t>Limited lifespan of batteries </a:t>
              </a:r>
              <a:r>
                <a:rPr lang="en-US" sz="1100" dirty="0"/>
                <a:t>(currently about 5 to 15 years) requires replacement of equipment</a:t>
              </a:r>
            </a:p>
          </p:txBody>
        </p:sp>
      </p:grpSp>
      <p:pic>
        <p:nvPicPr>
          <p:cNvPr id="100357" name="Picture 5" descr="File:World’s 1st Low-Emission Hybrid Battery Storage, Gas Turbine Peaker System.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a:stretch/>
        </p:blipFill>
        <p:spPr bwMode="auto">
          <a:xfrm>
            <a:off x="2054792" y="1923391"/>
            <a:ext cx="4631757" cy="788618"/>
          </a:xfrm>
          <a:prstGeom prst="rect">
            <a:avLst/>
          </a:prstGeom>
          <a:noFill/>
          <a:extLst>
            <a:ext uri="{909E8E84-426E-40DD-AFC4-6F175D3DCCD1}">
              <a14:hiddenFill xmlns:a14="http://schemas.microsoft.com/office/drawing/2010/main">
                <a:solidFill>
                  <a:srgbClr val="FFFFFF"/>
                </a:solidFill>
              </a14:hiddenFill>
            </a:ext>
          </a:extLst>
        </p:spPr>
      </p:pic>
      <p:pic>
        <p:nvPicPr>
          <p:cNvPr id="100359" name="Picture 7" descr="File:Castaic Power Plant Front.jp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a:stretch/>
        </p:blipFill>
        <p:spPr bwMode="auto">
          <a:xfrm>
            <a:off x="7226448" y="1917539"/>
            <a:ext cx="4630590" cy="7994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2417" y="3870041"/>
            <a:ext cx="233323" cy="231101"/>
          </a:xfrm>
          <a:prstGeom prst="rect">
            <a:avLst/>
          </a:prstGeom>
        </p:spPr>
      </p:pic>
      <p:pic>
        <p:nvPicPr>
          <p:cNvPr id="55" name="Picture 5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2417" y="4280974"/>
            <a:ext cx="233323" cy="231101"/>
          </a:xfrm>
          <a:prstGeom prst="rect">
            <a:avLst/>
          </a:prstGeom>
        </p:spPr>
      </p:pic>
      <p:pic>
        <p:nvPicPr>
          <p:cNvPr id="60" name="Picture 59"/>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73220" y="3870041"/>
            <a:ext cx="233323" cy="231101"/>
          </a:xfrm>
          <a:prstGeom prst="rect">
            <a:avLst/>
          </a:prstGeom>
        </p:spPr>
      </p:pic>
      <p:pic>
        <p:nvPicPr>
          <p:cNvPr id="75" name="Picture 7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73220" y="4198328"/>
            <a:ext cx="233323" cy="231101"/>
          </a:xfrm>
          <a:prstGeom prst="rect">
            <a:avLst/>
          </a:prstGeom>
        </p:spPr>
      </p:pic>
      <p:pic>
        <p:nvPicPr>
          <p:cNvPr id="80" name="Picture 7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2417" y="4816062"/>
            <a:ext cx="233323" cy="231101"/>
          </a:xfrm>
          <a:prstGeom prst="rect">
            <a:avLst/>
          </a:prstGeom>
        </p:spPr>
      </p:pic>
      <p:pic>
        <p:nvPicPr>
          <p:cNvPr id="85" name="Picture 8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2417" y="5092037"/>
            <a:ext cx="233323" cy="231101"/>
          </a:xfrm>
          <a:prstGeom prst="rect">
            <a:avLst/>
          </a:prstGeom>
        </p:spPr>
      </p:pic>
      <p:pic>
        <p:nvPicPr>
          <p:cNvPr id="89" name="Picture 8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73220" y="4816062"/>
            <a:ext cx="233323" cy="231101"/>
          </a:xfrm>
          <a:prstGeom prst="rect">
            <a:avLst/>
          </a:prstGeom>
        </p:spPr>
      </p:pic>
      <p:pic>
        <p:nvPicPr>
          <p:cNvPr id="92" name="Picture 91"/>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73220" y="5214584"/>
            <a:ext cx="233323" cy="231101"/>
          </a:xfrm>
          <a:prstGeom prst="rect">
            <a:avLst/>
          </a:prstGeom>
        </p:spPr>
      </p:pic>
    </p:spTree>
    <p:custDataLst>
      <p:tags r:id="rId1"/>
    </p:custDataLst>
    <p:extLst>
      <p:ext uri="{BB962C8B-B14F-4D97-AF65-F5344CB8AC3E}">
        <p14:creationId xmlns:p14="http://schemas.microsoft.com/office/powerpoint/2010/main" val="55628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C3A-49CA-BD07-AA3B-3A5A54272E0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413A86F-59EC-877C-FE47-72DCA66B8D86}"/>
              </a:ext>
            </a:extLst>
          </p:cNvPr>
          <p:cNvGraphicFramePr>
            <a:graphicFrameLocks noChangeAspect="1"/>
          </p:cNvGraphicFramePr>
          <p:nvPr>
            <p:custDataLst>
              <p:tags r:id="rId2"/>
            </p:custDataLst>
            <p:extLst>
              <p:ext uri="{D42A27DB-BD31-4B8C-83A1-F6EECF244321}">
                <p14:modId xmlns:p14="http://schemas.microsoft.com/office/powerpoint/2010/main" val="3006976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7" name="think-cell data - do not delete" hidden="1">
                        <a:extLst>
                          <a:ext uri="{FF2B5EF4-FFF2-40B4-BE49-F238E27FC236}">
                            <a16:creationId xmlns:a16="http://schemas.microsoft.com/office/drawing/2014/main" id="{F413A86F-59EC-877C-FE47-72DCA66B8D8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F2D3511-3DEB-3178-1FBF-696CCE0C9398}"/>
              </a:ext>
            </a:extLst>
          </p:cNvPr>
          <p:cNvSpPr>
            <a:spLocks noGrp="1"/>
          </p:cNvSpPr>
          <p:nvPr>
            <p:ph type="title"/>
          </p:nvPr>
        </p:nvSpPr>
        <p:spPr/>
        <p:txBody>
          <a:bodyPr vert="horz">
            <a:noAutofit/>
          </a:bodyPr>
          <a:lstStyle/>
          <a:p>
            <a:r>
              <a:rPr lang="en-US" dirty="0"/>
              <a:t>Developing countries with high solar irradiance and low seasonality can benefit from solar PV deployment</a:t>
            </a:r>
          </a:p>
        </p:txBody>
      </p:sp>
      <p:grpSp>
        <p:nvGrpSpPr>
          <p:cNvPr id="13" name="btfpColumnHeaderBox345738">
            <a:extLst>
              <a:ext uri="{FF2B5EF4-FFF2-40B4-BE49-F238E27FC236}">
                <a16:creationId xmlns:a16="http://schemas.microsoft.com/office/drawing/2014/main" id="{47CC3892-D041-57A6-6D26-17DAD71A3889}"/>
              </a:ext>
            </a:extLst>
          </p:cNvPr>
          <p:cNvGrpSpPr/>
          <p:nvPr>
            <p:custDataLst>
              <p:tags r:id="rId3"/>
            </p:custDataLst>
          </p:nvPr>
        </p:nvGrpSpPr>
        <p:grpSpPr>
          <a:xfrm>
            <a:off x="330199" y="1554480"/>
            <a:ext cx="6646243" cy="315913"/>
            <a:chOff x="330200" y="1529691"/>
            <a:chExt cx="5521663" cy="315913"/>
          </a:xfrm>
        </p:grpSpPr>
        <p:sp>
          <p:nvSpPr>
            <p:cNvPr id="14" name="btfpColumnHeaderBoxText345738">
              <a:extLst>
                <a:ext uri="{FF2B5EF4-FFF2-40B4-BE49-F238E27FC236}">
                  <a16:creationId xmlns:a16="http://schemas.microsoft.com/office/drawing/2014/main" id="{62E6DAA8-8745-F42C-9B91-17AB195B807A}"/>
                </a:ext>
              </a:extLst>
            </p:cNvPr>
            <p:cNvSpPr txBox="1"/>
            <p:nvPr/>
          </p:nvSpPr>
          <p:spPr bwMode="gray">
            <a:xfrm>
              <a:off x="356335" y="1529691"/>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dirty="0">
                  <a:solidFill>
                    <a:srgbClr val="000000"/>
                  </a:solidFill>
                </a:rPr>
                <a:t>Average global solar potential (kWh/kWp)</a:t>
              </a:r>
              <a:endParaRPr lang="en-US" sz="1600" b="1" dirty="0">
                <a:solidFill>
                  <a:srgbClr val="000000"/>
                </a:solidFill>
              </a:endParaRPr>
            </a:p>
          </p:txBody>
        </p:sp>
        <p:cxnSp>
          <p:nvCxnSpPr>
            <p:cNvPr id="15" name="btfpColumnHeaderBoxLine345738">
              <a:extLst>
                <a:ext uri="{FF2B5EF4-FFF2-40B4-BE49-F238E27FC236}">
                  <a16:creationId xmlns:a16="http://schemas.microsoft.com/office/drawing/2014/main" id="{E588BF94-3B3D-EE51-42CD-330A0DC72042}"/>
                </a:ext>
              </a:extLst>
            </p:cNvPr>
            <p:cNvCxnSpPr/>
            <p:nvPr/>
          </p:nvCxnSpPr>
          <p:spPr bwMode="gray">
            <a:xfrm>
              <a:off x="330200" y="183144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7" name="Text Placeholder 10">
            <a:extLst>
              <a:ext uri="{FF2B5EF4-FFF2-40B4-BE49-F238E27FC236}">
                <a16:creationId xmlns:a16="http://schemas.microsoft.com/office/drawing/2014/main" id="{256C8F76-E226-B8B0-9ABE-C81FBCFC2768}"/>
              </a:ext>
            </a:extLst>
          </p:cNvPr>
          <p:cNvSpPr>
            <a:spLocks noGrp="1"/>
          </p:cNvSpPr>
          <p:nvPr>
            <p:custDataLst>
              <p:tags r:id="rId4"/>
            </p:custDataLst>
          </p:nvPr>
        </p:nvSpPr>
        <p:spPr bwMode="auto">
          <a:xfrm>
            <a:off x="387350" y="1908175"/>
            <a:ext cx="4406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endParaRPr lang="en-US" sz="1200" dirty="0"/>
          </a:p>
        </p:txBody>
      </p:sp>
      <p:sp>
        <p:nvSpPr>
          <p:cNvPr id="84" name="btfpNotesBox902288">
            <a:extLst>
              <a:ext uri="{FF2B5EF4-FFF2-40B4-BE49-F238E27FC236}">
                <a16:creationId xmlns:a16="http://schemas.microsoft.com/office/drawing/2014/main" id="{0AD3215E-D88A-CE76-F604-D5AE042997B7}"/>
              </a:ext>
            </a:extLst>
          </p:cNvPr>
          <p:cNvSpPr txBox="1"/>
          <p:nvPr>
            <p:custDataLst>
              <p:tags r:id="rId5"/>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latin typeface="Arial" panose="020B0604020202020204" pitchFamily="34" charset="0"/>
                <a:cs typeface="Arial" panose="020B0604020202020204" pitchFamily="34" charset="0"/>
              </a:rPr>
              <a:t>*Note: Solar Atlas does not provide data on solar PV potential in northern regions (northern Canada, Russia, and Europe). </a:t>
            </a:r>
            <a:br>
              <a:rPr lang="en-US" sz="800" dirty="0">
                <a:solidFill>
                  <a:srgbClr val="000000"/>
                </a:solidFill>
                <a:latin typeface="Arial" panose="020B0604020202020204" pitchFamily="34" charset="0"/>
                <a:cs typeface="Arial" panose="020B0604020202020204" pitchFamily="34" charset="0"/>
              </a:rPr>
            </a:br>
            <a:r>
              <a:rPr lang="en-US" sz="800" dirty="0">
                <a:solidFill>
                  <a:srgbClr val="000000"/>
                </a:solidFill>
                <a:latin typeface="Arial" panose="020B0604020202020204" pitchFamily="34" charset="0"/>
                <a:cs typeface="Arial" panose="020B0604020202020204" pitchFamily="34" charset="0"/>
              </a:rPr>
              <a:t>Sources: </a:t>
            </a:r>
            <a:r>
              <a:rPr lang="en-GB" sz="800" b="0" i="0" dirty="0">
                <a:effectLst/>
                <a:latin typeface="Arial" panose="020B0604020202020204" pitchFamily="34" charset="0"/>
                <a:cs typeface="Arial" panose="020B0604020202020204" pitchFamily="34" charset="0"/>
                <a:hlinkClick r:id="rId16"/>
              </a:rPr>
              <a:t>Solar Photovoltaic Power Potential by Country</a:t>
            </a:r>
            <a:r>
              <a:rPr lang="en-GB" sz="800" dirty="0">
                <a:latin typeface="Arial" panose="020B0604020202020204" pitchFamily="34" charset="0"/>
                <a:cs typeface="Arial" panose="020B0604020202020204" pitchFamily="34" charset="0"/>
              </a:rPr>
              <a:t>;</a:t>
            </a:r>
            <a:r>
              <a:rPr lang="en-GB" sz="800" b="0" i="0" dirty="0">
                <a:effectLst/>
                <a:latin typeface="Arial" panose="020B0604020202020204" pitchFamily="34" charset="0"/>
                <a:cs typeface="Arial" panose="020B0604020202020204" pitchFamily="34" charset="0"/>
              </a:rPr>
              <a:t> </a:t>
            </a:r>
            <a:r>
              <a:rPr lang="en-GB" sz="800" b="0" i="0" dirty="0">
                <a:solidFill>
                  <a:srgbClr val="222222"/>
                </a:solidFill>
                <a:effectLst/>
                <a:latin typeface="Arial" panose="020B0604020202020204" pitchFamily="34" charset="0"/>
                <a:cs typeface="Arial" panose="020B0604020202020204" pitchFamily="34" charset="0"/>
                <a:hlinkClick r:id="rId17"/>
              </a:rPr>
              <a:t>Solar Power in Developing Countries</a:t>
            </a:r>
            <a:endParaRPr lang="en-US" sz="800" dirty="0">
              <a:solidFill>
                <a:srgbClr val="000000"/>
              </a:solidFill>
              <a:latin typeface="Arial" panose="020B0604020202020204" pitchFamily="34" charset="0"/>
              <a:cs typeface="Arial" panose="020B0604020202020204" pitchFamily="34" charset="0"/>
            </a:endParaRPr>
          </a:p>
          <a:p>
            <a:pPr marL="0" indent="0">
              <a:spcBef>
                <a:spcPts val="0"/>
              </a:spcBef>
              <a:buNone/>
            </a:pPr>
            <a:r>
              <a:rPr lang="en-US" sz="800" dirty="0">
                <a:solidFill>
                  <a:srgbClr val="000000"/>
                </a:solidFill>
              </a:rPr>
              <a:t>Credit: Hassan Riaz,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18"/>
              </a:rPr>
              <a:t>Gernot Wagner</a:t>
            </a:r>
            <a:r>
              <a:rPr lang="en-US" sz="800" dirty="0">
                <a:solidFill>
                  <a:srgbClr val="000000"/>
                </a:solidFill>
              </a:rPr>
              <a:t> (23 September 2024); share/adapt </a:t>
            </a:r>
            <a:r>
              <a:rPr lang="en-US" sz="800" dirty="0">
                <a:solidFill>
                  <a:srgbClr val="000000"/>
                </a:solidFill>
                <a:hlinkClick r:id="rId19"/>
              </a:rPr>
              <a:t>with attribution</a:t>
            </a:r>
            <a:r>
              <a:rPr lang="en-US" sz="800" dirty="0">
                <a:solidFill>
                  <a:srgbClr val="000000"/>
                </a:solidFill>
              </a:rPr>
              <a:t>. Contact: </a:t>
            </a:r>
            <a:r>
              <a:rPr lang="en-US" sz="800" dirty="0">
                <a:solidFill>
                  <a:srgbClr val="000000"/>
                </a:solidFill>
                <a:hlinkClick r:id="rId20"/>
              </a:rPr>
              <a:t>gwagner@columbia.edu</a:t>
            </a:r>
            <a:r>
              <a:rPr lang="en-US" sz="800" dirty="0">
                <a:solidFill>
                  <a:srgbClr val="000000"/>
                </a:solidFill>
              </a:rPr>
              <a:t> </a:t>
            </a:r>
          </a:p>
        </p:txBody>
      </p:sp>
      <p:sp>
        <p:nvSpPr>
          <p:cNvPr id="94" name="Oval 93">
            <a:extLst>
              <a:ext uri="{FF2B5EF4-FFF2-40B4-BE49-F238E27FC236}">
                <a16:creationId xmlns:a16="http://schemas.microsoft.com/office/drawing/2014/main" id="{8F8F4B71-50E6-D3BF-3F2A-EE8DE7F13CAB}"/>
              </a:ext>
            </a:extLst>
          </p:cNvPr>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Rectangle 1">
            <a:extLst>
              <a:ext uri="{FF2B5EF4-FFF2-40B4-BE49-F238E27FC236}">
                <a16:creationId xmlns:a16="http://schemas.microsoft.com/office/drawing/2014/main" id="{E269532A-B177-4387-99D2-D5593454AD86}"/>
              </a:ext>
            </a:extLst>
          </p:cNvPr>
          <p:cNvSpPr/>
          <p:nvPr/>
        </p:nvSpPr>
        <p:spPr bwMode="gray">
          <a:xfrm>
            <a:off x="7581844" y="1554480"/>
            <a:ext cx="4279955" cy="4355038"/>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spAutoFit/>
          </a:bodyPr>
          <a:lstStyle/>
          <a:p>
            <a:pPr marL="0" indent="0">
              <a:spcBef>
                <a:spcPts val="600"/>
              </a:spcBef>
              <a:buNone/>
            </a:pPr>
            <a:r>
              <a:rPr lang="en-AT" sz="1250" b="1" dirty="0">
                <a:solidFill>
                  <a:schemeClr val="tx1"/>
                </a:solidFill>
              </a:rPr>
              <a:t>Concentration of </a:t>
            </a:r>
            <a:r>
              <a:rPr lang="en-US" sz="1250" b="1" dirty="0">
                <a:solidFill>
                  <a:schemeClr val="tx1"/>
                </a:solidFill>
              </a:rPr>
              <a:t>S</a:t>
            </a:r>
            <a:r>
              <a:rPr lang="en-AT" sz="1250" b="1" dirty="0">
                <a:solidFill>
                  <a:schemeClr val="tx1"/>
                </a:solidFill>
              </a:rPr>
              <a:t>olar PV </a:t>
            </a:r>
            <a:r>
              <a:rPr lang="en-US" sz="1250" b="1" dirty="0">
                <a:solidFill>
                  <a:schemeClr val="tx1"/>
                </a:solidFill>
              </a:rPr>
              <a:t>P</a:t>
            </a:r>
            <a:r>
              <a:rPr lang="en-AT" sz="1250" b="1" dirty="0">
                <a:solidFill>
                  <a:schemeClr val="tx1"/>
                </a:solidFill>
              </a:rPr>
              <a:t>ower</a:t>
            </a:r>
          </a:p>
          <a:p>
            <a:pPr>
              <a:spcBef>
                <a:spcPts val="600"/>
              </a:spcBef>
            </a:pPr>
            <a:r>
              <a:rPr lang="en-GB" sz="1050" b="0" i="0" dirty="0">
                <a:solidFill>
                  <a:schemeClr val="tx1"/>
                </a:solidFill>
                <a:effectLst/>
                <a:latin typeface="Arial" panose="020B0604020202020204" pitchFamily="34" charset="0"/>
                <a:cs typeface="Arial" panose="020B0604020202020204" pitchFamily="34" charset="0"/>
              </a:rPr>
              <a:t>In approximately 70 countries worldwide, the solar PV daily output is at least </a:t>
            </a:r>
            <a:r>
              <a:rPr lang="en-GB" sz="1050" b="1" i="0" dirty="0">
                <a:solidFill>
                  <a:schemeClr val="tx1"/>
                </a:solidFill>
                <a:effectLst/>
                <a:latin typeface="Arial" panose="020B0604020202020204" pitchFamily="34" charset="0"/>
                <a:cs typeface="Arial" panose="020B0604020202020204" pitchFamily="34" charset="0"/>
              </a:rPr>
              <a:t>1,500 kWh/kWp</a:t>
            </a:r>
            <a:r>
              <a:rPr lang="en-GB" sz="1050" i="0" dirty="0">
                <a:solidFill>
                  <a:schemeClr val="tx1"/>
                </a:solidFill>
                <a:effectLst/>
                <a:latin typeface="Arial" panose="020B0604020202020204" pitchFamily="34" charset="0"/>
                <a:cs typeface="Arial" panose="020B0604020202020204" pitchFamily="34" charset="0"/>
              </a:rPr>
              <a:t>. </a:t>
            </a:r>
            <a:r>
              <a:rPr lang="en-GB" sz="1050" b="0" i="0" dirty="0">
                <a:solidFill>
                  <a:schemeClr val="tx1"/>
                </a:solidFill>
                <a:effectLst/>
                <a:latin typeface="Arial" panose="020B0604020202020204" pitchFamily="34" charset="0"/>
                <a:cs typeface="Arial" panose="020B0604020202020204" pitchFamily="34" charset="0"/>
              </a:rPr>
              <a:t>Most of the countries that demonstrate the highest energy production are in the Middle East, Sub-</a:t>
            </a:r>
            <a:r>
              <a:rPr lang="en-GB" sz="1050" dirty="0">
                <a:solidFill>
                  <a:schemeClr val="tx1"/>
                </a:solidFill>
                <a:latin typeface="Arial" panose="020B0604020202020204" pitchFamily="34" charset="0"/>
                <a:cs typeface="Arial" panose="020B0604020202020204" pitchFamily="34" charset="0"/>
              </a:rPr>
              <a:t>Sa</a:t>
            </a:r>
            <a:r>
              <a:rPr lang="en-GB" sz="1050" b="0" i="0" dirty="0">
                <a:solidFill>
                  <a:schemeClr val="tx1"/>
                </a:solidFill>
                <a:effectLst/>
                <a:latin typeface="Arial" panose="020B0604020202020204" pitchFamily="34" charset="0"/>
                <a:cs typeface="Arial" panose="020B0604020202020204" pitchFamily="34" charset="0"/>
              </a:rPr>
              <a:t>hara</a:t>
            </a:r>
            <a:r>
              <a:rPr lang="en-GB" sz="1050" dirty="0">
                <a:solidFill>
                  <a:schemeClr val="tx1"/>
                </a:solidFill>
                <a:latin typeface="Arial" panose="020B0604020202020204" pitchFamily="34" charset="0"/>
                <a:cs typeface="Arial" panose="020B0604020202020204" pitchFamily="34" charset="0"/>
              </a:rPr>
              <a:t>n Africa, and North Africa, as well as desert regions in major countries.</a:t>
            </a:r>
            <a:endParaRPr lang="en-US" sz="1050" b="1" dirty="0">
              <a:solidFill>
                <a:schemeClr val="tx1"/>
              </a:solidFill>
              <a:latin typeface="Arial" panose="020B0604020202020204" pitchFamily="34" charset="0"/>
              <a:cs typeface="Arial" panose="020B0604020202020204" pitchFamily="34" charset="0"/>
            </a:endParaRPr>
          </a:p>
          <a:p>
            <a:pPr>
              <a:spcBef>
                <a:spcPts val="600"/>
              </a:spcBef>
            </a:pPr>
            <a:r>
              <a:rPr lang="en-US" sz="1050" dirty="0">
                <a:solidFill>
                  <a:schemeClr val="tx1"/>
                </a:solidFill>
                <a:latin typeface="Arial" panose="020B0604020202020204" pitchFamily="34" charset="0"/>
                <a:cs typeface="Arial" panose="020B0604020202020204" pitchFamily="34" charset="0"/>
              </a:rPr>
              <a:t>High-potential countries tend to </a:t>
            </a:r>
            <a:r>
              <a:rPr lang="en-US" sz="1050" b="1" dirty="0">
                <a:solidFill>
                  <a:schemeClr val="tx1"/>
                </a:solidFill>
                <a:latin typeface="Arial" panose="020B0604020202020204" pitchFamily="34" charset="0"/>
                <a:cs typeface="Arial" panose="020B0604020202020204" pitchFamily="34" charset="0"/>
              </a:rPr>
              <a:t>have low seasonality in solar photovoltaic output</a:t>
            </a:r>
            <a:r>
              <a:rPr lang="en-US" sz="1050" dirty="0">
                <a:solidFill>
                  <a:schemeClr val="tx1"/>
                </a:solidFill>
                <a:latin typeface="Arial" panose="020B0604020202020204" pitchFamily="34" charset="0"/>
                <a:cs typeface="Arial" panose="020B0604020202020204" pitchFamily="34" charset="0"/>
              </a:rPr>
              <a:t>,</a:t>
            </a:r>
            <a:r>
              <a:rPr lang="en-US" sz="1050" b="1" dirty="0">
                <a:solidFill>
                  <a:schemeClr val="tx1"/>
                </a:solidFill>
                <a:latin typeface="Arial" panose="020B0604020202020204" pitchFamily="34" charset="0"/>
                <a:cs typeface="Arial" panose="020B0604020202020204" pitchFamily="34" charset="0"/>
              </a:rPr>
              <a:t> </a:t>
            </a:r>
            <a:r>
              <a:rPr lang="en-US" sz="1050" dirty="0">
                <a:solidFill>
                  <a:schemeClr val="tx1"/>
                </a:solidFill>
                <a:latin typeface="Arial" panose="020B0604020202020204" pitchFamily="34" charset="0"/>
                <a:cs typeface="Arial" panose="020B0604020202020204" pitchFamily="34" charset="0"/>
              </a:rPr>
              <a:t>meaning the solar resource is relatively constant between different months of the year.</a:t>
            </a:r>
            <a:endParaRPr lang="en-AT" sz="1050" dirty="0">
              <a:solidFill>
                <a:schemeClr val="tx1"/>
              </a:solidFill>
            </a:endParaRPr>
          </a:p>
          <a:p>
            <a:pPr marL="0" indent="0">
              <a:spcBef>
                <a:spcPts val="600"/>
              </a:spcBef>
              <a:buNone/>
            </a:pPr>
            <a:r>
              <a:rPr lang="en-AT" sz="1250" b="1" dirty="0">
                <a:solidFill>
                  <a:schemeClr val="tx1"/>
                </a:solidFill>
              </a:rPr>
              <a:t>  Future </a:t>
            </a:r>
            <a:r>
              <a:rPr lang="en-US" sz="1250" b="1" dirty="0">
                <a:solidFill>
                  <a:schemeClr val="tx1"/>
                </a:solidFill>
              </a:rPr>
              <a:t>I</a:t>
            </a:r>
            <a:r>
              <a:rPr lang="en-AT" sz="1250" b="1" dirty="0">
                <a:solidFill>
                  <a:schemeClr val="tx1"/>
                </a:solidFill>
              </a:rPr>
              <a:t>nvestment </a:t>
            </a:r>
            <a:r>
              <a:rPr lang="en-US" sz="1250" b="1" dirty="0">
                <a:solidFill>
                  <a:schemeClr val="tx1"/>
                </a:solidFill>
              </a:rPr>
              <a:t>P</a:t>
            </a:r>
            <a:r>
              <a:rPr lang="en-AT" sz="1250" b="1" dirty="0">
                <a:solidFill>
                  <a:schemeClr val="tx1"/>
                </a:solidFill>
              </a:rPr>
              <a:t>otential </a:t>
            </a:r>
          </a:p>
          <a:p>
            <a:pPr>
              <a:spcBef>
                <a:spcPts val="600"/>
              </a:spcBef>
            </a:pPr>
            <a:r>
              <a:rPr lang="en-GB" sz="1050" dirty="0">
                <a:solidFill>
                  <a:srgbClr val="000000"/>
                </a:solidFill>
                <a:latin typeface="Arial" panose="020B0604020202020204" pitchFamily="34" charset="0"/>
                <a:cs typeface="Arial" panose="020B0604020202020204" pitchFamily="34" charset="0"/>
              </a:rPr>
              <a:t>Solar power generation can help developing countries expand the agricultural sector in areas of irrigation, cold storage, and food processing.</a:t>
            </a:r>
            <a:endParaRPr lang="en-GB" sz="1050" b="0" i="0" u="none" strike="noStrike" dirty="0">
              <a:solidFill>
                <a:srgbClr val="000000"/>
              </a:solidFill>
              <a:effectLst/>
              <a:latin typeface="Arial" panose="020B0604020202020204" pitchFamily="34" charset="0"/>
              <a:cs typeface="Arial" panose="020B0604020202020204" pitchFamily="34" charset="0"/>
            </a:endParaRPr>
          </a:p>
          <a:p>
            <a:pPr>
              <a:spcBef>
                <a:spcPts val="600"/>
              </a:spcBef>
            </a:pPr>
            <a:r>
              <a:rPr lang="en-GB" sz="1050" b="0" i="0" u="none" strike="noStrike" dirty="0">
                <a:solidFill>
                  <a:srgbClr val="000000"/>
                </a:solidFill>
                <a:effectLst/>
                <a:latin typeface="Arial" panose="020B0604020202020204" pitchFamily="34" charset="0"/>
                <a:cs typeface="Arial" panose="020B0604020202020204" pitchFamily="34" charset="0"/>
              </a:rPr>
              <a:t>Countries with high levels of solar radiation exposure are more optimally positioned. Ethiopia could cover its total energy demand with just 0.005% of its land dedicated to solar power.</a:t>
            </a:r>
          </a:p>
          <a:p>
            <a:pPr>
              <a:spcBef>
                <a:spcPts val="600"/>
              </a:spcBef>
            </a:pPr>
            <a:r>
              <a:rPr lang="en-GB" sz="1050" b="0" i="0" u="none" strike="noStrike" dirty="0">
                <a:solidFill>
                  <a:srgbClr val="000000"/>
                </a:solidFill>
                <a:effectLst/>
                <a:latin typeface="Arial" panose="020B0604020202020204" pitchFamily="34" charset="0"/>
                <a:cs typeface="Arial" panose="020B0604020202020204" pitchFamily="34" charset="0"/>
              </a:rPr>
              <a:t>Some solar-focused programs are bringing large-scale businesses to developing countries, such as Tata Power Solar in India and M-KOPA Solar in Kenya. The A</a:t>
            </a:r>
            <a:r>
              <a:rPr lang="en-GB" sz="1050" dirty="0">
                <a:solidFill>
                  <a:srgbClr val="000000"/>
                </a:solidFill>
                <a:latin typeface="Arial" panose="020B0604020202020204" pitchFamily="34" charset="0"/>
                <a:cs typeface="Arial" panose="020B0604020202020204" pitchFamily="34" charset="0"/>
              </a:rPr>
              <a:t>frican Development Bank approved a US$49.92 million fund to build a 30 MW solar PV plant.</a:t>
            </a:r>
          </a:p>
        </p:txBody>
      </p:sp>
      <p:graphicFrame>
        <p:nvGraphicFramePr>
          <p:cNvPr id="23" name="Chart 22">
            <a:extLst>
              <a:ext uri="{FF2B5EF4-FFF2-40B4-BE49-F238E27FC236}">
                <a16:creationId xmlns:a16="http://schemas.microsoft.com/office/drawing/2014/main" id="{0F438D11-6302-F1FA-1CDC-490DBDB226AC}"/>
              </a:ext>
            </a:extLst>
          </p:cNvPr>
          <p:cNvGraphicFramePr/>
          <p:nvPr>
            <p:custDataLst>
              <p:tags r:id="rId6"/>
            </p:custDataLst>
            <p:extLst>
              <p:ext uri="{D42A27DB-BD31-4B8C-83A1-F6EECF244321}">
                <p14:modId xmlns:p14="http://schemas.microsoft.com/office/powerpoint/2010/main" val="3470886575"/>
              </p:ext>
            </p:extLst>
          </p:nvPr>
        </p:nvGraphicFramePr>
        <p:xfrm>
          <a:off x="304800" y="4983163"/>
          <a:ext cx="6811963" cy="863600"/>
        </p:xfrm>
        <a:graphic>
          <a:graphicData uri="http://schemas.openxmlformats.org/drawingml/2006/chart">
            <c:chart xmlns:c="http://schemas.openxmlformats.org/drawingml/2006/chart" xmlns:r="http://schemas.openxmlformats.org/officeDocument/2006/relationships" r:id="rId21"/>
          </a:graphicData>
        </a:graphic>
      </p:graphicFrame>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6219825" y="5078413"/>
            <a:ext cx="3000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9F4041-48A5-49CD-899F-5073692624F1}" type="datetime'''''''''''''''''''''''''&gt;''''''''''''1'''''''''''''',750 '">
              <a:rPr lang="en-US" altLang="en-US" sz="700" b="1" smtClean="0"/>
              <a:pPr marL="0" lvl="0" indent="0" algn="ctr">
                <a:spcBef>
                  <a:spcPct val="0"/>
                </a:spcBef>
                <a:spcAft>
                  <a:spcPct val="0"/>
                </a:spcAft>
                <a:buNone/>
              </a:pPr>
              <a:t>&gt;1,750 </a:t>
            </a:fld>
            <a:endParaRPr lang="en-US" sz="700" b="1" dirty="0"/>
          </a:p>
        </p:txBody>
      </p:sp>
      <p:sp>
        <p:nvSpPr>
          <p:cNvPr id="1062" name="Text Placeholder 10">
            <a:extLst>
              <a:ext uri="{FF2B5EF4-FFF2-40B4-BE49-F238E27FC236}">
                <a16:creationId xmlns:a16="http://schemas.microsoft.com/office/drawing/2014/main" id="{D2D06DC5-3623-D586-9A22-76B5CD2CFB0F}"/>
              </a:ext>
            </a:extLst>
          </p:cNvPr>
          <p:cNvSpPr>
            <a:spLocks noGrp="1"/>
          </p:cNvSpPr>
          <p:nvPr>
            <p:custDataLst>
              <p:tags r:id="rId8"/>
            </p:custDataLst>
          </p:nvPr>
        </p:nvSpPr>
        <p:spPr bwMode="auto">
          <a:xfrm>
            <a:off x="4778375" y="5078413"/>
            <a:ext cx="5254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B4FA23-21DF-488F-8361-2AE4486B1A53}" type="datetime'''''''''1'''',''500'''''' ''-'' ''''1'',''75''''''''0'''''">
              <a:rPr lang="en-US" altLang="en-US" sz="700" b="1" smtClean="0"/>
              <a:pPr marL="0" lvl="0" indent="0" algn="ctr">
                <a:spcBef>
                  <a:spcPct val="0"/>
                </a:spcBef>
                <a:spcAft>
                  <a:spcPct val="0"/>
                </a:spcAft>
                <a:buNone/>
              </a:pPr>
              <a:t>1,500 - 1,750</a:t>
            </a:fld>
            <a:endParaRPr lang="en-US" sz="700" b="1" dirty="0"/>
          </a:p>
        </p:txBody>
      </p:sp>
      <p:sp>
        <p:nvSpPr>
          <p:cNvPr id="1065" name="Text Placeholder 10">
            <a:extLst>
              <a:ext uri="{FF2B5EF4-FFF2-40B4-BE49-F238E27FC236}">
                <a16:creationId xmlns:a16="http://schemas.microsoft.com/office/drawing/2014/main" id="{03C868A7-278F-C9D8-36AE-D34C7425B8A4}"/>
              </a:ext>
            </a:extLst>
          </p:cNvPr>
          <p:cNvSpPr>
            <a:spLocks noGrp="1"/>
          </p:cNvSpPr>
          <p:nvPr>
            <p:custDataLst>
              <p:tags r:id="rId9"/>
            </p:custDataLst>
          </p:nvPr>
        </p:nvSpPr>
        <p:spPr bwMode="auto">
          <a:xfrm>
            <a:off x="3435350"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4B98F-AD81-4695-B383-7DC9B8A62F3F}" type="datetime'''''1,''''''''''''250'' ''''-'''' 1'',''''''''''500'''' '''''">
              <a:rPr lang="en-US" altLang="en-US" sz="700" b="1" smtClean="0"/>
              <a:pPr marL="0" lvl="0" indent="0" algn="ctr">
                <a:spcBef>
                  <a:spcPct val="0"/>
                </a:spcBef>
                <a:spcAft>
                  <a:spcPct val="0"/>
                </a:spcAft>
                <a:buNone/>
              </a:pPr>
              <a:t>1,250 - 1,500 </a:t>
            </a:fld>
            <a:endParaRPr lang="en-US" sz="700" b="1" dirty="0"/>
          </a:p>
        </p:txBody>
      </p:sp>
      <p:sp>
        <p:nvSpPr>
          <p:cNvPr id="1068" name="Text Placeholder 10">
            <a:extLst>
              <a:ext uri="{FF2B5EF4-FFF2-40B4-BE49-F238E27FC236}">
                <a16:creationId xmlns:a16="http://schemas.microsoft.com/office/drawing/2014/main" id="{5B2C4453-2CCA-3A6D-3C64-798288D14F00}"/>
              </a:ext>
            </a:extLst>
          </p:cNvPr>
          <p:cNvSpPr>
            <a:spLocks noGrp="1"/>
          </p:cNvSpPr>
          <p:nvPr>
            <p:custDataLst>
              <p:tags r:id="rId10"/>
            </p:custDataLst>
          </p:nvPr>
        </p:nvSpPr>
        <p:spPr bwMode="auto">
          <a:xfrm>
            <a:off x="2106613"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328BD1-8390-4A7E-8B22-282CA82573C1}" type="datetime'1'',''''''''''''''''0''00'' ''''''-'' ''1,25''''0'' '''''''''">
              <a:rPr lang="en-US" altLang="en-US" sz="700" b="1" smtClean="0"/>
              <a:pPr marL="0" lvl="0" indent="0" algn="ctr">
                <a:spcBef>
                  <a:spcPct val="0"/>
                </a:spcBef>
                <a:spcAft>
                  <a:spcPct val="0"/>
                </a:spcAft>
                <a:buNone/>
              </a:pPr>
              <a:t>1,000 - 1,250 </a:t>
            </a:fld>
            <a:endParaRPr lang="en-US" sz="700" b="1" dirty="0"/>
          </a:p>
        </p:txBody>
      </p:sp>
      <p:sp>
        <p:nvSpPr>
          <p:cNvPr id="1071" name="Text Placeholder 10">
            <a:extLst>
              <a:ext uri="{FF2B5EF4-FFF2-40B4-BE49-F238E27FC236}">
                <a16:creationId xmlns:a16="http://schemas.microsoft.com/office/drawing/2014/main" id="{C855605E-AD78-D8D2-B248-52B6711CAE64}"/>
              </a:ext>
            </a:extLst>
          </p:cNvPr>
          <p:cNvSpPr>
            <a:spLocks noGrp="1"/>
          </p:cNvSpPr>
          <p:nvPr>
            <p:custDataLst>
              <p:tags r:id="rId11"/>
            </p:custDataLst>
          </p:nvPr>
        </p:nvSpPr>
        <p:spPr bwMode="auto">
          <a:xfrm>
            <a:off x="914400" y="5078413"/>
            <a:ext cx="2746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69E0923-3156-401E-9C94-4A4CBAA32FC4}" type="datetime'&lt;1,''''''''''''''''''''''''''0''''''''''0''''0'''''''''''''">
              <a:rPr lang="en-US" altLang="en-US" sz="700" b="1" smtClean="0"/>
              <a:pPr marL="0" lvl="0" indent="0" algn="ctr">
                <a:spcBef>
                  <a:spcPct val="0"/>
                </a:spcBef>
                <a:spcAft>
                  <a:spcPct val="0"/>
                </a:spcAft>
                <a:buNone/>
              </a:pPr>
              <a:t>&lt;1,000</a:t>
            </a:fld>
            <a:endParaRPr lang="en-US" sz="700" b="1" dirty="0"/>
          </a:p>
        </p:txBody>
      </p:sp>
      <p:pic>
        <p:nvPicPr>
          <p:cNvPr id="4" name="Picture 3">
            <a:extLst>
              <a:ext uri="{FF2B5EF4-FFF2-40B4-BE49-F238E27FC236}">
                <a16:creationId xmlns:a16="http://schemas.microsoft.com/office/drawing/2014/main" id="{C296782B-F354-6709-B6F2-8B4F61399B6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387350" y="2391083"/>
            <a:ext cx="6646243" cy="2432437"/>
          </a:xfrm>
          <a:prstGeom prst="rect">
            <a:avLst/>
          </a:prstGeom>
        </p:spPr>
      </p:pic>
      <p:sp>
        <p:nvSpPr>
          <p:cNvPr id="24" name="btfpCallout348738">
            <a:extLst>
              <a:ext uri="{FF2B5EF4-FFF2-40B4-BE49-F238E27FC236}">
                <a16:creationId xmlns:a16="http://schemas.microsoft.com/office/drawing/2014/main" id="{95C87964-D482-4585-8DED-2A9A2A79F51B}"/>
              </a:ext>
            </a:extLst>
          </p:cNvPr>
          <p:cNvSpPr/>
          <p:nvPr/>
        </p:nvSpPr>
        <p:spPr bwMode="gray">
          <a:xfrm>
            <a:off x="3366522" y="5670558"/>
            <a:ext cx="1721979" cy="369332"/>
          </a:xfrm>
          <a:prstGeom prst="wedgeRectCallout">
            <a:avLst>
              <a:gd name="adj1" fmla="val 8854"/>
              <a:gd name="adj2" fmla="val -87119"/>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dirty="0">
                <a:solidFill>
                  <a:schemeClr val="bg1"/>
                </a:solidFill>
              </a:rPr>
              <a:t>Most developing countries exceed 1,500 kWh/kWp</a:t>
            </a:r>
          </a:p>
        </p:txBody>
      </p:sp>
    </p:spTree>
    <p:custDataLst>
      <p:tags r:id="rId1"/>
    </p:custDataLst>
    <p:extLst>
      <p:ext uri="{BB962C8B-B14F-4D97-AF65-F5344CB8AC3E}">
        <p14:creationId xmlns:p14="http://schemas.microsoft.com/office/powerpoint/2010/main" val="2225251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156045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Demand response can help mitigate daily power fluctuations by incentivizing users to time their consumption</a:t>
            </a: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6272" y="2018767"/>
            <a:ext cx="5411414" cy="4085814"/>
          </a:xfrm>
          <a:prstGeom prst="rect">
            <a:avLst/>
          </a:prstGeom>
          <a:ln>
            <a:solidFill>
              <a:schemeClr val="tx2"/>
            </a:solidFill>
          </a:ln>
        </p:spPr>
      </p:pic>
      <p:grpSp>
        <p:nvGrpSpPr>
          <p:cNvPr id="35" name="btfpColumnHeaderBox241549"/>
          <p:cNvGrpSpPr/>
          <p:nvPr>
            <p:custDataLst>
              <p:tags r:id="rId3"/>
            </p:custDataLst>
          </p:nvPr>
        </p:nvGrpSpPr>
        <p:grpSpPr>
          <a:xfrm>
            <a:off x="6366272" y="1554480"/>
            <a:ext cx="5495528" cy="315913"/>
            <a:chOff x="6366272" y="1252904"/>
            <a:chExt cx="5495528" cy="315913"/>
          </a:xfrm>
        </p:grpSpPr>
        <p:sp>
          <p:nvSpPr>
            <p:cNvPr id="33" name="btfpColumnHeaderBoxText241549"/>
            <p:cNvSpPr txBox="1"/>
            <p:nvPr/>
          </p:nvSpPr>
          <p:spPr bwMode="gray">
            <a:xfrm>
              <a:off x="6366272" y="1252904"/>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NY state has an active demand response program</a:t>
              </a:r>
            </a:p>
          </p:txBody>
        </p:sp>
        <p:cxnSp>
          <p:nvCxnSpPr>
            <p:cNvPr id="34" name="btfpColumnHeaderBoxLine241549"/>
            <p:cNvCxnSpPr/>
            <p:nvPr/>
          </p:nvCxnSpPr>
          <p:spPr bwMode="gray">
            <a:xfrm>
              <a:off x="6366272" y="1554656"/>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HeaderBox102622"/>
          <p:cNvGrpSpPr/>
          <p:nvPr>
            <p:custDataLst>
              <p:tags r:id="rId4"/>
            </p:custDataLst>
          </p:nvPr>
        </p:nvGrpSpPr>
        <p:grpSpPr>
          <a:xfrm>
            <a:off x="330200" y="1554480"/>
            <a:ext cx="5495528" cy="315913"/>
            <a:chOff x="330200" y="1533106"/>
            <a:chExt cx="5495528" cy="315913"/>
          </a:xfrm>
        </p:grpSpPr>
        <p:sp>
          <p:nvSpPr>
            <p:cNvPr id="36" name="btfpColumnHeaderBoxText102622"/>
            <p:cNvSpPr txBox="1"/>
            <p:nvPr/>
          </p:nvSpPr>
          <p:spPr bwMode="gray">
            <a:xfrm>
              <a:off x="330200" y="1533106"/>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Demand response financially incentivizes consumers</a:t>
              </a:r>
            </a:p>
          </p:txBody>
        </p:sp>
        <p:cxnSp>
          <p:nvCxnSpPr>
            <p:cNvPr id="37" name="btfpColumnHeaderBoxLine102622"/>
            <p:cNvCxnSpPr/>
            <p:nvPr/>
          </p:nvCxnSpPr>
          <p:spPr bwMode="gray">
            <a:xfrm>
              <a:off x="330200" y="1834858"/>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9" name="btfpBulletedList851719"/>
          <p:cNvSpPr txBox="1"/>
          <p:nvPr>
            <p:custDataLst>
              <p:tags r:id="rId5"/>
            </p:custDataLst>
          </p:nvPr>
        </p:nvSpPr>
        <p:spPr bwMode="gray">
          <a:xfrm>
            <a:off x="330200" y="1979103"/>
            <a:ext cx="5495528" cy="2257917"/>
          </a:xfrm>
          <a:prstGeom prst="rect">
            <a:avLst/>
          </a:prstGeom>
          <a:noFill/>
        </p:spPr>
        <p:txBody>
          <a:bodyPr vert="horz" wrap="square" lIns="36000" tIns="36000" rIns="36000" bIns="36000" rtlCol="0">
            <a:spAutoFit/>
          </a:bodyPr>
          <a:lstStyle/>
          <a:p>
            <a:r>
              <a:rPr lang="en-US" sz="1200" dirty="0"/>
              <a:t>Demand response programs try to </a:t>
            </a:r>
            <a:r>
              <a:rPr lang="en-US" sz="1200" b="1" dirty="0"/>
              <a:t>shift energy consumption </a:t>
            </a:r>
            <a:r>
              <a:rPr lang="en-US" sz="1200" dirty="0"/>
              <a:t>based on </a:t>
            </a:r>
            <a:r>
              <a:rPr lang="en-US" sz="1200" b="1" dirty="0"/>
              <a:t>energy availability</a:t>
            </a:r>
            <a:r>
              <a:rPr lang="en-US" sz="1200" dirty="0"/>
              <a:t>.</a:t>
            </a:r>
          </a:p>
          <a:p>
            <a:r>
              <a:rPr lang="en-US" sz="1200" dirty="0"/>
              <a:t>Globally, the IEA projects that </a:t>
            </a:r>
            <a:r>
              <a:rPr lang="en-US" sz="1200" b="1" dirty="0"/>
              <a:t>500 GW of demand response availability </a:t>
            </a:r>
            <a:r>
              <a:rPr lang="en-US" sz="1200" dirty="0"/>
              <a:t>will be needed </a:t>
            </a:r>
            <a:r>
              <a:rPr lang="en-US" sz="1200" b="1" dirty="0"/>
              <a:t>by 2030</a:t>
            </a:r>
            <a:r>
              <a:rPr lang="en-US" sz="1200" dirty="0"/>
              <a:t>. At present, </a:t>
            </a:r>
            <a:r>
              <a:rPr lang="en-US" sz="1200" b="1" dirty="0"/>
              <a:t>only a fraction of that (&lt;50 GW) is available</a:t>
            </a:r>
            <a:r>
              <a:rPr lang="en-US" sz="1200" dirty="0"/>
              <a:t>. </a:t>
            </a:r>
          </a:p>
          <a:p>
            <a:r>
              <a:rPr lang="en-US" sz="1200" dirty="0"/>
              <a:t>Participation in these programs can be either </a:t>
            </a:r>
            <a:r>
              <a:rPr lang="en-US" sz="1200" b="1" dirty="0"/>
              <a:t>active or passive</a:t>
            </a:r>
            <a:r>
              <a:rPr lang="en-US" sz="1200" dirty="0"/>
              <a:t>:</a:t>
            </a:r>
          </a:p>
          <a:p>
            <a:pPr lvl="1"/>
            <a:r>
              <a:rPr lang="en-US" sz="1000" b="1" dirty="0"/>
              <a:t>Active programs </a:t>
            </a:r>
            <a:r>
              <a:rPr lang="en-US" sz="1000" dirty="0"/>
              <a:t>require </a:t>
            </a:r>
            <a:r>
              <a:rPr lang="en-US" sz="1000" b="1" dirty="0"/>
              <a:t>explicit actions </a:t>
            </a:r>
            <a:r>
              <a:rPr lang="en-US" sz="1000" dirty="0"/>
              <a:t>by participating consumers and companies (e.g., turning off the AC).</a:t>
            </a:r>
          </a:p>
          <a:p>
            <a:pPr lvl="1"/>
            <a:r>
              <a:rPr lang="en-US" sz="1000" dirty="0"/>
              <a:t>When enrolled in a </a:t>
            </a:r>
            <a:r>
              <a:rPr lang="en-US" sz="1000" b="1" dirty="0"/>
              <a:t>passive program</a:t>
            </a:r>
            <a:r>
              <a:rPr lang="en-US" sz="1000" dirty="0"/>
              <a:t>, </a:t>
            </a:r>
            <a:r>
              <a:rPr lang="en-US" sz="1000" b="1" dirty="0"/>
              <a:t>consumer devices or commercial machines automatically respond </a:t>
            </a:r>
            <a:r>
              <a:rPr lang="en-US" sz="1000" dirty="0"/>
              <a:t>to signals sent by utilities (via a device like a smart thermostat).</a:t>
            </a:r>
          </a:p>
        </p:txBody>
      </p:sp>
      <p:grpSp>
        <p:nvGrpSpPr>
          <p:cNvPr id="102" name="Group 101"/>
          <p:cNvGrpSpPr/>
          <p:nvPr/>
        </p:nvGrpSpPr>
        <p:grpSpPr>
          <a:xfrm>
            <a:off x="458394" y="4272157"/>
            <a:ext cx="5367334" cy="1805079"/>
            <a:chOff x="403344" y="4181262"/>
            <a:chExt cx="5367334" cy="1805079"/>
          </a:xfrm>
        </p:grpSpPr>
        <p:sp>
          <p:nvSpPr>
            <p:cNvPr id="52" name="Rounded Rectangle 51"/>
            <p:cNvSpPr/>
            <p:nvPr/>
          </p:nvSpPr>
          <p:spPr bwMode="gray">
            <a:xfrm>
              <a:off x="403344"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dirty="0">
                <a:solidFill>
                  <a:schemeClr val="tx1"/>
                </a:solidFill>
              </a:endParaRPr>
            </a:p>
          </p:txBody>
        </p:sp>
        <p:sp>
          <p:nvSpPr>
            <p:cNvPr id="53" name="Rectangle 52"/>
            <p:cNvSpPr/>
            <p:nvPr/>
          </p:nvSpPr>
          <p:spPr bwMode="gray">
            <a:xfrm>
              <a:off x="1330840"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426604" y="4181262"/>
              <a:ext cx="524223" cy="553212"/>
            </a:xfrm>
            <a:prstGeom prst="rect">
              <a:avLst/>
            </a:prstGeom>
          </p:spPr>
        </p:pic>
        <p:sp>
          <p:nvSpPr>
            <p:cNvPr id="68" name="Rounded Rectangle 67"/>
            <p:cNvSpPr/>
            <p:nvPr/>
          </p:nvSpPr>
          <p:spPr bwMode="gray">
            <a:xfrm>
              <a:off x="3245761"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dirty="0">
                <a:solidFill>
                  <a:schemeClr val="tx1"/>
                </a:solidFill>
              </a:endParaRPr>
            </a:p>
          </p:txBody>
        </p:sp>
        <p:sp>
          <p:nvSpPr>
            <p:cNvPr id="69" name="Rectangle 68"/>
            <p:cNvSpPr/>
            <p:nvPr/>
          </p:nvSpPr>
          <p:spPr bwMode="gray">
            <a:xfrm>
              <a:off x="4173257"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4272671" y="4203108"/>
              <a:ext cx="516064" cy="512839"/>
            </a:xfrm>
            <a:prstGeom prst="rect">
              <a:avLst/>
            </a:prstGeom>
          </p:spPr>
        </p:pic>
        <p:sp>
          <p:nvSpPr>
            <p:cNvPr id="89" name="Rectangle 88"/>
            <p:cNvSpPr/>
            <p:nvPr/>
          </p:nvSpPr>
          <p:spPr bwMode="gray">
            <a:xfrm>
              <a:off x="3497520"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accent1"/>
                  </a:solidFill>
                </a:rPr>
                <a:t>Incentive-based</a:t>
              </a:r>
            </a:p>
          </p:txBody>
        </p:sp>
        <p:sp>
          <p:nvSpPr>
            <p:cNvPr id="90" name="Rectangle 89"/>
            <p:cNvSpPr/>
            <p:nvPr/>
          </p:nvSpPr>
          <p:spPr bwMode="gray">
            <a:xfrm>
              <a:off x="613546"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dirty="0">
                  <a:solidFill>
                    <a:schemeClr val="accent1"/>
                  </a:solidFill>
                </a:rPr>
                <a:t>Price-based</a:t>
              </a:r>
            </a:p>
          </p:txBody>
        </p:sp>
        <p:sp>
          <p:nvSpPr>
            <p:cNvPr id="91" name="btfpBulletedList851719"/>
            <p:cNvSpPr txBox="1"/>
            <p:nvPr>
              <p:custDataLst>
                <p:tags r:id="rId7"/>
              </p:custDataLst>
            </p:nvPr>
          </p:nvSpPr>
          <p:spPr bwMode="gray">
            <a:xfrm>
              <a:off x="436915" y="4936453"/>
              <a:ext cx="2457775" cy="996033"/>
            </a:xfrm>
            <a:prstGeom prst="rect">
              <a:avLst/>
            </a:prstGeom>
            <a:noFill/>
          </p:spPr>
          <p:txBody>
            <a:bodyPr vert="horz" wrap="square" lIns="36000" tIns="36000" rIns="36000" bIns="36000" rtlCol="0">
              <a:spAutoFit/>
            </a:bodyPr>
            <a:lstStyle/>
            <a:p>
              <a:pPr marL="0" indent="0" algn="ctr">
                <a:buNone/>
              </a:pPr>
              <a:r>
                <a:rPr lang="en-US" sz="1200" dirty="0"/>
                <a:t>Demand is managed through </a:t>
              </a:r>
              <a:r>
                <a:rPr lang="en-US" sz="1200" b="1" dirty="0"/>
                <a:t>dynamic electricity prices</a:t>
              </a:r>
              <a:r>
                <a:rPr lang="en-US" sz="1200" dirty="0"/>
                <a:t>, with </a:t>
              </a:r>
              <a:r>
                <a:rPr lang="en-US" sz="1200" b="1" dirty="0"/>
                <a:t>prices peaking </a:t>
              </a:r>
              <a:r>
                <a:rPr lang="en-US" sz="1200" dirty="0"/>
                <a:t>at times of </a:t>
              </a:r>
              <a:r>
                <a:rPr lang="en-US" sz="1200" b="1" dirty="0"/>
                <a:t>low availability </a:t>
              </a:r>
              <a:r>
                <a:rPr lang="en-US" sz="1200" dirty="0"/>
                <a:t>and </a:t>
              </a:r>
              <a:r>
                <a:rPr lang="en-US" sz="1200" b="1" dirty="0"/>
                <a:t>prices dropping </a:t>
              </a:r>
              <a:r>
                <a:rPr lang="en-US" sz="1200" dirty="0"/>
                <a:t>during </a:t>
              </a:r>
              <a:r>
                <a:rPr lang="en-US" sz="1200" b="1" dirty="0"/>
                <a:t>high availability</a:t>
              </a:r>
              <a:r>
                <a:rPr lang="en-US" sz="1200" dirty="0"/>
                <a:t>.</a:t>
              </a:r>
            </a:p>
          </p:txBody>
        </p:sp>
        <p:sp>
          <p:nvSpPr>
            <p:cNvPr id="92" name="btfpBulletedList851719"/>
            <p:cNvSpPr txBox="1"/>
            <p:nvPr>
              <p:custDataLst>
                <p:tags r:id="rId8"/>
              </p:custDataLst>
            </p:nvPr>
          </p:nvSpPr>
          <p:spPr bwMode="gray">
            <a:xfrm>
              <a:off x="3301816" y="4997098"/>
              <a:ext cx="2457775" cy="811367"/>
            </a:xfrm>
            <a:prstGeom prst="rect">
              <a:avLst/>
            </a:prstGeom>
            <a:noFill/>
          </p:spPr>
          <p:txBody>
            <a:bodyPr vert="horz" wrap="square" lIns="36000" tIns="36000" rIns="36000" bIns="36000" rtlCol="0">
              <a:spAutoFit/>
            </a:bodyPr>
            <a:lstStyle/>
            <a:p>
              <a:pPr marL="0" indent="0" algn="ctr">
                <a:buNone/>
              </a:pPr>
              <a:r>
                <a:rPr lang="en-US" sz="1200" dirty="0"/>
                <a:t>Consumers </a:t>
              </a:r>
              <a:r>
                <a:rPr lang="en-US" sz="1200" b="1" dirty="0"/>
                <a:t>receive financial incentives </a:t>
              </a:r>
              <a:r>
                <a:rPr lang="en-US" sz="1200" dirty="0"/>
                <a:t>to </a:t>
              </a:r>
              <a:r>
                <a:rPr lang="en-US" sz="1200" b="1" dirty="0"/>
                <a:t>reduce their consumption </a:t>
              </a:r>
              <a:r>
                <a:rPr lang="en-US" sz="1200" dirty="0"/>
                <a:t>when energy availability is low.</a:t>
              </a:r>
            </a:p>
          </p:txBody>
        </p:sp>
      </p:grpSp>
      <p:sp>
        <p:nvSpPr>
          <p:cNvPr id="93" name="btfpNotesBox838258"/>
          <p:cNvSpPr txBox="1"/>
          <p:nvPr>
            <p:custDataLst>
              <p:tags r:id="rId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16"/>
              </a:rPr>
              <a:t>IEA, Demand Response</a:t>
            </a:r>
            <a:r>
              <a:rPr lang="en-US" sz="800" dirty="0">
                <a:solidFill>
                  <a:srgbClr val="000000"/>
                </a:solidFill>
              </a:rPr>
              <a:t>; </a:t>
            </a:r>
            <a:r>
              <a:rPr lang="en-US" sz="800" dirty="0">
                <a:solidFill>
                  <a:srgbClr val="000000"/>
                </a:solidFill>
                <a:hlinkClick r:id="rId17"/>
              </a:rPr>
              <a:t>Steele and Breitenstein, History of electrical peak load control</a:t>
            </a:r>
            <a:endParaRPr lang="en-US" sz="800" dirty="0">
              <a:solidFill>
                <a:srgbClr val="000000"/>
              </a:solidFill>
            </a:endParaRP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18"/>
              </a:rPr>
              <a:t>Gernot Wagner</a:t>
            </a:r>
            <a:r>
              <a:rPr lang="en-US" sz="800" dirty="0">
                <a:solidFill>
                  <a:srgbClr val="000000"/>
                </a:solidFill>
              </a:rPr>
              <a:t> (23 September 2024); share/adapt </a:t>
            </a:r>
            <a:r>
              <a:rPr lang="en-US" sz="800" dirty="0">
                <a:solidFill>
                  <a:srgbClr val="000000"/>
                </a:solidFill>
                <a:hlinkClick r:id="rId19"/>
              </a:rPr>
              <a:t>with attribution</a:t>
            </a:r>
            <a:r>
              <a:rPr lang="en-US" sz="800" dirty="0">
                <a:solidFill>
                  <a:srgbClr val="000000"/>
                </a:solidFill>
              </a:rPr>
              <a:t>. Contact: </a:t>
            </a:r>
            <a:r>
              <a:rPr lang="en-US" sz="800" dirty="0">
                <a:solidFill>
                  <a:srgbClr val="000000"/>
                </a:solidFill>
                <a:hlinkClick r:id="rId20"/>
              </a:rPr>
              <a:t>gwagner@columbia.edu</a:t>
            </a:r>
            <a:r>
              <a:rPr lang="en-US" sz="800" dirty="0">
                <a:solidFill>
                  <a:srgbClr val="000000"/>
                </a:solidFill>
              </a:rPr>
              <a:t> </a:t>
            </a:r>
          </a:p>
        </p:txBody>
      </p:sp>
    </p:spTree>
    <p:custDataLst>
      <p:tags r:id="rId1"/>
    </p:custDataLst>
    <p:extLst>
      <p:ext uri="{BB962C8B-B14F-4D97-AF65-F5344CB8AC3E}">
        <p14:creationId xmlns:p14="http://schemas.microsoft.com/office/powerpoint/2010/main" val="3103826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38787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592" imgH="591" progId="TCLayout.ActiveDocument.1">
                  <p:embed/>
                </p:oleObj>
              </mc:Choice>
              <mc:Fallback>
                <p:oleObj name="think-cell Slide" r:id="rId59" imgW="592" imgH="591" progId="TCLayout.ActiveDocument.1">
                  <p:embed/>
                  <p:pic>
                    <p:nvPicPr>
                      <p:cNvPr id="7" name="think-cell data - do not delete" hidden="1"/>
                      <p:cNvPicPr/>
                      <p:nvPr/>
                    </p:nvPicPr>
                    <p:blipFill>
                      <a:blip r:embed="rId60"/>
                      <a:stretch>
                        <a:fillRect/>
                      </a:stretch>
                    </p:blipFill>
                    <p:spPr>
                      <a:xfrm>
                        <a:off x="1588" y="1588"/>
                        <a:ext cx="1588"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08879FC2-BC45-04AB-B57E-EBE1584FCBAF}"/>
              </a:ext>
            </a:extLst>
          </p:cNvPr>
          <p:cNvGrpSpPr/>
          <p:nvPr/>
        </p:nvGrpSpPr>
        <p:grpSpPr>
          <a:xfrm>
            <a:off x="310945" y="2713285"/>
            <a:ext cx="4642595" cy="3457859"/>
            <a:chOff x="310945" y="2713285"/>
            <a:chExt cx="4642595" cy="3457859"/>
          </a:xfrm>
        </p:grpSpPr>
        <p:pic>
          <p:nvPicPr>
            <p:cNvPr id="8" name="Picture 7">
              <a:extLst>
                <a:ext uri="{FF2B5EF4-FFF2-40B4-BE49-F238E27FC236}">
                  <a16:creationId xmlns:a16="http://schemas.microsoft.com/office/drawing/2014/main" id="{21CCDFB3-704D-EA8F-82EA-1958C580207F}"/>
                </a:ext>
              </a:extLst>
            </p:cNvPr>
            <p:cNvPicPr>
              <a:picLocks noChangeAspect="1"/>
            </p:cNvPicPr>
            <p:nvPr/>
          </p:nvPicPr>
          <p:blipFill>
            <a:blip r:embed="rId61" cstate="print">
              <a:extLst>
                <a:ext uri="{28A0092B-C50C-407E-A947-70E740481C1C}">
                  <a14:useLocalDpi xmlns:a14="http://schemas.microsoft.com/office/drawing/2010/main" val="0"/>
                </a:ext>
              </a:extLst>
            </a:blip>
            <a:srcRect/>
            <a:stretch/>
          </p:blipFill>
          <p:spPr>
            <a:xfrm>
              <a:off x="310945" y="2713285"/>
              <a:ext cx="4642595" cy="3457859"/>
            </a:xfrm>
            <a:prstGeom prst="rect">
              <a:avLst/>
            </a:prstGeom>
          </p:spPr>
        </p:pic>
        <p:sp>
          <p:nvSpPr>
            <p:cNvPr id="10" name="Rectangle 9">
              <a:extLst>
                <a:ext uri="{FF2B5EF4-FFF2-40B4-BE49-F238E27FC236}">
                  <a16:creationId xmlns:a16="http://schemas.microsoft.com/office/drawing/2014/main" id="{2BEB247B-578E-506D-B70A-70E66AB5413C}"/>
                </a:ext>
              </a:extLst>
            </p:cNvPr>
            <p:cNvSpPr/>
            <p:nvPr/>
          </p:nvSpPr>
          <p:spPr bwMode="gray">
            <a:xfrm>
              <a:off x="310945" y="2919413"/>
              <a:ext cx="3095830" cy="6191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grpSp>
      <p:sp>
        <p:nvSpPr>
          <p:cNvPr id="6" name="Title 5"/>
          <p:cNvSpPr>
            <a:spLocks noGrp="1"/>
          </p:cNvSpPr>
          <p:nvPr>
            <p:ph type="title"/>
          </p:nvPr>
        </p:nvSpPr>
        <p:spPr>
          <a:xfrm>
            <a:off x="330200" y="523318"/>
            <a:ext cx="11647489" cy="882788"/>
          </a:xfrm>
        </p:spPr>
        <p:txBody>
          <a:bodyPr vert="horz">
            <a:noAutofit/>
          </a:bodyPr>
          <a:lstStyle/>
          <a:p>
            <a:r>
              <a:rPr lang="en-US" dirty="0"/>
              <a:t>Past solar adoption has exceeded expectations at every stage;</a:t>
            </a:r>
            <a:br>
              <a:rPr lang="en-US" dirty="0"/>
            </a:br>
            <a:r>
              <a:rPr lang="en-US" dirty="0"/>
              <a:t>solar, together with wind, will drive most renewable deployment</a:t>
            </a:r>
          </a:p>
        </p:txBody>
      </p:sp>
      <p:sp>
        <p:nvSpPr>
          <p:cNvPr id="245" name="btfpNotesBox962619"/>
          <p:cNvSpPr txBox="1"/>
          <p:nvPr>
            <p:custDataLst>
              <p:tags r:id="rId3"/>
            </p:custDataLst>
          </p:nvPr>
        </p:nvSpPr>
        <p:spPr bwMode="gray">
          <a:xfrm>
            <a:off x="329184" y="6272784"/>
            <a:ext cx="9201793" cy="369332"/>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2"/>
              </a:rPr>
              <a:t>Sun Machines, The Economist</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3"/>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using IRENA (2023);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4"/>
              </a:rPr>
              <a:t>Nemet (2009);</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5"/>
              </a:rPr>
              <a:t>Farmer </a:t>
            </a:r>
            <a:r>
              <a:rPr lang="en-US" sz="800" dirty="0">
                <a:solidFill>
                  <a:srgbClr val="000000"/>
                </a:solidFill>
                <a:latin typeface="Arial"/>
                <a:hlinkClick r:id="rId65"/>
              </a:rPr>
              <a:t>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5"/>
              </a:rPr>
              <a:t>Lafond (2016)</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6"/>
              </a:rPr>
              <a:t>Kavlak et al. (2018)</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7"/>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using Lafond et al.</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2017), IRENA and de la Tour (2013)</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8"/>
              </a:rPr>
              <a:t>BloombergNEF (2024)</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Isabel Hoyos, Hyae Ryung Kim, </a:t>
            </a:r>
            <a:r>
              <a:rPr lang="en-US" sz="800" dirty="0">
                <a:solidFill>
                  <a:srgbClr val="000000"/>
                </a:solidFill>
                <a:latin typeface="Arial"/>
              </a:rPr>
              <a:t>and</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0"/>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1"/>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23" name="Straight Connector 22">
            <a:extLst>
              <a:ext uri="{FF2B5EF4-FFF2-40B4-BE49-F238E27FC236}">
                <a16:creationId xmlns:a16="http://schemas.microsoft.com/office/drawing/2014/main" id="{4CB775E3-B216-4BCA-7FB0-D86D166AB8D5}"/>
              </a:ext>
            </a:extLst>
          </p:cNvPr>
          <p:cNvCxnSpPr/>
          <p:nvPr>
            <p:custDataLst>
              <p:tags r:id="rId4"/>
            </p:custDataLst>
          </p:nvPr>
        </p:nvCxnSpPr>
        <p:spPr bwMode="auto">
          <a:xfrm>
            <a:off x="5283200" y="54244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F7E4B10-6074-2D53-8C93-58A12BA48CAC}"/>
              </a:ext>
            </a:extLst>
          </p:cNvPr>
          <p:cNvCxnSpPr/>
          <p:nvPr>
            <p:custDataLst>
              <p:tags r:id="rId5"/>
            </p:custDataLst>
          </p:nvPr>
        </p:nvCxnSpPr>
        <p:spPr bwMode="auto">
          <a:xfrm>
            <a:off x="5283200" y="52387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643B0BF-233C-8C80-D91E-B29325FFFC96}"/>
              </a:ext>
            </a:extLst>
          </p:cNvPr>
          <p:cNvCxnSpPr/>
          <p:nvPr>
            <p:custDataLst>
              <p:tags r:id="rId6"/>
            </p:custDataLst>
          </p:nvPr>
        </p:nvCxnSpPr>
        <p:spPr bwMode="gray">
          <a:xfrm>
            <a:off x="5283200" y="4864100"/>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671DB06-8B86-CEF2-D024-7E01AF62B8B4}"/>
              </a:ext>
            </a:extLst>
          </p:cNvPr>
          <p:cNvCxnSpPr/>
          <p:nvPr>
            <p:custDataLst>
              <p:tags r:id="rId7"/>
            </p:custDataLst>
          </p:nvPr>
        </p:nvCxnSpPr>
        <p:spPr bwMode="gray">
          <a:xfrm>
            <a:off x="5283200" y="4116388"/>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E28A5C9-DB39-4CAE-EA67-312B454CB220}"/>
              </a:ext>
            </a:extLst>
          </p:cNvPr>
          <p:cNvCxnSpPr/>
          <p:nvPr>
            <p:custDataLst>
              <p:tags r:id="rId8"/>
            </p:custDataLst>
          </p:nvPr>
        </p:nvCxnSpPr>
        <p:spPr bwMode="gray">
          <a:xfrm>
            <a:off x="5283200" y="3368675"/>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F62D92-AB8A-85BF-3FE0-743B4A8AAF7F}"/>
              </a:ext>
            </a:extLst>
          </p:cNvPr>
          <p:cNvCxnSpPr/>
          <p:nvPr>
            <p:custDataLst>
              <p:tags r:id="rId9"/>
            </p:custDataLst>
          </p:nvPr>
        </p:nvCxnSpPr>
        <p:spPr bwMode="gray">
          <a:xfrm>
            <a:off x="5283200" y="2620963"/>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6" name="Chart 15">
            <a:extLst>
              <a:ext uri="{FF2B5EF4-FFF2-40B4-BE49-F238E27FC236}">
                <a16:creationId xmlns:a16="http://schemas.microsoft.com/office/drawing/2014/main" id="{A5615584-1E8C-4DCD-4C41-DF2F74B5A24B}"/>
              </a:ext>
            </a:extLst>
          </p:cNvPr>
          <p:cNvGraphicFramePr/>
          <p:nvPr>
            <p:custDataLst>
              <p:tags r:id="rId10"/>
            </p:custDataLst>
            <p:extLst>
              <p:ext uri="{D42A27DB-BD31-4B8C-83A1-F6EECF244321}">
                <p14:modId xmlns:p14="http://schemas.microsoft.com/office/powerpoint/2010/main" val="2911348922"/>
              </p:ext>
            </p:extLst>
          </p:nvPr>
        </p:nvGraphicFramePr>
        <p:xfrm>
          <a:off x="5200650" y="2165350"/>
          <a:ext cx="3987800" cy="3529013"/>
        </p:xfrm>
        <a:graphic>
          <a:graphicData uri="http://schemas.openxmlformats.org/drawingml/2006/chart">
            <c:chart xmlns:c="http://schemas.openxmlformats.org/drawingml/2006/chart" xmlns:r="http://schemas.openxmlformats.org/officeDocument/2006/relationships" r:id="rId72"/>
          </a:graphicData>
        </a:graphic>
      </p:graphicFrame>
      <p:sp>
        <p:nvSpPr>
          <p:cNvPr id="36" name="Text Placeholder 10">
            <a:extLst>
              <a:ext uri="{FF2B5EF4-FFF2-40B4-BE49-F238E27FC236}">
                <a16:creationId xmlns:a16="http://schemas.microsoft.com/office/drawing/2014/main" id="{F7FF921E-D207-1115-309F-1B9588216CD2}"/>
              </a:ext>
            </a:extLst>
          </p:cNvPr>
          <p:cNvSpPr>
            <a:spLocks noGrp="1"/>
          </p:cNvSpPr>
          <p:nvPr>
            <p:custDataLst>
              <p:tags r:id="rId11"/>
            </p:custDataLst>
          </p:nvPr>
        </p:nvSpPr>
        <p:spPr bwMode="gray">
          <a:xfrm>
            <a:off x="5127625" y="55356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7ACE458-76E2-447F-AF26-7F6EDA0B9EE7}" type="datetime'''''''''''''''''0'''''''''''''''''''''''''''''''''''''''''''''">
              <a:rPr lang="en-US" altLang="en-US" sz="1000" smtClean="0">
                <a:solidFill>
                  <a:srgbClr val="000000"/>
                </a:solidFill>
              </a:rPr>
              <a:pPr marL="0" lvl="0" indent="0" algn="r">
                <a:spcBef>
                  <a:spcPct val="0"/>
                </a:spcBef>
                <a:spcAft>
                  <a:spcPct val="0"/>
                </a:spcAft>
                <a:buNone/>
                <a:defRPr/>
              </a:pPr>
              <a:t>0</a:t>
            </a:fld>
            <a:endParaRPr kumimoji="0" lang="en-US" sz="1000" b="0" i="0" strike="noStrike" kern="1200" cap="none" spc="0" normalizeH="0" baseline="0" noProof="0" dirty="0">
              <a:ln>
                <a:noFill/>
              </a:ln>
              <a:solidFill>
                <a:srgbClr val="000000"/>
              </a:solidFill>
              <a:effectLst/>
              <a:uLnTx/>
              <a:uFillTx/>
            </a:endParaRPr>
          </a:p>
        </p:txBody>
      </p:sp>
      <p:sp>
        <p:nvSpPr>
          <p:cNvPr id="33" name="Text Placeholder 10">
            <a:extLst>
              <a:ext uri="{FF2B5EF4-FFF2-40B4-BE49-F238E27FC236}">
                <a16:creationId xmlns:a16="http://schemas.microsoft.com/office/drawing/2014/main" id="{41015618-9232-FBE5-09FF-D5BE67D3C859}"/>
              </a:ext>
            </a:extLst>
          </p:cNvPr>
          <p:cNvSpPr txBox="1">
            <a:spLocks/>
          </p:cNvSpPr>
          <p:nvPr>
            <p:custDataLst>
              <p:tags r:id="rId12"/>
            </p:custDataLst>
          </p:nvPr>
        </p:nvSpPr>
        <p:spPr bwMode="gray">
          <a:xfrm>
            <a:off x="5057775" y="51625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90DECA0-5358-4EC8-AB8D-47ED37CF6062}" type="datetime'''''''1''''''''''''''''''''''''''0'''''''">
              <a:rPr lang="en-US" altLang="en-US" sz="1000" smtClean="0">
                <a:solidFill>
                  <a:srgbClr val="000000"/>
                </a:solidFill>
              </a:rPr>
              <a:pPr marL="0" lvl="0" indent="0" algn="r">
                <a:spcBef>
                  <a:spcPct val="0"/>
                </a:spcBef>
                <a:spcAft>
                  <a:spcPct val="0"/>
                </a:spcAft>
                <a:buNone/>
                <a:defRPr/>
              </a:pPr>
              <a:t>10</a:t>
            </a:fld>
            <a:endParaRPr kumimoji="0" lang="en-US" sz="1000" b="0" i="0" strike="noStrike" kern="1200" cap="none" spc="0" normalizeH="0" baseline="0" noProof="0" dirty="0">
              <a:ln>
                <a:noFill/>
              </a:ln>
              <a:solidFill>
                <a:srgbClr val="000000"/>
              </a:solidFill>
              <a:effectLst/>
              <a:uLnTx/>
              <a:uFillTx/>
            </a:endParaRPr>
          </a:p>
        </p:txBody>
      </p:sp>
      <p:sp>
        <p:nvSpPr>
          <p:cNvPr id="30" name="Text Placeholder 10">
            <a:extLst>
              <a:ext uri="{FF2B5EF4-FFF2-40B4-BE49-F238E27FC236}">
                <a16:creationId xmlns:a16="http://schemas.microsoft.com/office/drawing/2014/main" id="{8EF208C5-C252-633C-6E14-975477B29DB0}"/>
              </a:ext>
            </a:extLst>
          </p:cNvPr>
          <p:cNvSpPr txBox="1">
            <a:spLocks/>
          </p:cNvSpPr>
          <p:nvPr>
            <p:custDataLst>
              <p:tags r:id="rId13"/>
            </p:custDataLst>
          </p:nvPr>
        </p:nvSpPr>
        <p:spPr bwMode="gray">
          <a:xfrm>
            <a:off x="5057775" y="4787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0E3F654-E24E-452C-9D1A-845477DD4752}" type="datetime'''''''''''2''''''''''''''''0'''''''''''''''''''''''''">
              <a:rPr lang="en-US" altLang="en-US" sz="1000" smtClean="0">
                <a:solidFill>
                  <a:srgbClr val="000000"/>
                </a:solidFill>
              </a:rPr>
              <a:pPr marL="0" lvl="0" indent="0" algn="r">
                <a:spcBef>
                  <a:spcPct val="0"/>
                </a:spcBef>
                <a:spcAft>
                  <a:spcPct val="0"/>
                </a:spcAft>
                <a:buNone/>
                <a:defRPr/>
              </a:pPr>
              <a:t>20</a:t>
            </a:fld>
            <a:endParaRPr kumimoji="0" lang="en-US" sz="1000" b="0" i="0" strike="noStrike" kern="1200" cap="none" spc="0" normalizeH="0" baseline="0" noProof="0" dirty="0">
              <a:ln>
                <a:noFill/>
              </a:ln>
              <a:solidFill>
                <a:srgbClr val="000000"/>
              </a:solidFill>
              <a:effectLst/>
              <a:uLnTx/>
              <a:uFillTx/>
            </a:endParaRPr>
          </a:p>
        </p:txBody>
      </p:sp>
      <p:sp>
        <p:nvSpPr>
          <p:cNvPr id="28" name="Text Placeholder 10">
            <a:extLst>
              <a:ext uri="{FF2B5EF4-FFF2-40B4-BE49-F238E27FC236}">
                <a16:creationId xmlns:a16="http://schemas.microsoft.com/office/drawing/2014/main" id="{6B647AEA-CE98-8685-F17E-E970778D78D2}"/>
              </a:ext>
            </a:extLst>
          </p:cNvPr>
          <p:cNvSpPr txBox="1">
            <a:spLocks/>
          </p:cNvSpPr>
          <p:nvPr>
            <p:custDataLst>
              <p:tags r:id="rId14"/>
            </p:custDataLst>
          </p:nvPr>
        </p:nvSpPr>
        <p:spPr bwMode="gray">
          <a:xfrm>
            <a:off x="5057775" y="44148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C3141523-C43A-4497-B76E-1E0685D12D53}" type="datetime'3''''''''''0'''''''''''''''''''''''''''''''">
              <a:rPr lang="en-US" altLang="en-US" sz="1000" smtClean="0">
                <a:solidFill>
                  <a:srgbClr val="000000"/>
                </a:solidFill>
              </a:rPr>
              <a:pPr marL="0" lvl="0" indent="0" algn="r">
                <a:spcBef>
                  <a:spcPct val="0"/>
                </a:spcBef>
                <a:spcAft>
                  <a:spcPct val="0"/>
                </a:spcAft>
                <a:buNone/>
                <a:defRPr/>
              </a:pPr>
              <a:t>30</a:t>
            </a:fld>
            <a:endParaRPr kumimoji="0" lang="en-US" sz="1000" b="0" i="0" strike="noStrike" kern="1200" cap="none" spc="0" normalizeH="0" baseline="0" noProof="0" dirty="0">
              <a:ln>
                <a:noFill/>
              </a:ln>
              <a:solidFill>
                <a:srgbClr val="000000"/>
              </a:solidFill>
              <a:effectLst/>
              <a:uLnTx/>
              <a:uFillTx/>
            </a:endParaRPr>
          </a:p>
        </p:txBody>
      </p:sp>
      <p:sp>
        <p:nvSpPr>
          <p:cNvPr id="29" name="Text Placeholder 10">
            <a:extLst>
              <a:ext uri="{FF2B5EF4-FFF2-40B4-BE49-F238E27FC236}">
                <a16:creationId xmlns:a16="http://schemas.microsoft.com/office/drawing/2014/main" id="{4D941B2D-0716-29B9-92B2-46F123364890}"/>
              </a:ext>
            </a:extLst>
          </p:cNvPr>
          <p:cNvSpPr txBox="1">
            <a:spLocks/>
          </p:cNvSpPr>
          <p:nvPr>
            <p:custDataLst>
              <p:tags r:id="rId15"/>
            </p:custDataLst>
          </p:nvPr>
        </p:nvSpPr>
        <p:spPr bwMode="gray">
          <a:xfrm>
            <a:off x="5057775" y="40401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6F17D-82E1-42E4-81A8-BACDBC8EFC9B}" type="datetime'4''''''''''''''0'''''''''''''''''''''''''''''''''''''''''''''">
              <a:rPr lang="en-US" altLang="en-US" sz="1000" smtClean="0">
                <a:solidFill>
                  <a:srgbClr val="000000"/>
                </a:solidFill>
              </a:rPr>
              <a:pPr marL="0" lvl="0" indent="0" algn="r">
                <a:spcBef>
                  <a:spcPct val="0"/>
                </a:spcBef>
                <a:spcAft>
                  <a:spcPct val="0"/>
                </a:spcAft>
                <a:buNone/>
                <a:defRPr/>
              </a:pPr>
              <a:t>40</a:t>
            </a:fld>
            <a:endParaRPr kumimoji="0" lang="en-US" sz="1000" b="0" i="0" strike="noStrike" kern="1200" cap="none" spc="0" normalizeH="0" baseline="0" noProof="0" dirty="0">
              <a:ln>
                <a:noFill/>
              </a:ln>
              <a:solidFill>
                <a:srgbClr val="000000"/>
              </a:solidFill>
              <a:effectLst/>
              <a:uLnTx/>
              <a:uFillTx/>
            </a:endParaRPr>
          </a:p>
        </p:txBody>
      </p:sp>
      <p:sp>
        <p:nvSpPr>
          <p:cNvPr id="31" name="Text Placeholder 10">
            <a:extLst>
              <a:ext uri="{FF2B5EF4-FFF2-40B4-BE49-F238E27FC236}">
                <a16:creationId xmlns:a16="http://schemas.microsoft.com/office/drawing/2014/main" id="{EDCE2E62-BD14-095B-1692-A52666067D23}"/>
              </a:ext>
            </a:extLst>
          </p:cNvPr>
          <p:cNvSpPr txBox="1">
            <a:spLocks/>
          </p:cNvSpPr>
          <p:nvPr>
            <p:custDataLst>
              <p:tags r:id="rId16"/>
            </p:custDataLst>
          </p:nvPr>
        </p:nvSpPr>
        <p:spPr bwMode="gray">
          <a:xfrm>
            <a:off x="5057775" y="3667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8D4C515B-5EB6-4D48-B71E-42655E44E9DA}" type="datetime'''''''''''''''''''''''''''''5''''''0'''''">
              <a:rPr lang="en-US" altLang="en-US" sz="1000" smtClean="0">
                <a:solidFill>
                  <a:srgbClr val="000000"/>
                </a:solidFill>
              </a:rPr>
              <a:pPr marL="0" lvl="0" indent="0" algn="r">
                <a:spcBef>
                  <a:spcPct val="0"/>
                </a:spcBef>
                <a:spcAft>
                  <a:spcPct val="0"/>
                </a:spcAft>
                <a:buNone/>
                <a:defRPr/>
              </a:pPr>
              <a:t>50</a:t>
            </a:fld>
            <a:endParaRPr kumimoji="0" lang="en-US" sz="1000" b="0" i="0" strike="noStrike" kern="1200" cap="none" spc="0" normalizeH="0" baseline="0" noProof="0" dirty="0">
              <a:ln>
                <a:noFill/>
              </a:ln>
              <a:solidFill>
                <a:srgbClr val="000000"/>
              </a:solidFill>
              <a:effectLst/>
              <a:uLnTx/>
              <a:uFillTx/>
            </a:endParaRPr>
          </a:p>
        </p:txBody>
      </p:sp>
      <p:sp>
        <p:nvSpPr>
          <p:cNvPr id="32" name="Text Placeholder 10">
            <a:extLst>
              <a:ext uri="{FF2B5EF4-FFF2-40B4-BE49-F238E27FC236}">
                <a16:creationId xmlns:a16="http://schemas.microsoft.com/office/drawing/2014/main" id="{F78CE59F-B7E7-9E47-6599-B09CD12EAD6A}"/>
              </a:ext>
            </a:extLst>
          </p:cNvPr>
          <p:cNvSpPr txBox="1">
            <a:spLocks/>
          </p:cNvSpPr>
          <p:nvPr>
            <p:custDataLst>
              <p:tags r:id="rId17"/>
            </p:custDataLst>
          </p:nvPr>
        </p:nvSpPr>
        <p:spPr bwMode="gray">
          <a:xfrm>
            <a:off x="5057775" y="32924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06081-87FC-45BE-A017-D1B2163FB08C}" type="datetime'''''''''''''''''6''''''''''0'''''''''''''''''''''''''''''">
              <a:rPr lang="en-US" altLang="en-US" sz="1000" smtClean="0">
                <a:solidFill>
                  <a:srgbClr val="000000"/>
                </a:solidFill>
              </a:rPr>
              <a:pPr marL="0" lvl="0" indent="0" algn="r">
                <a:spcBef>
                  <a:spcPct val="0"/>
                </a:spcBef>
                <a:spcAft>
                  <a:spcPct val="0"/>
                </a:spcAft>
                <a:buNone/>
                <a:defRPr/>
              </a:pPr>
              <a:t>60</a:t>
            </a:fld>
            <a:endParaRPr kumimoji="0" lang="en-US" sz="1000" b="0" i="0" strike="noStrike" kern="1200" cap="none" spc="0" normalizeH="0" baseline="0" noProof="0" dirty="0">
              <a:ln>
                <a:noFill/>
              </a:ln>
              <a:solidFill>
                <a:srgbClr val="000000"/>
              </a:solidFill>
              <a:effectLst/>
              <a:uLnTx/>
              <a:uFillTx/>
            </a:endParaRPr>
          </a:p>
        </p:txBody>
      </p:sp>
      <p:sp>
        <p:nvSpPr>
          <p:cNvPr id="34" name="Text Placeholder 10">
            <a:extLst>
              <a:ext uri="{FF2B5EF4-FFF2-40B4-BE49-F238E27FC236}">
                <a16:creationId xmlns:a16="http://schemas.microsoft.com/office/drawing/2014/main" id="{C9C3DED3-7DAF-0C17-1FCF-67913A90CE8D}"/>
              </a:ext>
            </a:extLst>
          </p:cNvPr>
          <p:cNvSpPr txBox="1">
            <a:spLocks/>
          </p:cNvSpPr>
          <p:nvPr>
            <p:custDataLst>
              <p:tags r:id="rId18"/>
            </p:custDataLst>
          </p:nvPr>
        </p:nvSpPr>
        <p:spPr bwMode="gray">
          <a:xfrm>
            <a:off x="5057775" y="29194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B18EC0-AE0B-4FF2-ABFE-FC269275673C}" type="datetime'7''''''''''0'''''''''''''''''''''''''''''">
              <a:rPr lang="en-US" altLang="en-US" sz="1000" smtClean="0">
                <a:solidFill>
                  <a:srgbClr val="000000"/>
                </a:solidFill>
              </a:rPr>
              <a:pPr marL="0" lvl="0" indent="0" algn="r">
                <a:spcBef>
                  <a:spcPct val="0"/>
                </a:spcBef>
                <a:spcAft>
                  <a:spcPct val="0"/>
                </a:spcAft>
                <a:buNone/>
                <a:defRPr/>
              </a:pPr>
              <a:t>70</a:t>
            </a:fld>
            <a:endParaRPr kumimoji="0" lang="en-US" sz="1000" b="0" i="0" strike="noStrike" kern="1200" cap="none" spc="0" normalizeH="0" baseline="0" noProof="0" dirty="0">
              <a:ln>
                <a:noFill/>
              </a:ln>
              <a:solidFill>
                <a:srgbClr val="000000"/>
              </a:solidFill>
              <a:effectLst/>
              <a:uLnTx/>
              <a:uFillTx/>
            </a:endParaRPr>
          </a:p>
        </p:txBody>
      </p:sp>
      <p:sp>
        <p:nvSpPr>
          <p:cNvPr id="35" name="Text Placeholder 10">
            <a:extLst>
              <a:ext uri="{FF2B5EF4-FFF2-40B4-BE49-F238E27FC236}">
                <a16:creationId xmlns:a16="http://schemas.microsoft.com/office/drawing/2014/main" id="{0830430D-1137-E0F6-D837-A4C35859828A}"/>
              </a:ext>
            </a:extLst>
          </p:cNvPr>
          <p:cNvSpPr txBox="1">
            <a:spLocks/>
          </p:cNvSpPr>
          <p:nvPr>
            <p:custDataLst>
              <p:tags r:id="rId19"/>
            </p:custDataLst>
          </p:nvPr>
        </p:nvSpPr>
        <p:spPr bwMode="gray">
          <a:xfrm>
            <a:off x="5057775" y="2544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475931E-1BF7-49CF-A42E-06C353EAF140}" type="datetime'''''''''''''8''''0'''''''''''''''">
              <a:rPr lang="en-US" altLang="en-US" sz="1000" smtClean="0">
                <a:solidFill>
                  <a:srgbClr val="000000"/>
                </a:solidFill>
              </a:rPr>
              <a:pPr marL="0" lvl="0" indent="0" algn="r">
                <a:spcBef>
                  <a:spcPct val="0"/>
                </a:spcBef>
                <a:spcAft>
                  <a:spcPct val="0"/>
                </a:spcAft>
                <a:buNone/>
                <a:defRPr/>
              </a:pPr>
              <a:t>80</a:t>
            </a:fld>
            <a:endParaRPr kumimoji="0" lang="en-US" sz="1000" b="0" i="0" strike="noStrike" kern="1200" cap="none" spc="0" normalizeH="0" baseline="0" noProof="0" dirty="0">
              <a:ln>
                <a:noFill/>
              </a:ln>
              <a:solidFill>
                <a:srgbClr val="000000"/>
              </a:solidFill>
              <a:effectLst/>
              <a:uLnTx/>
              <a:uFillTx/>
            </a:endParaRPr>
          </a:p>
        </p:txBody>
      </p:sp>
      <p:sp>
        <p:nvSpPr>
          <p:cNvPr id="37" name="Text Placeholder 10">
            <a:extLst>
              <a:ext uri="{FF2B5EF4-FFF2-40B4-BE49-F238E27FC236}">
                <a16:creationId xmlns:a16="http://schemas.microsoft.com/office/drawing/2014/main" id="{50423B83-7F00-BEAB-96A2-A1F99178EE7A}"/>
              </a:ext>
            </a:extLst>
          </p:cNvPr>
          <p:cNvSpPr txBox="1">
            <a:spLocks/>
          </p:cNvSpPr>
          <p:nvPr>
            <p:custDataLst>
              <p:tags r:id="rId20"/>
            </p:custDataLst>
          </p:nvPr>
        </p:nvSpPr>
        <p:spPr bwMode="gray">
          <a:xfrm>
            <a:off x="5057775" y="2171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92446D22-EF39-42F5-BB6E-485FCC570E12}" type="datetime'''''''''''''''''''9''''''''''0'''''''''''''">
              <a:rPr lang="en-US" altLang="en-US" sz="1000" smtClean="0">
                <a:solidFill>
                  <a:srgbClr val="000000"/>
                </a:solidFill>
              </a:rPr>
              <a:pPr marL="0" lvl="0" indent="0" algn="r">
                <a:spcBef>
                  <a:spcPct val="0"/>
                </a:spcBef>
                <a:spcAft>
                  <a:spcPct val="0"/>
                </a:spcAft>
                <a:buNone/>
                <a:defRPr/>
              </a:pPr>
              <a:t>90</a:t>
            </a:fld>
            <a:endParaRPr kumimoji="0" lang="en-US" sz="1000" b="0" i="0" strike="noStrike" kern="1200" cap="none" spc="0" normalizeH="0" baseline="0" noProof="0" dirty="0">
              <a:ln>
                <a:noFill/>
              </a:ln>
              <a:solidFill>
                <a:srgbClr val="000000"/>
              </a:solidFill>
              <a:effectLst/>
              <a:uLnTx/>
              <a:uFillTx/>
            </a:endParaRPr>
          </a:p>
        </p:txBody>
      </p:sp>
      <p:sp>
        <p:nvSpPr>
          <p:cNvPr id="38" name="Text Placeholder 10">
            <a:extLst>
              <a:ext uri="{FF2B5EF4-FFF2-40B4-BE49-F238E27FC236}">
                <a16:creationId xmlns:a16="http://schemas.microsoft.com/office/drawing/2014/main" id="{F54ADE74-0EB9-5BAF-5810-4CCC77F2AFA2}"/>
              </a:ext>
            </a:extLst>
          </p:cNvPr>
          <p:cNvSpPr>
            <a:spLocks noGrp="1"/>
          </p:cNvSpPr>
          <p:nvPr>
            <p:custDataLst>
              <p:tags r:id="rId21"/>
            </p:custDataLst>
          </p:nvPr>
        </p:nvSpPr>
        <p:spPr bwMode="auto">
          <a:xfrm>
            <a:off x="5057775" y="1846263"/>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NZS in thousands TWh</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Text Placeholder 10">
            <a:extLst>
              <a:ext uri="{FF2B5EF4-FFF2-40B4-BE49-F238E27FC236}">
                <a16:creationId xmlns:a16="http://schemas.microsoft.com/office/drawing/2014/main" id="{537DFABD-D56F-DF6E-E638-32B592994527}"/>
              </a:ext>
            </a:extLst>
          </p:cNvPr>
          <p:cNvSpPr>
            <a:spLocks noGrp="1"/>
          </p:cNvSpPr>
          <p:nvPr>
            <p:custDataLst>
              <p:tags r:id="rId22"/>
            </p:custDataLst>
          </p:nvPr>
        </p:nvSpPr>
        <p:spPr bwMode="auto">
          <a:xfrm>
            <a:off x="513715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ABAFE78-0FA9-44D1-86C4-EDF8758D0958}" type="datetime'''''''''''''2''''''0''''''0''''''''''''''''''''''0'''''''''">
              <a:rPr lang="en-US" altLang="en-US" sz="1000" smtClean="0">
                <a:solidFill>
                  <a:srgbClr val="000000"/>
                </a:solidFill>
              </a:rPr>
              <a:pPr marL="0" lvl="0" indent="0" algn="ctr">
                <a:spcBef>
                  <a:spcPct val="0"/>
                </a:spcBef>
                <a:spcAft>
                  <a:spcPct val="0"/>
                </a:spcAft>
                <a:buNone/>
                <a:defRPr/>
              </a:pPr>
              <a:t>2000</a:t>
            </a:fld>
            <a:endParaRPr kumimoji="0" lang="en-US" sz="1000" b="0" i="0" strike="noStrike" kern="1200" cap="none" spc="0" normalizeH="0" baseline="0" noProof="0" dirty="0">
              <a:ln>
                <a:noFill/>
              </a:ln>
              <a:solidFill>
                <a:srgbClr val="000000"/>
              </a:solidFill>
              <a:effectLst/>
              <a:uLnTx/>
              <a:uFillTx/>
            </a:endParaRPr>
          </a:p>
        </p:txBody>
      </p:sp>
      <p:sp>
        <p:nvSpPr>
          <p:cNvPr id="40" name="Text Placeholder 10">
            <a:extLst>
              <a:ext uri="{FF2B5EF4-FFF2-40B4-BE49-F238E27FC236}">
                <a16:creationId xmlns:a16="http://schemas.microsoft.com/office/drawing/2014/main" id="{85873325-42E8-BC2D-DB3F-FF1C18B90EA9}"/>
              </a:ext>
            </a:extLst>
          </p:cNvPr>
          <p:cNvSpPr>
            <a:spLocks noGrp="1"/>
          </p:cNvSpPr>
          <p:nvPr>
            <p:custDataLst>
              <p:tags r:id="rId23"/>
            </p:custDataLst>
          </p:nvPr>
        </p:nvSpPr>
        <p:spPr bwMode="auto">
          <a:xfrm>
            <a:off x="5519738"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B168867-6817-43EB-BB16-D456D9D21024}" type="datetime'''''200''''''''''''5'''''''''''''''''''''''''''''''''''''''">
              <a:rPr lang="en-US" altLang="en-US" sz="1000" smtClean="0">
                <a:solidFill>
                  <a:srgbClr val="000000"/>
                </a:solidFill>
              </a:rPr>
              <a:pPr marL="0" lvl="0" indent="0" algn="ctr">
                <a:spcBef>
                  <a:spcPct val="0"/>
                </a:spcBef>
                <a:spcAft>
                  <a:spcPct val="0"/>
                </a:spcAft>
                <a:buNone/>
                <a:defRPr/>
              </a:pPr>
              <a:t>2005</a:t>
            </a:fld>
            <a:endParaRPr kumimoji="0" lang="en-US" sz="1000" b="0" i="0" strike="noStrike" kern="1200" cap="none" spc="0" normalizeH="0" baseline="0" noProof="0" dirty="0">
              <a:ln>
                <a:noFill/>
              </a:ln>
              <a:solidFill>
                <a:srgbClr val="000000"/>
              </a:solidFill>
              <a:effectLst/>
              <a:uLnTx/>
              <a:uFillTx/>
            </a:endParaRPr>
          </a:p>
        </p:txBody>
      </p:sp>
      <p:sp>
        <p:nvSpPr>
          <p:cNvPr id="41" name="Text Placeholder 10">
            <a:extLst>
              <a:ext uri="{FF2B5EF4-FFF2-40B4-BE49-F238E27FC236}">
                <a16:creationId xmlns:a16="http://schemas.microsoft.com/office/drawing/2014/main" id="{C976AFCE-0566-F3D6-815C-07C36FE0A443}"/>
              </a:ext>
            </a:extLst>
          </p:cNvPr>
          <p:cNvSpPr>
            <a:spLocks noGrp="1"/>
          </p:cNvSpPr>
          <p:nvPr>
            <p:custDataLst>
              <p:tags r:id="rId24"/>
            </p:custDataLst>
          </p:nvPr>
        </p:nvSpPr>
        <p:spPr bwMode="auto">
          <a:xfrm>
            <a:off x="590232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7E30A1A-63D2-4782-8119-D9DD5B995EF7}" type="datetime'''2''0''''''''''''''1''''''''''0'''''''''''''''''''''''''''">
              <a:rPr lang="en-US" altLang="en-US" sz="1000" smtClean="0">
                <a:solidFill>
                  <a:srgbClr val="000000"/>
                </a:solidFill>
              </a:rPr>
              <a:pPr marL="0" lvl="0" indent="0" algn="ctr">
                <a:spcBef>
                  <a:spcPct val="0"/>
                </a:spcBef>
                <a:spcAft>
                  <a:spcPct val="0"/>
                </a:spcAft>
                <a:buNone/>
                <a:defRPr/>
              </a:pPr>
              <a:t>2010</a:t>
            </a:fld>
            <a:endParaRPr kumimoji="0" lang="en-US" sz="1000" b="0" i="0" strike="noStrike" kern="1200" cap="none" spc="0" normalizeH="0" baseline="0" noProof="0" dirty="0">
              <a:ln>
                <a:noFill/>
              </a:ln>
              <a:solidFill>
                <a:srgbClr val="000000"/>
              </a:solidFill>
              <a:effectLst/>
              <a:uLnTx/>
              <a:uFillTx/>
            </a:endParaRPr>
          </a:p>
        </p:txBody>
      </p:sp>
      <p:sp>
        <p:nvSpPr>
          <p:cNvPr id="42" name="Text Placeholder 10">
            <a:extLst>
              <a:ext uri="{FF2B5EF4-FFF2-40B4-BE49-F238E27FC236}">
                <a16:creationId xmlns:a16="http://schemas.microsoft.com/office/drawing/2014/main" id="{A9C35FA2-A464-6D30-07A8-99EAEC67D52F}"/>
              </a:ext>
            </a:extLst>
          </p:cNvPr>
          <p:cNvSpPr>
            <a:spLocks noGrp="1"/>
          </p:cNvSpPr>
          <p:nvPr>
            <p:custDataLst>
              <p:tags r:id="rId25"/>
            </p:custDataLst>
          </p:nvPr>
        </p:nvSpPr>
        <p:spPr bwMode="auto">
          <a:xfrm>
            <a:off x="628332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B0B966D-7872-489A-873C-BFDB89C0D3FA}" type="datetime'''2''''''''''''''0''''''''''''''1''''''5'''''''''''''''''''''">
              <a:rPr lang="en-US" altLang="en-US" sz="1000" smtClean="0">
                <a:solidFill>
                  <a:srgbClr val="000000"/>
                </a:solidFill>
              </a:rPr>
              <a:pPr marL="0" lvl="0" indent="0" algn="ctr">
                <a:spcBef>
                  <a:spcPct val="0"/>
                </a:spcBef>
                <a:spcAft>
                  <a:spcPct val="0"/>
                </a:spcAft>
                <a:buNone/>
                <a:defRPr/>
              </a:pPr>
              <a:t>2015</a:t>
            </a:fld>
            <a:endParaRPr kumimoji="0" lang="en-US" sz="1000" b="0" i="0" strike="noStrike" kern="1200" cap="none" spc="0" normalizeH="0" baseline="0" noProof="0" dirty="0">
              <a:ln>
                <a:noFill/>
              </a:ln>
              <a:solidFill>
                <a:srgbClr val="000000"/>
              </a:solidFill>
              <a:effectLst/>
              <a:uLnTx/>
              <a:uFillTx/>
            </a:endParaRPr>
          </a:p>
        </p:txBody>
      </p:sp>
      <p:sp>
        <p:nvSpPr>
          <p:cNvPr id="43" name="Text Placeholder 10">
            <a:extLst>
              <a:ext uri="{FF2B5EF4-FFF2-40B4-BE49-F238E27FC236}">
                <a16:creationId xmlns:a16="http://schemas.microsoft.com/office/drawing/2014/main" id="{C852F904-0CCE-66C7-935F-7404D1BE8612}"/>
              </a:ext>
            </a:extLst>
          </p:cNvPr>
          <p:cNvSpPr>
            <a:spLocks noGrp="1"/>
          </p:cNvSpPr>
          <p:nvPr>
            <p:custDataLst>
              <p:tags r:id="rId26"/>
            </p:custDataLst>
          </p:nvPr>
        </p:nvSpPr>
        <p:spPr bwMode="auto">
          <a:xfrm>
            <a:off x="6665913"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2476EC4-9608-4BF7-8D76-75E0F6BEE96A}" type="datetime'''''''''''''2''''''''''0''''''2''''''''''''''''''''''''0'''">
              <a:rPr lang="en-US" altLang="en-US" sz="1000" smtClean="0">
                <a:solidFill>
                  <a:srgbClr val="000000"/>
                </a:solidFill>
              </a:rPr>
              <a:pPr marL="0" lvl="0" indent="0" algn="ctr">
                <a:spcBef>
                  <a:spcPct val="0"/>
                </a:spcBef>
                <a:spcAft>
                  <a:spcPct val="0"/>
                </a:spcAft>
                <a:buNone/>
                <a:defRPr/>
              </a:pPr>
              <a:t>2020</a:t>
            </a:fld>
            <a:endParaRPr kumimoji="0" lang="en-US" sz="1000" b="0" i="0" strike="noStrike" kern="1200" cap="none" spc="0" normalizeH="0" baseline="0" noProof="0" dirty="0">
              <a:ln>
                <a:noFill/>
              </a:ln>
              <a:solidFill>
                <a:srgbClr val="000000"/>
              </a:solidFill>
              <a:effectLst/>
              <a:uLnTx/>
              <a:uFillTx/>
            </a:endParaRPr>
          </a:p>
        </p:txBody>
      </p:sp>
      <p:sp>
        <p:nvSpPr>
          <p:cNvPr id="44" name="Text Placeholder 10">
            <a:extLst>
              <a:ext uri="{FF2B5EF4-FFF2-40B4-BE49-F238E27FC236}">
                <a16:creationId xmlns:a16="http://schemas.microsoft.com/office/drawing/2014/main" id="{01EBAF93-2E4D-EEF1-BCCF-B81813CFF084}"/>
              </a:ext>
            </a:extLst>
          </p:cNvPr>
          <p:cNvSpPr>
            <a:spLocks noGrp="1"/>
          </p:cNvSpPr>
          <p:nvPr>
            <p:custDataLst>
              <p:tags r:id="rId27"/>
            </p:custDataLst>
          </p:nvPr>
        </p:nvSpPr>
        <p:spPr bwMode="auto">
          <a:xfrm>
            <a:off x="704850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94E221A-3B5A-400F-98DF-63BD6D236625}" type="datetime'''''''''2''''''''''''''0''''''''''''''''''2''''5'''''">
              <a:rPr lang="en-US" altLang="en-US" sz="1000" smtClean="0">
                <a:solidFill>
                  <a:srgbClr val="000000"/>
                </a:solidFill>
              </a:rPr>
              <a:pPr marL="0" lvl="0" indent="0" algn="ctr">
                <a:spcBef>
                  <a:spcPct val="0"/>
                </a:spcBef>
                <a:spcAft>
                  <a:spcPct val="0"/>
                </a:spcAft>
                <a:buNone/>
                <a:defRPr/>
              </a:pPr>
              <a:t>2025</a:t>
            </a:fld>
            <a:endParaRPr kumimoji="0" lang="en-US" sz="1000" b="0" i="0" strike="noStrike" kern="1200" cap="none" spc="0" normalizeH="0" baseline="0" noProof="0" dirty="0">
              <a:ln>
                <a:noFill/>
              </a:ln>
              <a:solidFill>
                <a:srgbClr val="000000"/>
              </a:solidFill>
              <a:effectLst/>
              <a:uLnTx/>
              <a:uFillTx/>
            </a:endParaRPr>
          </a:p>
        </p:txBody>
      </p:sp>
      <p:sp>
        <p:nvSpPr>
          <p:cNvPr id="45" name="Text Placeholder 10">
            <a:extLst>
              <a:ext uri="{FF2B5EF4-FFF2-40B4-BE49-F238E27FC236}">
                <a16:creationId xmlns:a16="http://schemas.microsoft.com/office/drawing/2014/main" id="{A87B3139-E9A7-59BB-47BF-73FA4D7D555A}"/>
              </a:ext>
            </a:extLst>
          </p:cNvPr>
          <p:cNvSpPr>
            <a:spLocks noGrp="1"/>
          </p:cNvSpPr>
          <p:nvPr>
            <p:custDataLst>
              <p:tags r:id="rId28"/>
            </p:custDataLst>
          </p:nvPr>
        </p:nvSpPr>
        <p:spPr bwMode="auto">
          <a:xfrm>
            <a:off x="7431088"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884CC4A-676E-43EB-87FD-A8A01E376E58}" type="datetime'''''''''''''''2''''''''0''''''''''''''''''''''3''''''0'''''">
              <a:rPr lang="en-US" altLang="en-US" sz="1000" smtClean="0">
                <a:solidFill>
                  <a:srgbClr val="000000"/>
                </a:solidFill>
              </a:rPr>
              <a:pPr marL="0" lvl="0" indent="0" algn="ctr">
                <a:spcBef>
                  <a:spcPct val="0"/>
                </a:spcBef>
                <a:spcAft>
                  <a:spcPct val="0"/>
                </a:spcAft>
                <a:buNone/>
                <a:defRPr/>
              </a:pPr>
              <a:t>2030</a:t>
            </a:fld>
            <a:endParaRPr kumimoji="0" lang="en-US" sz="1000" b="0" i="0" strike="noStrike" kern="1200" cap="none" spc="0" normalizeH="0" baseline="0" noProof="0" dirty="0">
              <a:ln>
                <a:noFill/>
              </a:ln>
              <a:solidFill>
                <a:srgbClr val="000000"/>
              </a:solidFill>
              <a:effectLst/>
              <a:uLnTx/>
              <a:uFillTx/>
            </a:endParaRPr>
          </a:p>
        </p:txBody>
      </p:sp>
      <p:sp>
        <p:nvSpPr>
          <p:cNvPr id="46" name="Text Placeholder 10">
            <a:extLst>
              <a:ext uri="{FF2B5EF4-FFF2-40B4-BE49-F238E27FC236}">
                <a16:creationId xmlns:a16="http://schemas.microsoft.com/office/drawing/2014/main" id="{8F51417D-F13C-D3A9-A463-BEAC43E0E162}"/>
              </a:ext>
            </a:extLst>
          </p:cNvPr>
          <p:cNvSpPr>
            <a:spLocks noGrp="1"/>
          </p:cNvSpPr>
          <p:nvPr>
            <p:custDataLst>
              <p:tags r:id="rId29"/>
            </p:custDataLst>
          </p:nvPr>
        </p:nvSpPr>
        <p:spPr bwMode="auto">
          <a:xfrm>
            <a:off x="781367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F7A496E-1555-44D5-A7CA-14648607C13F}" type="datetime'''''''2''''''''0''3''''''''5'''''''''''''''">
              <a:rPr lang="en-US" altLang="en-US" sz="1000" smtClean="0">
                <a:solidFill>
                  <a:srgbClr val="000000"/>
                </a:solidFill>
              </a:rPr>
              <a:pPr marL="0" lvl="0" indent="0" algn="ctr">
                <a:spcBef>
                  <a:spcPct val="0"/>
                </a:spcBef>
                <a:spcAft>
                  <a:spcPct val="0"/>
                </a:spcAft>
                <a:buNone/>
                <a:defRPr/>
              </a:pPr>
              <a:t>2035</a:t>
            </a:fld>
            <a:endParaRPr kumimoji="0" lang="en-US" sz="1000" b="0" i="0" strike="noStrike" kern="1200" cap="none" spc="0" normalizeH="0" baseline="0" noProof="0" dirty="0">
              <a:ln>
                <a:noFill/>
              </a:ln>
              <a:solidFill>
                <a:srgbClr val="000000"/>
              </a:solidFill>
              <a:effectLst/>
              <a:uLnTx/>
              <a:uFillTx/>
            </a:endParaRPr>
          </a:p>
        </p:txBody>
      </p:sp>
      <p:sp>
        <p:nvSpPr>
          <p:cNvPr id="47" name="Text Placeholder 10">
            <a:extLst>
              <a:ext uri="{FF2B5EF4-FFF2-40B4-BE49-F238E27FC236}">
                <a16:creationId xmlns:a16="http://schemas.microsoft.com/office/drawing/2014/main" id="{6B264954-351F-65AF-EB5A-43ADC374D5C6}"/>
              </a:ext>
            </a:extLst>
          </p:cNvPr>
          <p:cNvSpPr>
            <a:spLocks noGrp="1"/>
          </p:cNvSpPr>
          <p:nvPr>
            <p:custDataLst>
              <p:tags r:id="rId30"/>
            </p:custDataLst>
          </p:nvPr>
        </p:nvSpPr>
        <p:spPr bwMode="auto">
          <a:xfrm>
            <a:off x="819467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5495B0B-8BCB-4898-B323-6F776A8130FE}" type="datetime'2''''''''''''''''''''''''''''0''''4''''0'''''''''">
              <a:rPr lang="en-US" altLang="en-US" sz="1000" smtClean="0">
                <a:solidFill>
                  <a:srgbClr val="000000"/>
                </a:solidFill>
              </a:rPr>
              <a:pPr marL="0" lvl="0" indent="0" algn="ctr">
                <a:spcBef>
                  <a:spcPct val="0"/>
                </a:spcBef>
                <a:spcAft>
                  <a:spcPct val="0"/>
                </a:spcAft>
                <a:buNone/>
                <a:defRPr/>
              </a:pPr>
              <a:t>2040</a:t>
            </a:fld>
            <a:endParaRPr kumimoji="0" lang="en-US" sz="1000" b="0" i="0" strike="noStrike" kern="1200" cap="none" spc="0" normalizeH="0" baseline="0" noProof="0" dirty="0">
              <a:ln>
                <a:noFill/>
              </a:ln>
              <a:solidFill>
                <a:srgbClr val="000000"/>
              </a:solidFill>
              <a:effectLst/>
              <a:uLnTx/>
              <a:uFillTx/>
            </a:endParaRPr>
          </a:p>
        </p:txBody>
      </p:sp>
      <p:sp>
        <p:nvSpPr>
          <p:cNvPr id="48" name="Text Placeholder 10">
            <a:extLst>
              <a:ext uri="{FF2B5EF4-FFF2-40B4-BE49-F238E27FC236}">
                <a16:creationId xmlns:a16="http://schemas.microsoft.com/office/drawing/2014/main" id="{2440FD32-76C1-BB0C-CC32-76906AA9F4E3}"/>
              </a:ext>
            </a:extLst>
          </p:cNvPr>
          <p:cNvSpPr>
            <a:spLocks noGrp="1"/>
          </p:cNvSpPr>
          <p:nvPr>
            <p:custDataLst>
              <p:tags r:id="rId31"/>
            </p:custDataLst>
          </p:nvPr>
        </p:nvSpPr>
        <p:spPr bwMode="auto">
          <a:xfrm>
            <a:off x="8577263"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6D8F556-4C5F-4C2D-A20D-2CB008B1D0EE}" type="datetime'''''2''''''''0''''''''''''''''''4''5'''''''''''''">
              <a:rPr lang="en-US" altLang="en-US" sz="1000" smtClean="0">
                <a:solidFill>
                  <a:srgbClr val="000000"/>
                </a:solidFill>
              </a:rPr>
              <a:pPr marL="0" lvl="0" indent="0" algn="ctr">
                <a:spcBef>
                  <a:spcPct val="0"/>
                </a:spcBef>
                <a:spcAft>
                  <a:spcPct val="0"/>
                </a:spcAft>
                <a:buNone/>
                <a:defRPr/>
              </a:pPr>
              <a:t>2045</a:t>
            </a:fld>
            <a:endParaRPr kumimoji="0" lang="en-US" sz="1000" b="0" i="0" strike="noStrike" kern="1200" cap="none" spc="0" normalizeH="0" baseline="0" noProof="0" dirty="0">
              <a:ln>
                <a:noFill/>
              </a:ln>
              <a:solidFill>
                <a:srgbClr val="000000"/>
              </a:solidFill>
              <a:effectLst/>
              <a:uLnTx/>
              <a:uFillTx/>
            </a:endParaRPr>
          </a:p>
        </p:txBody>
      </p:sp>
      <p:sp>
        <p:nvSpPr>
          <p:cNvPr id="49" name="Text Placeholder 10">
            <a:extLst>
              <a:ext uri="{FF2B5EF4-FFF2-40B4-BE49-F238E27FC236}">
                <a16:creationId xmlns:a16="http://schemas.microsoft.com/office/drawing/2014/main" id="{104D0BAE-6C0B-A6D0-077A-A79543570BFE}"/>
              </a:ext>
            </a:extLst>
          </p:cNvPr>
          <p:cNvSpPr>
            <a:spLocks noGrp="1"/>
          </p:cNvSpPr>
          <p:nvPr>
            <p:custDataLst>
              <p:tags r:id="rId32"/>
            </p:custDataLst>
          </p:nvPr>
        </p:nvSpPr>
        <p:spPr bwMode="auto">
          <a:xfrm>
            <a:off x="895985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3AE2FBB-FBDD-4D4A-8E0A-66CA19818AA0}" type="datetime'''''''''20''''5''''''''0'''''''''''''''''''''''''''''''''''''">
              <a:rPr lang="en-US" altLang="en-US" sz="1000" smtClean="0">
                <a:solidFill>
                  <a:srgbClr val="000000"/>
                </a:solidFill>
              </a:rPr>
              <a:pPr marL="0" lvl="0" indent="0" algn="ctr">
                <a:spcBef>
                  <a:spcPct val="0"/>
                </a:spcBef>
                <a:spcAft>
                  <a:spcPct val="0"/>
                </a:spcAft>
                <a:buNone/>
                <a:defRPr/>
              </a:pPr>
              <a:t>2050</a:t>
            </a:fld>
            <a:endParaRPr kumimoji="0" lang="en-US" sz="1000" b="0" i="0" strike="noStrike" kern="1200" cap="none" spc="0" normalizeH="0" baseline="0" noProof="0" dirty="0">
              <a:ln>
                <a:noFill/>
              </a:ln>
              <a:solidFill>
                <a:srgbClr val="000000"/>
              </a:solidFill>
              <a:effectLst/>
              <a:uLnTx/>
              <a:uFillTx/>
            </a:endParaRPr>
          </a:p>
        </p:txBody>
      </p:sp>
      <p:sp>
        <p:nvSpPr>
          <p:cNvPr id="60" name="TextBox 8">
            <a:extLst>
              <a:ext uri="{FF2B5EF4-FFF2-40B4-BE49-F238E27FC236}">
                <a16:creationId xmlns:a16="http://schemas.microsoft.com/office/drawing/2014/main" id="{C289FD73-08FD-8554-289F-A716DF297901}"/>
              </a:ext>
            </a:extLst>
          </p:cNvPr>
          <p:cNvSpPr txBox="1"/>
          <p:nvPr/>
        </p:nvSpPr>
        <p:spPr bwMode="gray">
          <a:xfrm>
            <a:off x="9345613" y="1487451"/>
            <a:ext cx="2632076" cy="3924151"/>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dirty="0">
                <a:ln>
                  <a:noFill/>
                </a:ln>
                <a:solidFill>
                  <a:srgbClr val="000000"/>
                </a:solidFill>
                <a:effectLst/>
                <a:uLnTx/>
                <a:uFillTx/>
                <a:latin typeface="Arial"/>
                <a:ea typeface="+mn-ea"/>
                <a:cs typeface="+mn-cs"/>
              </a:rPr>
              <a:t>Solar has consistently </a:t>
            </a:r>
            <a:r>
              <a:rPr kumimoji="0" lang="en-US" sz="1050" b="1" i="0" u="none" strike="noStrike" kern="1200" cap="none" spc="0" normalizeH="0" baseline="0" noProof="0" dirty="0">
                <a:ln>
                  <a:noFill/>
                </a:ln>
                <a:solidFill>
                  <a:srgbClr val="000000"/>
                </a:solidFill>
                <a:effectLst/>
                <a:uLnTx/>
                <a:uFillTx/>
                <a:latin typeface="Arial"/>
                <a:ea typeface="+mn-ea"/>
                <a:cs typeface="+mn-cs"/>
              </a:rPr>
              <a:t>exceeded expectations </a:t>
            </a:r>
            <a:r>
              <a:rPr kumimoji="0" lang="en-US" sz="1050" i="0" u="none" strike="noStrike" kern="1200" cap="none" spc="0" normalizeH="0" baseline="0" noProof="0" dirty="0">
                <a:ln>
                  <a:noFill/>
                </a:ln>
                <a:solidFill>
                  <a:srgbClr val="000000"/>
                </a:solidFill>
                <a:effectLst/>
                <a:uLnTx/>
                <a:uFillTx/>
                <a:latin typeface="Arial"/>
                <a:ea typeface="+mn-ea"/>
                <a:cs typeface="+mn-cs"/>
              </a:rPr>
              <a:t>since forecasted from 2005 due to </a:t>
            </a:r>
            <a:r>
              <a:rPr lang="en-US" sz="1050" b="1" dirty="0">
                <a:solidFill>
                  <a:srgbClr val="000000"/>
                </a:solidFill>
                <a:latin typeface="Arial"/>
              </a:rPr>
              <a:t>Swanson’s law</a:t>
            </a:r>
            <a:r>
              <a:rPr lang="en-US" sz="1050" dirty="0">
                <a:solidFill>
                  <a:srgbClr val="000000"/>
                </a:solidFill>
                <a:latin typeface="Arial"/>
              </a:rPr>
              <a:t>; as solar becomes cheaper, the </a:t>
            </a:r>
            <a:r>
              <a:rPr lang="en-US" sz="1050" b="1" dirty="0">
                <a:solidFill>
                  <a:srgbClr val="000000"/>
                </a:solidFill>
                <a:latin typeface="Arial"/>
              </a:rPr>
              <a:t>use cases for solar also become more abundant</a:t>
            </a:r>
            <a:r>
              <a:rPr lang="en-US" sz="1050" dirty="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a:rPr>
              <a:t>In the IEA’s </a:t>
            </a:r>
            <a:r>
              <a:rPr lang="en-US" sz="1050" b="1" dirty="0">
                <a:solidFill>
                  <a:srgbClr val="000000"/>
                </a:solidFill>
                <a:latin typeface="Arial"/>
              </a:rPr>
              <a:t>Net Zero by 2050 Scenario</a:t>
            </a:r>
            <a:r>
              <a:rPr lang="en-US" sz="1050" dirty="0">
                <a:solidFill>
                  <a:srgbClr val="000000"/>
                </a:solidFill>
                <a:latin typeface="Arial"/>
              </a:rPr>
              <a:t>, this supports solar taking a </a:t>
            </a:r>
            <a:r>
              <a:rPr lang="en-US" sz="1050" b="1" dirty="0">
                <a:solidFill>
                  <a:srgbClr val="000000"/>
                </a:solidFill>
                <a:latin typeface="Arial"/>
              </a:rPr>
              <a:t>significant share of energy production</a:t>
            </a:r>
            <a:r>
              <a:rPr lang="en-US" sz="1050" dirty="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a:rPr>
              <a:t>The </a:t>
            </a:r>
            <a:r>
              <a:rPr lang="en-US" sz="1050" b="1" dirty="0">
                <a:solidFill>
                  <a:srgbClr val="000000"/>
                </a:solidFill>
                <a:latin typeface="Arial"/>
              </a:rPr>
              <a:t>main bottlenecks </a:t>
            </a:r>
            <a:r>
              <a:rPr lang="en-US" sz="1050" dirty="0">
                <a:solidFill>
                  <a:srgbClr val="000000"/>
                </a:solidFill>
                <a:latin typeface="Arial"/>
              </a:rPr>
              <a:t>for solar are </a:t>
            </a:r>
            <a:r>
              <a:rPr lang="en-US" sz="1050" b="1" dirty="0">
                <a:solidFill>
                  <a:srgbClr val="000000"/>
                </a:solidFill>
                <a:latin typeface="Arial"/>
              </a:rPr>
              <a:t>not</a:t>
            </a:r>
            <a:r>
              <a:rPr lang="en-US" sz="1050" dirty="0">
                <a:solidFill>
                  <a:srgbClr val="000000"/>
                </a:solidFill>
                <a:latin typeface="Arial"/>
              </a:rPr>
              <a:t> </a:t>
            </a:r>
            <a:r>
              <a:rPr lang="en-US" sz="1050" b="1" dirty="0">
                <a:solidFill>
                  <a:srgbClr val="000000"/>
                </a:solidFill>
                <a:latin typeface="Arial"/>
              </a:rPr>
              <a:t>technological maturity, economics, or supply constraints</a:t>
            </a:r>
            <a:r>
              <a:rPr lang="en-US" sz="1050" dirty="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a:rPr>
              <a:t>Rather</a:t>
            </a:r>
            <a:r>
              <a:rPr kumimoji="0" lang="en-US" sz="1050" i="0" u="none" strike="noStrike" kern="1200" cap="none" spc="0" normalizeH="0" baseline="0" noProof="0" dirty="0">
                <a:ln>
                  <a:noFill/>
                </a:ln>
                <a:solidFill>
                  <a:srgbClr val="000000"/>
                </a:solidFill>
                <a:effectLst/>
                <a:uLnTx/>
                <a:uFillTx/>
                <a:latin typeface="Arial"/>
                <a:ea typeface="+mn-ea"/>
                <a:cs typeface="+mn-cs"/>
              </a:rPr>
              <a:t>, the </a:t>
            </a:r>
            <a:r>
              <a:rPr kumimoji="0" lang="en-US" sz="1050" b="1" i="0" u="none" strike="noStrike" kern="1200" cap="none" spc="0" normalizeH="0" baseline="0" noProof="0" dirty="0">
                <a:ln>
                  <a:noFill/>
                </a:ln>
                <a:solidFill>
                  <a:srgbClr val="000000"/>
                </a:solidFill>
                <a:effectLst/>
                <a:uLnTx/>
                <a:uFillTx/>
                <a:latin typeface="Arial"/>
                <a:ea typeface="+mn-ea"/>
                <a:cs typeface="+mn-cs"/>
              </a:rPr>
              <a:t>main bottlenecks</a:t>
            </a:r>
            <a:r>
              <a:rPr kumimoji="0" lang="en-US" sz="1050" i="0" u="none" strike="noStrike" kern="1200" cap="none" spc="0" normalizeH="0" baseline="0" noProof="0" dirty="0">
                <a:ln>
                  <a:noFill/>
                </a:ln>
                <a:solidFill>
                  <a:srgbClr val="000000"/>
                </a:solidFill>
                <a:effectLst/>
                <a:uLnTx/>
                <a:uFillTx/>
                <a:latin typeface="Arial"/>
                <a:ea typeface="+mn-ea"/>
                <a:cs typeface="+mn-cs"/>
              </a:rPr>
              <a:t> are </a:t>
            </a:r>
            <a:r>
              <a:rPr kumimoji="0" lang="en-US" sz="1050" b="1" i="0" u="none" strike="noStrike" kern="1200" cap="none" spc="0" normalizeH="0" baseline="0" noProof="0" dirty="0">
                <a:ln>
                  <a:noFill/>
                </a:ln>
                <a:solidFill>
                  <a:srgbClr val="000000"/>
                </a:solidFill>
                <a:effectLst/>
                <a:uLnTx/>
                <a:uFillTx/>
                <a:latin typeface="Arial"/>
                <a:ea typeface="+mn-ea"/>
                <a:cs typeface="+mn-cs"/>
              </a:rPr>
              <a:t>practical concerns </a:t>
            </a:r>
            <a:r>
              <a:rPr kumimoji="0" lang="en-US" sz="1050" i="0" u="none" strike="noStrike" kern="1200" cap="none" spc="0" normalizeH="0" baseline="0" noProof="0" dirty="0">
                <a:ln>
                  <a:noFill/>
                </a:ln>
                <a:solidFill>
                  <a:srgbClr val="000000"/>
                </a:solidFill>
                <a:effectLst/>
                <a:uLnTx/>
                <a:uFillTx/>
                <a:latin typeface="Arial"/>
                <a:ea typeface="+mn-ea"/>
                <a:cs typeface="+mn-cs"/>
              </a:rPr>
              <a:t>such as </a:t>
            </a:r>
            <a:r>
              <a:rPr kumimoji="0" lang="en-US" sz="1050" b="1" i="0" u="none" strike="noStrike" kern="1200" cap="none" spc="0" normalizeH="0" baseline="0" noProof="0" dirty="0">
                <a:ln>
                  <a:noFill/>
                </a:ln>
                <a:solidFill>
                  <a:srgbClr val="000000"/>
                </a:solidFill>
                <a:effectLst/>
                <a:uLnTx/>
                <a:uFillTx/>
                <a:latin typeface="Arial"/>
                <a:ea typeface="+mn-ea"/>
                <a:cs typeface="+mn-cs"/>
              </a:rPr>
              <a:t>grid stability, interconnection delays, supportive policies, and deployment method</a:t>
            </a:r>
            <a:r>
              <a:rPr kumimoji="0" lang="en-US" sz="1050" i="0" u="none" strike="noStrike" kern="1200" cap="none" spc="0" normalizeH="0" baseline="0" noProof="0" dirty="0">
                <a:ln>
                  <a:noFill/>
                </a:ln>
                <a:solidFill>
                  <a:srgbClr val="000000"/>
                </a:solidFill>
                <a:effectLst/>
                <a:uLnTx/>
                <a:uFillTx/>
                <a:latin typeface="Arial"/>
                <a:ea typeface="+mn-ea"/>
                <a:cs typeface="+mn-cs"/>
              </a:rPr>
              <a:t>.</a:t>
            </a:r>
          </a:p>
        </p:txBody>
      </p:sp>
      <p:sp>
        <p:nvSpPr>
          <p:cNvPr id="5" name="Rectangle 4">
            <a:extLst>
              <a:ext uri="{FF2B5EF4-FFF2-40B4-BE49-F238E27FC236}">
                <a16:creationId xmlns:a16="http://schemas.microsoft.com/office/drawing/2014/main" id="{BC178B17-423A-7C50-BAC6-BF93973F9D76}"/>
              </a:ext>
            </a:extLst>
          </p:cNvPr>
          <p:cNvSpPr/>
          <p:nvPr/>
        </p:nvSpPr>
        <p:spPr bwMode="gray">
          <a:xfrm>
            <a:off x="5276850" y="2369416"/>
            <a:ext cx="2530475" cy="14176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2" name="Rectangle 201">
            <a:extLst>
              <a:ext uri="{FF2B5EF4-FFF2-40B4-BE49-F238E27FC236}">
                <a16:creationId xmlns:a16="http://schemas.microsoft.com/office/drawing/2014/main" id="{BD63F39D-C110-9042-BED3-05C739ED48B6}"/>
              </a:ext>
            </a:extLst>
          </p:cNvPr>
          <p:cNvSpPr/>
          <p:nvPr>
            <p:custDataLst>
              <p:tags r:id="rId33"/>
            </p:custDataLst>
          </p:nvPr>
        </p:nvSpPr>
        <p:spPr bwMode="auto">
          <a:xfrm>
            <a:off x="5337175" y="2487613"/>
            <a:ext cx="187325" cy="139700"/>
          </a:xfrm>
          <a:prstGeom prst="rect">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3" name="Rectangle 202">
            <a:extLst>
              <a:ext uri="{FF2B5EF4-FFF2-40B4-BE49-F238E27FC236}">
                <a16:creationId xmlns:a16="http://schemas.microsoft.com/office/drawing/2014/main" id="{5DA65ECB-CF66-8CD6-DE89-72C090A6549E}"/>
              </a:ext>
            </a:extLst>
          </p:cNvPr>
          <p:cNvSpPr/>
          <p:nvPr>
            <p:custDataLst>
              <p:tags r:id="rId34"/>
            </p:custDataLst>
          </p:nvPr>
        </p:nvSpPr>
        <p:spPr bwMode="auto">
          <a:xfrm>
            <a:off x="5337175" y="2698750"/>
            <a:ext cx="187325" cy="139700"/>
          </a:xfrm>
          <a:prstGeom prst="rect">
            <a:avLst/>
          </a:prstGeom>
          <a:solidFill>
            <a:srgbClr val="80808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4" name="Rectangle 203">
            <a:extLst>
              <a:ext uri="{FF2B5EF4-FFF2-40B4-BE49-F238E27FC236}">
                <a16:creationId xmlns:a16="http://schemas.microsoft.com/office/drawing/2014/main" id="{800B9D16-3BA5-7D8C-3481-A76D2A1F755B}"/>
              </a:ext>
            </a:extLst>
          </p:cNvPr>
          <p:cNvSpPr/>
          <p:nvPr>
            <p:custDataLst>
              <p:tags r:id="rId35"/>
            </p:custDataLst>
          </p:nvPr>
        </p:nvSpPr>
        <p:spPr bwMode="auto">
          <a:xfrm>
            <a:off x="5337175" y="2909888"/>
            <a:ext cx="187325" cy="139700"/>
          </a:xfrm>
          <a:prstGeom prst="rect">
            <a:avLst/>
          </a:prstGeom>
          <a:solidFill>
            <a:srgbClr val="4D23A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5" name="Rectangle 204">
            <a:extLst>
              <a:ext uri="{FF2B5EF4-FFF2-40B4-BE49-F238E27FC236}">
                <a16:creationId xmlns:a16="http://schemas.microsoft.com/office/drawing/2014/main" id="{5DA1CD02-2C93-ED0D-6C0D-63F3CCDD5058}"/>
              </a:ext>
            </a:extLst>
          </p:cNvPr>
          <p:cNvSpPr/>
          <p:nvPr>
            <p:custDataLst>
              <p:tags r:id="rId36"/>
            </p:custDataLst>
          </p:nvPr>
        </p:nvSpPr>
        <p:spPr bwMode="auto">
          <a:xfrm>
            <a:off x="5337175" y="3121025"/>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6" name="Rectangle 205">
            <a:extLst>
              <a:ext uri="{FF2B5EF4-FFF2-40B4-BE49-F238E27FC236}">
                <a16:creationId xmlns:a16="http://schemas.microsoft.com/office/drawing/2014/main" id="{3C81A109-813D-3006-A081-F8F03A124FCE}"/>
              </a:ext>
            </a:extLst>
          </p:cNvPr>
          <p:cNvSpPr/>
          <p:nvPr>
            <p:custDataLst>
              <p:tags r:id="rId37"/>
            </p:custDataLst>
          </p:nvPr>
        </p:nvSpPr>
        <p:spPr bwMode="auto">
          <a:xfrm>
            <a:off x="5337175" y="3332163"/>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7" name="Rectangle 206">
            <a:extLst>
              <a:ext uri="{FF2B5EF4-FFF2-40B4-BE49-F238E27FC236}">
                <a16:creationId xmlns:a16="http://schemas.microsoft.com/office/drawing/2014/main" id="{61F0910F-29C4-C52F-C20D-33DC10B4A527}"/>
              </a:ext>
            </a:extLst>
          </p:cNvPr>
          <p:cNvSpPr/>
          <p:nvPr>
            <p:custDataLst>
              <p:tags r:id="rId38"/>
            </p:custDataLst>
          </p:nvPr>
        </p:nvSpPr>
        <p:spPr bwMode="auto">
          <a:xfrm>
            <a:off x="5337175" y="3543300"/>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8" name="Rectangle 207">
            <a:extLst>
              <a:ext uri="{FF2B5EF4-FFF2-40B4-BE49-F238E27FC236}">
                <a16:creationId xmlns:a16="http://schemas.microsoft.com/office/drawing/2014/main" id="{F36F6518-83AC-AB20-3AF6-18FE1D3132C3}"/>
              </a:ext>
            </a:extLst>
          </p:cNvPr>
          <p:cNvSpPr/>
          <p:nvPr>
            <p:custDataLst>
              <p:tags r:id="rId39"/>
            </p:custDataLst>
          </p:nvPr>
        </p:nvSpPr>
        <p:spPr bwMode="auto">
          <a:xfrm>
            <a:off x="6732588" y="2487613"/>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9" name="Rectangle 208">
            <a:extLst>
              <a:ext uri="{FF2B5EF4-FFF2-40B4-BE49-F238E27FC236}">
                <a16:creationId xmlns:a16="http://schemas.microsoft.com/office/drawing/2014/main" id="{B5005F49-AC61-3409-5252-7399CBD8726F}"/>
              </a:ext>
            </a:extLst>
          </p:cNvPr>
          <p:cNvSpPr/>
          <p:nvPr>
            <p:custDataLst>
              <p:tags r:id="rId40"/>
            </p:custDataLst>
          </p:nvPr>
        </p:nvSpPr>
        <p:spPr bwMode="auto">
          <a:xfrm>
            <a:off x="6732588" y="2698750"/>
            <a:ext cx="187325" cy="139700"/>
          </a:xfrm>
          <a:prstGeom prst="rect">
            <a:avLst/>
          </a:prstGeom>
          <a:solidFill>
            <a:srgbClr val="D86D0A"/>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10" name="Rectangle 209">
            <a:extLst>
              <a:ext uri="{FF2B5EF4-FFF2-40B4-BE49-F238E27FC236}">
                <a16:creationId xmlns:a16="http://schemas.microsoft.com/office/drawing/2014/main" id="{1B8BE43D-F802-E4C9-B68F-04FE7B1B38EE}"/>
              </a:ext>
            </a:extLst>
          </p:cNvPr>
          <p:cNvSpPr/>
          <p:nvPr>
            <p:custDataLst>
              <p:tags r:id="rId41"/>
            </p:custDataLst>
          </p:nvPr>
        </p:nvSpPr>
        <p:spPr bwMode="auto">
          <a:xfrm>
            <a:off x="6732588" y="2909888"/>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11" name="Rectangle 210">
            <a:extLst>
              <a:ext uri="{FF2B5EF4-FFF2-40B4-BE49-F238E27FC236}">
                <a16:creationId xmlns:a16="http://schemas.microsoft.com/office/drawing/2014/main" id="{482F5F9B-139C-2AB3-0E2B-F21720BE0D6A}"/>
              </a:ext>
            </a:extLst>
          </p:cNvPr>
          <p:cNvSpPr/>
          <p:nvPr>
            <p:custDataLst>
              <p:tags r:id="rId42"/>
            </p:custDataLst>
          </p:nvPr>
        </p:nvSpPr>
        <p:spPr bwMode="auto">
          <a:xfrm>
            <a:off x="6732588" y="3121025"/>
            <a:ext cx="187325" cy="139700"/>
          </a:xfrm>
          <a:prstGeom prst="rect">
            <a:avLst/>
          </a:prstGeom>
          <a:solidFill>
            <a:srgbClr val="FDD70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12" name="Rectangle 211">
            <a:extLst>
              <a:ext uri="{FF2B5EF4-FFF2-40B4-BE49-F238E27FC236}">
                <a16:creationId xmlns:a16="http://schemas.microsoft.com/office/drawing/2014/main" id="{04FB2B04-69E5-4A20-A3A6-48D9F2351D20}"/>
              </a:ext>
            </a:extLst>
          </p:cNvPr>
          <p:cNvSpPr/>
          <p:nvPr>
            <p:custDataLst>
              <p:tags r:id="rId43"/>
            </p:custDataLst>
          </p:nvPr>
        </p:nvSpPr>
        <p:spPr bwMode="auto">
          <a:xfrm>
            <a:off x="6732588" y="3332163"/>
            <a:ext cx="187325" cy="139700"/>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5575300" y="2482850"/>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34744AF-9439-4838-9215-957D1247C558}" type="datetime'U''n''''''ab''''''a''t''ed'''''' ''c''oa''''''''''''l'">
              <a:rPr lang="en-US" altLang="en-US" sz="1050" smtClean="0">
                <a:effectLst/>
              </a:rPr>
              <a:pPr marL="0" lvl="0" indent="0">
                <a:spcBef>
                  <a:spcPct val="0"/>
                </a:spcBef>
                <a:spcAft>
                  <a:spcPct val="0"/>
                </a:spcAft>
                <a:buNone/>
              </a:pPr>
              <a:t>Unabated coal</a:t>
            </a:fld>
            <a:endParaRPr lang="en-US" sz="1050" dirty="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575300" y="2693988"/>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5FDED9-2853-42A7-A2AA-2529CE113E52}" type="datetime'C''o''''''''''a''l'''' ''''''''wit''''''''''''''''h'' C''CS'">
              <a:rPr lang="en-US" altLang="en-US" sz="1050" smtClean="0">
                <a:effectLst/>
              </a:rPr>
              <a:pPr marL="0" lvl="0" indent="0">
                <a:spcBef>
                  <a:spcPct val="0"/>
                </a:spcBef>
                <a:spcAft>
                  <a:spcPct val="0"/>
                </a:spcAft>
                <a:buNone/>
              </a:pPr>
              <a:t>Coal with CCS</a:t>
            </a:fld>
            <a:endParaRPr lang="en-US" sz="1050" dirty="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5575300" y="2905125"/>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26F244-44B9-49C6-BA3D-0C49FD35632A}" type="datetime'U''''''n''''''''aba''''t''e''''''d ''''g''''''''a''s'''''''">
              <a:rPr lang="en-US" altLang="en-US" sz="1050" smtClean="0">
                <a:effectLst/>
              </a:rPr>
              <a:pPr marL="0" lvl="0" indent="0">
                <a:spcBef>
                  <a:spcPct val="0"/>
                </a:spcBef>
                <a:spcAft>
                  <a:spcPct val="0"/>
                </a:spcAft>
                <a:buNone/>
              </a:pPr>
              <a:t>Unabated gas</a:t>
            </a:fld>
            <a:endParaRPr lang="en-US" sz="1050" dirty="0"/>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5575300" y="3116263"/>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49CACC0-EFF8-461C-9255-D2D833F0F955}" type="datetime'''''''''G''''a''''''s'''' ''''''''''w''ith ''C''''C''''''S'">
              <a:rPr lang="en-US" altLang="en-US" sz="1050" smtClean="0">
                <a:effectLst/>
              </a:rPr>
              <a:pPr marL="0" lvl="0" indent="0">
                <a:spcBef>
                  <a:spcPct val="0"/>
                </a:spcBef>
                <a:spcAft>
                  <a:spcPct val="0"/>
                </a:spcAft>
                <a:buNone/>
              </a:pPr>
              <a:t>Gas with CCS</a:t>
            </a:fld>
            <a:endParaRPr lang="en-US" sz="1050" dirty="0"/>
          </a:p>
        </p:txBody>
      </p:sp>
      <p:sp>
        <p:nvSpPr>
          <p:cNvPr id="19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5575300" y="3327400"/>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9DA64E2-EDAC-455D-8641-0F7B4FAC0DFE}" type="datetime'O''t''''''''''''he''''''''''r ''''''''''re''n''ewab''l''e''s'">
              <a:rPr lang="en-US" altLang="en-US" sz="1050" smtClean="0">
                <a:effectLst/>
              </a:rPr>
              <a:pPr marL="0" lvl="0" indent="0">
                <a:spcBef>
                  <a:spcPct val="0"/>
                </a:spcBef>
                <a:spcAft>
                  <a:spcPct val="0"/>
                </a:spcAft>
                <a:buNone/>
              </a:pPr>
              <a:t>Other renewables</a:t>
            </a:fld>
            <a:endParaRPr lang="en-US" sz="1050" dirty="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5575300" y="3538538"/>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9F3C9F-0A3F-47E3-BFDF-D953863005BC}" type="datetime'''Hy''d''''ro''''''ge''''''''''n'''''''''''''''''''">
              <a:rPr lang="en-US" altLang="en-US" sz="1050" smtClean="0">
                <a:effectLst/>
              </a:rPr>
              <a:pPr marL="0" lvl="0" indent="0">
                <a:spcBef>
                  <a:spcPct val="0"/>
                </a:spcBef>
                <a:spcAft>
                  <a:spcPct val="0"/>
                </a:spcAft>
                <a:buNone/>
              </a:pPr>
              <a:t>Hydrogen</a:t>
            </a:fld>
            <a:endParaRPr lang="en-US" sz="1050" dirty="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6970713" y="2482850"/>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61FD2C-5E62-4C6C-B0FF-9323C053D8D2}" type="datetime'N''uc''''''''''le''''''''''a''''''''''''''''''r'''''''''''''">
              <a:rPr lang="en-US" altLang="en-US" sz="1050" smtClean="0">
                <a:effectLst/>
              </a:rPr>
              <a:pPr marL="0" lvl="0" indent="0">
                <a:spcBef>
                  <a:spcPct val="0"/>
                </a:spcBef>
                <a:spcAft>
                  <a:spcPct val="0"/>
                </a:spcAft>
                <a:buNone/>
              </a:pPr>
              <a:t>Nuclear</a:t>
            </a:fld>
            <a:endParaRPr lang="en-US" sz="1050" dirty="0"/>
          </a:p>
        </p:txBody>
      </p:sp>
      <p:sp>
        <p:nvSpPr>
          <p:cNvPr id="192"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6970713" y="2693988"/>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DC804C-C6E1-49D1-A10A-12FC4BCBCA54}" type="datetime'U''''nab''''''''a''''te''''d'''' ''''''''o''''''''''il'''''">
              <a:rPr lang="en-US" altLang="en-US" sz="1050" smtClean="0">
                <a:effectLst/>
              </a:rPr>
              <a:pPr marL="0" lvl="0" indent="0">
                <a:spcBef>
                  <a:spcPct val="0"/>
                </a:spcBef>
                <a:spcAft>
                  <a:spcPct val="0"/>
                </a:spcAft>
                <a:buNone/>
              </a:pPr>
              <a:t>Unabated oil</a:t>
            </a:fld>
            <a:endParaRPr lang="en-US" sz="1050" dirty="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6970713" y="2905125"/>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E90C2CC-3DE5-4C33-8C3F-0CD2C10ED67F}" type="datetime'''''''''''''''''''''''''''Oth''''''''''''''''''''er'">
              <a:rPr lang="en-US" altLang="en-US" sz="1050" smtClean="0">
                <a:effectLst/>
              </a:rPr>
              <a:pPr marL="0" lvl="0" indent="0">
                <a:spcBef>
                  <a:spcPct val="0"/>
                </a:spcBef>
                <a:spcAft>
                  <a:spcPct val="0"/>
                </a:spcAft>
                <a:buNone/>
              </a:pPr>
              <a:t>Other</a:t>
            </a:fld>
            <a:endParaRPr lang="en-US" sz="1050" dirty="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6970713" y="3116263"/>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EC09D02-D709-4CF8-BEBF-B36997DB5517}" type="datetime'''S''o''''''''''''''''l''''''''''''''''''''''''''''ar'''''">
              <a:rPr lang="en-US" altLang="en-US" sz="1050" smtClean="0">
                <a:effectLst/>
              </a:rPr>
              <a:pPr marL="0" lvl="0" indent="0">
                <a:spcBef>
                  <a:spcPct val="0"/>
                </a:spcBef>
                <a:spcAft>
                  <a:spcPct val="0"/>
                </a:spcAft>
                <a:buNone/>
              </a:pPr>
              <a:t>Solar</a:t>
            </a:fld>
            <a:endParaRPr lang="en-US" sz="1050" dirty="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auto">
          <a:xfrm>
            <a:off x="6970713" y="33274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0A2BDF5-63E1-4D8D-AE2F-A1FA864F2B50}" type="datetime'''''''''''''''W''''''''''''''''''''''''''i''nd'''''''''''''''">
              <a:rPr lang="en-US" altLang="en-US" sz="1050" smtClean="0">
                <a:effectLst/>
              </a:rPr>
              <a:pPr marL="0" lvl="0" indent="0">
                <a:spcBef>
                  <a:spcPct val="0"/>
                </a:spcBef>
                <a:spcAft>
                  <a:spcPct val="0"/>
                </a:spcAft>
                <a:buNone/>
              </a:pPr>
              <a:t>Wind</a:t>
            </a:fld>
            <a:endParaRPr lang="en-US" sz="1050" dirty="0"/>
          </a:p>
        </p:txBody>
      </p:sp>
      <p:grpSp>
        <p:nvGrpSpPr>
          <p:cNvPr id="2" name="btfpColumnHeaderBox223027">
            <a:extLst>
              <a:ext uri="{FF2B5EF4-FFF2-40B4-BE49-F238E27FC236}">
                <a16:creationId xmlns:a16="http://schemas.microsoft.com/office/drawing/2014/main" id="{CE219891-9B22-59C1-C625-CBB11EBFFC40}"/>
              </a:ext>
            </a:extLst>
          </p:cNvPr>
          <p:cNvGrpSpPr/>
          <p:nvPr>
            <p:custDataLst>
              <p:tags r:id="rId55"/>
            </p:custDataLst>
          </p:nvPr>
        </p:nvGrpSpPr>
        <p:grpSpPr>
          <a:xfrm>
            <a:off x="330199" y="1643729"/>
            <a:ext cx="4394199" cy="226664"/>
            <a:chOff x="6366271" y="1621379"/>
            <a:chExt cx="3139969" cy="226664"/>
          </a:xfrm>
        </p:grpSpPr>
        <p:sp>
          <p:nvSpPr>
            <p:cNvPr id="3" name="btfpColumnHeaderBoxText223027">
              <a:extLst>
                <a:ext uri="{FF2B5EF4-FFF2-40B4-BE49-F238E27FC236}">
                  <a16:creationId xmlns:a16="http://schemas.microsoft.com/office/drawing/2014/main" id="{31AB3F9E-6964-D0DB-00A7-868AA2B1B739}"/>
                </a:ext>
              </a:extLst>
            </p:cNvPr>
            <p:cNvSpPr txBox="1"/>
            <p:nvPr/>
          </p:nvSpPr>
          <p:spPr bwMode="gray">
            <a:xfrm>
              <a:off x="6366271" y="1621379"/>
              <a:ext cx="3139969" cy="226664"/>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Expectation vs. reality for solar </a:t>
              </a:r>
              <a:r>
                <a:rPr lang="en-US" sz="1000" b="1" dirty="0">
                  <a:solidFill>
                    <a:srgbClr val="000000"/>
                  </a:solidFill>
                  <a:latin typeface="Arial"/>
                </a:rPr>
                <a:t>d</a:t>
              </a:r>
              <a:r>
                <a:rPr kumimoji="0" lang="en-US" sz="1000" b="1" i="0" u="none" strike="noStrike" kern="1200" cap="none" spc="0" normalizeH="0" baseline="0" noProof="0" dirty="0">
                  <a:ln>
                    <a:noFill/>
                  </a:ln>
                  <a:solidFill>
                    <a:srgbClr val="000000"/>
                  </a:solidFill>
                  <a:effectLst/>
                  <a:uLnTx/>
                  <a:uFillTx/>
                  <a:latin typeface="Arial"/>
                  <a:ea typeface="+mn-ea"/>
                  <a:cs typeface="+mn-cs"/>
                </a:rPr>
                <a:t>eployment (from </a:t>
              </a:r>
              <a:r>
                <a:rPr kumimoji="0" lang="en-US" sz="1000" b="1" i="1" u="none" strike="noStrike" kern="1200" cap="none" spc="0" normalizeH="0" baseline="0" noProof="0" dirty="0">
                  <a:ln>
                    <a:noFill/>
                  </a:ln>
                  <a:solidFill>
                    <a:srgbClr val="000000"/>
                  </a:solidFill>
                  <a:effectLst/>
                  <a:uLnTx/>
                  <a:uFillTx/>
                  <a:latin typeface="Arial"/>
                  <a:ea typeface="+mn-ea"/>
                  <a:cs typeface="+mn-cs"/>
                </a:rPr>
                <a:t>The Economist</a:t>
              </a:r>
              <a:r>
                <a:rPr kumimoji="0" lang="en-US" sz="1000" b="1" i="0" u="none" strike="noStrike" kern="1200" cap="none" spc="0" normalizeH="0" baseline="0" noProof="0" dirty="0">
                  <a:ln>
                    <a:noFill/>
                  </a:ln>
                  <a:solidFill>
                    <a:srgbClr val="000000"/>
                  </a:solidFill>
                  <a:effectLst/>
                  <a:uLnTx/>
                  <a:uFillTx/>
                  <a:latin typeface="Arial"/>
                  <a:ea typeface="+mn-ea"/>
                  <a:cs typeface="+mn-cs"/>
                </a:rPr>
                <a:t>)</a:t>
              </a:r>
            </a:p>
          </p:txBody>
        </p:sp>
        <p:cxnSp>
          <p:nvCxnSpPr>
            <p:cNvPr id="4" name="btfpColumnHeaderBoxLine223027">
              <a:extLst>
                <a:ext uri="{FF2B5EF4-FFF2-40B4-BE49-F238E27FC236}">
                  <a16:creationId xmlns:a16="http://schemas.microsoft.com/office/drawing/2014/main" id="{57C565A7-204C-1FFD-F8FD-BAB1FA5FA749}"/>
                </a:ext>
              </a:extLst>
            </p:cNvPr>
            <p:cNvCxnSpPr>
              <a:cxnSpLocks/>
            </p:cNvCxnSpPr>
            <p:nvPr/>
          </p:nvCxnSpPr>
          <p:spPr bwMode="gray">
            <a:xfrm>
              <a:off x="6366272" y="1829753"/>
              <a:ext cx="313996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HeaderBox223027">
            <a:extLst>
              <a:ext uri="{FF2B5EF4-FFF2-40B4-BE49-F238E27FC236}">
                <a16:creationId xmlns:a16="http://schemas.microsoft.com/office/drawing/2014/main" id="{06AA0E0C-34E1-CC6C-07E6-836995B15EF6}"/>
              </a:ext>
            </a:extLst>
          </p:cNvPr>
          <p:cNvGrpSpPr/>
          <p:nvPr>
            <p:custDataLst>
              <p:tags r:id="rId56"/>
            </p:custDataLst>
          </p:nvPr>
        </p:nvGrpSpPr>
        <p:grpSpPr>
          <a:xfrm>
            <a:off x="5016502" y="1630664"/>
            <a:ext cx="4394199" cy="226664"/>
            <a:chOff x="6366271" y="1621379"/>
            <a:chExt cx="3139969" cy="226664"/>
          </a:xfrm>
        </p:grpSpPr>
        <p:sp>
          <p:nvSpPr>
            <p:cNvPr id="13" name="btfpColumnHeaderBoxText223027">
              <a:extLst>
                <a:ext uri="{FF2B5EF4-FFF2-40B4-BE49-F238E27FC236}">
                  <a16:creationId xmlns:a16="http://schemas.microsoft.com/office/drawing/2014/main" id="{B3A1417A-ED8A-6560-611E-C18A83C7ADAD}"/>
                </a:ext>
              </a:extLst>
            </p:cNvPr>
            <p:cNvSpPr txBox="1"/>
            <p:nvPr/>
          </p:nvSpPr>
          <p:spPr bwMode="gray">
            <a:xfrm>
              <a:off x="6366271" y="1621379"/>
              <a:ext cx="3139969" cy="226664"/>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Net</a:t>
              </a:r>
              <a:r>
                <a:rPr lang="en-US" sz="1000" b="1" dirty="0">
                  <a:solidFill>
                    <a:srgbClr val="000000"/>
                  </a:solidFill>
                  <a:latin typeface="Arial"/>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Zero Scenario (NZS) from the </a:t>
              </a:r>
              <a:r>
                <a:rPr lang="en-US" sz="1000" b="1" dirty="0" err="1">
                  <a:solidFill>
                    <a:srgbClr val="000000"/>
                  </a:solidFill>
                  <a:latin typeface="Arial"/>
                </a:rPr>
                <a:t>BloombergNEF</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 name="btfpColumnHeaderBoxLine223027">
              <a:extLst>
                <a:ext uri="{FF2B5EF4-FFF2-40B4-BE49-F238E27FC236}">
                  <a16:creationId xmlns:a16="http://schemas.microsoft.com/office/drawing/2014/main" id="{EC95B7F2-6315-41A1-2CBA-046FC9C90BF2}"/>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B76A734-506B-0A8B-BD44-1113B55390B3}"/>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22769" y="2307326"/>
            <a:ext cx="1742217" cy="2294826"/>
          </a:xfrm>
          <a:prstGeom prst="rect">
            <a:avLst/>
          </a:prstGeom>
          <a:effectLst>
            <a:outerShdw blurRad="50800" dist="63500" sx="103000" sy="103000" algn="tl" rotWithShape="0">
              <a:prstClr val="black">
                <a:alpha val="25000"/>
              </a:prstClr>
            </a:outerShdw>
          </a:effectLst>
        </p:spPr>
      </p:pic>
    </p:spTree>
    <p:custDataLst>
      <p:tags r:id="rId1"/>
    </p:custDataLst>
    <p:extLst>
      <p:ext uri="{BB962C8B-B14F-4D97-AF65-F5344CB8AC3E}">
        <p14:creationId xmlns:p14="http://schemas.microsoft.com/office/powerpoint/2010/main" val="591232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60920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60" imgH="360" progId="TCLayout.ActiveDocument.1">
                  <p:embed/>
                </p:oleObj>
              </mc:Choice>
              <mc:Fallback>
                <p:oleObj name="think-cell Slide" r:id="rId33" imgW="360" imgH="360" progId="TCLayout.ActiveDocument.1">
                  <p:embed/>
                  <p:pic>
                    <p:nvPicPr>
                      <p:cNvPr id="7" name="think-cell data - do not delete"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By 2050, ~10 million tons of solar PV panels will retire; EU and China have announced recycling plans</a:t>
            </a:r>
          </a:p>
        </p:txBody>
      </p:sp>
      <p:grpSp>
        <p:nvGrpSpPr>
          <p:cNvPr id="17" name="btfpColumnHeaderBox374876"/>
          <p:cNvGrpSpPr/>
          <p:nvPr>
            <p:custDataLst>
              <p:tags r:id="rId3"/>
            </p:custDataLst>
          </p:nvPr>
        </p:nvGrpSpPr>
        <p:grpSpPr>
          <a:xfrm>
            <a:off x="330200" y="1554480"/>
            <a:ext cx="7507288" cy="315913"/>
            <a:chOff x="8378296" y="1524558"/>
            <a:chExt cx="3483504" cy="315913"/>
          </a:xfrm>
        </p:grpSpPr>
        <p:sp>
          <p:nvSpPr>
            <p:cNvPr id="15" name="btfpColumnHeaderBoxText374876"/>
            <p:cNvSpPr txBox="1"/>
            <p:nvPr/>
          </p:nvSpPr>
          <p:spPr bwMode="gray">
            <a:xfrm>
              <a:off x="8378296" y="1524558"/>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sz="1600" b="1" dirty="0">
                  <a:solidFill>
                    <a:srgbClr val="000000"/>
                  </a:solidFill>
                </a:rPr>
                <a:t>Global annual amount of end-of-life PV panels will increase 25x by 2050</a:t>
              </a:r>
            </a:p>
          </p:txBody>
        </p:sp>
        <p:cxnSp>
          <p:nvCxnSpPr>
            <p:cNvPr id="16" name="btfpColumnHeaderBoxLine374876"/>
            <p:cNvCxnSpPr/>
            <p:nvPr/>
          </p:nvCxnSpPr>
          <p:spPr bwMode="gray">
            <a:xfrm>
              <a:off x="8378296" y="1826310"/>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3" name="Chart 12">
            <a:extLst>
              <a:ext uri="{FF2B5EF4-FFF2-40B4-BE49-F238E27FC236}">
                <a16:creationId xmlns:a16="http://schemas.microsoft.com/office/drawing/2014/main" id="{B089533F-146E-E2B1-F675-D233710999C3}"/>
              </a:ext>
            </a:extLst>
          </p:cNvPr>
          <p:cNvGraphicFramePr/>
          <p:nvPr>
            <p:custDataLst>
              <p:tags r:id="rId4"/>
            </p:custDataLst>
            <p:extLst>
              <p:ext uri="{D42A27DB-BD31-4B8C-83A1-F6EECF244321}">
                <p14:modId xmlns:p14="http://schemas.microsoft.com/office/powerpoint/2010/main" val="2209280913"/>
              </p:ext>
            </p:extLst>
          </p:nvPr>
        </p:nvGraphicFramePr>
        <p:xfrm>
          <a:off x="923925" y="2332038"/>
          <a:ext cx="7273925" cy="3562350"/>
        </p:xfrm>
        <a:graphic>
          <a:graphicData uri="http://schemas.openxmlformats.org/drawingml/2006/chart">
            <c:chart xmlns:c="http://schemas.openxmlformats.org/drawingml/2006/chart" xmlns:r="http://schemas.openxmlformats.org/officeDocument/2006/relationships" r:id="rId35"/>
          </a:graphicData>
        </a:graphic>
      </p:graphicFrame>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25463" y="515461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0BA850D-6341-4335-88E3-A5B35BAEFE25}" type="datetime'''''''''''''''2'''''',''''''''''0''0''''''''''0'''''''">
              <a:rPr lang="en-US" altLang="en-US" sz="1200" smtClean="0"/>
              <a:pPr/>
              <a:t>2,000</a:t>
            </a:fld>
            <a:endParaRPr lang="en-US" sz="1200" dirty="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25463" y="458946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ADD15E0-34B5-48E1-811F-87F327E36FD7}" type="datetime'''4,''''00''0'''''''''''">
              <a:rPr lang="en-US" altLang="en-US" sz="1200" smtClean="0"/>
              <a:pPr/>
              <a:t>4,000</a:t>
            </a:fld>
            <a:endParaRPr lang="en-US" sz="1200" dirty="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25463" y="40227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CC31600-76FA-4F2E-80EF-E0ECD0EEAC79}" type="datetime'6,''''''''0''''''''''''''''''''''0''''0'''">
              <a:rPr lang="en-US" altLang="en-US" sz="1200" smtClean="0"/>
              <a:pPr/>
              <a:t>6,000</a:t>
            </a:fld>
            <a:endParaRPr lang="en-US" sz="1200" dirty="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25463" y="345598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C4814E-D7FD-4F55-9141-DE3B7EE14490}" type="datetime'''''''''''''''''8'''''''''',''''''00''''''''''''''''0'''''''">
              <a:rPr lang="en-US" altLang="en-US" sz="1200" smtClean="0"/>
              <a:pPr/>
              <a:t>8,000</a:t>
            </a:fld>
            <a:endParaRPr lang="en-US" sz="1200" dirty="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41325" y="2890838"/>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F7ACBA-6CE3-4854-859B-C09FD51D8E3B}" type="datetime'1''''''''''''0,''''''''''''''''''''''''''0''''00'">
              <a:rPr lang="en-US" altLang="en-US" sz="1200" smtClean="0"/>
              <a:pPr/>
              <a:t>10,000</a:t>
            </a:fld>
            <a:endParaRPr lang="en-US" sz="1200" dirty="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41325" y="2324101"/>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FE0181-5320-41D0-8383-7C81B8981401}" type="datetime'1''''''''''''''''2'',''''''00''''''''''''''0'">
              <a:rPr lang="en-US" altLang="en-US" sz="1200" smtClean="0"/>
              <a:pPr/>
              <a:t>12,000</a:t>
            </a:fld>
            <a:endParaRPr lang="en-US" sz="1200" dirty="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820738" y="572135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694C583-0273-4BC0-A804-E8109C494497}" type="datetime'''''''''0'''''''''''''''''''''''''''''">
              <a:rPr lang="en-US" altLang="en-US" sz="1200" smtClean="0"/>
              <a:pPr/>
              <a:t>0</a:t>
            </a:fld>
            <a:endParaRPr lang="en-US" sz="1200" dirty="0"/>
          </a:p>
        </p:txBody>
      </p:sp>
      <p:sp>
        <p:nvSpPr>
          <p:cNvPr id="5" name="Text Placeholder 10">
            <a:extLst>
              <a:ext uri="{FF2B5EF4-FFF2-40B4-BE49-F238E27FC236}">
                <a16:creationId xmlns:a16="http://schemas.microsoft.com/office/drawing/2014/main" id="{F3B217F8-34A5-6BE1-14CC-AE135CDCF286}"/>
              </a:ext>
            </a:extLst>
          </p:cNvPr>
          <p:cNvSpPr txBox="1">
            <a:spLocks/>
          </p:cNvSpPr>
          <p:nvPr>
            <p:custDataLst>
              <p:tags r:id="rId12"/>
            </p:custDataLst>
          </p:nvPr>
        </p:nvSpPr>
        <p:spPr bwMode="auto">
          <a:xfrm>
            <a:off x="1720850"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0DE5EC-D296-4EA4-998B-DBB87645514D}" type="datetime'''''''''''''2''''''0''2''''''''''''''''0'''''''''''">
              <a:rPr lang="en-US" altLang="en-US" sz="1200" smtClean="0"/>
              <a:pPr/>
              <a:t>2020</a:t>
            </a:fld>
            <a:endParaRPr lang="en-US" sz="1200" dirty="0"/>
          </a:p>
        </p:txBody>
      </p:sp>
      <p:sp>
        <p:nvSpPr>
          <p:cNvPr id="8" name="Text Placeholder 10">
            <a:extLst>
              <a:ext uri="{FF2B5EF4-FFF2-40B4-BE49-F238E27FC236}">
                <a16:creationId xmlns:a16="http://schemas.microsoft.com/office/drawing/2014/main" id="{812757D5-F19C-D599-C3E8-C71E10921548}"/>
              </a:ext>
            </a:extLst>
          </p:cNvPr>
          <p:cNvSpPr txBox="1">
            <a:spLocks/>
          </p:cNvSpPr>
          <p:nvPr>
            <p:custDataLst>
              <p:tags r:id="rId13"/>
            </p:custDataLst>
          </p:nvPr>
        </p:nvSpPr>
        <p:spPr bwMode="auto">
          <a:xfrm>
            <a:off x="3497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0D5F95-D5CF-4E61-BEE1-3DC9DDB88832}" type="datetime'''''2''''''''''''''''''0''''3''''''0'''''''''''''''">
              <a:rPr lang="en-US" altLang="en-US" sz="1200" smtClean="0"/>
              <a:pPr/>
              <a:t>2030</a:t>
            </a:fld>
            <a:endParaRPr lang="en-US" sz="1200" dirty="0"/>
          </a:p>
        </p:txBody>
      </p:sp>
      <p:sp>
        <p:nvSpPr>
          <p:cNvPr id="87" name="Text Placeholder 10">
            <a:extLst>
              <a:ext uri="{FF2B5EF4-FFF2-40B4-BE49-F238E27FC236}">
                <a16:creationId xmlns:a16="http://schemas.microsoft.com/office/drawing/2014/main" id="{DA33DA60-1C22-E4DA-976A-14376D83EAB5}"/>
              </a:ext>
            </a:extLst>
          </p:cNvPr>
          <p:cNvSpPr txBox="1">
            <a:spLocks/>
          </p:cNvSpPr>
          <p:nvPr>
            <p:custDataLst>
              <p:tags r:id="rId14"/>
            </p:custDataLst>
          </p:nvPr>
        </p:nvSpPr>
        <p:spPr bwMode="auto">
          <a:xfrm>
            <a:off x="441325" y="2019300"/>
            <a:ext cx="4852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dirty="0"/>
              <a:t>Annual installed and end-of-live PV panel mass (in millions of kg)</a:t>
            </a:r>
          </a:p>
        </p:txBody>
      </p:sp>
      <p:sp>
        <p:nvSpPr>
          <p:cNvPr id="22" name="Text Placeholder 10">
            <a:extLst>
              <a:ext uri="{FF2B5EF4-FFF2-40B4-BE49-F238E27FC236}">
                <a16:creationId xmlns:a16="http://schemas.microsoft.com/office/drawing/2014/main" id="{39823A52-AFAB-71BC-05C4-62A4E718F708}"/>
              </a:ext>
            </a:extLst>
          </p:cNvPr>
          <p:cNvSpPr txBox="1">
            <a:spLocks/>
          </p:cNvSpPr>
          <p:nvPr>
            <p:custDataLst>
              <p:tags r:id="rId15"/>
            </p:custDataLst>
          </p:nvPr>
        </p:nvSpPr>
        <p:spPr bwMode="auto">
          <a:xfrm>
            <a:off x="7051675"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544580-5670-49C2-B6A1-8C1FC6ED1C81}" type="datetime'''''''''''''''2''''''0''5''''''''''''''0'''''''''''">
              <a:rPr lang="en-US" altLang="en-US" sz="1200" smtClean="0"/>
              <a:pPr/>
              <a:t>2050</a:t>
            </a:fld>
            <a:endParaRPr lang="en-US" sz="1200" dirty="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85900" y="422592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616FC4-FDA3-4ED9-8E47-984AA0F139D8}" type="datetime'4'',''''''''''''''''''''8''6''''7'''''''''''">
              <a:rPr lang="en-US" altLang="en-US" sz="1200" smtClean="0"/>
              <a:pPr/>
              <a:t>4,867</a:t>
            </a:fld>
            <a:endParaRPr lang="en-US" sz="1200" dirty="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944688" y="55419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5ABAF8-7FCB-4466-B69E-6DDBCC53A4C9}" type="datetime'''''2''''''1''''''''''''''''''''''''''''7'''''''''''''">
              <a:rPr lang="en-US" altLang="en-US" sz="1200" smtClean="0"/>
              <a:pPr/>
              <a:t>217</a:t>
            </a:fld>
            <a:endParaRPr lang="en-US" sz="1200" dirty="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262313" y="3011488"/>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0E5634-70D6-49D7-8814-EC1735FB964C}" type="datetime'''''''''''9,''''''''''''''''''1''''''''''''''''5''7'''''''''">
              <a:rPr lang="en-US" altLang="en-US" sz="1200" smtClean="0"/>
              <a:pPr/>
              <a:t>9,157</a:t>
            </a:fld>
            <a:endParaRPr lang="en-US" sz="1200" dirty="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657600" y="52355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B963D4-3575-49F8-A56A-0A44CA12DB23}" type="datetime'1'''''''''''''''''''''''''',''''''3''0''''''''4'''">
              <a:rPr lang="en-US" altLang="en-US" sz="1200" smtClean="0"/>
              <a:pPr/>
              <a:t>1,304</a:t>
            </a:fld>
            <a:endParaRPr lang="en-US" sz="1200" dirty="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040313" y="37496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2E5D50-B5EB-49BC-BB68-87EA96047E0C}" type="datetime'6'''''''''',''''''''''''''''''''5''''''''''''5''''''''''2'''">
              <a:rPr lang="en-US" altLang="en-US" sz="1200" smtClean="0"/>
              <a:pPr/>
              <a:t>6,552</a:t>
            </a:fld>
            <a:endParaRPr lang="en-US" sz="1200" dirty="0"/>
          </a:p>
        </p:txBody>
      </p:sp>
      <p:sp useBgFill="1">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435600" y="4641850"/>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EEC208-81BD-4F5F-AEF3-139E695BB332}" type="datetime'3,''''''''''40''''''''''0'''''''''''''''''''''''''''''''''''''">
              <a:rPr lang="en-US" altLang="en-US" sz="1200" smtClean="0"/>
              <a:pPr/>
              <a:t>3,400</a:t>
            </a:fld>
            <a:endParaRPr lang="en-US" sz="1200" dirty="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6816725" y="368776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F894A8-AC9D-4069-B3ED-225051E9EC88}" type="datetime'''6'''''',''''''''''76''''''9'''">
              <a:rPr lang="en-US" altLang="en-US" sz="1200" smtClean="0"/>
              <a:pPr/>
              <a:t>6,769</a:t>
            </a:fld>
            <a:endParaRPr lang="en-US" sz="1200" dirty="0"/>
          </a:p>
        </p:txBody>
      </p:sp>
      <p:sp useBgFill="1">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7212013" y="4060825"/>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13E53F-9752-4329-AB09-7F5D35A98CBA}" type="datetime'''''''5,''''''''''''''4''''''''''''''''''''''5''''''''''3'''''">
              <a:rPr lang="en-US" altLang="en-US" sz="1200" smtClean="0"/>
              <a:pPr/>
              <a:t>5,453</a:t>
            </a:fld>
            <a:endParaRPr lang="en-US" sz="1200" dirty="0"/>
          </a:p>
        </p:txBody>
      </p:sp>
      <p:sp>
        <p:nvSpPr>
          <p:cNvPr id="9" name="Text Placeholder 10">
            <a:extLst>
              <a:ext uri="{FF2B5EF4-FFF2-40B4-BE49-F238E27FC236}">
                <a16:creationId xmlns:a16="http://schemas.microsoft.com/office/drawing/2014/main" id="{FF828D82-D326-E77C-E05B-05E38E636DCC}"/>
              </a:ext>
            </a:extLst>
          </p:cNvPr>
          <p:cNvSpPr txBox="1">
            <a:spLocks/>
          </p:cNvSpPr>
          <p:nvPr>
            <p:custDataLst>
              <p:tags r:id="rId24"/>
            </p:custDataLst>
          </p:nvPr>
        </p:nvSpPr>
        <p:spPr bwMode="auto">
          <a:xfrm>
            <a:off x="5275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4E61AF2-1328-4F65-942B-4E2BD5017C84}" type="datetime'''''2''''0''''''''''''''''''''''''''''''4''''''0'''''''''''">
              <a:rPr lang="en-US" altLang="en-US" sz="1200" smtClean="0"/>
              <a:pPr/>
              <a:t>2040</a:t>
            </a:fld>
            <a:endParaRPr lang="en-US" sz="1200" dirty="0"/>
          </a:p>
        </p:txBody>
      </p:sp>
      <p:sp>
        <p:nvSpPr>
          <p:cNvPr id="88" name="Rectangle 87">
            <a:extLst>
              <a:ext uri="{FF2B5EF4-FFF2-40B4-BE49-F238E27FC236}">
                <a16:creationId xmlns:a16="http://schemas.microsoft.com/office/drawing/2014/main" id="{F0D0326B-0EDA-1F5B-62E2-73909F219535}"/>
              </a:ext>
            </a:extLst>
          </p:cNvPr>
          <p:cNvSpPr/>
          <p:nvPr>
            <p:custDataLst>
              <p:tags r:id="rId25"/>
            </p:custDataLst>
          </p:nvPr>
        </p:nvSpPr>
        <p:spPr bwMode="auto">
          <a:xfrm>
            <a:off x="1006475" y="2414588"/>
            <a:ext cx="2395538" cy="5365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1" name="Rectangle 10">
            <a:extLst>
              <a:ext uri="{FF2B5EF4-FFF2-40B4-BE49-F238E27FC236}">
                <a16:creationId xmlns:a16="http://schemas.microsoft.com/office/drawing/2014/main" id="{70BDB2D7-B72F-FD36-22F9-3D6790C7DE6E}"/>
              </a:ext>
            </a:extLst>
          </p:cNvPr>
          <p:cNvSpPr/>
          <p:nvPr>
            <p:custDataLst>
              <p:tags r:id="rId26"/>
            </p:custDataLst>
          </p:nvPr>
        </p:nvSpPr>
        <p:spPr bwMode="auto">
          <a:xfrm>
            <a:off x="1066800" y="24796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2" name="Rectangle 11">
            <a:extLst>
              <a:ext uri="{FF2B5EF4-FFF2-40B4-BE49-F238E27FC236}">
                <a16:creationId xmlns:a16="http://schemas.microsoft.com/office/drawing/2014/main" id="{E37FE6AE-5D14-BE66-6EBC-D51CE665D780}"/>
              </a:ext>
            </a:extLst>
          </p:cNvPr>
          <p:cNvSpPr/>
          <p:nvPr>
            <p:custDataLst>
              <p:tags r:id="rId27"/>
            </p:custDataLst>
          </p:nvPr>
        </p:nvSpPr>
        <p:spPr bwMode="auto">
          <a:xfrm>
            <a:off x="1066800" y="27130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ext Placeholder 10">
            <a:extLst>
              <a:ext uri="{FF2B5EF4-FFF2-40B4-BE49-F238E27FC236}">
                <a16:creationId xmlns:a16="http://schemas.microsoft.com/office/drawing/2014/main" id="{EB3C6A35-5FDC-58DC-AEA0-10B6F47F54F1}"/>
              </a:ext>
            </a:extLst>
          </p:cNvPr>
          <p:cNvSpPr txBox="1">
            <a:spLocks/>
          </p:cNvSpPr>
          <p:nvPr>
            <p:custDataLst>
              <p:tags r:id="rId28"/>
            </p:custDataLst>
          </p:nvPr>
        </p:nvSpPr>
        <p:spPr bwMode="auto">
          <a:xfrm>
            <a:off x="1331913" y="2474913"/>
            <a:ext cx="1731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44F1E4D-DBE1-42C6-AC4F-34AF23C26E49}" type="datetime'Ma''ss'''' of i''ns''tall''e''''d c''''apa''c''''i''''t''''y'">
              <a:rPr lang="en-US" altLang="en-US" sz="1200" smtClean="0"/>
              <a:pPr/>
              <a:t>Mass of installed capacity</a:t>
            </a:fld>
            <a:endParaRPr lang="en-US" sz="1200" dirty="0"/>
          </a:p>
        </p:txBody>
      </p:sp>
      <p:sp>
        <p:nvSpPr>
          <p:cNvPr id="4" name="Text Placeholder 10">
            <a:extLst>
              <a:ext uri="{FF2B5EF4-FFF2-40B4-BE49-F238E27FC236}">
                <a16:creationId xmlns:a16="http://schemas.microsoft.com/office/drawing/2014/main" id="{EEF3B76B-9B73-ADCA-F9DC-F99D95AF6A63}"/>
              </a:ext>
            </a:extLst>
          </p:cNvPr>
          <p:cNvSpPr txBox="1">
            <a:spLocks/>
          </p:cNvSpPr>
          <p:nvPr>
            <p:custDataLst>
              <p:tags r:id="rId29"/>
            </p:custDataLst>
          </p:nvPr>
        </p:nvSpPr>
        <p:spPr bwMode="auto">
          <a:xfrm>
            <a:off x="1331913" y="2708275"/>
            <a:ext cx="2003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dirty="0"/>
              <a:t>Mass of end-of-life PV panels</a:t>
            </a:r>
            <a:endParaRPr lang="en-US" sz="1200" dirty="0"/>
          </a:p>
        </p:txBody>
      </p:sp>
      <p:sp>
        <p:nvSpPr>
          <p:cNvPr id="89" name="btfpNotesBox164659">
            <a:extLst>
              <a:ext uri="{FF2B5EF4-FFF2-40B4-BE49-F238E27FC236}">
                <a16:creationId xmlns:a16="http://schemas.microsoft.com/office/drawing/2014/main" id="{72ED6C6A-2446-DD36-FB17-54F531EFAC3C}"/>
              </a:ext>
            </a:extLst>
          </p:cNvPr>
          <p:cNvSpPr txBox="1"/>
          <p:nvPr>
            <p:custDataLst>
              <p:tags r:id="rId30"/>
            </p:custDataLst>
          </p:nvPr>
        </p:nvSpPr>
        <p:spPr bwMode="gray">
          <a:xfrm>
            <a:off x="330200"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Waste Electrical and Electronic Equipment Directive. Sources: </a:t>
            </a:r>
            <a:r>
              <a:rPr lang="en-US" sz="800" dirty="0">
                <a:solidFill>
                  <a:srgbClr val="000000"/>
                </a:solidFill>
                <a:hlinkClick r:id="rId36"/>
              </a:rPr>
              <a:t>IRENA, End-of-Life Management: Solar Photovoltaic Panels report</a:t>
            </a:r>
            <a:r>
              <a:rPr lang="en-US" sz="800" dirty="0">
                <a:solidFill>
                  <a:srgbClr val="000000"/>
                </a:solidFill>
              </a:rPr>
              <a:t>; </a:t>
            </a:r>
            <a:r>
              <a:rPr lang="en-US" sz="800" dirty="0">
                <a:solidFill>
                  <a:srgbClr val="000000"/>
                </a:solidFill>
                <a:hlinkClick r:id="rId37"/>
              </a:rPr>
              <a:t>NREL, Solar Photovoltaic Module Recycling</a:t>
            </a:r>
            <a:r>
              <a:rPr lang="en-US" sz="800" dirty="0">
                <a:solidFill>
                  <a:srgbClr val="000000"/>
                </a:solidFill>
              </a:rPr>
              <a:t>;</a:t>
            </a:r>
            <a:br>
              <a:rPr lang="en-US" sz="800" dirty="0">
                <a:solidFill>
                  <a:srgbClr val="000000"/>
                </a:solidFill>
              </a:rPr>
            </a:br>
            <a:r>
              <a:rPr lang="en-US" sz="800" dirty="0">
                <a:solidFill>
                  <a:srgbClr val="000000"/>
                </a:solidFill>
                <a:hlinkClick r:id="rId38"/>
              </a:rPr>
              <a:t>PV-Tech, China to build solar recycling system</a:t>
            </a:r>
            <a:r>
              <a:rPr lang="en-US" sz="800" dirty="0">
                <a:solidFill>
                  <a:srgbClr val="000000"/>
                </a:solidFill>
              </a:rPr>
              <a:t>; </a:t>
            </a:r>
            <a:r>
              <a:rPr lang="en-US" sz="800" dirty="0">
                <a:solidFill>
                  <a:srgbClr val="000000"/>
                </a:solidFill>
                <a:hlinkClick r:id="rId39"/>
              </a:rPr>
              <a:t>Solarwaste.eu, EU WEEE Directive</a:t>
            </a:r>
            <a:endParaRPr lang="en-US" sz="800" dirty="0">
              <a:solidFill>
                <a:srgbClr val="000000"/>
              </a:solidFill>
            </a:endParaRP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a:t>
            </a:r>
            <a:r>
              <a:rPr lang="en-US" sz="800" dirty="0">
                <a:latin typeface="Arial"/>
              </a:rPr>
              <a:t> </a:t>
            </a:r>
            <a:r>
              <a:rPr lang="en-US" sz="800" dirty="0">
                <a:solidFill>
                  <a:srgbClr val="000000"/>
                </a:solidFill>
              </a:rPr>
              <a:t>Hyae Ryung Kim, and</a:t>
            </a:r>
            <a:r>
              <a:rPr lang="en-US" sz="800" dirty="0"/>
              <a:t> </a:t>
            </a:r>
            <a:r>
              <a:rPr lang="en-US" sz="800" dirty="0">
                <a:solidFill>
                  <a:srgbClr val="000000"/>
                </a:solidFill>
                <a:hlinkClick r:id="rId40"/>
              </a:rPr>
              <a:t>Gernot Wagner</a:t>
            </a:r>
            <a:r>
              <a:rPr lang="en-US" sz="800" dirty="0">
                <a:solidFill>
                  <a:srgbClr val="000000"/>
                </a:solidFill>
              </a:rPr>
              <a:t> (23 September 2024); share/adapt </a:t>
            </a:r>
            <a:r>
              <a:rPr lang="en-US" sz="800" dirty="0">
                <a:solidFill>
                  <a:srgbClr val="000000"/>
                </a:solidFill>
                <a:hlinkClick r:id="rId41"/>
              </a:rPr>
              <a:t>with attribution</a:t>
            </a:r>
            <a:r>
              <a:rPr lang="en-US" sz="800" dirty="0">
                <a:solidFill>
                  <a:srgbClr val="000000"/>
                </a:solidFill>
              </a:rPr>
              <a:t>. Contact: </a:t>
            </a:r>
            <a:r>
              <a:rPr lang="en-US" sz="800" dirty="0">
                <a:solidFill>
                  <a:srgbClr val="000000"/>
                </a:solidFill>
                <a:hlinkClick r:id="rId42"/>
              </a:rPr>
              <a:t>gwagner@columbia.edu</a:t>
            </a:r>
            <a:r>
              <a:rPr lang="en-US" sz="800" dirty="0">
                <a:solidFill>
                  <a:srgbClr val="000000"/>
                </a:solidFill>
              </a:rPr>
              <a:t> </a:t>
            </a:r>
          </a:p>
        </p:txBody>
      </p:sp>
      <p:sp>
        <p:nvSpPr>
          <p:cNvPr id="299" name="TextBox 298">
            <a:extLst>
              <a:ext uri="{FF2B5EF4-FFF2-40B4-BE49-F238E27FC236}">
                <a16:creationId xmlns:a16="http://schemas.microsoft.com/office/drawing/2014/main" id="{C77D7022-BA46-546B-E983-E19BFE801E84}"/>
              </a:ext>
            </a:extLst>
          </p:cNvPr>
          <p:cNvSpPr txBox="1"/>
          <p:nvPr/>
        </p:nvSpPr>
        <p:spPr bwMode="gray">
          <a:xfrm>
            <a:off x="-2419109" y="-1817225"/>
            <a:ext cx="72768" cy="257369"/>
          </a:xfrm>
          <a:prstGeom prst="rect">
            <a:avLst/>
          </a:prstGeom>
          <a:noFill/>
        </p:spPr>
        <p:txBody>
          <a:bodyPr wrap="none" lIns="36000" tIns="36000" rIns="36000" bIns="36000" rtlCol="0">
            <a:spAutoFit/>
          </a:bodyPr>
          <a:lstStyle/>
          <a:p>
            <a:pPr marL="0" indent="0">
              <a:buNone/>
            </a:pPr>
            <a:endParaRPr lang="en-US" sz="1200" dirty="0"/>
          </a:p>
        </p:txBody>
      </p:sp>
      <p:sp>
        <p:nvSpPr>
          <p:cNvPr id="23" name="btfpCallout348738"/>
          <p:cNvSpPr/>
          <p:nvPr/>
        </p:nvSpPr>
        <p:spPr bwMode="gray">
          <a:xfrm>
            <a:off x="6096000" y="2896601"/>
            <a:ext cx="2245354" cy="481530"/>
          </a:xfrm>
          <a:prstGeom prst="wedgeRectCallout">
            <a:avLst>
              <a:gd name="adj1" fmla="val 1352"/>
              <a:gd name="adj2" fmla="val 110272"/>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dirty="0">
                <a:solidFill>
                  <a:schemeClr val="bg1"/>
                </a:solidFill>
              </a:rPr>
              <a:t>The average expected life span of a solar panel is </a:t>
            </a:r>
            <a:r>
              <a:rPr lang="en-US" sz="1000" b="1" dirty="0">
                <a:solidFill>
                  <a:schemeClr val="bg1"/>
                </a:solidFill>
              </a:rPr>
              <a:t>about 30 years</a:t>
            </a:r>
            <a:endParaRPr lang="en-US" sz="1000" dirty="0">
              <a:solidFill>
                <a:schemeClr val="bg1"/>
              </a:solidFill>
            </a:endParaRPr>
          </a:p>
        </p:txBody>
      </p:sp>
      <p:sp>
        <p:nvSpPr>
          <p:cNvPr id="3" name="Rectangle 2">
            <a:extLst>
              <a:ext uri="{FF2B5EF4-FFF2-40B4-BE49-F238E27FC236}">
                <a16:creationId xmlns:a16="http://schemas.microsoft.com/office/drawing/2014/main" id="{7D2FBB9D-AE5F-EA71-41FA-A4F45D2EDEC7}"/>
              </a:ext>
            </a:extLst>
          </p:cNvPr>
          <p:cNvSpPr/>
          <p:nvPr/>
        </p:nvSpPr>
        <p:spPr bwMode="gray">
          <a:xfrm>
            <a:off x="8571772" y="1554480"/>
            <a:ext cx="3290028" cy="3562351"/>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Recycling solar PV panels has </a:t>
            </a:r>
            <a:r>
              <a:rPr lang="en-US" sz="1050" b="1" dirty="0">
                <a:solidFill>
                  <a:schemeClr val="tx1"/>
                </a:solidFill>
              </a:rPr>
              <a:t>two main benefits</a:t>
            </a:r>
            <a:r>
              <a:rPr lang="en-US" sz="1050" dirty="0">
                <a:solidFill>
                  <a:schemeClr val="tx1"/>
                </a:solidFill>
              </a:rPr>
              <a:t>:</a:t>
            </a:r>
          </a:p>
          <a:p>
            <a:pPr lvl="1"/>
            <a:r>
              <a:rPr lang="en-US" sz="850" b="1" dirty="0">
                <a:solidFill>
                  <a:schemeClr val="tx1"/>
                </a:solidFill>
              </a:rPr>
              <a:t>Environmental damage prevention</a:t>
            </a:r>
            <a:endParaRPr lang="en-US" sz="850" dirty="0">
              <a:solidFill>
                <a:schemeClr val="tx1"/>
              </a:solidFill>
            </a:endParaRPr>
          </a:p>
          <a:p>
            <a:pPr lvl="1"/>
            <a:r>
              <a:rPr lang="en-US" sz="850" b="1" dirty="0">
                <a:solidFill>
                  <a:schemeClr val="tx1"/>
                </a:solidFill>
              </a:rPr>
              <a:t>High-value material recovery</a:t>
            </a:r>
            <a:endParaRPr lang="en-US" sz="850" dirty="0">
              <a:solidFill>
                <a:schemeClr val="tx1"/>
              </a:solidFill>
            </a:endParaRPr>
          </a:p>
          <a:p>
            <a:pPr>
              <a:spcBef>
                <a:spcPts val="600"/>
              </a:spcBef>
            </a:pPr>
            <a:r>
              <a:rPr lang="en-US" sz="1050" dirty="0">
                <a:solidFill>
                  <a:schemeClr val="tx1"/>
                </a:solidFill>
              </a:rPr>
              <a:t>In the EU, </a:t>
            </a:r>
            <a:r>
              <a:rPr lang="en-US" sz="1050" b="1" dirty="0">
                <a:solidFill>
                  <a:schemeClr val="tx1"/>
                </a:solidFill>
              </a:rPr>
              <a:t>panel producers </a:t>
            </a:r>
            <a:r>
              <a:rPr lang="en-US" sz="1050" dirty="0">
                <a:solidFill>
                  <a:schemeClr val="tx1"/>
                </a:solidFill>
              </a:rPr>
              <a:t>are </a:t>
            </a:r>
            <a:r>
              <a:rPr lang="en-US" sz="1050" b="1" dirty="0">
                <a:solidFill>
                  <a:schemeClr val="tx1"/>
                </a:solidFill>
              </a:rPr>
              <a:t>directly responsible </a:t>
            </a:r>
            <a:r>
              <a:rPr lang="en-US" sz="1050" dirty="0">
                <a:solidFill>
                  <a:schemeClr val="tx1"/>
                </a:solidFill>
              </a:rPr>
              <a:t>for the </a:t>
            </a:r>
            <a:r>
              <a:rPr lang="en-US" sz="1050" b="1" dirty="0">
                <a:solidFill>
                  <a:schemeClr val="tx1"/>
                </a:solidFill>
              </a:rPr>
              <a:t>costs of collecting and recycling end-of-life panels </a:t>
            </a:r>
            <a:r>
              <a:rPr lang="en-US" sz="1050" dirty="0">
                <a:solidFill>
                  <a:schemeClr val="tx1"/>
                </a:solidFill>
              </a:rPr>
              <a:t>under the EU WEEE* directive.</a:t>
            </a:r>
          </a:p>
          <a:p>
            <a:pPr lvl="1"/>
            <a:r>
              <a:rPr lang="en-US" sz="850" dirty="0">
                <a:solidFill>
                  <a:schemeClr val="tx1"/>
                </a:solidFill>
              </a:rPr>
              <a:t>Often producers team up to </a:t>
            </a:r>
            <a:r>
              <a:rPr lang="en-US" sz="850" b="1" dirty="0">
                <a:solidFill>
                  <a:schemeClr val="tx1"/>
                </a:solidFill>
              </a:rPr>
              <a:t>centralize collection and recycling </a:t>
            </a:r>
            <a:r>
              <a:rPr lang="en-US" sz="850" dirty="0">
                <a:solidFill>
                  <a:schemeClr val="tx1"/>
                </a:solidFill>
              </a:rPr>
              <a:t>(e.g., Germany</a:t>
            </a:r>
            <a:r>
              <a:rPr lang="en-US" sz="1050" dirty="0">
                <a:solidFill>
                  <a:schemeClr val="tx1"/>
                </a:solidFill>
              </a:rPr>
              <a:t>)</a:t>
            </a:r>
          </a:p>
          <a:p>
            <a:pPr>
              <a:spcBef>
                <a:spcPts val="600"/>
              </a:spcBef>
            </a:pPr>
            <a:r>
              <a:rPr lang="en-US" sz="1050" b="1" dirty="0">
                <a:solidFill>
                  <a:schemeClr val="tx1"/>
                </a:solidFill>
              </a:rPr>
              <a:t>US and China do not have national recycling programs. </a:t>
            </a:r>
            <a:r>
              <a:rPr lang="en-US" sz="1050" dirty="0">
                <a:solidFill>
                  <a:schemeClr val="tx1"/>
                </a:solidFill>
              </a:rPr>
              <a:t>However:</a:t>
            </a:r>
          </a:p>
          <a:p>
            <a:pPr lvl="1"/>
            <a:r>
              <a:rPr lang="en-US" sz="850" b="1" dirty="0">
                <a:solidFill>
                  <a:schemeClr val="tx1"/>
                </a:solidFill>
              </a:rPr>
              <a:t>China</a:t>
            </a:r>
            <a:r>
              <a:rPr lang="en-US" sz="850" dirty="0">
                <a:solidFill>
                  <a:schemeClr val="tx1"/>
                </a:solidFill>
              </a:rPr>
              <a:t> announced the ambition to </a:t>
            </a:r>
            <a:r>
              <a:rPr lang="en-US" sz="850" b="1" dirty="0">
                <a:solidFill>
                  <a:schemeClr val="tx1"/>
                </a:solidFill>
              </a:rPr>
              <a:t>establish a national recycling system </a:t>
            </a:r>
            <a:r>
              <a:rPr lang="en-US" sz="850" dirty="0">
                <a:solidFill>
                  <a:schemeClr val="tx1"/>
                </a:solidFill>
              </a:rPr>
              <a:t>for end-of-life panels by 2025.</a:t>
            </a:r>
          </a:p>
          <a:p>
            <a:pPr lvl="1"/>
            <a:r>
              <a:rPr lang="en-US" sz="850" dirty="0">
                <a:solidFill>
                  <a:schemeClr val="tx1"/>
                </a:solidFill>
              </a:rPr>
              <a:t>In the US, </a:t>
            </a:r>
            <a:r>
              <a:rPr lang="en-US" sz="850" b="1" dirty="0">
                <a:solidFill>
                  <a:schemeClr val="tx1"/>
                </a:solidFill>
              </a:rPr>
              <a:t>California</a:t>
            </a:r>
            <a:r>
              <a:rPr lang="en-US" sz="850" dirty="0">
                <a:solidFill>
                  <a:schemeClr val="tx1"/>
                </a:solidFill>
              </a:rPr>
              <a:t> and </a:t>
            </a:r>
            <a:r>
              <a:rPr lang="en-US" sz="850" b="1" dirty="0">
                <a:solidFill>
                  <a:schemeClr val="tx1"/>
                </a:solidFill>
              </a:rPr>
              <a:t>Washington</a:t>
            </a:r>
            <a:r>
              <a:rPr lang="en-US" sz="850" dirty="0">
                <a:solidFill>
                  <a:schemeClr val="tx1"/>
                </a:solidFill>
              </a:rPr>
              <a:t> have passed state laws addressing solar PV panel recycling.</a:t>
            </a:r>
            <a:endParaRPr lang="en-AT" sz="850" dirty="0" err="1">
              <a:solidFill>
                <a:schemeClr val="tx1"/>
              </a:solidFill>
            </a:endParaRPr>
          </a:p>
        </p:txBody>
      </p:sp>
    </p:spTree>
    <p:custDataLst>
      <p:tags r:id="rId1"/>
    </p:custDataLst>
    <p:extLst>
      <p:ext uri="{BB962C8B-B14F-4D97-AF65-F5344CB8AC3E}">
        <p14:creationId xmlns:p14="http://schemas.microsoft.com/office/powerpoint/2010/main" val="2744742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714821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54792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360" imgH="360" progId="TCLayout.ActiveDocument.1">
                  <p:embed/>
                </p:oleObj>
              </mc:Choice>
              <mc:Fallback>
                <p:oleObj name="think-cell Slide" r:id="rId67" imgW="360" imgH="360" progId="TCLayout.ActiveDocument.1">
                  <p:embed/>
                  <p:pic>
                    <p:nvPicPr>
                      <p:cNvPr id="7" name="think-cell data - do not delete" hidden="1"/>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~70% of renewables capacity additions through 2028 will consist of solar PV</a:t>
            </a:r>
          </a:p>
        </p:txBody>
      </p:sp>
      <p:grpSp>
        <p:nvGrpSpPr>
          <p:cNvPr id="8" name="btfpColumnHeaderBox223027"/>
          <p:cNvGrpSpPr/>
          <p:nvPr>
            <p:custDataLst>
              <p:tags r:id="rId3"/>
            </p:custDataLst>
          </p:nvPr>
        </p:nvGrpSpPr>
        <p:grpSpPr>
          <a:xfrm>
            <a:off x="330200" y="1554480"/>
            <a:ext cx="3467102" cy="315913"/>
            <a:chOff x="6366272" y="1532130"/>
            <a:chExt cx="2477492" cy="315913"/>
          </a:xfrm>
        </p:grpSpPr>
        <p:sp>
          <p:nvSpPr>
            <p:cNvPr id="9" name="btfpColumnHeaderBoxText223027"/>
            <p:cNvSpPr txBox="1"/>
            <p:nvPr/>
          </p:nvSpPr>
          <p:spPr bwMode="gray">
            <a:xfrm>
              <a:off x="6366272" y="1532130"/>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IEA – Main case scenario</a:t>
              </a:r>
            </a:p>
          </p:txBody>
        </p:sp>
        <p:cxnSp>
          <p:nvCxnSpPr>
            <p:cNvPr id="10" name="btfpColumnHeaderBoxLine223027"/>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18" name="Conector recto 417"/>
          <p:cNvCxnSpPr/>
          <p:nvPr>
            <p:custDataLst>
              <p:tags r:id="rId4"/>
            </p:custDataLst>
          </p:nvPr>
        </p:nvCxnSpPr>
        <p:spPr bwMode="gray">
          <a:xfrm>
            <a:off x="752475" y="2333625"/>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4" name="Conector recto 393"/>
          <p:cNvCxnSpPr/>
          <p:nvPr>
            <p:custDataLst>
              <p:tags r:id="rId5"/>
            </p:custDataLst>
          </p:nvPr>
        </p:nvCxnSpPr>
        <p:spPr bwMode="gray">
          <a:xfrm>
            <a:off x="752475" y="4984750"/>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0" name="Conector recto 399"/>
          <p:cNvCxnSpPr/>
          <p:nvPr>
            <p:custDataLst>
              <p:tags r:id="rId6"/>
            </p:custDataLst>
          </p:nvPr>
        </p:nvCxnSpPr>
        <p:spPr bwMode="gray">
          <a:xfrm>
            <a:off x="752475" y="2995613"/>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6" name="Conector recto 395"/>
          <p:cNvCxnSpPr/>
          <p:nvPr>
            <p:custDataLst>
              <p:tags r:id="rId7"/>
            </p:custDataLst>
          </p:nvPr>
        </p:nvCxnSpPr>
        <p:spPr bwMode="gray">
          <a:xfrm>
            <a:off x="752475" y="4321175"/>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8" name="Conector recto 397"/>
          <p:cNvCxnSpPr/>
          <p:nvPr>
            <p:custDataLst>
              <p:tags r:id="rId8"/>
            </p:custDataLst>
          </p:nvPr>
        </p:nvCxnSpPr>
        <p:spPr bwMode="gray">
          <a:xfrm>
            <a:off x="752475" y="3659188"/>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3C6A861-F29C-C139-EBE2-23EAB84A18B7}"/>
              </a:ext>
            </a:extLst>
          </p:cNvPr>
          <p:cNvGraphicFramePr/>
          <p:nvPr>
            <p:custDataLst>
              <p:tags r:id="rId9"/>
            </p:custDataLst>
            <p:extLst>
              <p:ext uri="{D42A27DB-BD31-4B8C-83A1-F6EECF244321}">
                <p14:modId xmlns:p14="http://schemas.microsoft.com/office/powerpoint/2010/main" val="3682615190"/>
              </p:ext>
            </p:extLst>
          </p:nvPr>
        </p:nvGraphicFramePr>
        <p:xfrm>
          <a:off x="669925" y="2251075"/>
          <a:ext cx="3209925" cy="3478213"/>
        </p:xfrm>
        <a:graphic>
          <a:graphicData uri="http://schemas.openxmlformats.org/drawingml/2006/chart">
            <c:chart xmlns:c="http://schemas.openxmlformats.org/drawingml/2006/chart" xmlns:r="http://schemas.openxmlformats.org/officeDocument/2006/relationships" r:id="rId69"/>
          </a:graphicData>
        </a:graphic>
      </p:graphicFrame>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8463" y="35687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1E4C73-810E-41FB-93CB-EE66186E4DCA}"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1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8463" y="29051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E817C1B-07EA-446A-BE70-BBDBAFA14097}" type="datetime'''''''''''''''''''''''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398463" y="42306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205DCE1-084B-4621-A412-309070385E88}"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314325" y="224313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8FAF4F-0C34-4135-BBD6-CC77E1C4A482}" type="datetime'''''1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398463" y="48942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6BC4B76-94BC-474C-AAF7-F646FA7AFDC5}"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566738" y="5556251"/>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1844E6-1387-422E-9982-4AC5965D8E35}"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2" name="Straight Connector 41">
            <a:extLst>
              <a:ext uri="{FF2B5EF4-FFF2-40B4-BE49-F238E27FC236}">
                <a16:creationId xmlns:a16="http://schemas.microsoft.com/office/drawing/2014/main" id="{AD405ABF-C5F1-7A70-26A1-880A4AE9A402}"/>
              </a:ext>
            </a:extLst>
          </p:cNvPr>
          <p:cNvCxnSpPr/>
          <p:nvPr>
            <p:custDataLst>
              <p:tags r:id="rId16"/>
            </p:custDataLst>
          </p:nvPr>
        </p:nvCxnSpPr>
        <p:spPr bwMode="auto">
          <a:xfrm flipV="1">
            <a:off x="1006475" y="3441700"/>
            <a:ext cx="2536825" cy="5270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83185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8414BF-757A-4C34-A1F6-B9FEF9991184}"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1846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FC4B43-E0A7-4D06-9980-36FE61A3049C}" type="datetime'''''''''''''''''''''''''''''''2''''''''''''0''''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354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00D20-4483-4B8F-9EF6-4B2C02EF92BF}" type="datetime'''''''''''2''''''''0''''''''''''''''2''''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2026</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86067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A075758-2CC1-4B2B-B028-EFBA3C22C5CD}" type="datetime'''''''''''''20''''''''''''''2''''''''''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36867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348F04-86BC-497D-82CA-C597FBE546FC}" type="datetime'''''''''''''2''''''''''''''0''2''''''''''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1338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2AE5DEF-1463-4D42-B25B-5642AFED79BF}"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14325" y="1938338"/>
            <a:ext cx="32845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Renewable global net capacity additions (GW per year)</a:t>
            </a:r>
          </a:p>
        </p:txBody>
      </p:sp>
      <p:sp useBgFill="1">
        <p:nvSpPr>
          <p:cNvPr id="18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858838" y="4203700"/>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D787B6E-CD9D-47C6-BDD7-09CC93149E6A}" type="datetime'''3''''''''''''''''''''7''''''3'''''''''''">
              <a:rPr lang="en-US" altLang="en-US" sz="1200" smtClean="0">
                <a:solidFill>
                  <a:srgbClr val="000000"/>
                </a:solidFill>
              </a:rPr>
              <a:pPr marL="0" lvl="0" indent="0" algn="ctr">
                <a:spcBef>
                  <a:spcPct val="0"/>
                </a:spcBef>
                <a:spcAft>
                  <a:spcPct val="0"/>
                </a:spcAft>
                <a:buNone/>
                <a:defRPr/>
              </a:pPr>
              <a:t>373</a:t>
            </a:fld>
            <a:endParaRPr kumimoji="0" lang="en-US" sz="1200" b="0" i="0" strike="noStrike" kern="1200" cap="none" spc="0" normalizeH="0" baseline="0" noProof="0" dirty="0">
              <a:ln>
                <a:noFill/>
              </a:ln>
              <a:solidFill>
                <a:srgbClr val="000000"/>
              </a:solidFill>
              <a:effectLst/>
              <a:uLnTx/>
              <a:uFillTx/>
            </a:endParaRPr>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1365250" y="41148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D5E82A9-9F68-4823-B86D-43DD1E8ACB04}" type="datetime'''''''''4''''''0''''''0'''''''''''''''''">
              <a:rPr lang="en-US" altLang="en-US" sz="1200" smtClean="0">
                <a:solidFill>
                  <a:srgbClr val="000000"/>
                </a:solidFill>
                <a:effectLst/>
              </a:rPr>
              <a:pPr/>
              <a:t>400</a:t>
            </a:fld>
            <a:endParaRPr kumimoji="0" lang="en-US" sz="1200" b="0" i="0" strike="noStrike" kern="1200" cap="none" spc="0" normalizeH="0" baseline="0" noProof="0" dirty="0">
              <a:ln>
                <a:noFill/>
              </a:ln>
              <a:solidFill>
                <a:srgbClr val="000000"/>
              </a:solidFill>
              <a:effectLst/>
              <a:uLnTx/>
              <a:uFillTx/>
              <a:ea typeface="+mn-ea"/>
              <a:cs typeface="+mn-cs"/>
            </a:endParaRPr>
          </a:p>
        </p:txBody>
      </p:sp>
      <p:sp>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1873250" y="40513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A0B458-3207-4910-A52C-5A5FD29FBF5D}" type="datetime'''''''''4''''''''1''''''''''''''''''''''9'''''''''''''''''''''">
              <a:rPr lang="en-US" altLang="en-US" sz="1200" smtClean="0">
                <a:solidFill>
                  <a:srgbClr val="000000"/>
                </a:solidFill>
                <a:effectLst/>
              </a:rPr>
              <a:pPr/>
              <a:t>419</a:t>
            </a:fld>
            <a:endParaRPr kumimoji="0" lang="en-US" sz="1200" b="0" i="0" strike="noStrike" kern="1200" cap="none" spc="0" normalizeH="0" baseline="0" noProof="0" dirty="0">
              <a:ln>
                <a:noFill/>
              </a:ln>
              <a:solidFill>
                <a:srgbClr val="000000"/>
              </a:solidFill>
              <a:effectLst/>
              <a:uLnTx/>
              <a:uFillTx/>
              <a:ea typeface="+mn-ea"/>
              <a:cs typeface="+mn-cs"/>
            </a:endParaRPr>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2381250" y="3937000"/>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10AA902-8878-4292-8895-2DFF5387B44B}" type="datetime'''''''''''''''''''''''''''''4''''''''''''''''''''''''5''3'''''">
              <a:rPr lang="en-US" altLang="en-US" sz="1200" smtClean="0">
                <a:solidFill>
                  <a:srgbClr val="000000"/>
                </a:solidFill>
              </a:rPr>
              <a:pPr marL="0" lvl="0" indent="0" algn="ctr">
                <a:spcBef>
                  <a:spcPct val="0"/>
                </a:spcBef>
                <a:spcAft>
                  <a:spcPct val="0"/>
                </a:spcAft>
                <a:buNone/>
                <a:defRPr/>
              </a:pPr>
              <a:t>453</a:t>
            </a:fld>
            <a:endParaRPr kumimoji="0" lang="en-US" sz="1200" b="0" i="0" strike="noStrike" kern="1200" cap="none" spc="0" normalizeH="0" baseline="0" noProof="0" dirty="0">
              <a:ln>
                <a:noFill/>
              </a:ln>
              <a:solidFill>
                <a:srgbClr val="000000"/>
              </a:solidFill>
              <a:effectLst/>
              <a:uLnTx/>
              <a:uFillTx/>
            </a:endParaRPr>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2887663" y="3817938"/>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187ED9-2DC4-4203-A599-45AF6DF97B72}" type="datetime'''''''''''4''''''''''8''9'''''''''''''''''''''''">
              <a:rPr lang="en-US" altLang="en-US" sz="1200" smtClean="0">
                <a:solidFill>
                  <a:srgbClr val="000000"/>
                </a:solidFill>
              </a:rPr>
              <a:pPr marL="0" lvl="0" indent="0" algn="ctr">
                <a:spcBef>
                  <a:spcPct val="0"/>
                </a:spcBef>
                <a:spcAft>
                  <a:spcPct val="0"/>
                </a:spcAft>
                <a:buNone/>
                <a:defRPr/>
              </a:pPr>
              <a:t>489</a:t>
            </a:fld>
            <a:endParaRPr kumimoji="0" lang="en-US" sz="1200" b="0" i="0" strike="noStrike" kern="1200" cap="none" spc="0" normalizeH="0" baseline="0" noProof="0" dirty="0">
              <a:ln>
                <a:noFill/>
              </a:ln>
              <a:solidFill>
                <a:srgbClr val="000000"/>
              </a:solidFill>
              <a:effectLst/>
              <a:uLnTx/>
              <a:uFillTx/>
            </a:endParaRPr>
          </a:p>
        </p:txBody>
      </p:sp>
      <p:sp>
        <p:nvSpPr>
          <p:cNvPr id="30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395663" y="36766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2548223-7228-4BFB-9DF7-52071FBDFE7A}" type="datetime'''''''5''''''''''''''''''''''3''''2'''">
              <a:rPr lang="en-US" altLang="en-US" sz="1200" smtClean="0">
                <a:solidFill>
                  <a:srgbClr val="000000"/>
                </a:solidFill>
              </a:rPr>
              <a:pPr marL="0" lvl="0" indent="0" algn="ctr">
                <a:spcBef>
                  <a:spcPct val="0"/>
                </a:spcBef>
                <a:spcAft>
                  <a:spcPct val="0"/>
                </a:spcAft>
                <a:buNone/>
                <a:defRPr/>
              </a:pPr>
              <a:t>532</a:t>
            </a:fld>
            <a:endParaRPr kumimoji="0" lang="en-US" sz="1200" b="0" i="0" strike="noStrike" kern="1200" cap="none" spc="0" normalizeH="0" baseline="0" noProof="0" dirty="0">
              <a:ln>
                <a:noFill/>
              </a:ln>
              <a:solidFill>
                <a:srgbClr val="000000"/>
              </a:solidFill>
              <a:effectLst/>
              <a:uLnTx/>
              <a:uFillTx/>
            </a:endParaRPr>
          </a:p>
        </p:txBody>
      </p:sp>
      <p:sp>
        <p:nvSpPr>
          <p:cNvPr id="41" name="Text Placeholder 10">
            <a:extLst>
              <a:ext uri="{FF2B5EF4-FFF2-40B4-BE49-F238E27FC236}">
                <a16:creationId xmlns:a16="http://schemas.microsoft.com/office/drawing/2014/main" id="{E2569F61-7CD2-B167-7294-199D07E3E63A}"/>
              </a:ext>
            </a:extLst>
          </p:cNvPr>
          <p:cNvSpPr txBox="1">
            <a:spLocks/>
          </p:cNvSpPr>
          <p:nvPr>
            <p:custDataLst>
              <p:tags r:id="rId30"/>
            </p:custDataLst>
          </p:nvPr>
        </p:nvSpPr>
        <p:spPr bwMode="auto">
          <a:xfrm>
            <a:off x="2057400" y="3576638"/>
            <a:ext cx="436563"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0FA408-0056-4527-BB02-A50EB352EBC9}" type="datetime'+''''''7''''''''%'''''''''''''''''''''">
              <a:rPr lang="en-US" altLang="en-US" sz="1200" b="1" smtClean="0">
                <a:solidFill>
                  <a:srgbClr val="000000"/>
                </a:solidFill>
                <a:effectLst/>
              </a:rPr>
              <a:pPr/>
              <a:t>+7%</a:t>
            </a:fld>
            <a:endParaRPr kumimoji="0" lang="en-US" sz="1200" b="1" i="0" strike="noStrike" kern="1200" cap="none" spc="0" normalizeH="0" baseline="0" noProof="0" dirty="0">
              <a:ln>
                <a:noFill/>
              </a:ln>
              <a:solidFill>
                <a:srgbClr val="000000"/>
              </a:solidFill>
              <a:effectLst/>
              <a:uLnTx/>
              <a:uFillTx/>
              <a:ea typeface="+mn-ea"/>
              <a:cs typeface="+mn-cs"/>
            </a:endParaRPr>
          </a:p>
        </p:txBody>
      </p:sp>
      <p:grpSp>
        <p:nvGrpSpPr>
          <p:cNvPr id="50" name="btfpColumnHeaderBox223027"/>
          <p:cNvGrpSpPr/>
          <p:nvPr>
            <p:custDataLst>
              <p:tags r:id="rId31"/>
            </p:custDataLst>
          </p:nvPr>
        </p:nvGrpSpPr>
        <p:grpSpPr>
          <a:xfrm>
            <a:off x="4334453" y="1554480"/>
            <a:ext cx="3483504" cy="315913"/>
            <a:chOff x="6366272" y="1510756"/>
            <a:chExt cx="2477492" cy="315913"/>
          </a:xfrm>
        </p:grpSpPr>
        <p:sp>
          <p:nvSpPr>
            <p:cNvPr id="51" name="btfpColumnHeaderBoxText223027"/>
            <p:cNvSpPr txBox="1"/>
            <p:nvPr/>
          </p:nvSpPr>
          <p:spPr bwMode="gray">
            <a:xfrm>
              <a:off x="6366272" y="1510756"/>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IEA – Accelerated scenario</a:t>
              </a:r>
            </a:p>
          </p:txBody>
        </p:sp>
        <p:cxnSp>
          <p:nvCxnSpPr>
            <p:cNvPr id="52" name="btfpColumnHeaderBoxLine223027"/>
            <p:cNvCxnSpPr/>
            <p:nvPr/>
          </p:nvCxnSpPr>
          <p:spPr bwMode="gray">
            <a:xfrm>
              <a:off x="6366272" y="1812508"/>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7831E77E-33FA-7EA9-19AA-13031B477851}"/>
              </a:ext>
            </a:extLst>
          </p:cNvPr>
          <p:cNvCxnSpPr/>
          <p:nvPr>
            <p:custDataLst>
              <p:tags r:id="rId32"/>
            </p:custDataLst>
          </p:nvPr>
        </p:nvCxnSpPr>
        <p:spPr bwMode="gray">
          <a:xfrm>
            <a:off x="4797425" y="2333625"/>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2" name="Conector recto 481"/>
          <p:cNvCxnSpPr/>
          <p:nvPr>
            <p:custDataLst>
              <p:tags r:id="rId33"/>
            </p:custDataLst>
          </p:nvPr>
        </p:nvCxnSpPr>
        <p:spPr bwMode="gray">
          <a:xfrm>
            <a:off x="4797425" y="4984750"/>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C75370F-0F1D-A7EC-0F4C-239D902749AD}"/>
              </a:ext>
            </a:extLst>
          </p:cNvPr>
          <p:cNvCxnSpPr/>
          <p:nvPr>
            <p:custDataLst>
              <p:tags r:id="rId34"/>
            </p:custDataLst>
          </p:nvPr>
        </p:nvCxnSpPr>
        <p:spPr bwMode="gray">
          <a:xfrm>
            <a:off x="4797425" y="2995613"/>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4" name="Conector recto 483"/>
          <p:cNvCxnSpPr/>
          <p:nvPr>
            <p:custDataLst>
              <p:tags r:id="rId35"/>
            </p:custDataLst>
          </p:nvPr>
        </p:nvCxnSpPr>
        <p:spPr bwMode="gray">
          <a:xfrm>
            <a:off x="4797425" y="4321175"/>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6" name="Conector recto 485"/>
          <p:cNvCxnSpPr/>
          <p:nvPr>
            <p:custDataLst>
              <p:tags r:id="rId36"/>
            </p:custDataLst>
          </p:nvPr>
        </p:nvCxnSpPr>
        <p:spPr bwMode="gray">
          <a:xfrm>
            <a:off x="4797425" y="3659188"/>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1" name="Chart 30">
            <a:extLst>
              <a:ext uri="{FF2B5EF4-FFF2-40B4-BE49-F238E27FC236}">
                <a16:creationId xmlns:a16="http://schemas.microsoft.com/office/drawing/2014/main" id="{91BA80FE-02C9-2CC2-641C-EBA30AAE2220}"/>
              </a:ext>
            </a:extLst>
          </p:cNvPr>
          <p:cNvGraphicFramePr/>
          <p:nvPr>
            <p:custDataLst>
              <p:tags r:id="rId37"/>
            </p:custDataLst>
            <p:extLst>
              <p:ext uri="{D42A27DB-BD31-4B8C-83A1-F6EECF244321}">
                <p14:modId xmlns:p14="http://schemas.microsoft.com/office/powerpoint/2010/main" val="2056343963"/>
              </p:ext>
            </p:extLst>
          </p:nvPr>
        </p:nvGraphicFramePr>
        <p:xfrm>
          <a:off x="4714875" y="2251075"/>
          <a:ext cx="3186113" cy="3478213"/>
        </p:xfrm>
        <a:graphic>
          <a:graphicData uri="http://schemas.openxmlformats.org/drawingml/2006/chart">
            <c:chart xmlns:c="http://schemas.openxmlformats.org/drawingml/2006/chart" xmlns:r="http://schemas.openxmlformats.org/officeDocument/2006/relationships" r:id="rId70"/>
          </a:graphicData>
        </a:graphic>
      </p:graphicFrame>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4443413" y="35687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D0E7E9-43E3-4017-B103-6FC0ABC83B61}"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4443413" y="48942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A024C5E-0A51-407A-ACAB-30E86FBEB84B}"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4443413" y="42306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383140-385A-4E69-B661-A147C900FD99}"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Text Placeholder 10">
            <a:extLst>
              <a:ext uri="{FF2B5EF4-FFF2-40B4-BE49-F238E27FC236}">
                <a16:creationId xmlns:a16="http://schemas.microsoft.com/office/drawing/2014/main" id="{1493ADA3-21A3-D876-9433-8C3FA8B848D2}"/>
              </a:ext>
            </a:extLst>
          </p:cNvPr>
          <p:cNvSpPr txBox="1">
            <a:spLocks/>
          </p:cNvSpPr>
          <p:nvPr>
            <p:custDataLst>
              <p:tags r:id="rId41"/>
            </p:custDataLst>
          </p:nvPr>
        </p:nvSpPr>
        <p:spPr bwMode="gray">
          <a:xfrm>
            <a:off x="4316413" y="224313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9583B68-9CFA-49D9-B1CD-2BA472C07A36}" type="datetime'''''1'''''''''''''''''''''',''''''0''''0''''0'''">
              <a:rPr lang="en-US" altLang="en-US" sz="1200" smtClean="0">
                <a:solidFill>
                  <a:srgbClr val="000000"/>
                </a:solidFill>
                <a:effectLst/>
              </a:rPr>
              <a:pPr marL="0" indent="0" algn="r">
                <a:spcBef>
                  <a:spcPct val="0"/>
                </a:spcBef>
                <a:spcAft>
                  <a:spcPct val="0"/>
                </a:spcAft>
                <a:buNone/>
              </a:pPr>
              <a:t>1,000</a:t>
            </a:fld>
            <a:endParaRPr lang="en-US" sz="1200" dirty="0">
              <a:solidFill>
                <a:srgbClr val="000000"/>
              </a:solidFill>
            </a:endParaRPr>
          </a:p>
        </p:txBody>
      </p:sp>
      <p:sp>
        <p:nvSpPr>
          <p:cNvPr id="17" name="Text Placeholder 10">
            <a:extLst>
              <a:ext uri="{FF2B5EF4-FFF2-40B4-BE49-F238E27FC236}">
                <a16:creationId xmlns:a16="http://schemas.microsoft.com/office/drawing/2014/main" id="{69E15AD3-4D32-CD82-F02A-EFE642A754EA}"/>
              </a:ext>
            </a:extLst>
          </p:cNvPr>
          <p:cNvSpPr txBox="1">
            <a:spLocks/>
          </p:cNvSpPr>
          <p:nvPr>
            <p:custDataLst>
              <p:tags r:id="rId42"/>
            </p:custDataLst>
          </p:nvPr>
        </p:nvSpPr>
        <p:spPr bwMode="gray">
          <a:xfrm>
            <a:off x="4443413" y="290512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3944516-77CB-4DFB-B4B8-B57E76A4DD55}" type="datetime'80''''''''''''''''''''''''''''''''0'''''''''''''''''''''''''">
              <a:rPr lang="en-US" altLang="en-US" sz="1200" smtClean="0">
                <a:solidFill>
                  <a:srgbClr val="000000"/>
                </a:solidFill>
                <a:effectLst/>
              </a:rPr>
              <a:pPr marL="0" indent="0" algn="r">
                <a:spcBef>
                  <a:spcPct val="0"/>
                </a:spcBef>
                <a:spcAft>
                  <a:spcPct val="0"/>
                </a:spcAft>
                <a:buNone/>
              </a:pPr>
              <a:t>800</a:t>
            </a:fld>
            <a:endParaRPr lang="en-US" sz="1200" dirty="0">
              <a:solidFill>
                <a:srgbClr val="000000"/>
              </a:solidFill>
            </a:endParaRPr>
          </a:p>
        </p:txBody>
      </p:sp>
      <p:sp>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4611688" y="5556251"/>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1F0440-88DE-4688-9E6E-A71B80E03CEF}"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63" name="Straight Connector 462">
            <a:extLst>
              <a:ext uri="{FF2B5EF4-FFF2-40B4-BE49-F238E27FC236}">
                <a16:creationId xmlns:a16="http://schemas.microsoft.com/office/drawing/2014/main" id="{119D8D6F-804C-995E-8439-FA072089DE69}"/>
              </a:ext>
            </a:extLst>
          </p:cNvPr>
          <p:cNvCxnSpPr/>
          <p:nvPr>
            <p:custDataLst>
              <p:tags r:id="rId44"/>
            </p:custDataLst>
          </p:nvPr>
        </p:nvCxnSpPr>
        <p:spPr bwMode="auto">
          <a:xfrm flipV="1">
            <a:off x="5048250" y="2965450"/>
            <a:ext cx="2517775" cy="8509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68881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F32C55-39F0-48B8-ADDA-2B86F2180BEB}" type="datetime'''''''2''0''''''''2''''''''''''''''''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6915150" y="345757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A71DE64-B90B-49DF-A4C9-CECA73F15E7B}" type="datetime'''''''''''''''''''''''''''''''''''''5''''''''98'''''''''''''''">
              <a:rPr lang="en-US" altLang="en-US" sz="1200" smtClean="0">
                <a:solidFill>
                  <a:srgbClr val="000000"/>
                </a:solidFill>
              </a:rPr>
              <a:pPr marL="0" lvl="0" indent="0" algn="ctr">
                <a:spcBef>
                  <a:spcPct val="0"/>
                </a:spcBef>
                <a:spcAft>
                  <a:spcPct val="0"/>
                </a:spcAft>
                <a:buNone/>
                <a:defRPr/>
              </a:pPr>
              <a:t>598</a:t>
            </a:fld>
            <a:endParaRPr kumimoji="0" lang="en-US" sz="1200" b="0" i="0" strike="noStrike" kern="1200" cap="none" spc="0" normalizeH="0" baseline="0" noProof="0" dirty="0">
              <a:ln>
                <a:noFill/>
              </a:ln>
              <a:solidFill>
                <a:srgbClr val="000000"/>
              </a:solidFill>
              <a:effectLst/>
              <a:uLnTx/>
              <a:uFillTx/>
            </a:endParaRPr>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638492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974B1C-986E-4AD8-95E8-133F06701203}" type="datetime'''''''''''''''''''''''''''''2''''0''''''2''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2026</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4900613" y="410845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07CF01-FAED-4C5A-A448-9D61108D1425}" type="datetime'''''''''4''''''''''''''0''''''''2'''''''''''''''''''''''">
              <a:rPr lang="en-US" altLang="en-US" sz="1200" smtClean="0">
                <a:solidFill>
                  <a:srgbClr val="000000"/>
                </a:solidFill>
                <a:effectLst/>
              </a:rPr>
              <a:pPr/>
              <a:t>402</a:t>
            </a:fld>
            <a:endParaRPr kumimoji="0" lang="en-US" sz="1200" b="0" i="0" strike="noStrike" kern="1200" cap="none" spc="0" normalizeH="0" baseline="0" noProof="0" dirty="0">
              <a:ln>
                <a:noFill/>
              </a:ln>
              <a:solidFill>
                <a:srgbClr val="000000"/>
              </a:solidFill>
              <a:effectLst/>
              <a:uLnTx/>
              <a:uFillTx/>
              <a:ea typeface="+mn-ea"/>
              <a:cs typeface="+mn-cs"/>
            </a:endParaRPr>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5403850" y="39084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F272B058-AB38-47ED-9F31-772F7C7BD27D}" type="datetime'''''''''''''''4''''''''''''''''''''''6''''2'''''''''''''''''''">
              <a:rPr lang="en-US" altLang="en-US" sz="1200" smtClean="0">
                <a:solidFill>
                  <a:srgbClr val="000000"/>
                </a:solidFill>
              </a:rPr>
              <a:pPr marL="0" lvl="0" indent="0" algn="ctr">
                <a:spcBef>
                  <a:spcPct val="0"/>
                </a:spcBef>
                <a:spcAft>
                  <a:spcPct val="0"/>
                </a:spcAft>
                <a:buNone/>
                <a:defRPr/>
              </a:pPr>
              <a:t>462</a:t>
            </a:fld>
            <a:endParaRPr kumimoji="0" lang="en-US" sz="1200" b="0" i="0" strike="noStrike" kern="1200" cap="none" spc="0" normalizeH="0" baseline="0" noProof="0" dirty="0">
              <a:ln>
                <a:noFill/>
              </a:ln>
              <a:solidFill>
                <a:srgbClr val="000000"/>
              </a:solidFill>
              <a:effectLst/>
              <a:uLnTx/>
              <a:uFillTx/>
            </a:endParaRPr>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5907088" y="38020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B307E42-761A-4005-89D2-C22807F45073}" type="datetime'''''''''''''''''''''''''4''''''9''''''''''''''''''''4'''">
              <a:rPr lang="en-US" altLang="en-US" sz="1200" smtClean="0">
                <a:solidFill>
                  <a:srgbClr val="000000"/>
                </a:solidFill>
              </a:rPr>
              <a:pPr marL="0" lvl="0" indent="0" algn="ctr">
                <a:spcBef>
                  <a:spcPct val="0"/>
                </a:spcBef>
                <a:spcAft>
                  <a:spcPct val="0"/>
                </a:spcAft>
                <a:buNone/>
                <a:defRPr/>
              </a:pPr>
              <a:t>494</a:t>
            </a:fld>
            <a:endParaRPr kumimoji="0" lang="en-US" sz="1200" b="0" i="0" strike="noStrike" kern="1200" cap="none" spc="0" normalizeH="0" baseline="0" noProof="0" dirty="0">
              <a:ln>
                <a:noFill/>
              </a:ln>
              <a:solidFill>
                <a:srgbClr val="000000"/>
              </a:solidFill>
              <a:effectLst/>
              <a:uLnTx/>
              <a:uFillTx/>
            </a:endParaRPr>
          </a:p>
        </p:txBody>
      </p:sp>
      <p:sp useBgFill="1">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6411913" y="362267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78E1B52-2532-45A6-ABB1-05B770AB9ED4}" type="datetime'''''''''5''''''''''''''48'''''''''''''''''''''''''''''''''''''">
              <a:rPr lang="en-US" altLang="en-US" sz="1200" smtClean="0">
                <a:solidFill>
                  <a:srgbClr val="000000"/>
                </a:solidFill>
                <a:effectLst/>
              </a:rPr>
              <a:pPr/>
              <a:t>548</a:t>
            </a:fld>
            <a:endParaRPr kumimoji="0" lang="en-US" sz="1200" b="0" i="0" strike="noStrike" kern="1200" cap="none" spc="0" normalizeH="0" baseline="0" noProof="0" dirty="0">
              <a:ln>
                <a:noFill/>
              </a:ln>
              <a:solidFill>
                <a:srgbClr val="000000"/>
              </a:solidFill>
              <a:effectLst/>
              <a:uLnTx/>
              <a:uFillTx/>
              <a:ea typeface="+mn-ea"/>
              <a:cs typeface="+mn-cs"/>
            </a:endParaRPr>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739140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573325-F4AA-4499-9168-316EB974B265}" type="datetime'''''''''''''''''2''''''''0''''''2''''''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7418388" y="32575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7E9E5A-ADBA-445B-90B1-CA081F5AFE56}" type="datetime'''''''65''''''''''''''''''''''''''''''''''''''''''''9'''''">
              <a:rPr lang="en-US" altLang="en-US" sz="1200" smtClean="0">
                <a:solidFill>
                  <a:srgbClr val="000000"/>
                </a:solidFill>
              </a:rPr>
              <a:pPr marL="0" lvl="0" indent="0" algn="ctr">
                <a:spcBef>
                  <a:spcPct val="0"/>
                </a:spcBef>
                <a:spcAft>
                  <a:spcPct val="0"/>
                </a:spcAft>
                <a:buNone/>
                <a:defRPr/>
              </a:pPr>
              <a:t>659</a:t>
            </a:fld>
            <a:endParaRPr kumimoji="0" lang="en-US" sz="1200" b="0" i="0" strike="noStrike" kern="1200" cap="none" spc="0" normalizeH="0" baseline="0" noProof="0" dirty="0">
              <a:ln>
                <a:noFill/>
              </a:ln>
              <a:solidFill>
                <a:srgbClr val="000000"/>
              </a:solidFill>
              <a:effectLst/>
              <a:uLnTx/>
              <a:uFillTx/>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auto">
          <a:xfrm>
            <a:off x="588010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228E267-1DE0-4B9D-9D8C-B832B78E461E}" type="datetime'''''''''''''''''2''''''''''''''''0''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53768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FA85DF-FE97-45FC-A272-6E189E709E63}"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487362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EC5FA40-0C23-4689-A27F-19BF5997B5C7}"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4316413" y="1938338"/>
            <a:ext cx="32845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Renewable global net capacity additions (GW</a:t>
            </a:r>
            <a:r>
              <a:rPr lang="en-US" altLang="en-US" sz="1200" dirty="0">
                <a:solidFill>
                  <a:srgbClr val="000000"/>
                </a:solidFill>
                <a:latin typeface="Arial"/>
              </a:rPr>
              <a:t> per year</a:t>
            </a: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462" name="Text Placeholder 10">
            <a:extLst>
              <a:ext uri="{FF2B5EF4-FFF2-40B4-BE49-F238E27FC236}">
                <a16:creationId xmlns:a16="http://schemas.microsoft.com/office/drawing/2014/main" id="{FB85F331-E627-B9EC-435A-60A5A6710776}"/>
              </a:ext>
            </a:extLst>
          </p:cNvPr>
          <p:cNvSpPr txBox="1">
            <a:spLocks/>
          </p:cNvSpPr>
          <p:nvPr>
            <p:custDataLst>
              <p:tags r:id="rId58"/>
            </p:custDataLst>
          </p:nvPr>
        </p:nvSpPr>
        <p:spPr bwMode="auto">
          <a:xfrm>
            <a:off x="6029325" y="3262313"/>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1AFCBA0-682A-485D-9A3A-771F9C76C48D}" type="datetime'''''''+1''''0''''''''%'''''''''''''''''''''">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btfpNotesBox372854"/>
          <p:cNvSpPr txBox="1"/>
          <p:nvPr>
            <p:custDataLst>
              <p:tags r:id="rId59"/>
            </p:custDataLst>
          </p:nvPr>
        </p:nvSpPr>
        <p:spPr bwMode="gray">
          <a:xfrm>
            <a:off x="329184" y="6272784"/>
            <a:ext cx="9109075"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IEA’s main case is based on current policy and market conditions, while the accelerated case assumes changes in policy or market to address current challenges.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dirty="0">
                <a:ln>
                  <a:noFill/>
                </a:ln>
                <a:solidFill>
                  <a:srgbClr val="000000"/>
                </a:solidFill>
                <a:effectLst/>
                <a:highlight>
                  <a:srgbClr val="FFFFFF"/>
                </a:highlight>
                <a:uLnTx/>
                <a:uFillTx/>
                <a:latin typeface="Arial" panose="020B0604020202020204" pitchFamily="34" charset="0"/>
                <a:ea typeface="+mn-ea"/>
                <a:cs typeface="Arial" panose="020B0604020202020204" pitchFamily="34" charset="0"/>
                <a:hlinkClick r:id="rId71"/>
              </a:rPr>
              <a:t>IEA (2024), Renewable Energy Progress Tracker</a:t>
            </a:r>
            <a:r>
              <a:rPr kumimoji="0" lang="en-US" sz="800" b="0" i="0" u="sng" strike="noStrike" kern="1200" cap="none" spc="0" normalizeH="0" baseline="0" noProof="0" dirty="0">
                <a:ln>
                  <a:noFill/>
                </a:ln>
                <a:solidFill>
                  <a:srgbClr val="009BDB">
                    <a:lumMod val="50000"/>
                  </a:srgbClr>
                </a:solidFill>
                <a:effectLst/>
                <a:highlight>
                  <a:srgbClr val="FFFFFF"/>
                </a:highlight>
                <a:uLnTx/>
                <a:uFillTx/>
                <a:latin typeface="Arial" panose="020B0604020202020204" pitchFamily="34" charset="0"/>
                <a:ea typeface="+mn-ea"/>
                <a:cs typeface="Arial" panose="020B0604020202020204" pitchFamily="34" charset="0"/>
              </a:rPr>
              <a:t> </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Max de Boer, Lara Geiger, Marcelo Cibie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3"/>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4"/>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78" name="TextBox 8">
            <a:extLst>
              <a:ext uri="{FF2B5EF4-FFF2-40B4-BE49-F238E27FC236}">
                <a16:creationId xmlns:a16="http://schemas.microsoft.com/office/drawing/2014/main" id="{0C657577-D6D1-3C12-9C56-626BDB83BA4C}"/>
              </a:ext>
            </a:extLst>
          </p:cNvPr>
          <p:cNvSpPr txBox="1"/>
          <p:nvPr/>
        </p:nvSpPr>
        <p:spPr bwMode="gray">
          <a:xfrm>
            <a:off x="8566150" y="1554480"/>
            <a:ext cx="3312004" cy="3685624"/>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indent="-177800" defTabSz="711200">
              <a:spcBef>
                <a:spcPts val="600"/>
              </a:spcBef>
              <a:buFontTx/>
              <a:buChar char="•"/>
            </a:pPr>
            <a:r>
              <a:rPr lang="en-US" sz="1050" dirty="0">
                <a:solidFill>
                  <a:srgbClr val="000000"/>
                </a:solidFill>
                <a:latin typeface="Arial"/>
              </a:rPr>
              <a:t>Additions will be d</a:t>
            </a:r>
            <a:r>
              <a:rPr kumimoji="0" lang="en-US" sz="1050" b="0" i="0" u="none" strike="noStrike" kern="1200" cap="none" spc="0" normalizeH="0" baseline="0" noProof="0" dirty="0">
                <a:ln>
                  <a:noFill/>
                </a:ln>
                <a:solidFill>
                  <a:srgbClr val="000000"/>
                </a:solidFill>
                <a:effectLst/>
                <a:uLnTx/>
                <a:uFillTx/>
                <a:latin typeface="Arial"/>
                <a:ea typeface="+mn-ea"/>
                <a:cs typeface="+mn-cs"/>
              </a:rPr>
              <a:t>riven by </a:t>
            </a:r>
            <a:r>
              <a:rPr kumimoji="0" lang="en-US" sz="1050" b="1" i="0" u="none" strike="noStrike" kern="1200" cap="none" spc="0" normalizeH="0" baseline="0" noProof="0" dirty="0">
                <a:ln>
                  <a:noFill/>
                </a:ln>
                <a:solidFill>
                  <a:srgbClr val="000000"/>
                </a:solidFill>
                <a:effectLst/>
                <a:uLnTx/>
                <a:uFillTx/>
                <a:latin typeface="Arial"/>
                <a:ea typeface="+mn-ea"/>
                <a:cs typeface="+mn-cs"/>
              </a:rPr>
              <a:t>(1) a continued drop in the price of solar PV generation capacity</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000000"/>
                </a:solidFill>
                <a:effectLst/>
                <a:uLnTx/>
                <a:uFillTx/>
                <a:latin typeface="Arial"/>
                <a:ea typeface="+mn-ea"/>
                <a:cs typeface="+mn-cs"/>
              </a:rPr>
              <a:t>(2) lower CapEx and OpEx of scaled projects</a:t>
            </a:r>
            <a:r>
              <a:rPr kumimoji="0" lang="en-US" sz="1050" b="0" i="0" u="none" strike="noStrike" kern="1200" cap="none" spc="0" normalizeH="0" baseline="0" noProof="0" dirty="0">
                <a:ln>
                  <a:noFill/>
                </a:ln>
                <a:solidFill>
                  <a:srgbClr val="000000"/>
                </a:solidFill>
                <a:effectLst/>
                <a:uLnTx/>
                <a:uFillTx/>
                <a:latin typeface="Arial"/>
                <a:ea typeface="+mn-ea"/>
                <a:cs typeface="+mn-cs"/>
              </a:rPr>
              <a:t>, and </a:t>
            </a:r>
            <a:r>
              <a:rPr kumimoji="0" lang="en-US" sz="1050" b="1" i="0" u="none" strike="noStrike" kern="1200" cap="none" spc="0" normalizeH="0" baseline="0" noProof="0" dirty="0">
                <a:ln>
                  <a:noFill/>
                </a:ln>
                <a:solidFill>
                  <a:srgbClr val="000000"/>
                </a:solidFill>
                <a:effectLst/>
                <a:uLnTx/>
                <a:uFillTx/>
                <a:latin typeface="Arial"/>
                <a:ea typeface="+mn-ea"/>
                <a:cs typeface="+mn-cs"/>
              </a:rPr>
              <a:t>(3) immense solar deployment in China through 2028</a:t>
            </a:r>
            <a:r>
              <a:rPr kumimoji="0" lang="en-US" sz="1050" i="0" u="none" strike="noStrike" kern="1200" cap="none" spc="0" normalizeH="0" baseline="0" noProof="0" dirty="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a:t>
            </a:r>
            <a:r>
              <a:rPr kumimoji="0" lang="en-US" sz="850" b="1" i="0" u="none" strike="noStrike" kern="1200" cap="none" spc="0" normalizeH="0" baseline="0" noProof="0" dirty="0">
                <a:ln>
                  <a:noFill/>
                </a:ln>
                <a:solidFill>
                  <a:srgbClr val="000000"/>
                </a:solidFill>
                <a:effectLst/>
                <a:uLnTx/>
                <a:uFillTx/>
                <a:latin typeface="Arial"/>
                <a:ea typeface="+mn-ea"/>
                <a:cs typeface="+mn-cs"/>
              </a:rPr>
              <a:t>60% of additions </a:t>
            </a:r>
            <a:r>
              <a:rPr kumimoji="0" lang="en-US" sz="850" b="0" i="0" u="none" strike="noStrike" kern="1200" cap="none" spc="0" normalizeH="0" baseline="0" noProof="0" dirty="0">
                <a:ln>
                  <a:noFill/>
                </a:ln>
                <a:solidFill>
                  <a:srgbClr val="000000"/>
                </a:solidFill>
                <a:effectLst/>
                <a:uLnTx/>
                <a:uFillTx/>
                <a:latin typeface="Arial"/>
                <a:ea typeface="+mn-ea"/>
                <a:cs typeface="+mn-cs"/>
              </a:rPr>
              <a:t>are expected to come from </a:t>
            </a:r>
            <a:r>
              <a:rPr kumimoji="0" lang="en-US" sz="850" b="1" i="0" u="none" strike="noStrike" kern="1200" cap="none" spc="0" normalizeH="0" baseline="0" noProof="0" dirty="0">
                <a:ln>
                  <a:noFill/>
                </a:ln>
                <a:solidFill>
                  <a:srgbClr val="000000"/>
                </a:solidFill>
                <a:effectLst/>
                <a:uLnTx/>
                <a:uFillTx/>
                <a:latin typeface="Arial"/>
                <a:ea typeface="+mn-ea"/>
                <a:cs typeface="+mn-cs"/>
              </a:rPr>
              <a:t>new utility-scale deployment</a:t>
            </a:r>
            <a:r>
              <a:rPr kumimoji="0" lang="en-US" sz="850" i="0" u="none" strike="noStrike" kern="1200" cap="none" spc="0" normalizeH="0" baseline="0" noProof="0" dirty="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a:t>
            </a:r>
            <a:r>
              <a:rPr kumimoji="0" lang="en-US" sz="850" b="1" i="0" u="none" strike="noStrike" kern="1200" cap="none" spc="0" normalizeH="0" baseline="0" noProof="0" dirty="0">
                <a:ln>
                  <a:noFill/>
                </a:ln>
                <a:solidFill>
                  <a:srgbClr val="000000"/>
                </a:solidFill>
                <a:effectLst/>
                <a:uLnTx/>
                <a:uFillTx/>
                <a:latin typeface="Arial"/>
                <a:ea typeface="+mn-ea"/>
                <a:cs typeface="+mn-cs"/>
              </a:rPr>
              <a:t>40% of additions </a:t>
            </a:r>
            <a:r>
              <a:rPr kumimoji="0" lang="en-US" sz="850" b="0" i="0" u="none" strike="noStrike" kern="1200" cap="none" spc="0" normalizeH="0" baseline="0" noProof="0" dirty="0">
                <a:ln>
                  <a:noFill/>
                </a:ln>
                <a:solidFill>
                  <a:srgbClr val="000000"/>
                </a:solidFill>
                <a:effectLst/>
                <a:uLnTx/>
                <a:uFillTx/>
                <a:latin typeface="Arial"/>
                <a:ea typeface="+mn-ea"/>
                <a:cs typeface="+mn-cs"/>
              </a:rPr>
              <a:t>are expected to come from </a:t>
            </a:r>
            <a:r>
              <a:rPr kumimoji="0" lang="en-US" sz="850" b="1" i="0" u="none" strike="noStrike" kern="1200" cap="none" spc="0" normalizeH="0" baseline="0" noProof="0" dirty="0">
                <a:ln>
                  <a:noFill/>
                </a:ln>
                <a:solidFill>
                  <a:srgbClr val="000000"/>
                </a:solidFill>
                <a:effectLst/>
                <a:uLnTx/>
                <a:uFillTx/>
                <a:latin typeface="Arial"/>
                <a:ea typeface="+mn-ea"/>
                <a:cs typeface="+mn-cs"/>
              </a:rPr>
              <a:t>distributed solar</a:t>
            </a:r>
            <a:r>
              <a:rPr kumimoji="0" lang="en-US" sz="850" b="0" i="0" u="none" strike="noStrike" kern="1200" cap="none" spc="0" normalizeH="0" baseline="0" noProof="0" dirty="0">
                <a:ln>
                  <a:noFill/>
                </a:ln>
                <a:solidFill>
                  <a:srgbClr val="000000"/>
                </a:solidFill>
                <a:effectLst/>
                <a:uLnTx/>
                <a:uFillTx/>
                <a:latin typeface="Arial"/>
                <a:ea typeface="+mn-ea"/>
                <a:cs typeface="+mn-cs"/>
              </a:rPr>
              <a:t> (residential and commercial &amp; industrial).</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At this pace, </a:t>
            </a:r>
            <a:r>
              <a:rPr kumimoji="0" lang="en-US" sz="1050" b="1" i="0" u="none" strike="noStrike" kern="1200" cap="none" spc="0" normalizeH="0" baseline="0" noProof="0" dirty="0">
                <a:ln>
                  <a:noFill/>
                </a:ln>
                <a:solidFill>
                  <a:srgbClr val="000000"/>
                </a:solidFill>
                <a:effectLst/>
                <a:uLnTx/>
                <a:uFillTx/>
                <a:latin typeface="Arial"/>
                <a:ea typeface="+mn-ea"/>
                <a:cs typeface="+mn-cs"/>
              </a:rPr>
              <a:t>solar PV </a:t>
            </a:r>
            <a:r>
              <a:rPr kumimoji="0" lang="en-US" sz="1050" b="0" i="0" u="none" strike="noStrike" kern="1200" cap="none" spc="0" normalizeH="0" baseline="0" noProof="0" dirty="0">
                <a:ln>
                  <a:noFill/>
                </a:ln>
                <a:solidFill>
                  <a:srgbClr val="000000"/>
                </a:solidFill>
                <a:effectLst/>
                <a:uLnTx/>
                <a:uFillTx/>
                <a:latin typeface="Arial"/>
                <a:ea typeface="+mn-ea"/>
                <a:cs typeface="+mn-cs"/>
              </a:rPr>
              <a:t>is </a:t>
            </a:r>
            <a:r>
              <a:rPr kumimoji="0" lang="en-US" sz="1050" b="1" i="0" u="none" strike="noStrike" kern="1200" cap="none" spc="0" normalizeH="0" baseline="0" noProof="0" dirty="0">
                <a:ln>
                  <a:noFill/>
                </a:ln>
                <a:solidFill>
                  <a:srgbClr val="000000"/>
                </a:solidFill>
                <a:effectLst/>
                <a:uLnTx/>
                <a:uFillTx/>
                <a:latin typeface="Arial"/>
                <a:ea typeface="+mn-ea"/>
                <a:cs typeface="+mn-cs"/>
              </a:rPr>
              <a:t>expected to overtake global natural gas generation capacity </a:t>
            </a:r>
            <a:r>
              <a:rPr kumimoji="0" lang="en-US" sz="1050" b="0" i="0" u="none" strike="noStrike" kern="1200" cap="none" spc="0" normalizeH="0" baseline="0" noProof="0" dirty="0">
                <a:ln>
                  <a:noFill/>
                </a:ln>
                <a:solidFill>
                  <a:srgbClr val="000000"/>
                </a:solidFill>
                <a:effectLst/>
                <a:uLnTx/>
                <a:uFillTx/>
                <a:latin typeface="Arial"/>
                <a:ea typeface="+mn-ea"/>
                <a:cs typeface="+mn-cs"/>
              </a:rPr>
              <a:t>by </a:t>
            </a:r>
            <a:r>
              <a:rPr kumimoji="0" lang="en-US" sz="1050" b="1" i="0" u="none" strike="noStrike" kern="1200" cap="none" spc="0" normalizeH="0" baseline="0" noProof="0" dirty="0">
                <a:ln>
                  <a:noFill/>
                </a:ln>
                <a:solidFill>
                  <a:srgbClr val="000000"/>
                </a:solidFill>
                <a:effectLst/>
                <a:uLnTx/>
                <a:uFillTx/>
                <a:latin typeface="Arial"/>
                <a:ea typeface="+mn-ea"/>
                <a:cs typeface="+mn-cs"/>
              </a:rPr>
              <a:t>2027 </a:t>
            </a:r>
            <a:r>
              <a:rPr kumimoji="0" lang="en-US" sz="1050" b="0" i="0" u="none" strike="noStrike" kern="1200" cap="none" spc="0" normalizeH="0" baseline="0" noProof="0" dirty="0">
                <a:ln>
                  <a:noFill/>
                </a:ln>
                <a:solidFill>
                  <a:srgbClr val="000000"/>
                </a:solidFill>
                <a:effectLst/>
                <a:uLnTx/>
                <a:uFillTx/>
                <a:latin typeface="Arial"/>
                <a:ea typeface="+mn-ea"/>
                <a:cs typeface="+mn-cs"/>
              </a:rPr>
              <a:t>and </a:t>
            </a:r>
            <a:r>
              <a:rPr kumimoji="0" lang="en-US" sz="1050" b="1" i="0" u="none" strike="noStrike" kern="1200" cap="none" spc="0" normalizeH="0" baseline="0" noProof="0" dirty="0">
                <a:ln>
                  <a:noFill/>
                </a:ln>
                <a:solidFill>
                  <a:srgbClr val="000000"/>
                </a:solidFill>
                <a:effectLst/>
                <a:uLnTx/>
                <a:uFillTx/>
                <a:latin typeface="Arial"/>
                <a:ea typeface="+mn-ea"/>
                <a:cs typeface="+mn-cs"/>
              </a:rPr>
              <a:t>coal generation capacity </a:t>
            </a:r>
            <a:r>
              <a:rPr kumimoji="0" lang="en-US" sz="1050" b="0" i="0" u="none" strike="noStrike" kern="1200" cap="none" spc="0" normalizeH="0" baseline="0" noProof="0" dirty="0">
                <a:ln>
                  <a:noFill/>
                </a:ln>
                <a:solidFill>
                  <a:srgbClr val="000000"/>
                </a:solidFill>
                <a:effectLst/>
                <a:uLnTx/>
                <a:uFillTx/>
                <a:latin typeface="Arial"/>
                <a:ea typeface="+mn-ea"/>
                <a:cs typeface="+mn-cs"/>
              </a:rPr>
              <a:t>by </a:t>
            </a:r>
            <a:r>
              <a:rPr kumimoji="0" lang="en-US" sz="1050" b="1" i="0" u="none" strike="noStrike" kern="1200" cap="none" spc="0" normalizeH="0" baseline="0" noProof="0" dirty="0">
                <a:ln>
                  <a:noFill/>
                </a:ln>
                <a:solidFill>
                  <a:srgbClr val="000000"/>
                </a:solidFill>
                <a:effectLst/>
                <a:uLnTx/>
                <a:uFillTx/>
                <a:latin typeface="Arial"/>
                <a:ea typeface="+mn-ea"/>
                <a:cs typeface="+mn-cs"/>
              </a:rPr>
              <a:t>2030</a:t>
            </a:r>
            <a:r>
              <a:rPr kumimoji="0" lang="en-US" sz="1050" i="0" u="none" strike="noStrike" kern="1200" cap="none" spc="0" normalizeH="0" baseline="0" noProof="0" dirty="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a:rPr>
              <a:t>From </a:t>
            </a:r>
            <a:r>
              <a:rPr kumimoji="0" lang="en-US" sz="1050" b="0" i="0" u="none" strike="noStrike" kern="1200" cap="none" spc="0" normalizeH="0" baseline="0" noProof="0" dirty="0">
                <a:ln>
                  <a:noFill/>
                </a:ln>
                <a:solidFill>
                  <a:srgbClr val="000000"/>
                </a:solidFill>
                <a:effectLst/>
                <a:uLnTx/>
                <a:uFillTx/>
                <a:latin typeface="Arial"/>
                <a:ea typeface="+mn-ea"/>
                <a:cs typeface="+mn-cs"/>
              </a:rPr>
              <a:t>2023 through 2028, </a:t>
            </a:r>
            <a:r>
              <a:rPr kumimoji="0" lang="en-US" sz="1050" b="1" i="0" u="none" strike="noStrike" kern="1200" cap="none" spc="0" normalizeH="0" baseline="0" noProof="0" dirty="0">
                <a:ln>
                  <a:noFill/>
                </a:ln>
                <a:solidFill>
                  <a:srgbClr val="000000"/>
                </a:solidFill>
                <a:effectLst/>
                <a:uLnTx/>
                <a:uFillTx/>
                <a:latin typeface="Arial"/>
                <a:ea typeface="+mn-ea"/>
                <a:cs typeface="+mn-cs"/>
              </a:rPr>
              <a:t>China</a:t>
            </a:r>
            <a:r>
              <a:rPr kumimoji="0" lang="en-US" sz="1050" b="0" i="0" u="none" strike="noStrike" kern="1200" cap="none" spc="0" normalizeH="0" baseline="0" noProof="0" dirty="0">
                <a:ln>
                  <a:noFill/>
                </a:ln>
                <a:solidFill>
                  <a:srgbClr val="000000"/>
                </a:solidFill>
                <a:effectLst/>
                <a:uLnTx/>
                <a:uFillTx/>
                <a:latin typeface="Arial"/>
                <a:ea typeface="+mn-ea"/>
                <a:cs typeface="+mn-cs"/>
              </a:rPr>
              <a:t> will deploy almost </a:t>
            </a:r>
            <a:r>
              <a:rPr kumimoji="0" lang="en-US" sz="1050" b="1" i="0" u="none" strike="noStrike" kern="1200" cap="none" spc="0" normalizeH="0" baseline="0" noProof="0" dirty="0">
                <a:ln>
                  <a:noFill/>
                </a:ln>
                <a:solidFill>
                  <a:srgbClr val="000000"/>
                </a:solidFill>
                <a:effectLst/>
                <a:uLnTx/>
                <a:uFillTx/>
                <a:latin typeface="Arial"/>
                <a:ea typeface="+mn-ea"/>
                <a:cs typeface="+mn-cs"/>
              </a:rPr>
              <a:t>five times more renewable capacity </a:t>
            </a:r>
            <a:r>
              <a:rPr kumimoji="0" lang="en-US" sz="1050" b="0" i="0" u="none" strike="noStrike" kern="1200" cap="none" spc="0" normalizeH="0" baseline="0" noProof="0" dirty="0">
                <a:ln>
                  <a:noFill/>
                </a:ln>
                <a:solidFill>
                  <a:srgbClr val="000000"/>
                </a:solidFill>
                <a:effectLst/>
                <a:uLnTx/>
                <a:uFillTx/>
                <a:latin typeface="Arial"/>
                <a:ea typeface="+mn-ea"/>
                <a:cs typeface="+mn-cs"/>
              </a:rPr>
              <a:t>than the </a:t>
            </a:r>
            <a:r>
              <a:rPr kumimoji="0" lang="en-US" sz="1050" b="1" i="0" u="none" strike="noStrike" kern="1200" cap="none" spc="0" normalizeH="0" baseline="0" noProof="0" dirty="0">
                <a:ln>
                  <a:noFill/>
                </a:ln>
                <a:solidFill>
                  <a:srgbClr val="000000"/>
                </a:solidFill>
                <a:effectLst/>
                <a:uLnTx/>
                <a:uFillTx/>
                <a:latin typeface="Arial"/>
                <a:ea typeface="+mn-ea"/>
                <a:cs typeface="+mn-cs"/>
              </a:rPr>
              <a:t>EU</a:t>
            </a:r>
            <a:r>
              <a:rPr kumimoji="0" lang="en-US" sz="1050" b="0" i="0" u="none" strike="noStrike" kern="1200" cap="none" spc="0" normalizeH="0" baseline="0" noProof="0" dirty="0">
                <a:ln>
                  <a:noFill/>
                </a:ln>
                <a:solidFill>
                  <a:srgbClr val="000000"/>
                </a:solidFill>
                <a:effectLst/>
                <a:uLnTx/>
                <a:uFillTx/>
                <a:latin typeface="Arial"/>
                <a:ea typeface="+mn-ea"/>
                <a:cs typeface="+mn-cs"/>
              </a:rPr>
              <a:t> and </a:t>
            </a:r>
            <a:r>
              <a:rPr lang="en-US" sz="1050" b="1" dirty="0">
                <a:solidFill>
                  <a:srgbClr val="000000"/>
                </a:solidFill>
                <a:latin typeface="Arial"/>
              </a:rPr>
              <a:t>six</a:t>
            </a:r>
            <a:r>
              <a:rPr kumimoji="0" lang="en-US" sz="1050" b="1" i="0" u="none" strike="noStrike" kern="1200" cap="none" spc="0" normalizeH="0" baseline="0" noProof="0" dirty="0">
                <a:ln>
                  <a:noFill/>
                </a:ln>
                <a:solidFill>
                  <a:srgbClr val="000000"/>
                </a:solidFill>
                <a:effectLst/>
                <a:uLnTx/>
                <a:uFillTx/>
                <a:latin typeface="Arial"/>
                <a:ea typeface="+mn-ea"/>
                <a:cs typeface="+mn-cs"/>
              </a:rPr>
              <a:t> times </a:t>
            </a:r>
            <a:r>
              <a:rPr kumimoji="0" lang="en-US" sz="1050" b="0" i="0" u="none" strike="noStrike" kern="1200" cap="none" spc="0" normalizeH="0" baseline="0" noProof="0" dirty="0">
                <a:ln>
                  <a:noFill/>
                </a:ln>
                <a:solidFill>
                  <a:srgbClr val="000000"/>
                </a:solidFill>
                <a:effectLst/>
                <a:uLnTx/>
                <a:uFillTx/>
                <a:latin typeface="Arial"/>
                <a:ea typeface="+mn-ea"/>
                <a:cs typeface="+mn-cs"/>
              </a:rPr>
              <a:t>more than the </a:t>
            </a:r>
            <a:r>
              <a:rPr kumimoji="0" lang="en-US" sz="1050" b="1" i="0" u="none" strike="noStrike" kern="1200" cap="none" spc="0" normalizeH="0" baseline="0" noProof="0" dirty="0">
                <a:ln>
                  <a:noFill/>
                </a:ln>
                <a:solidFill>
                  <a:srgbClr val="000000"/>
                </a:solidFill>
                <a:effectLst/>
                <a:uLnTx/>
                <a:uFillTx/>
                <a:latin typeface="Arial"/>
                <a:ea typeface="+mn-ea"/>
                <a:cs typeface="+mn-cs"/>
              </a:rPr>
              <a:t>United States</a:t>
            </a:r>
            <a:r>
              <a:rPr kumimoji="0" lang="en-US" sz="1050" i="0" u="none" strike="noStrike" kern="1200" cap="none" spc="0" normalizeH="0" baseline="0" noProof="0" dirty="0">
                <a:ln>
                  <a:noFill/>
                </a:ln>
                <a:solidFill>
                  <a:srgbClr val="000000"/>
                </a:solidFill>
                <a:effectLst/>
                <a:uLnTx/>
                <a:uFillTx/>
                <a:latin typeface="Arial"/>
                <a:ea typeface="+mn-ea"/>
                <a:cs typeface="+mn-cs"/>
              </a:rPr>
              <a:t>.</a:t>
            </a:r>
          </a:p>
        </p:txBody>
      </p:sp>
      <p:sp>
        <p:nvSpPr>
          <p:cNvPr id="369" name="Rectángulo 368"/>
          <p:cNvSpPr/>
          <p:nvPr>
            <p:custDataLst>
              <p:tags r:id="rId60"/>
            </p:custDataLst>
          </p:nvPr>
        </p:nvSpPr>
        <p:spPr bwMode="auto">
          <a:xfrm>
            <a:off x="238125" y="5938838"/>
            <a:ext cx="348932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22" name="Rectángulo 321"/>
          <p:cNvSpPr/>
          <p:nvPr>
            <p:custDataLst>
              <p:tags r:id="rId61"/>
            </p:custDataLst>
          </p:nvPr>
        </p:nvSpPr>
        <p:spPr bwMode="auto">
          <a:xfrm>
            <a:off x="298450" y="6003925"/>
            <a:ext cx="214313" cy="160338"/>
          </a:xfrm>
          <a:prstGeom prst="rect">
            <a:avLst/>
          </a:prstGeom>
          <a:solidFill>
            <a:schemeClr val="accent1"/>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23" name="Rectángulo 322"/>
          <p:cNvSpPr/>
          <p:nvPr>
            <p:custDataLst>
              <p:tags r:id="rId62"/>
            </p:custDataLst>
          </p:nvPr>
        </p:nvSpPr>
        <p:spPr bwMode="auto">
          <a:xfrm>
            <a:off x="2058988" y="6003925"/>
            <a:ext cx="214313" cy="160338"/>
          </a:xfrm>
          <a:prstGeom prst="rect">
            <a:avLst/>
          </a:prstGeom>
          <a:solidFill>
            <a:schemeClr val="accent2"/>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76"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auto">
          <a:xfrm>
            <a:off x="563563" y="5999163"/>
            <a:ext cx="13938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11C6964-7448-44B2-A138-2B041673FCAC}" type="datetime'Util''i''''t''y''-sc''''ale ''''s''o''lar ''PV'''''''''''">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Utility-scale solar PV</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2324100" y="5999163"/>
            <a:ext cx="13430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64A7F8-7044-46D7-AE29-26D03A7C691F}" type="datetime'Distribu''''t''''ed'' ''''''''''so''l''''a''r ''P''''V'">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Distributed solar PV</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44132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2227-E5FB-5432-F3ED-6D2B10D632E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16780C0-B286-DA27-9D36-5848A87536A2}"/>
              </a:ext>
            </a:extLst>
          </p:cNvPr>
          <p:cNvGraphicFramePr>
            <a:graphicFrameLocks noChangeAspect="1"/>
          </p:cNvGraphicFramePr>
          <p:nvPr>
            <p:custDataLst>
              <p:tags r:id="rId2"/>
            </p:custDataLst>
            <p:extLst>
              <p:ext uri="{D42A27DB-BD31-4B8C-83A1-F6EECF244321}">
                <p14:modId xmlns:p14="http://schemas.microsoft.com/office/powerpoint/2010/main" val="3008891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a:extLst>
                          <a:ext uri="{FF2B5EF4-FFF2-40B4-BE49-F238E27FC236}">
                            <a16:creationId xmlns:a16="http://schemas.microsoft.com/office/drawing/2014/main" id="{916780C0-B286-DA27-9D36-5848A87536A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5A0C5901-71F4-D99D-1CA6-E9D5ABCD81BA}"/>
              </a:ext>
            </a:extLst>
          </p:cNvPr>
          <p:cNvSpPr>
            <a:spLocks noGrp="1"/>
          </p:cNvSpPr>
          <p:nvPr>
            <p:ph type="title"/>
          </p:nvPr>
        </p:nvSpPr>
        <p:spPr/>
        <p:txBody>
          <a:bodyPr vert="horz">
            <a:noAutofit/>
          </a:bodyPr>
          <a:lstStyle/>
          <a:p>
            <a:r>
              <a:rPr lang="en-US" dirty="0"/>
              <a:t>Solar PV makes up &gt;99% of global installed solar capacity</a:t>
            </a:r>
          </a:p>
        </p:txBody>
      </p:sp>
      <p:graphicFrame>
        <p:nvGraphicFramePr>
          <p:cNvPr id="2" name="Table 1">
            <a:extLst>
              <a:ext uri="{FF2B5EF4-FFF2-40B4-BE49-F238E27FC236}">
                <a16:creationId xmlns:a16="http://schemas.microsoft.com/office/drawing/2014/main" id="{1A1D6C7F-0E0E-E527-EBFC-77CDAA94D07E}"/>
              </a:ext>
            </a:extLst>
          </p:cNvPr>
          <p:cNvGraphicFramePr>
            <a:graphicFrameLocks noGrp="1"/>
          </p:cNvGraphicFramePr>
          <p:nvPr>
            <p:extLst>
              <p:ext uri="{D42A27DB-BD31-4B8C-83A1-F6EECF244321}">
                <p14:modId xmlns:p14="http://schemas.microsoft.com/office/powerpoint/2010/main" val="1182736350"/>
              </p:ext>
            </p:extLst>
          </p:nvPr>
        </p:nvGraphicFramePr>
        <p:xfrm>
          <a:off x="330200" y="1962612"/>
          <a:ext cx="9838267" cy="3701880"/>
        </p:xfrm>
        <a:graphic>
          <a:graphicData uri="http://schemas.openxmlformats.org/drawingml/2006/table">
            <a:tbl>
              <a:tblPr firstRow="1" bandRow="1">
                <a:tableStyleId>{2D5ABB26-0587-4C30-8999-92F81FD0307C}</a:tableStyleId>
              </a:tblPr>
              <a:tblGrid>
                <a:gridCol w="2726999">
                  <a:extLst>
                    <a:ext uri="{9D8B030D-6E8A-4147-A177-3AD203B41FA5}">
                      <a16:colId xmlns:a16="http://schemas.microsoft.com/office/drawing/2014/main" val="1209005246"/>
                    </a:ext>
                  </a:extLst>
                </a:gridCol>
                <a:gridCol w="3555634">
                  <a:extLst>
                    <a:ext uri="{9D8B030D-6E8A-4147-A177-3AD203B41FA5}">
                      <a16:colId xmlns:a16="http://schemas.microsoft.com/office/drawing/2014/main" val="1110654787"/>
                    </a:ext>
                  </a:extLst>
                </a:gridCol>
                <a:gridCol w="3555634">
                  <a:extLst>
                    <a:ext uri="{9D8B030D-6E8A-4147-A177-3AD203B41FA5}">
                      <a16:colId xmlns:a16="http://schemas.microsoft.com/office/drawing/2014/main" val="2863399275"/>
                    </a:ext>
                  </a:extLst>
                </a:gridCol>
              </a:tblGrid>
              <a:tr h="360000">
                <a:tc>
                  <a:txBody>
                    <a:bodyPr/>
                    <a:lstStyle/>
                    <a:p>
                      <a:pPr marL="0" indent="0">
                        <a:buNone/>
                      </a:pPr>
                      <a:endParaRPr lang="en-US" sz="1200" b="1" dirty="0"/>
                    </a:p>
                  </a:txBody>
                  <a:tcPr/>
                </a:tc>
                <a:tc>
                  <a:txBody>
                    <a:bodyPr/>
                    <a:lstStyle/>
                    <a:p>
                      <a:pPr marL="0" indent="0" algn="l">
                        <a:spcBef>
                          <a:spcPts val="0"/>
                        </a:spcBef>
                        <a:buNone/>
                      </a:pPr>
                      <a:r>
                        <a:rPr lang="en-US" sz="1400" b="1" dirty="0">
                          <a:solidFill>
                            <a:srgbClr val="000000"/>
                          </a:solidFill>
                        </a:rPr>
                        <a:t>Solar PV</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indent="0" algn="l">
                        <a:spcBef>
                          <a:spcPts val="0"/>
                        </a:spcBef>
                        <a:buNone/>
                      </a:pPr>
                      <a:r>
                        <a:rPr lang="en-US" sz="1400" b="1" dirty="0">
                          <a:solidFill>
                            <a:srgbClr val="000000"/>
                          </a:solidFill>
                        </a:rPr>
                        <a:t>Concentrated solar power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093161297"/>
                  </a:ext>
                </a:extLst>
              </a:tr>
              <a:tr h="1080000">
                <a:tc>
                  <a:txBody>
                    <a:bodyPr/>
                    <a:lstStyle/>
                    <a:p>
                      <a:pPr marL="0" indent="0">
                        <a:buNone/>
                      </a:pPr>
                      <a:endParaRPr lang="en-US" sz="850" b="1" dirty="0"/>
                    </a:p>
                  </a:txBody>
                  <a:tcPr>
                    <a:lnB w="6350" cap="flat" cmpd="sng" algn="ctr">
                      <a:solidFill>
                        <a:schemeClr val="tx1"/>
                      </a:solidFill>
                      <a:prstDash val="solid"/>
                      <a:round/>
                      <a:headEnd type="none" w="med" len="med"/>
                      <a:tailEnd type="none" w="med" len="med"/>
                    </a:lnB>
                  </a:tcPr>
                </a:tc>
                <a:tc>
                  <a:txBody>
                    <a:bodyPr/>
                    <a:lstStyle/>
                    <a:p>
                      <a:pPr marL="0" indent="0" algn="l">
                        <a:buNone/>
                      </a:pPr>
                      <a:endParaRPr lang="en-US" sz="1000" baseline="-25000" dirty="0">
                        <a:cs typeface="Arial"/>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400"/>
                        </a:spcBef>
                        <a:buNone/>
                      </a:pPr>
                      <a:endParaRPr lang="en-US" sz="900" dirty="0">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05080875"/>
                  </a:ext>
                </a:extLst>
              </a:tr>
              <a:tr h="468000">
                <a:tc>
                  <a:txBody>
                    <a:bodyPr/>
                    <a:lstStyle/>
                    <a:p>
                      <a:pPr marL="0" indent="0">
                        <a:buNone/>
                      </a:pPr>
                      <a:r>
                        <a:rPr lang="en-US" sz="1000" b="1" dirty="0"/>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600"/>
                        </a:spcBef>
                        <a:buNone/>
                      </a:pPr>
                      <a:r>
                        <a:rPr lang="en-US" sz="1000" dirty="0">
                          <a:cs typeface="Arial"/>
                        </a:rPr>
                        <a:t>Converts sunlight </a:t>
                      </a:r>
                      <a:r>
                        <a:rPr lang="en-US" sz="1000" b="1" dirty="0">
                          <a:cs typeface="Arial"/>
                        </a:rPr>
                        <a:t>directly into electricity</a:t>
                      </a:r>
                      <a:br>
                        <a:rPr lang="en-US" sz="1000" dirty="0">
                          <a:cs typeface="Arial"/>
                        </a:rPr>
                      </a:br>
                      <a:r>
                        <a:rPr lang="en-US" sz="1000" dirty="0">
                          <a:cs typeface="Arial"/>
                        </a:rPr>
                        <a:t>using </a:t>
                      </a:r>
                      <a:r>
                        <a:rPr lang="en-US" sz="1000" b="1" dirty="0">
                          <a:cs typeface="Arial"/>
                        </a:rPr>
                        <a:t>semiconductors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dirty="0">
                          <a:solidFill>
                            <a:schemeClr val="tx1"/>
                          </a:solidFill>
                        </a:rPr>
                        <a:t>Uses focused sunlight to </a:t>
                      </a:r>
                      <a:r>
                        <a:rPr lang="en-US" sz="1000" b="1" dirty="0">
                          <a:solidFill>
                            <a:schemeClr val="tx1"/>
                          </a:solidFill>
                        </a:rPr>
                        <a:t>heat a fluid</a:t>
                      </a:r>
                      <a:r>
                        <a:rPr lang="zh-CN" altLang="en-US" sz="1000" b="1" dirty="0">
                          <a:solidFill>
                            <a:schemeClr val="tx1"/>
                          </a:solidFill>
                        </a:rPr>
                        <a:t> </a:t>
                      </a:r>
                      <a:r>
                        <a:rPr lang="en-US" altLang="zh-CN" sz="1000" b="0" dirty="0">
                          <a:solidFill>
                            <a:schemeClr val="tx1"/>
                          </a:solidFill>
                        </a:rPr>
                        <a:t>(molten salt)</a:t>
                      </a:r>
                      <a:r>
                        <a:rPr lang="en-US" sz="1000" dirty="0">
                          <a:solidFill>
                            <a:schemeClr val="tx1"/>
                          </a:solidFill>
                        </a:rPr>
                        <a:t>, which </a:t>
                      </a:r>
                      <a:r>
                        <a:rPr lang="en-US" sz="1000" b="1" dirty="0">
                          <a:solidFill>
                            <a:schemeClr val="tx1"/>
                          </a:solidFill>
                        </a:rPr>
                        <a:t>produces steam </a:t>
                      </a:r>
                      <a:r>
                        <a:rPr lang="en-US" sz="1000" dirty="0">
                          <a:solidFill>
                            <a:schemeClr val="tx1"/>
                          </a:solidFill>
                        </a:rPr>
                        <a:t>that is used to </a:t>
                      </a:r>
                      <a:r>
                        <a:rPr lang="en-US" sz="1000" b="1" dirty="0">
                          <a:solidFill>
                            <a:schemeClr val="tx1"/>
                          </a:solidFill>
                        </a:rPr>
                        <a:t>drive a turbine </a:t>
                      </a:r>
                      <a:r>
                        <a:rPr lang="en-US" sz="1000" dirty="0">
                          <a:solidFill>
                            <a:schemeClr val="tx1"/>
                          </a:solidFill>
                        </a:rPr>
                        <a:t>to generate electricity</a:t>
                      </a:r>
                      <a:endParaRPr lang="en-US" sz="1000" b="1" dirty="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7815052"/>
                  </a:ext>
                </a:extLst>
              </a:tr>
              <a:tr h="444355">
                <a:tc>
                  <a:txBody>
                    <a:bodyPr/>
                    <a:lstStyle/>
                    <a:p>
                      <a:pPr marL="0" indent="0">
                        <a:buNone/>
                      </a:pPr>
                      <a:r>
                        <a:rPr lang="en-US" sz="1000" b="1" dirty="0"/>
                        <a:t>Advantages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dirty="0"/>
                        <a:t>Ease of installation </a:t>
                      </a:r>
                      <a:r>
                        <a:rPr lang="en-US" sz="1000" dirty="0"/>
                        <a:t>— solar panels can be easily installed in lots of different places</a:t>
                      </a:r>
                    </a:p>
                    <a:p>
                      <a:pPr algn="l">
                        <a:spcBef>
                          <a:spcPts val="600"/>
                        </a:spcBef>
                      </a:pPr>
                      <a:r>
                        <a:rPr lang="en-US" sz="1000" b="1" dirty="0"/>
                        <a:t>Little maintenance required </a:t>
                      </a:r>
                      <a:r>
                        <a:rPr lang="en-US" sz="1000" dirty="0"/>
                        <a:t>once installed</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spcBef>
                          <a:spcPts val="600"/>
                        </a:spcBef>
                      </a:pPr>
                      <a:r>
                        <a:rPr lang="en-US" sz="1000" dirty="0"/>
                        <a:t>Comes with </a:t>
                      </a:r>
                      <a:r>
                        <a:rPr lang="en-US" sz="1000" b="1" dirty="0"/>
                        <a:t>built-in energy storage </a:t>
                      </a:r>
                      <a:r>
                        <a:rPr lang="en-US" sz="1000" dirty="0"/>
                        <a:t>— thermal energy can be stored for up to 16 hours</a:t>
                      </a:r>
                    </a:p>
                    <a:p>
                      <a:pPr algn="l">
                        <a:spcBef>
                          <a:spcPts val="600"/>
                        </a:spcBef>
                      </a:pPr>
                      <a:r>
                        <a:rPr lang="en-US" sz="1000" dirty="0"/>
                        <a:t>Can be </a:t>
                      </a:r>
                      <a:r>
                        <a:rPr lang="en-US" sz="1000" b="1" dirty="0"/>
                        <a:t>integrated with an existing fossil fuel plant </a:t>
                      </a:r>
                      <a:r>
                        <a:rPr lang="en-US" sz="1000" dirty="0"/>
                        <a:t>(e.g., to share turbine)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64313410"/>
                  </a:ext>
                </a:extLst>
              </a:tr>
              <a:tr h="468000">
                <a:tc>
                  <a:txBody>
                    <a:bodyPr/>
                    <a:lstStyle/>
                    <a:p>
                      <a:pPr marL="0" indent="0">
                        <a:buNone/>
                      </a:pPr>
                      <a:r>
                        <a:rPr lang="en-US" sz="1000" b="1" dirty="0"/>
                        <a:t>Global installed capacity </a:t>
                      </a:r>
                      <a:br>
                        <a:rPr lang="en-US" sz="1000" b="1" dirty="0"/>
                      </a:br>
                      <a:r>
                        <a:rPr lang="en-US" sz="1000" b="1" dirty="0"/>
                        <a:t>(2023)</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dirty="0">
                          <a:solidFill>
                            <a:schemeClr val="tx1"/>
                          </a:solidFill>
                        </a:rPr>
                        <a:t>1,055 GW</a:t>
                      </a:r>
                      <a:br>
                        <a:rPr lang="en-US" sz="1000" b="1" dirty="0">
                          <a:solidFill>
                            <a:schemeClr val="tx1"/>
                          </a:solidFill>
                        </a:rPr>
                      </a:br>
                      <a:r>
                        <a:rPr lang="en-US" sz="1000" dirty="0">
                          <a:solidFill>
                            <a:schemeClr val="tx1"/>
                          </a:solidFill>
                        </a:rPr>
                        <a:t>99% of total installed solar capacity</a:t>
                      </a:r>
                      <a:endParaRPr lang="en-US" sz="1000" b="1" dirty="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dirty="0">
                          <a:solidFill>
                            <a:schemeClr val="tx1"/>
                          </a:solidFill>
                        </a:rPr>
                        <a:t>8.1 GW</a:t>
                      </a:r>
                      <a:br>
                        <a:rPr lang="en-US" sz="1000" b="1" dirty="0">
                          <a:solidFill>
                            <a:schemeClr val="tx1"/>
                          </a:solidFill>
                        </a:rPr>
                      </a:br>
                      <a:r>
                        <a:rPr lang="en-US" sz="1000" dirty="0">
                          <a:solidFill>
                            <a:schemeClr val="tx1"/>
                          </a:solidFill>
                        </a:rPr>
                        <a:t>1% of total installed solar capacity</a:t>
                      </a:r>
                      <a:endParaRPr lang="en-US" sz="1000" b="1" dirty="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6153290"/>
                  </a:ext>
                </a:extLst>
              </a:tr>
              <a:tr h="468000">
                <a:tc>
                  <a:txBody>
                    <a:bodyPr/>
                    <a:lstStyle/>
                    <a:p>
                      <a:pPr marL="0" indent="0">
                        <a:buNone/>
                      </a:pPr>
                      <a:r>
                        <a:rPr lang="en-US" sz="1000" b="1" dirty="0"/>
                        <a:t>Average cost </a:t>
                      </a:r>
                      <a:br>
                        <a:rPr lang="en-US" sz="1000" b="1" dirty="0"/>
                      </a:br>
                      <a:r>
                        <a:rPr lang="en-US" sz="1000" b="1" dirty="0"/>
                        <a:t>(LCOE,* global)</a:t>
                      </a:r>
                    </a:p>
                  </a:txBody>
                  <a:tcPr>
                    <a:lnT w="6350" cap="flat" cmpd="sng" algn="ctr">
                      <a:solidFill>
                        <a:schemeClr val="tx1"/>
                      </a:solidFill>
                      <a:prstDash val="solid"/>
                      <a:round/>
                      <a:headEnd type="none" w="med" len="med"/>
                      <a:tailEnd type="none" w="med" len="med"/>
                    </a:lnT>
                  </a:tcPr>
                </a:tc>
                <a:tc>
                  <a:txBody>
                    <a:bodyPr/>
                    <a:lstStyle/>
                    <a:p>
                      <a:pPr marL="0" indent="0" algn="l">
                        <a:buNone/>
                      </a:pPr>
                      <a:r>
                        <a:rPr lang="en-US" sz="1000" b="1" dirty="0">
                          <a:solidFill>
                            <a:schemeClr val="tx1"/>
                          </a:solidFill>
                        </a:rPr>
                        <a:t>$0.049 per kWh</a:t>
                      </a:r>
                      <a:br>
                        <a:rPr lang="en-US" sz="1000" b="1" dirty="0">
                          <a:solidFill>
                            <a:schemeClr val="tx1"/>
                          </a:solidFill>
                        </a:rPr>
                      </a:br>
                      <a:r>
                        <a:rPr lang="en-US" sz="1000" i="1" dirty="0">
                          <a:solidFill>
                            <a:schemeClr val="tx1"/>
                          </a:solidFill>
                        </a:rPr>
                        <a:t>(Lazard LCOE v.16)</a:t>
                      </a:r>
                      <a:endParaRPr lang="en-US" sz="1000" dirty="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indent="0" algn="l">
                        <a:buNone/>
                      </a:pPr>
                      <a:r>
                        <a:rPr lang="nl-NL" sz="1000" b="1" dirty="0">
                          <a:solidFill>
                            <a:schemeClr val="tx1"/>
                          </a:solidFill>
                        </a:rPr>
                        <a:t>$0.118 per kWh</a:t>
                      </a:r>
                      <a:br>
                        <a:rPr lang="nl-NL" sz="1000" b="1" dirty="0">
                          <a:solidFill>
                            <a:schemeClr val="tx1"/>
                          </a:solidFill>
                        </a:rPr>
                      </a:br>
                      <a:r>
                        <a:rPr lang="nl-NL" sz="1000" i="1" dirty="0">
                          <a:solidFill>
                            <a:schemeClr val="tx1"/>
                          </a:solidFill>
                        </a:rPr>
                        <a:t>(2022)</a:t>
                      </a:r>
                      <a:endParaRPr lang="en-US" sz="1000" b="1" dirty="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823711332"/>
                  </a:ext>
                </a:extLst>
              </a:tr>
            </a:tbl>
          </a:graphicData>
        </a:graphic>
      </p:graphicFrame>
      <p:sp>
        <p:nvSpPr>
          <p:cNvPr id="71" name="Oval 70">
            <a:extLst>
              <a:ext uri="{FF2B5EF4-FFF2-40B4-BE49-F238E27FC236}">
                <a16:creationId xmlns:a16="http://schemas.microsoft.com/office/drawing/2014/main" id="{9E7D71AA-D13D-A8A1-A318-942DF5B658D5}"/>
              </a:ext>
            </a:extLst>
          </p:cNvPr>
          <p:cNvSpPr/>
          <p:nvPr/>
        </p:nvSpPr>
        <p:spPr bwMode="gray">
          <a:xfrm>
            <a:off x="8251191" y="1616252"/>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049DAC70-321E-530E-04D2-31200A2702B5}"/>
              </a:ext>
            </a:extLst>
          </p:cNvPr>
          <p:cNvSpPr/>
          <p:nvPr/>
        </p:nvSpPr>
        <p:spPr bwMode="gray">
          <a:xfrm>
            <a:off x="4778533" y="1621492"/>
            <a:ext cx="274320" cy="27469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 name="Pic">
            <a:extLst>
              <a:ext uri="{FF2B5EF4-FFF2-40B4-BE49-F238E27FC236}">
                <a16:creationId xmlns:a16="http://schemas.microsoft.com/office/drawing/2014/main" id="{573A0A6F-AB89-C5F2-E924-14B51B289FEE}"/>
              </a:ext>
            </a:extLst>
          </p:cNvPr>
          <p:cNvPicPr>
            <a:picLocks/>
          </p:cNvPicPr>
          <p:nvPr>
            <p:custDataLst>
              <p:tags r:id="rId3"/>
            </p:custDataLst>
          </p:nvPr>
        </p:nvPicPr>
        <p:blipFill>
          <a:blip r:embed="rId10" cstate="print">
            <a:extLst>
              <a:ext uri="{28A0092B-C50C-407E-A947-70E740481C1C}">
                <a14:useLocalDpi xmlns:a14="http://schemas.microsoft.com/office/drawing/2010/main" val="0"/>
              </a:ext>
              <a:ext uri="{6F801314-5768-4EAC-8CED-0F2297F94238}"/>
            </a:extLst>
          </a:blip>
          <a:srcRect/>
          <a:stretch>
            <a:fillRect/>
          </a:stretch>
        </p:blipFill>
        <p:spPr bwMode="auto">
          <a:xfrm>
            <a:off x="3079750" y="2328863"/>
            <a:ext cx="3529013"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pic>
        <p:nvPicPr>
          <p:cNvPr id="5" name="Pic">
            <a:extLst>
              <a:ext uri="{FF2B5EF4-FFF2-40B4-BE49-F238E27FC236}">
                <a16:creationId xmlns:a16="http://schemas.microsoft.com/office/drawing/2014/main" id="{8113C0CD-2402-2BD6-BE4C-9AD823DF91FF}"/>
              </a:ext>
            </a:extLst>
          </p:cNvPr>
          <p:cNvPicPr>
            <a:picLocks/>
          </p:cNvPicPr>
          <p:nvPr>
            <p:custDataLst>
              <p:tags r:id="rId4"/>
            </p:custDataLst>
          </p:nvPr>
        </p:nvPicPr>
        <p:blipFill>
          <a:blip r:embed="rId11" cstate="print">
            <a:extLst>
              <a:ext uri="{28A0092B-C50C-407E-A947-70E740481C1C}">
                <a14:useLocalDpi xmlns:a14="http://schemas.microsoft.com/office/drawing/2010/main" val="0"/>
              </a:ext>
              <a:ext uri="{6F801314-5768-4EAC-8CED-0F2297F94238}"/>
            </a:extLst>
          </a:blip>
          <a:srcRect/>
          <a:stretch>
            <a:fillRect/>
          </a:stretch>
        </p:blipFill>
        <p:spPr bwMode="auto">
          <a:xfrm>
            <a:off x="6608763" y="2328863"/>
            <a:ext cx="3559175"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sp>
        <p:nvSpPr>
          <p:cNvPr id="15" name="btfpNotesBox962619"/>
          <p:cNvSpPr txBox="1"/>
          <p:nvPr>
            <p:custDataLst>
              <p:tags r:id="rId5"/>
            </p:custDataLst>
          </p:nvPr>
        </p:nvSpPr>
        <p:spPr bwMode="gray">
          <a:xfrm>
            <a:off x="330200"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LCOE (levelized cost of electricity) is a way to compare the true costs of different energy sources. </a:t>
            </a:r>
          </a:p>
          <a:p>
            <a:pPr marL="0" indent="0">
              <a:spcBef>
                <a:spcPts val="0"/>
              </a:spcBef>
              <a:buNone/>
            </a:pPr>
            <a:r>
              <a:rPr lang="en-US" sz="800" dirty="0">
                <a:solidFill>
                  <a:srgbClr val="000000"/>
                </a:solidFill>
              </a:rPr>
              <a:t>Sources: </a:t>
            </a:r>
            <a:r>
              <a:rPr lang="en-US" sz="800" dirty="0">
                <a:solidFill>
                  <a:srgbClr val="000000"/>
                </a:solidFill>
                <a:hlinkClick r:id="rId12"/>
              </a:rPr>
              <a:t>International Renewable Energy Agency (IRENA)</a:t>
            </a:r>
            <a:r>
              <a:rPr lang="en-US" sz="800" dirty="0">
                <a:solidFill>
                  <a:srgbClr val="000000"/>
                </a:solidFill>
              </a:rPr>
              <a:t>; </a:t>
            </a:r>
            <a:r>
              <a:rPr lang="en-US" sz="800" dirty="0">
                <a:solidFill>
                  <a:srgbClr val="000000"/>
                </a:solidFill>
                <a:hlinkClick r:id="rId13"/>
              </a:rPr>
              <a:t>Our World in Data</a:t>
            </a:r>
            <a:r>
              <a:rPr lang="en-US" sz="800" dirty="0">
                <a:solidFill>
                  <a:srgbClr val="000000"/>
                </a:solidFill>
              </a:rPr>
              <a:t>; </a:t>
            </a:r>
            <a:r>
              <a:rPr lang="en-US" sz="800" dirty="0">
                <a:solidFill>
                  <a:srgbClr val="000000"/>
                </a:solidFill>
                <a:hlinkClick r:id="rId14"/>
              </a:rPr>
              <a:t>HelioCSP (2023)</a:t>
            </a:r>
            <a:r>
              <a:rPr lang="en-US" sz="800" dirty="0">
                <a:solidFill>
                  <a:srgbClr val="000000"/>
                </a:solidFill>
              </a:rPr>
              <a:t>; </a:t>
            </a:r>
            <a:r>
              <a:rPr lang="en-US" sz="800" dirty="0">
                <a:solidFill>
                  <a:srgbClr val="000000"/>
                </a:solidFill>
                <a:hlinkClick r:id="rId15"/>
              </a:rPr>
              <a:t>Renewable Energy World</a:t>
            </a:r>
            <a:r>
              <a:rPr lang="en-US" sz="800" dirty="0">
                <a:solidFill>
                  <a:srgbClr val="000000"/>
                </a:solidFill>
              </a:rPr>
              <a:t>; </a:t>
            </a:r>
            <a:r>
              <a:rPr lang="en-US" sz="800" dirty="0">
                <a:solidFill>
                  <a:srgbClr val="000000"/>
                </a:solidFill>
                <a:hlinkClick r:id="rId16"/>
              </a:rPr>
              <a:t>Statista</a:t>
            </a:r>
            <a:r>
              <a:rPr lang="en-US" sz="800" dirty="0">
                <a:solidFill>
                  <a:srgbClr val="000000"/>
                </a:solidFill>
              </a:rPr>
              <a:t>; </a:t>
            </a:r>
            <a:r>
              <a:rPr lang="en-US" sz="800" dirty="0">
                <a:solidFill>
                  <a:srgbClr val="000000"/>
                </a:solidFill>
                <a:hlinkClick r:id="rId17"/>
              </a:rPr>
              <a:t>US DOE, 2030 Solar Cost Targets</a:t>
            </a:r>
            <a:r>
              <a:rPr lang="en-US" sz="800" dirty="0">
                <a:solidFill>
                  <a:srgbClr val="000000"/>
                </a:solidFill>
              </a:rPr>
              <a:t> </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18"/>
              </a:rPr>
              <a:t>Gernot Wagner</a:t>
            </a:r>
            <a:r>
              <a:rPr lang="en-US" sz="800" dirty="0">
                <a:solidFill>
                  <a:srgbClr val="000000"/>
                </a:solidFill>
              </a:rPr>
              <a:t> (23 September 2024); share/adapt </a:t>
            </a:r>
            <a:r>
              <a:rPr lang="en-US" sz="800" dirty="0">
                <a:solidFill>
                  <a:srgbClr val="000000"/>
                </a:solidFill>
                <a:hlinkClick r:id="rId19"/>
              </a:rPr>
              <a:t>with attribution</a:t>
            </a:r>
            <a:r>
              <a:rPr lang="en-US" sz="800" dirty="0">
                <a:solidFill>
                  <a:srgbClr val="000000"/>
                </a:solidFill>
              </a:rPr>
              <a:t>. Contact: </a:t>
            </a:r>
            <a:r>
              <a:rPr lang="en-US" sz="800" dirty="0">
                <a:solidFill>
                  <a:srgbClr val="000000"/>
                </a:solidFill>
                <a:hlinkClick r:id="rId20"/>
              </a:rPr>
              <a:t>gwagner@columbia.edu</a:t>
            </a:r>
            <a:r>
              <a:rPr lang="en-US" sz="800" dirty="0">
                <a:solidFill>
                  <a:srgbClr val="000000"/>
                </a:solidFill>
              </a:rPr>
              <a:t> </a:t>
            </a:r>
          </a:p>
        </p:txBody>
      </p:sp>
      <p:sp>
        <p:nvSpPr>
          <p:cNvPr id="17" name="Rectangle 167"/>
          <p:cNvSpPr/>
          <p:nvPr/>
        </p:nvSpPr>
        <p:spPr bwMode="gray">
          <a:xfrm>
            <a:off x="3071283" y="1558390"/>
            <a:ext cx="3557589" cy="4315017"/>
          </a:xfrm>
          <a:prstGeom prst="rect">
            <a:avLst/>
          </a:prstGeom>
          <a:noFill/>
          <a:ln w="38100" cap="flat" cmpd="sng" algn="ctr">
            <a:solidFill>
              <a:schemeClr val="accent1"/>
            </a:solidFill>
            <a:prstDash val="dash"/>
            <a:miter lim="800000"/>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8" name="Rectangle 168"/>
          <p:cNvSpPr/>
          <p:nvPr/>
        </p:nvSpPr>
        <p:spPr bwMode="gray">
          <a:xfrm>
            <a:off x="4200201" y="5749582"/>
            <a:ext cx="1430985" cy="22086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i="1" dirty="0">
                <a:solidFill>
                  <a:schemeClr val="tx1"/>
                </a:solidFill>
              </a:rPr>
              <a:t>Main focus of this deck</a:t>
            </a:r>
            <a:endParaRPr lang="en-US" sz="1200" b="1" i="1" dirty="0">
              <a:solidFill>
                <a:schemeClr val="tx1"/>
              </a:solidFill>
            </a:endParaRPr>
          </a:p>
        </p:txBody>
      </p:sp>
    </p:spTree>
    <p:custDataLst>
      <p:tags r:id="rId1"/>
    </p:custDataLst>
    <p:extLst>
      <p:ext uri="{BB962C8B-B14F-4D97-AF65-F5344CB8AC3E}">
        <p14:creationId xmlns:p14="http://schemas.microsoft.com/office/powerpoint/2010/main" val="3704536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2B9D6DE-B0A4-3948-78E4-CD15D0CBD688}"/>
              </a:ext>
            </a:extLst>
          </p:cNvPr>
          <p:cNvGraphicFramePr>
            <a:graphicFrameLocks noChangeAspect="1"/>
          </p:cNvGraphicFramePr>
          <p:nvPr>
            <p:custDataLst>
              <p:tags r:id="rId1"/>
            </p:custDataLst>
            <p:extLst>
              <p:ext uri="{D42A27DB-BD31-4B8C-83A1-F6EECF244321}">
                <p14:modId xmlns:p14="http://schemas.microsoft.com/office/powerpoint/2010/main" val="20172129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EAE5DE7-22A6-653E-E520-2E9D1ADD94CC}"/>
              </a:ext>
            </a:extLst>
          </p:cNvPr>
          <p:cNvSpPr>
            <a:spLocks noGrp="1"/>
          </p:cNvSpPr>
          <p:nvPr>
            <p:ph type="title"/>
          </p:nvPr>
        </p:nvSpPr>
        <p:spPr/>
        <p:txBody>
          <a:bodyPr vert="horz"/>
          <a:lstStyle/>
          <a:p>
            <a:r>
              <a:rPr lang="en-US" dirty="0"/>
              <a:t>Scenarios</a:t>
            </a:r>
          </a:p>
        </p:txBody>
      </p:sp>
      <p:graphicFrame>
        <p:nvGraphicFramePr>
          <p:cNvPr id="7" name="Table 6">
            <a:extLst>
              <a:ext uri="{FF2B5EF4-FFF2-40B4-BE49-F238E27FC236}">
                <a16:creationId xmlns:a16="http://schemas.microsoft.com/office/drawing/2014/main" id="{CD21DE5F-C7E7-8B2A-F8C5-64F836660A29}"/>
              </a:ext>
            </a:extLst>
          </p:cNvPr>
          <p:cNvGraphicFramePr>
            <a:graphicFrameLocks noGrp="1"/>
          </p:cNvGraphicFramePr>
          <p:nvPr>
            <p:extLst>
              <p:ext uri="{D42A27DB-BD31-4B8C-83A1-F6EECF244321}">
                <p14:modId xmlns:p14="http://schemas.microsoft.com/office/powerpoint/2010/main" val="3183471194"/>
              </p:ext>
            </p:extLst>
          </p:nvPr>
        </p:nvGraphicFramePr>
        <p:xfrm>
          <a:off x="923925" y="1472056"/>
          <a:ext cx="10344150" cy="2720364"/>
        </p:xfrm>
        <a:graphic>
          <a:graphicData uri="http://schemas.openxmlformats.org/drawingml/2006/table">
            <a:tbl>
              <a:tblPr>
                <a:tableStyleId>{2D5ABB26-0587-4C30-8999-92F81FD0307C}</a:tableStyleId>
              </a:tblPr>
              <a:tblGrid>
                <a:gridCol w="1428750">
                  <a:extLst>
                    <a:ext uri="{9D8B030D-6E8A-4147-A177-3AD203B41FA5}">
                      <a16:colId xmlns:a16="http://schemas.microsoft.com/office/drawing/2014/main" val="622508423"/>
                    </a:ext>
                  </a:extLst>
                </a:gridCol>
                <a:gridCol w="8915400">
                  <a:extLst>
                    <a:ext uri="{9D8B030D-6E8A-4147-A177-3AD203B41FA5}">
                      <a16:colId xmlns:a16="http://schemas.microsoft.com/office/drawing/2014/main" val="3123431666"/>
                    </a:ext>
                  </a:extLst>
                </a:gridCol>
              </a:tblGrid>
              <a:tr h="2185544">
                <a:tc>
                  <a:txBody>
                    <a:bodyPr/>
                    <a:lstStyle/>
                    <a:p>
                      <a:pPr marL="0" indent="0" algn="l" fontAlgn="b">
                        <a:buNone/>
                      </a:pPr>
                      <a:r>
                        <a:rPr lang="en-US" sz="3200" b="1" u="none" strike="noStrike" dirty="0">
                          <a:solidFill>
                            <a:srgbClr val="000000"/>
                          </a:solidFill>
                          <a:effectLst/>
                        </a:rPr>
                        <a:t>ETS</a:t>
                      </a:r>
                      <a:endParaRPr lang="en-US" sz="3200" b="1" i="0" u="none" strike="noStrike" dirty="0">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dirty="0">
                          <a:solidFill>
                            <a:srgbClr val="000000"/>
                          </a:solidFill>
                          <a:effectLst/>
                        </a:rPr>
                        <a:t>The Economic Transition Scenario (ETS) reflects a world where policymakers pursue an energy transition relying only on </a:t>
                      </a:r>
                      <a:r>
                        <a:rPr lang="en-US" sz="1600" b="1" u="none" strike="noStrike" dirty="0">
                          <a:solidFill>
                            <a:srgbClr val="000000"/>
                          </a:solidFill>
                          <a:effectLst/>
                        </a:rPr>
                        <a:t>historical efficiency trends </a:t>
                      </a:r>
                      <a:r>
                        <a:rPr lang="en-US" sz="1600" b="0" u="none" strike="noStrike" dirty="0">
                          <a:solidFill>
                            <a:srgbClr val="000000"/>
                          </a:solidFill>
                          <a:effectLst/>
                        </a:rPr>
                        <a:t>and </a:t>
                      </a:r>
                      <a:r>
                        <a:rPr lang="en-US" sz="1600" b="1" u="none" strike="noStrike" dirty="0">
                          <a:solidFill>
                            <a:srgbClr val="000000"/>
                          </a:solidFill>
                          <a:effectLst/>
                        </a:rPr>
                        <a:t>economically competitive, commercially at-scale clean energy technologies</a:t>
                      </a:r>
                      <a:r>
                        <a:rPr lang="en-US" sz="1600" b="0" u="none" strike="noStrike" dirty="0">
                          <a:solidFill>
                            <a:srgbClr val="000000"/>
                          </a:solidFill>
                          <a:effectLst/>
                        </a:rPr>
                        <a:t>. </a:t>
                      </a:r>
                    </a:p>
                    <a:p>
                      <a:pPr marL="0" indent="0" algn="l" fontAlgn="b">
                        <a:buNone/>
                      </a:pPr>
                      <a:r>
                        <a:rPr lang="en-US" sz="1600" b="0" u="none" strike="noStrike" dirty="0">
                          <a:solidFill>
                            <a:srgbClr val="000000"/>
                          </a:solidFill>
                          <a:effectLst/>
                        </a:rPr>
                        <a:t>The ETS requires no further support for clean technologies beyond existing measures, although it does hinge on a level playing field that allows these solutions to access markets and compete with incumbent technologies. </a:t>
                      </a:r>
                      <a:endParaRPr lang="en-US" sz="1600" b="0" i="0" u="none" strike="noStrike" dirty="0">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2238747359"/>
                  </a:ext>
                </a:extLst>
              </a:tr>
              <a:tr h="534820">
                <a:tc>
                  <a:txBody>
                    <a:bodyPr/>
                    <a:lstStyle/>
                    <a:p>
                      <a:pPr marL="0" indent="0" algn="l" fontAlgn="b">
                        <a:buNone/>
                      </a:pPr>
                      <a:r>
                        <a:rPr lang="en-US" sz="3200" b="1" u="none" strike="noStrike" dirty="0">
                          <a:solidFill>
                            <a:srgbClr val="000000"/>
                          </a:solidFill>
                          <a:effectLst/>
                        </a:rPr>
                        <a:t>NZS</a:t>
                      </a:r>
                      <a:endParaRPr lang="en-US" sz="3200" b="1" i="0" u="none" strike="noStrike" dirty="0">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dirty="0">
                          <a:solidFill>
                            <a:srgbClr val="000000"/>
                          </a:solidFill>
                          <a:effectLst/>
                        </a:rPr>
                        <a:t>The Net Zero Scenario (NZS) reveals the sheer scale and scope of the challenge of remaining within 1.75C of global warming and achieving the goals of the Paris Agreement.</a:t>
                      </a:r>
                      <a:endParaRPr lang="en-US" sz="1600" b="0" i="0" u="none" strike="noStrike" dirty="0">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3261220796"/>
                  </a:ext>
                </a:extLst>
              </a:tr>
            </a:tbl>
          </a:graphicData>
        </a:graphic>
      </p:graphicFrame>
      <p:sp>
        <p:nvSpPr>
          <p:cNvPr id="11" name="TextBox 10">
            <a:extLst>
              <a:ext uri="{FF2B5EF4-FFF2-40B4-BE49-F238E27FC236}">
                <a16:creationId xmlns:a16="http://schemas.microsoft.com/office/drawing/2014/main" id="{EFF1D921-D7B2-428D-6EB7-8392907780AE}"/>
              </a:ext>
            </a:extLst>
          </p:cNvPr>
          <p:cNvSpPr txBox="1"/>
          <p:nvPr/>
        </p:nvSpPr>
        <p:spPr bwMode="gray">
          <a:xfrm>
            <a:off x="330200" y="6400800"/>
            <a:ext cx="7373800" cy="246221"/>
          </a:xfrm>
          <a:prstGeom prst="rect">
            <a:avLst/>
          </a:prstGeom>
          <a:noFill/>
        </p:spPr>
        <p:txBody>
          <a:bodyPr wrap="square" lIns="0" tIns="0" rIns="0" bIns="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
              </a:rPr>
              <a:t>BloombergNEF 2024 Outlook</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pPr>
            <a:r>
              <a:rPr lang="en-US" sz="800" dirty="0">
                <a:solidFill>
                  <a:srgbClr val="000000"/>
                </a:solidFill>
              </a:rPr>
              <a:t>Credit: Isabel Hoyos, Taicheng Jin, Hyae Ryung Kim </a:t>
            </a:r>
            <a:r>
              <a:rPr lang="en-US" sz="800" dirty="0"/>
              <a:t>&amp; </a:t>
            </a:r>
            <a:r>
              <a:rPr lang="en-US" sz="800" dirty="0">
                <a:solidFill>
                  <a:srgbClr val="000000"/>
                </a:solidFill>
                <a:hlinkClick r:id="rId7"/>
              </a:rPr>
              <a:t>Gernot Wagner</a:t>
            </a:r>
            <a:r>
              <a:rPr lang="en-US" sz="800" dirty="0">
                <a:solidFill>
                  <a:srgbClr val="000000"/>
                </a:solidFill>
              </a:rPr>
              <a:t> (23 September 2024); share/adapt </a:t>
            </a:r>
            <a:r>
              <a:rPr lang="en-US" sz="800" dirty="0">
                <a:solidFill>
                  <a:srgbClr val="000000"/>
                </a:solidFill>
                <a:hlinkClick r:id="rId8"/>
              </a:rPr>
              <a:t>with attribution</a:t>
            </a:r>
            <a:r>
              <a:rPr lang="en-US" sz="800" dirty="0">
                <a:solidFill>
                  <a:srgbClr val="000000"/>
                </a:solidFill>
              </a:rPr>
              <a:t>. Contact: </a:t>
            </a:r>
            <a:r>
              <a:rPr lang="en-US" sz="800" dirty="0">
                <a:solidFill>
                  <a:srgbClr val="000000"/>
                </a:solidFill>
                <a:hlinkClick r:id="rId9"/>
              </a:rPr>
              <a:t>gwagner@columbia.edu</a:t>
            </a:r>
            <a:r>
              <a:rPr lang="en-US" sz="800" dirty="0">
                <a:solidFill>
                  <a:srgbClr val="000000"/>
                </a:solidFill>
              </a:rPr>
              <a:t> </a:t>
            </a:r>
          </a:p>
        </p:txBody>
      </p:sp>
    </p:spTree>
    <p:extLst>
      <p:ext uri="{BB962C8B-B14F-4D97-AF65-F5344CB8AC3E}">
        <p14:creationId xmlns:p14="http://schemas.microsoft.com/office/powerpoint/2010/main" val="1961263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94843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Balance of System components [ref. Slide 10]</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a:solidFill>
                  <a:srgbClr val="000000"/>
                </a:solidFill>
                <a:hlinkClick r:id="rId9"/>
              </a:rPr>
              <a:t>NREL, US solar PV system cost benchmark (Q1 2023)</a:t>
            </a:r>
            <a:r>
              <a:rPr lang="en-US" sz="800" dirty="0">
                <a:solidFill>
                  <a:srgbClr val="000000"/>
                </a:solidFill>
              </a:rPr>
              <a:t>; </a:t>
            </a:r>
            <a:r>
              <a:rPr lang="en-US" sz="800" dirty="0">
                <a:solidFill>
                  <a:srgbClr val="000000"/>
                </a:solidFill>
                <a:hlinkClick r:id="rId10"/>
              </a:rPr>
              <a:t>SolarEdge</a:t>
            </a:r>
            <a:br>
              <a:rPr lang="en-US" sz="800" dirty="0">
                <a:solidFill>
                  <a:srgbClr val="000000"/>
                </a:solidFill>
              </a:rPr>
            </a:b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a:t>
            </a:r>
            <a:r>
              <a:rPr lang="en-US" sz="800" dirty="0"/>
              <a:t> </a:t>
            </a:r>
            <a:r>
              <a:rPr lang="en-US" sz="800" dirty="0">
                <a:solidFill>
                  <a:srgbClr val="000000"/>
                </a:solidFill>
                <a:hlinkClick r:id="rId11"/>
              </a:rPr>
              <a:t>Gernot Wagner</a:t>
            </a:r>
            <a:r>
              <a:rPr lang="en-US" sz="800" dirty="0">
                <a:solidFill>
                  <a:srgbClr val="000000"/>
                </a:solidFill>
              </a:rPr>
              <a:t> (23 September 2024); share/adapt </a:t>
            </a:r>
            <a:r>
              <a:rPr lang="en-US" sz="800" dirty="0">
                <a:solidFill>
                  <a:srgbClr val="000000"/>
                </a:solidFill>
                <a:hlinkClick r:id="rId12"/>
              </a:rPr>
              <a:t>with attribution</a:t>
            </a:r>
            <a:r>
              <a:rPr lang="en-US" sz="800" dirty="0">
                <a:solidFill>
                  <a:srgbClr val="000000"/>
                </a:solidFill>
              </a:rPr>
              <a:t>. Contact: </a:t>
            </a:r>
            <a:r>
              <a:rPr lang="en-US" sz="800" dirty="0">
                <a:solidFill>
                  <a:srgbClr val="000000"/>
                </a:solidFill>
                <a:hlinkClick r:id="rId13"/>
              </a:rPr>
              <a:t>gwagner@columbia.edu</a:t>
            </a:r>
            <a:r>
              <a:rPr lang="en-US" sz="800" dirty="0">
                <a:solidFill>
                  <a:srgbClr val="000000"/>
                </a:solidFill>
              </a:rPr>
              <a:t> </a:t>
            </a:r>
          </a:p>
        </p:txBody>
      </p:sp>
      <p:graphicFrame>
        <p:nvGraphicFramePr>
          <p:cNvPr id="5" name="btfpTable467589">
            <a:extLst>
              <a:ext uri="{FF2B5EF4-FFF2-40B4-BE49-F238E27FC236}">
                <a16:creationId xmlns:a16="http://schemas.microsoft.com/office/drawing/2014/main" id="{E96B618E-D3AA-9CD2-2944-FEDDE9866A22}"/>
              </a:ext>
            </a:extLst>
          </p:cNvPr>
          <p:cNvGraphicFramePr>
            <a:graphicFrameLocks noGrp="1"/>
          </p:cNvGraphicFramePr>
          <p:nvPr>
            <p:custDataLst>
              <p:tags r:id="rId4"/>
            </p:custDataLst>
            <p:extLst>
              <p:ext uri="{D42A27DB-BD31-4B8C-83A1-F6EECF244321}">
                <p14:modId xmlns:p14="http://schemas.microsoft.com/office/powerpoint/2010/main" val="914493060"/>
              </p:ext>
            </p:extLst>
          </p:nvPr>
        </p:nvGraphicFramePr>
        <p:xfrm>
          <a:off x="838200" y="1554481"/>
          <a:ext cx="10515600" cy="4547990"/>
        </p:xfrm>
        <a:graphic>
          <a:graphicData uri="http://schemas.openxmlformats.org/drawingml/2006/table">
            <a:tbl>
              <a:tblPr firstRow="1" firstCol="1">
                <a:tableStyleId>{9D7B26C5-4107-4FEC-AEDC-1716B250A1EF}</a:tableStyleId>
              </a:tblPr>
              <a:tblGrid>
                <a:gridCol w="1873188">
                  <a:extLst>
                    <a:ext uri="{9D8B030D-6E8A-4147-A177-3AD203B41FA5}">
                      <a16:colId xmlns:a16="http://schemas.microsoft.com/office/drawing/2014/main" val="547437347"/>
                    </a:ext>
                  </a:extLst>
                </a:gridCol>
                <a:gridCol w="8642412">
                  <a:extLst>
                    <a:ext uri="{9D8B030D-6E8A-4147-A177-3AD203B41FA5}">
                      <a16:colId xmlns:a16="http://schemas.microsoft.com/office/drawing/2014/main" val="2615200138"/>
                    </a:ext>
                  </a:extLst>
                </a:gridCol>
              </a:tblGrid>
              <a:tr h="405708">
                <a:tc>
                  <a:txBody>
                    <a:bodyPr/>
                    <a:lstStyle/>
                    <a:p>
                      <a:pPr marL="0" indent="0">
                        <a:spcBef>
                          <a:spcPts val="0"/>
                        </a:spcBef>
                        <a:buFontTx/>
                        <a:buNone/>
                      </a:pPr>
                      <a:r>
                        <a:rPr lang="en-US" sz="1100" dirty="0">
                          <a:solidFill>
                            <a:schemeClr val="accent1"/>
                          </a:solidFill>
                        </a:rPr>
                        <a:t>BoS component</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100" dirty="0">
                          <a:solidFill>
                            <a:schemeClr val="accent1"/>
                          </a:solidFill>
                        </a:rPr>
                        <a:t>Description</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724478">
                <a:tc>
                  <a:txBody>
                    <a:bodyPr/>
                    <a:lstStyle/>
                    <a:p>
                      <a:pPr marL="0" indent="0">
                        <a:buFontTx/>
                        <a:buNone/>
                      </a:pPr>
                      <a:r>
                        <a:rPr lang="en-US" sz="1100" dirty="0"/>
                        <a:t>Inverters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dirty="0"/>
                        <a:t>Solar panels produce</a:t>
                      </a:r>
                      <a:r>
                        <a:rPr lang="en-US" sz="1100" b="0" baseline="0" dirty="0"/>
                        <a:t> direct current (DC) while power grids are alternating current (AC). Inverters convert the DC power generated by the panels to AC, making them the most crucial component of PV systems after solar panels.</a:t>
                      </a:r>
                      <a:endParaRPr lang="en-US" sz="1100" b="0" dirty="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252612">
                <a:tc>
                  <a:txBody>
                    <a:bodyPr/>
                    <a:lstStyle/>
                    <a:p>
                      <a:pPr marL="0" indent="0">
                        <a:buFontTx/>
                        <a:buNone/>
                      </a:pPr>
                      <a:r>
                        <a:rPr lang="en-US" sz="1100" b="1" dirty="0"/>
                        <a:t>Wiring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dirty="0"/>
                        <a:t>Connects the solar panels and other electrical parts of the PV system.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81216647"/>
                  </a:ext>
                </a:extLst>
              </a:tr>
              <a:tr h="565092">
                <a:tc>
                  <a:txBody>
                    <a:bodyPr/>
                    <a:lstStyle/>
                    <a:p>
                      <a:pPr marL="0" indent="0">
                        <a:buFontTx/>
                        <a:buNone/>
                      </a:pPr>
                      <a:r>
                        <a:rPr lang="en-US" sz="1100" b="1" dirty="0"/>
                        <a:t>Switches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baseline="0" dirty="0"/>
                        <a:t>Used for safety reasons (can disconnect the panels from the grid in case of a power surge or emergency) and to direct the flow of power (e.g., either to the grid or to a battery).</a:t>
                      </a:r>
                      <a:endParaRPr lang="en-US" sz="1100" b="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22630224"/>
                  </a:ext>
                </a:extLst>
              </a:tr>
              <a:tr h="405708">
                <a:tc>
                  <a:txBody>
                    <a:bodyPr/>
                    <a:lstStyle/>
                    <a:p>
                      <a:pPr marL="0" indent="0">
                        <a:buFontTx/>
                        <a:buNone/>
                      </a:pPr>
                      <a:r>
                        <a:rPr lang="en-US" sz="1100" b="1" dirty="0"/>
                        <a:t>Junction</a:t>
                      </a:r>
                      <a:r>
                        <a:rPr lang="en-US" sz="1100" b="1" baseline="0" dirty="0"/>
                        <a:t> boxes</a:t>
                      </a:r>
                      <a:endParaRPr lang="en-US" sz="1100" b="1"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dirty="0"/>
                        <a:t>Metallic</a:t>
                      </a:r>
                      <a:r>
                        <a:rPr lang="en-US" sz="1100" b="0" baseline="0" dirty="0"/>
                        <a:t> or plastic boxes used as meeting points for electrical connections.</a:t>
                      </a:r>
                      <a:endParaRPr lang="en-US" sz="1100" b="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28070461"/>
                  </a:ext>
                </a:extLst>
              </a:tr>
              <a:tr h="405708">
                <a:tc>
                  <a:txBody>
                    <a:bodyPr/>
                    <a:lstStyle/>
                    <a:p>
                      <a:pPr marL="0" indent="0">
                        <a:buFontTx/>
                        <a:buNone/>
                      </a:pPr>
                      <a:r>
                        <a:rPr lang="en-US" sz="1100" b="1" dirty="0"/>
                        <a:t>Mounting</a:t>
                      </a:r>
                      <a:r>
                        <a:rPr lang="en-US" sz="1100" b="1" baseline="0" dirty="0"/>
                        <a:t> systems</a:t>
                      </a:r>
                      <a:endParaRPr lang="en-US" sz="1100" b="1"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dirty="0"/>
                        <a:t>Provide support for the panels and fixes them in place.</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22732584"/>
                  </a:ext>
                </a:extLst>
              </a:tr>
              <a:tr h="405708">
                <a:tc>
                  <a:txBody>
                    <a:bodyPr/>
                    <a:lstStyle/>
                    <a:p>
                      <a:pPr marL="0" indent="0">
                        <a:buFontTx/>
                        <a:buNone/>
                      </a:pPr>
                      <a:r>
                        <a:rPr lang="en-US" sz="1100" b="1" dirty="0"/>
                        <a:t>Metering systems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dirty="0"/>
                        <a:t>Measure the amount of electricity flowing through them.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84887707"/>
                  </a:ext>
                </a:extLst>
              </a:tr>
              <a:tr h="405708">
                <a:tc>
                  <a:txBody>
                    <a:bodyPr/>
                    <a:lstStyle/>
                    <a:p>
                      <a:pPr marL="0" indent="0">
                        <a:buFontTx/>
                        <a:buNone/>
                      </a:pPr>
                      <a:r>
                        <a:rPr lang="en-US" sz="1100" dirty="0"/>
                        <a:t>Batteries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dirty="0"/>
                        <a:t>Optional item</a:t>
                      </a:r>
                      <a:r>
                        <a:rPr lang="en-US" sz="1100" b="0" i="1" baseline="0" dirty="0"/>
                        <a:t>:</a:t>
                      </a:r>
                      <a:r>
                        <a:rPr lang="en-US" sz="1100" b="0" baseline="0" dirty="0"/>
                        <a:t> Store energy generated by the panels. Can provide power when the sun is not shining.</a:t>
                      </a:r>
                      <a:endParaRPr lang="en-US" sz="1100" b="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69917963"/>
                  </a:ext>
                </a:extLst>
              </a:tr>
              <a:tr h="405708">
                <a:tc>
                  <a:txBody>
                    <a:bodyPr/>
                    <a:lstStyle/>
                    <a:p>
                      <a:pPr marL="0" indent="0">
                        <a:buFontTx/>
                        <a:buNone/>
                      </a:pPr>
                      <a:r>
                        <a:rPr lang="en-US" sz="1100" b="1" dirty="0"/>
                        <a:t>Charge controllers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dirty="0"/>
                        <a:t>Optional item:</a:t>
                      </a:r>
                      <a:r>
                        <a:rPr lang="en-US" sz="1100" b="0" dirty="0"/>
                        <a:t> Devices that manage the electricity flow to and from batteries and protect them from overcharging.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73916117"/>
                  </a:ext>
                </a:extLst>
              </a:tr>
              <a:tr h="565092">
                <a:tc>
                  <a:txBody>
                    <a:bodyPr/>
                    <a:lstStyle/>
                    <a:p>
                      <a:pPr marL="0" indent="0">
                        <a:buFontTx/>
                        <a:buNone/>
                      </a:pPr>
                      <a:r>
                        <a:rPr lang="en-US" sz="1100" b="1" dirty="0"/>
                        <a:t>Sensors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dirty="0"/>
                        <a:t>Optional item</a:t>
                      </a:r>
                      <a:r>
                        <a:rPr lang="en-US" sz="1100" b="0" i="1" baseline="0" dirty="0"/>
                        <a:t>: </a:t>
                      </a:r>
                      <a:r>
                        <a:rPr lang="en-US" sz="1100" b="0" dirty="0"/>
                        <a:t>More common in utility-scale projects.</a:t>
                      </a:r>
                      <a:r>
                        <a:rPr lang="en-US" sz="1100" b="0" baseline="0" dirty="0"/>
                        <a:t> Help to keep track of environmental variables like panel temperature and solar irradiance. Used for monitoring and maintenance purposes</a:t>
                      </a:r>
                      <a:endParaRPr lang="en-US" sz="1100" b="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0837267"/>
                  </a:ext>
                </a:extLst>
              </a:tr>
            </a:tbl>
          </a:graphicData>
        </a:graphic>
      </p:graphicFrame>
    </p:spTree>
    <p:custDataLst>
      <p:tags r:id="rId1"/>
    </p:custDataLst>
    <p:extLst>
      <p:ext uri="{BB962C8B-B14F-4D97-AF65-F5344CB8AC3E}">
        <p14:creationId xmlns:p14="http://schemas.microsoft.com/office/powerpoint/2010/main" val="1744081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5444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Material components in crystalline silicon (c-Si) solar panels </a:t>
            </a:r>
            <a:br>
              <a:rPr lang="en-US" dirty="0"/>
            </a:br>
            <a:r>
              <a:rPr lang="en-US" dirty="0"/>
              <a:t>[ref. Slide 30]</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Material composition percentages are averages. Sources: </a:t>
            </a:r>
            <a:r>
              <a:rPr lang="en-US" sz="800" dirty="0">
                <a:solidFill>
                  <a:srgbClr val="000000"/>
                </a:solidFill>
                <a:hlinkClick r:id="rId9"/>
              </a:rPr>
              <a:t>IEA, Solar PV Global Supply Chains</a:t>
            </a:r>
            <a:r>
              <a:rPr lang="en-US" sz="800" dirty="0">
                <a:solidFill>
                  <a:srgbClr val="000000"/>
                </a:solidFill>
              </a:rPr>
              <a:t>; </a:t>
            </a:r>
            <a:r>
              <a:rPr lang="en-US" sz="800" dirty="0">
                <a:solidFill>
                  <a:srgbClr val="000000"/>
                </a:solidFill>
                <a:hlinkClick r:id="rId10"/>
              </a:rPr>
              <a:t>PV-Manufacturing.org</a:t>
            </a:r>
            <a:br>
              <a:rPr lang="en-US" sz="800" dirty="0">
                <a:solidFill>
                  <a:srgbClr val="000000"/>
                </a:solidFill>
              </a:rPr>
            </a:br>
            <a:r>
              <a:rPr lang="en-US" sz="800" dirty="0">
                <a:solidFill>
                  <a:srgbClr val="000000"/>
                </a:solidFill>
              </a:rPr>
              <a:t>Credit: Isabel Hoyos, Taicheng Jin, Hyae Ryung Kim, and</a:t>
            </a:r>
            <a:r>
              <a:rPr lang="en-US" sz="800" dirty="0"/>
              <a:t> </a:t>
            </a:r>
            <a:r>
              <a:rPr lang="en-US" sz="800" dirty="0">
                <a:solidFill>
                  <a:srgbClr val="000000"/>
                </a:solidFill>
                <a:hlinkClick r:id="rId11"/>
              </a:rPr>
              <a:t>Gernot Wagner</a:t>
            </a:r>
            <a:r>
              <a:rPr lang="en-US" sz="800" dirty="0">
                <a:solidFill>
                  <a:srgbClr val="000000"/>
                </a:solidFill>
              </a:rPr>
              <a:t> (23 September 2024); share/adapt </a:t>
            </a:r>
            <a:r>
              <a:rPr lang="en-US" sz="800" dirty="0">
                <a:solidFill>
                  <a:srgbClr val="000000"/>
                </a:solidFill>
                <a:hlinkClick r:id="rId12"/>
              </a:rPr>
              <a:t>with attribution</a:t>
            </a:r>
            <a:r>
              <a:rPr lang="en-US" sz="800" dirty="0">
                <a:solidFill>
                  <a:srgbClr val="000000"/>
                </a:solidFill>
              </a:rPr>
              <a:t>. Contact: </a:t>
            </a:r>
            <a:r>
              <a:rPr lang="en-US" sz="800" dirty="0">
                <a:solidFill>
                  <a:srgbClr val="000000"/>
                </a:solidFill>
                <a:hlinkClick r:id="rId13"/>
              </a:rPr>
              <a:t>gwagner@columbia.edu</a:t>
            </a:r>
            <a:r>
              <a:rPr lang="en-US" sz="800" dirty="0">
                <a:solidFill>
                  <a:srgbClr val="000000"/>
                </a:solidFill>
              </a:rPr>
              <a:t> </a:t>
            </a:r>
          </a:p>
        </p:txBody>
      </p:sp>
      <p:graphicFrame>
        <p:nvGraphicFramePr>
          <p:cNvPr id="8" name="btfpTable467589">
            <a:extLst>
              <a:ext uri="{FF2B5EF4-FFF2-40B4-BE49-F238E27FC236}">
                <a16:creationId xmlns:a16="http://schemas.microsoft.com/office/drawing/2014/main" id="{D6A79AAD-7B0E-9009-2F1E-5814059102E5}"/>
              </a:ext>
            </a:extLst>
          </p:cNvPr>
          <p:cNvGraphicFramePr>
            <a:graphicFrameLocks noGrp="1"/>
          </p:cNvGraphicFramePr>
          <p:nvPr>
            <p:custDataLst>
              <p:tags r:id="rId4"/>
            </p:custDataLst>
            <p:extLst>
              <p:ext uri="{D42A27DB-BD31-4B8C-83A1-F6EECF244321}">
                <p14:modId xmlns:p14="http://schemas.microsoft.com/office/powerpoint/2010/main" val="1212532480"/>
              </p:ext>
            </p:extLst>
          </p:nvPr>
        </p:nvGraphicFramePr>
        <p:xfrm>
          <a:off x="838200" y="1554480"/>
          <a:ext cx="10515600" cy="3951089"/>
        </p:xfrm>
        <a:graphic>
          <a:graphicData uri="http://schemas.openxmlformats.org/drawingml/2006/table">
            <a:tbl>
              <a:tblPr firstRow="1" firstCol="1">
                <a:tableStyleId>{9D7B26C5-4107-4FEC-AEDC-1716B250A1EF}</a:tableStyleId>
              </a:tblPr>
              <a:tblGrid>
                <a:gridCol w="2482746">
                  <a:extLst>
                    <a:ext uri="{9D8B030D-6E8A-4147-A177-3AD203B41FA5}">
                      <a16:colId xmlns:a16="http://schemas.microsoft.com/office/drawing/2014/main" val="547437347"/>
                    </a:ext>
                  </a:extLst>
                </a:gridCol>
                <a:gridCol w="8032854">
                  <a:extLst>
                    <a:ext uri="{9D8B030D-6E8A-4147-A177-3AD203B41FA5}">
                      <a16:colId xmlns:a16="http://schemas.microsoft.com/office/drawing/2014/main" val="2615200138"/>
                    </a:ext>
                  </a:extLst>
                </a:gridCol>
              </a:tblGrid>
              <a:tr h="217625">
                <a:tc>
                  <a:txBody>
                    <a:bodyPr/>
                    <a:lstStyle/>
                    <a:p>
                      <a:pPr marL="0" indent="0">
                        <a:spcBef>
                          <a:spcPts val="0"/>
                        </a:spcBef>
                        <a:buFontTx/>
                        <a:buNone/>
                      </a:pPr>
                      <a:r>
                        <a:rPr lang="en-US" sz="1200" dirty="0">
                          <a:solidFill>
                            <a:schemeClr val="accent1"/>
                          </a:solidFill>
                        </a:rPr>
                        <a:t>Material</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200" dirty="0">
                          <a:solidFill>
                            <a:schemeClr val="accent1"/>
                          </a:solidFill>
                        </a:rPr>
                        <a:t>Main uses</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310536">
                <a:tc>
                  <a:txBody>
                    <a:bodyPr/>
                    <a:lstStyle/>
                    <a:p>
                      <a:pPr marL="0" indent="0">
                        <a:buFontTx/>
                        <a:buNone/>
                      </a:pPr>
                      <a:r>
                        <a:rPr lang="en-US" sz="1200" dirty="0"/>
                        <a:t>Glass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Module</a:t>
                      </a:r>
                      <a:r>
                        <a:rPr lang="en-US" sz="1200" baseline="0" dirty="0"/>
                        <a:t> cover</a:t>
                      </a:r>
                      <a:endParaRPr lang="en-US" sz="1200" dirty="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517560">
                <a:tc>
                  <a:txBody>
                    <a:bodyPr/>
                    <a:lstStyle/>
                    <a:p>
                      <a:pPr marL="0" indent="0">
                        <a:buFontTx/>
                        <a:buNone/>
                      </a:pPr>
                      <a:r>
                        <a:rPr lang="en-US" sz="1200" dirty="0"/>
                        <a:t>Aluminum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Module frame</a:t>
                      </a:r>
                      <a:r>
                        <a:rPr lang="en-US" sz="1200" baseline="0" dirty="0"/>
                        <a:t>, mounting structure, connectors, back contact, inverters</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r h="517560">
                <a:tc>
                  <a:txBody>
                    <a:bodyPr/>
                    <a:lstStyle/>
                    <a:p>
                      <a:pPr marL="0" indent="0">
                        <a:buFontTx/>
                        <a:buNone/>
                      </a:pPr>
                      <a:r>
                        <a:rPr lang="en-US" sz="1200" dirty="0"/>
                        <a:t>Polymers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Back sheet</a:t>
                      </a:r>
                      <a:r>
                        <a:rPr lang="en-US" sz="1200" baseline="0" dirty="0"/>
                        <a:t> of the solar module, encapsulation of solar cells</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17560">
                <a:tc>
                  <a:txBody>
                    <a:bodyPr/>
                    <a:lstStyle/>
                    <a:p>
                      <a:pPr marL="0" indent="0">
                        <a:buFontTx/>
                        <a:buNone/>
                      </a:pPr>
                      <a:r>
                        <a:rPr lang="en-US" sz="1200" dirty="0"/>
                        <a:t>Silicon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Mono-Si or poly-Si wafers (core component of solar</a:t>
                      </a:r>
                      <a:r>
                        <a:rPr lang="en-US" sz="1200" baseline="0" dirty="0"/>
                        <a:t> cells)</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46450731"/>
                  </a:ext>
                </a:extLst>
              </a:tr>
              <a:tr h="310536">
                <a:tc>
                  <a:txBody>
                    <a:bodyPr/>
                    <a:lstStyle/>
                    <a:p>
                      <a:pPr marL="0" indent="0">
                        <a:buFontTx/>
                        <a:buNone/>
                      </a:pPr>
                      <a:r>
                        <a:rPr lang="en-US" sz="1200" dirty="0"/>
                        <a:t>Copper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Cables, wires,</a:t>
                      </a:r>
                      <a:r>
                        <a:rPr lang="en-US" sz="1200" baseline="0" dirty="0"/>
                        <a:t> ribbons, inverters</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86260267"/>
                  </a:ext>
                </a:extLst>
              </a:tr>
              <a:tr h="310536">
                <a:tc>
                  <a:txBody>
                    <a:bodyPr/>
                    <a:lstStyle/>
                    <a:p>
                      <a:pPr marL="0" indent="0">
                        <a:buFontTx/>
                        <a:buNone/>
                      </a:pPr>
                      <a:r>
                        <a:rPr lang="en-US" sz="1200" dirty="0"/>
                        <a:t>Silver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Electronic</a:t>
                      </a:r>
                      <a:r>
                        <a:rPr lang="en-US" sz="1200" baseline="0" dirty="0"/>
                        <a:t> contacts, wiring across solar cells</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04949819"/>
                  </a:ext>
                </a:extLst>
              </a:tr>
              <a:tr h="571409">
                <a:tc>
                  <a:txBody>
                    <a:bodyPr/>
                    <a:lstStyle/>
                    <a:p>
                      <a:pPr marL="0" indent="0">
                        <a:buFontTx/>
                        <a:buNone/>
                      </a:pPr>
                      <a:r>
                        <a:rPr lang="en-US" sz="1200" dirty="0"/>
                        <a:t>Antimony</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Added to glass to create solar-grade glass</a:t>
                      </a:r>
                      <a:r>
                        <a:rPr lang="en-US" sz="1200" baseline="0" dirty="0"/>
                        <a:t> (reduces long-term impact of ultraviolet radiation on the solar performance of glass), added to encapsulant </a:t>
                      </a:r>
                      <a:endParaRPr lang="en-US" sz="1200" dirty="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65483411"/>
                  </a:ext>
                </a:extLst>
              </a:tr>
              <a:tr h="310536">
                <a:tc>
                  <a:txBody>
                    <a:bodyPr/>
                    <a:lstStyle/>
                    <a:p>
                      <a:pPr marL="0" indent="0">
                        <a:buFontTx/>
                        <a:buNone/>
                      </a:pPr>
                      <a:r>
                        <a:rPr lang="en-US" sz="1200" dirty="0"/>
                        <a:t>Lead</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Soldering paste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357671711"/>
                  </a:ext>
                </a:extLst>
              </a:tr>
              <a:tr h="310536">
                <a:tc>
                  <a:txBody>
                    <a:bodyPr/>
                    <a:lstStyle/>
                    <a:p>
                      <a:pPr marL="0" indent="0">
                        <a:buFontTx/>
                        <a:buNone/>
                      </a:pPr>
                      <a:r>
                        <a:rPr lang="en-US" sz="1200" dirty="0"/>
                        <a:t>Tin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dirty="0"/>
                        <a:t>Solder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00033166"/>
                  </a:ext>
                </a:extLst>
              </a:tr>
            </a:tbl>
          </a:graphicData>
        </a:graphic>
      </p:graphicFrame>
    </p:spTree>
    <p:custDataLst>
      <p:tags r:id="rId1"/>
    </p:custDataLst>
    <p:extLst>
      <p:ext uri="{BB962C8B-B14F-4D97-AF65-F5344CB8AC3E}">
        <p14:creationId xmlns:p14="http://schemas.microsoft.com/office/powerpoint/2010/main" val="1532598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Glossary</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br>
              <a:rPr lang="en-US" sz="800" dirty="0">
                <a:solidFill>
                  <a:srgbClr val="000000"/>
                </a:solidFill>
              </a:rPr>
            </a:br>
            <a:r>
              <a:rPr lang="en-US" sz="800" dirty="0">
                <a:solidFill>
                  <a:srgbClr val="000000"/>
                </a:solidFill>
              </a:rPr>
              <a:t>Credit: Isabel Hoyos, Taicheng Jin, Hyae Ryung Kim, and</a:t>
            </a:r>
            <a:r>
              <a:rPr lang="en-US" sz="800" dirty="0"/>
              <a:t> </a:t>
            </a:r>
            <a:r>
              <a:rPr lang="en-US" sz="800" dirty="0">
                <a:solidFill>
                  <a:srgbClr val="000000"/>
                </a:solidFill>
                <a:hlinkClick r:id="rId8"/>
              </a:rPr>
              <a:t>Gernot Wagner</a:t>
            </a:r>
            <a:r>
              <a:rPr lang="en-US" sz="800" dirty="0">
                <a:solidFill>
                  <a:srgbClr val="000000"/>
                </a:solidFill>
              </a:rPr>
              <a:t> (23 September 2024); share/adapt </a:t>
            </a:r>
            <a:r>
              <a:rPr lang="en-US" sz="800" dirty="0">
                <a:solidFill>
                  <a:srgbClr val="000000"/>
                </a:solidFill>
                <a:hlinkClick r:id="rId9"/>
              </a:rPr>
              <a:t>with attribution</a:t>
            </a:r>
            <a:r>
              <a:rPr lang="en-US" sz="800" dirty="0">
                <a:solidFill>
                  <a:srgbClr val="000000"/>
                </a:solidFill>
              </a:rPr>
              <a:t>. Contact: </a:t>
            </a:r>
            <a:r>
              <a:rPr lang="en-US" sz="800" dirty="0">
                <a:solidFill>
                  <a:srgbClr val="000000"/>
                </a:solidFill>
                <a:hlinkClick r:id="rId10"/>
              </a:rPr>
              <a:t>gwagner@columbia.edu</a:t>
            </a:r>
            <a:r>
              <a:rPr lang="en-US" sz="800" dirty="0">
                <a:solidFill>
                  <a:srgbClr val="000000"/>
                </a:solidFill>
              </a:rPr>
              <a:t> </a:t>
            </a:r>
          </a:p>
        </p:txBody>
      </p:sp>
      <p:graphicFrame>
        <p:nvGraphicFramePr>
          <p:cNvPr id="4" name="Table 3">
            <a:extLst>
              <a:ext uri="{FF2B5EF4-FFF2-40B4-BE49-F238E27FC236}">
                <a16:creationId xmlns:a16="http://schemas.microsoft.com/office/drawing/2014/main" id="{CF237EAF-0C94-570A-5477-E261043D3494}"/>
              </a:ext>
            </a:extLst>
          </p:cNvPr>
          <p:cNvGraphicFramePr>
            <a:graphicFrameLocks noGrp="1"/>
          </p:cNvGraphicFramePr>
          <p:nvPr>
            <p:extLst>
              <p:ext uri="{D42A27DB-BD31-4B8C-83A1-F6EECF244321}">
                <p14:modId xmlns:p14="http://schemas.microsoft.com/office/powerpoint/2010/main" val="443223851"/>
              </p:ext>
            </p:extLst>
          </p:nvPr>
        </p:nvGraphicFramePr>
        <p:xfrm>
          <a:off x="565013" y="1208023"/>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dirty="0">
                          <a:solidFill>
                            <a:srgbClr val="000000"/>
                          </a:solidFill>
                          <a:effectLst/>
                          <a:latin typeface="Arial" panose="020B0604020202020204" pitchFamily="34" charset="0"/>
                        </a:rPr>
                        <a:t>AD/CVD</a:t>
                      </a:r>
                    </a:p>
                    <a:p>
                      <a:pPr marL="0" indent="0" algn="l" rtl="0" fontAlgn="t">
                        <a:buNone/>
                      </a:pPr>
                      <a:r>
                        <a:rPr lang="en-US" sz="1200" b="1" i="0" u="none" strike="noStrike" dirty="0">
                          <a:solidFill>
                            <a:srgbClr val="000000"/>
                          </a:solidFill>
                          <a:effectLst/>
                          <a:latin typeface="Arial" panose="020B0604020202020204" pitchFamily="34" charset="0"/>
                        </a:rPr>
                        <a:t>APAC</a:t>
                      </a:r>
                    </a:p>
                    <a:p>
                      <a:pPr marL="0" indent="0" algn="l" rtl="0" fontAlgn="t">
                        <a:buNone/>
                      </a:pPr>
                      <a:r>
                        <a:rPr lang="en-US" sz="1200" b="1" i="0" u="none" strike="noStrike" dirty="0">
                          <a:solidFill>
                            <a:srgbClr val="000000"/>
                          </a:solidFill>
                          <a:effectLst/>
                          <a:latin typeface="Arial" panose="020B0604020202020204" pitchFamily="34" charset="0"/>
                        </a:rPr>
                        <a:t>ASEAN</a:t>
                      </a:r>
                    </a:p>
                    <a:p>
                      <a:pPr marL="0" indent="0" algn="l" rtl="0" fontAlgn="t">
                        <a:buNone/>
                      </a:pPr>
                      <a:r>
                        <a:rPr lang="en-US" sz="1200" b="1" i="0" u="none" strike="noStrike" dirty="0">
                          <a:solidFill>
                            <a:srgbClr val="000000"/>
                          </a:solidFill>
                          <a:effectLst/>
                          <a:latin typeface="Arial" panose="020B0604020202020204" pitchFamily="34" charset="0"/>
                        </a:rPr>
                        <a:t>BIPV</a:t>
                      </a:r>
                    </a:p>
                    <a:p>
                      <a:pPr marL="0" indent="0" algn="l" rtl="0" fontAlgn="t">
                        <a:buNone/>
                      </a:pPr>
                      <a:r>
                        <a:rPr lang="en-US" sz="1200" b="1" i="0" u="none" strike="noStrike" dirty="0">
                          <a:solidFill>
                            <a:srgbClr val="000000"/>
                          </a:solidFill>
                          <a:effectLst/>
                          <a:latin typeface="Arial" panose="020B0604020202020204" pitchFamily="34" charset="0"/>
                        </a:rPr>
                        <a:t>BoS</a:t>
                      </a:r>
                    </a:p>
                    <a:p>
                      <a:pPr marL="0" indent="0" algn="l" rtl="0" fontAlgn="t">
                        <a:buNone/>
                      </a:pPr>
                      <a:r>
                        <a:rPr lang="en-US" sz="1200" b="1" i="0" u="none" strike="noStrike" dirty="0">
                          <a:solidFill>
                            <a:srgbClr val="000000"/>
                          </a:solidFill>
                          <a:effectLst/>
                          <a:latin typeface="Arial" panose="020B0604020202020204" pitchFamily="34" charset="0"/>
                        </a:rPr>
                        <a:t>BSF</a:t>
                      </a:r>
                    </a:p>
                    <a:p>
                      <a:pPr marL="0" indent="0" algn="l" rtl="0" fontAlgn="t">
                        <a:buNone/>
                      </a:pPr>
                      <a:r>
                        <a:rPr lang="en-US" sz="1200" b="1" i="0" u="none" strike="noStrike" dirty="0">
                          <a:solidFill>
                            <a:srgbClr val="000000"/>
                          </a:solidFill>
                          <a:effectLst/>
                          <a:latin typeface="Arial" panose="020B0604020202020204" pitchFamily="34" charset="0"/>
                        </a:rPr>
                        <a:t>c-Si</a:t>
                      </a:r>
                    </a:p>
                    <a:p>
                      <a:pPr marL="0" indent="0" algn="l" rtl="0" fontAlgn="t">
                        <a:buNone/>
                      </a:pPr>
                      <a:r>
                        <a:rPr lang="en-US" sz="1200" b="1" i="0" u="none" strike="noStrike" dirty="0">
                          <a:solidFill>
                            <a:srgbClr val="000000"/>
                          </a:solidFill>
                          <a:effectLst/>
                          <a:latin typeface="Arial" panose="020B0604020202020204" pitchFamily="34" charset="0"/>
                        </a:rPr>
                        <a:t>C&amp;I</a:t>
                      </a:r>
                    </a:p>
                    <a:p>
                      <a:pPr marL="0" indent="0" algn="l" rtl="0" fontAlgn="t">
                        <a:buNone/>
                      </a:pPr>
                      <a:r>
                        <a:rPr lang="en-US" sz="1200" b="1" i="0" u="none" strike="noStrike" dirty="0">
                          <a:solidFill>
                            <a:srgbClr val="000000"/>
                          </a:solidFill>
                          <a:effectLst/>
                          <a:latin typeface="Arial" panose="020B0604020202020204" pitchFamily="34" charset="0"/>
                        </a:rPr>
                        <a:t>CAGR</a:t>
                      </a:r>
                    </a:p>
                    <a:p>
                      <a:pPr marL="0" indent="0" algn="l" rtl="0" fontAlgn="t">
                        <a:buNone/>
                      </a:pPr>
                      <a:r>
                        <a:rPr lang="en-US" sz="1200" b="1" i="0" u="none" strike="noStrike" dirty="0">
                          <a:solidFill>
                            <a:srgbClr val="000000"/>
                          </a:solidFill>
                          <a:effectLst/>
                          <a:latin typeface="Arial" panose="020B0604020202020204" pitchFamily="34" charset="0"/>
                        </a:rPr>
                        <a:t>CapEx</a:t>
                      </a:r>
                    </a:p>
                    <a:p>
                      <a:pPr marL="0" indent="0" algn="l" rtl="0" fontAlgn="t">
                        <a:buNone/>
                      </a:pPr>
                      <a:r>
                        <a:rPr lang="en-US" sz="1200" b="1" i="0" u="none" strike="noStrike" dirty="0">
                          <a:solidFill>
                            <a:srgbClr val="000000"/>
                          </a:solidFill>
                          <a:effectLst/>
                          <a:latin typeface="Arial" panose="020B0604020202020204" pitchFamily="34" charset="0"/>
                        </a:rPr>
                        <a:t>CCS</a:t>
                      </a:r>
                    </a:p>
                    <a:p>
                      <a:pPr marL="0" indent="0" algn="l" rtl="0" fontAlgn="t">
                        <a:buNone/>
                      </a:pPr>
                      <a:r>
                        <a:rPr lang="en-US" sz="1200" b="1" i="0" u="none" strike="noStrike" dirty="0">
                          <a:solidFill>
                            <a:srgbClr val="000000"/>
                          </a:solidFill>
                          <a:effectLst/>
                          <a:latin typeface="Arial" panose="020B0604020202020204" pitchFamily="34" charset="0"/>
                        </a:rPr>
                        <a:t>CO</a:t>
                      </a:r>
                      <a:r>
                        <a:rPr lang="en-US" sz="1200" b="1" i="0" u="none" strike="noStrike" baseline="-25000" dirty="0">
                          <a:solidFill>
                            <a:srgbClr val="000000"/>
                          </a:solidFill>
                          <a:effectLst/>
                          <a:latin typeface="Arial" panose="020B0604020202020204" pitchFamily="34" charset="0"/>
                        </a:rPr>
                        <a:t>2</a:t>
                      </a:r>
                    </a:p>
                    <a:p>
                      <a:pPr marL="0" indent="0" algn="l" rtl="0" fontAlgn="t">
                        <a:buNone/>
                      </a:pPr>
                      <a:r>
                        <a:rPr lang="en-US" sz="1200" b="1" i="0" u="none" strike="noStrike" dirty="0">
                          <a:solidFill>
                            <a:srgbClr val="000000"/>
                          </a:solidFill>
                          <a:effectLst/>
                          <a:latin typeface="Arial" panose="020B0604020202020204" pitchFamily="34" charset="0"/>
                        </a:rPr>
                        <a:t>CPV</a:t>
                      </a:r>
                    </a:p>
                    <a:p>
                      <a:pPr marL="0" indent="0" algn="l" rtl="0" fontAlgn="t">
                        <a:buNone/>
                      </a:pPr>
                      <a:r>
                        <a:rPr lang="en-US" sz="1200" b="1" i="0" u="none" strike="noStrike" dirty="0">
                          <a:solidFill>
                            <a:srgbClr val="000000"/>
                          </a:solidFill>
                          <a:effectLst/>
                          <a:latin typeface="Arial" panose="020B0604020202020204" pitchFamily="34" charset="0"/>
                        </a:rPr>
                        <a:t>CSP</a:t>
                      </a:r>
                    </a:p>
                    <a:p>
                      <a:pPr marL="0" indent="0" algn="l" rtl="0" fontAlgn="t">
                        <a:buNone/>
                      </a:pPr>
                      <a:r>
                        <a:rPr lang="en-US" sz="1200" b="1" i="0" u="none" strike="noStrike" dirty="0">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dirty="0">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dirty="0">
                          <a:solidFill>
                            <a:srgbClr val="000000"/>
                          </a:solidFill>
                          <a:effectLst/>
                          <a:latin typeface="Arial" panose="020B0604020202020204" pitchFamily="34" charset="0"/>
                        </a:rPr>
                        <a:t>Asia Pacific</a:t>
                      </a:r>
                    </a:p>
                    <a:p>
                      <a:pPr marL="0" indent="0" algn="l" rtl="0" fontAlgn="t">
                        <a:buNone/>
                      </a:pPr>
                      <a:r>
                        <a:rPr lang="en-US" sz="1200" b="0" i="0" u="none" strike="noStrike" dirty="0">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dirty="0">
                          <a:solidFill>
                            <a:srgbClr val="000000"/>
                          </a:solidFill>
                          <a:effectLst/>
                          <a:latin typeface="Arial" panose="020B0604020202020204" pitchFamily="34" charset="0"/>
                        </a:rPr>
                        <a:t>Building integrated PV</a:t>
                      </a:r>
                    </a:p>
                    <a:p>
                      <a:pPr marL="0" indent="0" algn="l" rtl="0" fontAlgn="t">
                        <a:buNone/>
                      </a:pPr>
                      <a:r>
                        <a:rPr lang="en-US" sz="1200" b="0" i="0" u="none" strike="noStrike" dirty="0">
                          <a:solidFill>
                            <a:srgbClr val="000000"/>
                          </a:solidFill>
                          <a:effectLst/>
                          <a:latin typeface="Arial" panose="020B0604020202020204" pitchFamily="34" charset="0"/>
                        </a:rPr>
                        <a:t>Balance of System</a:t>
                      </a:r>
                    </a:p>
                    <a:p>
                      <a:pPr marL="0" indent="0" algn="l" rtl="0" fontAlgn="t">
                        <a:buNone/>
                      </a:pPr>
                      <a:r>
                        <a:rPr lang="en-US" sz="1200" b="0" i="0" u="none" strike="noStrike" dirty="0">
                          <a:solidFill>
                            <a:srgbClr val="000000"/>
                          </a:solidFill>
                          <a:effectLst/>
                          <a:latin typeface="Arial" panose="020B0604020202020204" pitchFamily="34" charset="0"/>
                        </a:rPr>
                        <a:t>Back Surface Field</a:t>
                      </a:r>
                    </a:p>
                    <a:p>
                      <a:pPr marL="0" indent="0" algn="l" rtl="0" fontAlgn="t">
                        <a:buNone/>
                      </a:pPr>
                      <a:r>
                        <a:rPr lang="en-US" sz="1200" b="0" i="0" u="none" strike="noStrike" dirty="0">
                          <a:solidFill>
                            <a:srgbClr val="000000"/>
                          </a:solidFill>
                          <a:effectLst/>
                          <a:latin typeface="Arial" panose="020B0604020202020204" pitchFamily="34" charset="0"/>
                        </a:rPr>
                        <a:t>Crystalline silicon</a:t>
                      </a:r>
                    </a:p>
                    <a:p>
                      <a:pPr marL="0" indent="0" algn="l" rtl="0" fontAlgn="t">
                        <a:buNone/>
                      </a:pPr>
                      <a:r>
                        <a:rPr lang="en-US" sz="1200" b="0" i="0" u="none" strike="noStrike" dirty="0">
                          <a:solidFill>
                            <a:srgbClr val="000000"/>
                          </a:solidFill>
                          <a:effectLst/>
                          <a:latin typeface="Arial" panose="020B0604020202020204" pitchFamily="34" charset="0"/>
                        </a:rPr>
                        <a:t>Commercial &amp; industrial</a:t>
                      </a:r>
                    </a:p>
                    <a:p>
                      <a:pPr marL="0" indent="0" algn="l" rtl="0" fontAlgn="t">
                        <a:buNone/>
                      </a:pPr>
                      <a:r>
                        <a:rPr lang="en-US" sz="1200" b="0" i="0" u="none" strike="noStrike" dirty="0">
                          <a:solidFill>
                            <a:srgbClr val="000000"/>
                          </a:solidFill>
                          <a:effectLst/>
                          <a:latin typeface="Arial" panose="020B0604020202020204" pitchFamily="34" charset="0"/>
                        </a:rPr>
                        <a:t>Compound annual growth rate</a:t>
                      </a:r>
                    </a:p>
                    <a:p>
                      <a:pPr marL="0" indent="0" algn="l" rtl="0" fontAlgn="t">
                        <a:buNone/>
                      </a:pPr>
                      <a:r>
                        <a:rPr lang="en-US" sz="1200" b="0" i="0" u="none" strike="noStrike" dirty="0">
                          <a:solidFill>
                            <a:srgbClr val="000000"/>
                          </a:solidFill>
                          <a:effectLst/>
                          <a:latin typeface="Arial" panose="020B0604020202020204" pitchFamily="34" charset="0"/>
                        </a:rPr>
                        <a:t>Capital expenditures</a:t>
                      </a:r>
                    </a:p>
                    <a:p>
                      <a:pPr marL="0" indent="0" algn="l" rtl="0" fontAlgn="t">
                        <a:buNone/>
                      </a:pPr>
                      <a:r>
                        <a:rPr lang="en-US" sz="1200" b="0" i="0" u="none" strike="noStrike" dirty="0">
                          <a:solidFill>
                            <a:srgbClr val="000000"/>
                          </a:solidFill>
                          <a:effectLst/>
                          <a:latin typeface="Arial" panose="020B0604020202020204" pitchFamily="34" charset="0"/>
                        </a:rPr>
                        <a:t>Carbon capture and storage</a:t>
                      </a:r>
                    </a:p>
                    <a:p>
                      <a:pPr marL="0" indent="0" algn="l" rtl="0" fontAlgn="t">
                        <a:buNone/>
                      </a:pPr>
                      <a:r>
                        <a:rPr lang="en-US" sz="1200" b="0" i="0" u="none" strike="noStrike" dirty="0">
                          <a:solidFill>
                            <a:srgbClr val="000000"/>
                          </a:solidFill>
                          <a:effectLst/>
                          <a:latin typeface="Arial" panose="020B0604020202020204" pitchFamily="34" charset="0"/>
                        </a:rPr>
                        <a:t>Carbon dioxide</a:t>
                      </a:r>
                    </a:p>
                    <a:p>
                      <a:pPr marL="0" indent="0" algn="l" rtl="0" fontAlgn="t">
                        <a:buNone/>
                      </a:pPr>
                      <a:r>
                        <a:rPr lang="en-US" sz="1200" b="0" i="0" u="none" strike="noStrike" dirty="0">
                          <a:solidFill>
                            <a:srgbClr val="000000"/>
                          </a:solidFill>
                          <a:effectLst/>
                          <a:latin typeface="Arial" panose="020B0604020202020204" pitchFamily="34" charset="0"/>
                        </a:rPr>
                        <a:t>Concentrator PV</a:t>
                      </a:r>
                    </a:p>
                    <a:p>
                      <a:pPr marL="0" indent="0" algn="l" rtl="0" fontAlgn="t">
                        <a:buNone/>
                      </a:pPr>
                      <a:r>
                        <a:rPr lang="en-US" sz="1200" b="0" i="0" u="none" strike="noStrike" dirty="0">
                          <a:solidFill>
                            <a:srgbClr val="000000"/>
                          </a:solidFill>
                          <a:effectLst/>
                          <a:latin typeface="Arial" panose="020B0604020202020204" pitchFamily="34" charset="0"/>
                        </a:rPr>
                        <a:t>Concentrated solar power</a:t>
                      </a:r>
                    </a:p>
                    <a:p>
                      <a:pPr marL="0" indent="0" algn="l" rtl="0" fontAlgn="t">
                        <a:buNone/>
                      </a:pPr>
                      <a:r>
                        <a:rPr lang="en-US" sz="1200" b="0" i="0" u="none" strike="noStrike" dirty="0">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E72851B7-9F51-6D80-C2CA-56B48B931B26}"/>
              </a:ext>
            </a:extLst>
          </p:cNvPr>
          <p:cNvGraphicFramePr>
            <a:graphicFrameLocks noGrp="1"/>
          </p:cNvGraphicFramePr>
          <p:nvPr>
            <p:extLst>
              <p:ext uri="{D42A27DB-BD31-4B8C-83A1-F6EECF244321}">
                <p14:modId xmlns:p14="http://schemas.microsoft.com/office/powerpoint/2010/main" val="1348069540"/>
              </p:ext>
            </p:extLst>
          </p:nvPr>
        </p:nvGraphicFramePr>
        <p:xfrm>
          <a:off x="4257227" y="1208023"/>
          <a:ext cx="3912358" cy="4881973"/>
        </p:xfrm>
        <a:graphic>
          <a:graphicData uri="http://schemas.openxmlformats.org/drawingml/2006/table">
            <a:tbl>
              <a:tblPr firstRow="1" bandRow="1"/>
              <a:tblGrid>
                <a:gridCol w="733567">
                  <a:extLst>
                    <a:ext uri="{9D8B030D-6E8A-4147-A177-3AD203B41FA5}">
                      <a16:colId xmlns:a16="http://schemas.microsoft.com/office/drawing/2014/main" val="20000"/>
                    </a:ext>
                  </a:extLst>
                </a:gridCol>
                <a:gridCol w="3178791">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dirty="0">
                          <a:solidFill>
                            <a:srgbClr val="000000"/>
                          </a:solidFill>
                          <a:effectLst/>
                          <a:latin typeface="Arial" panose="020B0604020202020204" pitchFamily="34" charset="0"/>
                        </a:rPr>
                        <a:t>EPC</a:t>
                      </a:r>
                    </a:p>
                    <a:p>
                      <a:pPr marL="0" indent="0" algn="l" rtl="0" fontAlgn="t">
                        <a:buNone/>
                      </a:pPr>
                      <a:r>
                        <a:rPr lang="en-US" sz="1200" b="1" i="0" u="none" strike="noStrike" dirty="0">
                          <a:solidFill>
                            <a:srgbClr val="000000"/>
                          </a:solidFill>
                          <a:effectLst/>
                          <a:latin typeface="Arial" panose="020B0604020202020204" pitchFamily="34" charset="0"/>
                        </a:rPr>
                        <a:t>ESP</a:t>
                      </a:r>
                    </a:p>
                    <a:p>
                      <a:pPr marL="0" indent="0" algn="l" rtl="0" fontAlgn="t">
                        <a:buNone/>
                      </a:pPr>
                      <a:r>
                        <a:rPr lang="en-US" sz="1200" b="1" i="0" u="none" strike="noStrike" dirty="0">
                          <a:solidFill>
                            <a:srgbClr val="000000"/>
                          </a:solidFill>
                          <a:effectLst/>
                          <a:latin typeface="Arial" panose="020B0604020202020204" pitchFamily="34" charset="0"/>
                        </a:rPr>
                        <a:t>EVA</a:t>
                      </a:r>
                    </a:p>
                    <a:p>
                      <a:pPr marL="0" indent="0" algn="l" rtl="0" fontAlgn="t">
                        <a:buNone/>
                      </a:pPr>
                      <a:r>
                        <a:rPr lang="en-US" sz="1200" b="1" i="0" u="none" strike="noStrike" dirty="0">
                          <a:solidFill>
                            <a:srgbClr val="000000"/>
                          </a:solidFill>
                          <a:effectLst/>
                          <a:latin typeface="Arial" panose="020B0604020202020204" pitchFamily="34" charset="0"/>
                        </a:rPr>
                        <a:t>FiT</a:t>
                      </a:r>
                    </a:p>
                    <a:p>
                      <a:pPr marL="0" indent="0" algn="l" rtl="0" fontAlgn="t">
                        <a:buNone/>
                      </a:pPr>
                      <a:r>
                        <a:rPr lang="en-US" sz="1200" b="1" i="0" u="none" strike="noStrike" dirty="0">
                          <a:solidFill>
                            <a:srgbClr val="000000"/>
                          </a:solidFill>
                          <a:effectLst/>
                          <a:latin typeface="Arial" panose="020B0604020202020204" pitchFamily="34" charset="0"/>
                        </a:rPr>
                        <a:t>FBR</a:t>
                      </a:r>
                    </a:p>
                    <a:p>
                      <a:pPr marL="0" indent="0" algn="l" rtl="0" fontAlgn="t">
                        <a:buNone/>
                      </a:pPr>
                      <a:r>
                        <a:rPr lang="en-US" sz="1200" b="1" i="0" u="none" strike="noStrike" dirty="0">
                          <a:solidFill>
                            <a:srgbClr val="000000"/>
                          </a:solidFill>
                          <a:effectLst/>
                          <a:latin typeface="Arial" panose="020B0604020202020204" pitchFamily="34" charset="0"/>
                        </a:rPr>
                        <a:t>FPV</a:t>
                      </a:r>
                    </a:p>
                    <a:p>
                      <a:pPr marL="0" indent="0" algn="l" rtl="0" fontAlgn="t">
                        <a:buNone/>
                      </a:pPr>
                      <a:r>
                        <a:rPr lang="en-US" sz="1200" b="1" i="0" u="none" strike="noStrike" dirty="0">
                          <a:solidFill>
                            <a:srgbClr val="000000"/>
                          </a:solidFill>
                          <a:effectLst/>
                          <a:latin typeface="Arial" panose="020B0604020202020204" pitchFamily="34" charset="0"/>
                        </a:rPr>
                        <a:t>HJT</a:t>
                      </a:r>
                    </a:p>
                    <a:p>
                      <a:pPr marL="0" indent="0" algn="l" rtl="0" fontAlgn="t">
                        <a:buNone/>
                      </a:pPr>
                      <a:r>
                        <a:rPr lang="en-US" sz="1200" b="1" i="0" u="none" strike="noStrike" dirty="0">
                          <a:solidFill>
                            <a:srgbClr val="000000"/>
                          </a:solidFill>
                          <a:effectLst/>
                          <a:latin typeface="Arial" panose="020B0604020202020204" pitchFamily="34" charset="0"/>
                        </a:rPr>
                        <a:t>IRA</a:t>
                      </a:r>
                    </a:p>
                    <a:p>
                      <a:pPr marL="0" indent="0" algn="l" rtl="0" fontAlgn="t">
                        <a:buNone/>
                      </a:pPr>
                      <a:r>
                        <a:rPr lang="en-US" sz="1200" b="1" i="0" u="none" strike="noStrike" dirty="0">
                          <a:solidFill>
                            <a:srgbClr val="000000"/>
                          </a:solidFill>
                          <a:effectLst/>
                          <a:latin typeface="Arial" panose="020B0604020202020204" pitchFamily="34" charset="0"/>
                        </a:rPr>
                        <a:t>IRR</a:t>
                      </a:r>
                    </a:p>
                    <a:p>
                      <a:pPr marL="0" indent="0" algn="l" rtl="0" fontAlgn="t">
                        <a:buNone/>
                      </a:pPr>
                      <a:r>
                        <a:rPr lang="en-US" sz="1200" b="1" i="0" u="none" strike="noStrike" dirty="0">
                          <a:solidFill>
                            <a:srgbClr val="000000"/>
                          </a:solidFill>
                          <a:effectLst/>
                          <a:latin typeface="Arial" panose="020B0604020202020204" pitchFamily="34" charset="0"/>
                        </a:rPr>
                        <a:t>ITC</a:t>
                      </a:r>
                    </a:p>
                    <a:p>
                      <a:pPr marL="0" indent="0" algn="l" rtl="0" fontAlgn="t">
                        <a:buNone/>
                      </a:pPr>
                      <a:r>
                        <a:rPr lang="en-US" sz="1200" b="1" i="0" u="none" strike="noStrike" dirty="0">
                          <a:solidFill>
                            <a:srgbClr val="000000"/>
                          </a:solidFill>
                          <a:effectLst/>
                          <a:latin typeface="Arial" panose="020B0604020202020204" pitchFamily="34" charset="0"/>
                        </a:rPr>
                        <a:t>LID</a:t>
                      </a:r>
                    </a:p>
                    <a:p>
                      <a:pPr marL="0" indent="0" algn="l" rtl="0" fontAlgn="t">
                        <a:buNone/>
                      </a:pPr>
                      <a:r>
                        <a:rPr lang="en-US" sz="1200" b="1" i="0" u="none" strike="noStrike" dirty="0">
                          <a:solidFill>
                            <a:srgbClr val="000000"/>
                          </a:solidFill>
                          <a:effectLst/>
                          <a:latin typeface="Arial" panose="020B0604020202020204" pitchFamily="34" charset="0"/>
                        </a:rPr>
                        <a:t>MOIC</a:t>
                      </a:r>
                    </a:p>
                    <a:p>
                      <a:pPr marL="0" indent="0" algn="l" rtl="0" fontAlgn="t">
                        <a:buNone/>
                      </a:pPr>
                      <a:r>
                        <a:rPr lang="en-US" sz="1200" b="1" i="0" u="none" strike="noStrike" dirty="0">
                          <a:solidFill>
                            <a:srgbClr val="000000"/>
                          </a:solidFill>
                          <a:effectLst/>
                          <a:latin typeface="Arial" panose="020B0604020202020204" pitchFamily="34" charset="0"/>
                        </a:rPr>
                        <a:t>mono-Si</a:t>
                      </a:r>
                    </a:p>
                    <a:p>
                      <a:pPr marL="0" indent="0" algn="l" rtl="0" fontAlgn="t">
                        <a:buNone/>
                      </a:pPr>
                      <a:r>
                        <a:rPr lang="en-US" sz="1200" b="1" i="0" u="none" strike="noStrike" dirty="0">
                          <a:solidFill>
                            <a:srgbClr val="000000"/>
                          </a:solidFill>
                          <a:effectLst/>
                          <a:latin typeface="Arial" panose="020B0604020202020204" pitchFamily="34" charset="0"/>
                        </a:rPr>
                        <a:t>NPV</a:t>
                      </a:r>
                    </a:p>
                    <a:p>
                      <a:pPr marL="0" indent="0" algn="l" rtl="0" fontAlgn="t">
                        <a:buNone/>
                      </a:pPr>
                      <a:r>
                        <a:rPr lang="en-US" sz="1200" b="1" i="0" u="none" strike="noStrike" dirty="0">
                          <a:solidFill>
                            <a:srgbClr val="000000"/>
                          </a:solidFill>
                          <a:effectLst/>
                          <a:latin typeface="Arial" panose="020B0604020202020204" pitchFamily="34" charset="0"/>
                        </a:rPr>
                        <a:t>OpEx</a:t>
                      </a:r>
                    </a:p>
                  </a:txBody>
                  <a:tcPr marL="5173" marR="5173" marT="5173" marB="0">
                    <a:lnL>
                      <a:noFill/>
                    </a:lnL>
                    <a:lnR>
                      <a:noFill/>
                    </a:lnR>
                    <a:lnT>
                      <a:noFill/>
                    </a:lnT>
                    <a:lnB>
                      <a:noFill/>
                    </a:lnB>
                  </a:tcPr>
                </a:tc>
                <a:tc>
                  <a:txBody>
                    <a:bodyPr/>
                    <a:lstStyle/>
                    <a:p>
                      <a:pPr marL="0" indent="0" algn="l" rtl="0" fontAlgn="t">
                        <a:buNone/>
                      </a:pPr>
                      <a:r>
                        <a:rPr lang="en-US" sz="1200" b="0" i="0" u="none" strike="noStrike" dirty="0">
                          <a:solidFill>
                            <a:srgbClr val="000000"/>
                          </a:solidFill>
                          <a:effectLst/>
                          <a:latin typeface="Arial" panose="020B0604020202020204" pitchFamily="34" charset="0"/>
                        </a:rPr>
                        <a:t>Engineering, procurement, and construction</a:t>
                      </a:r>
                    </a:p>
                    <a:p>
                      <a:pPr marL="0" indent="0" algn="l" rtl="0" fontAlgn="t">
                        <a:buNone/>
                      </a:pPr>
                      <a:r>
                        <a:rPr lang="en-US" sz="1200" b="0" i="0" u="none" strike="noStrike" dirty="0">
                          <a:solidFill>
                            <a:srgbClr val="000000"/>
                          </a:solidFill>
                          <a:effectLst/>
                          <a:latin typeface="Arial" panose="020B0604020202020204" pitchFamily="34" charset="0"/>
                        </a:rPr>
                        <a:t>Energy service provider </a:t>
                      </a:r>
                    </a:p>
                    <a:p>
                      <a:pPr marL="0" indent="0" algn="l" rtl="0" fontAlgn="t">
                        <a:buNone/>
                      </a:pPr>
                      <a:r>
                        <a:rPr lang="en-US" sz="1200" b="0" i="0" u="none" strike="noStrike" dirty="0">
                          <a:solidFill>
                            <a:srgbClr val="000000"/>
                          </a:solidFill>
                          <a:effectLst/>
                          <a:latin typeface="Arial" panose="020B0604020202020204" pitchFamily="34" charset="0"/>
                        </a:rPr>
                        <a:t>Ethylene vinyl acetate</a:t>
                      </a:r>
                    </a:p>
                    <a:p>
                      <a:pPr marL="0" indent="0" algn="l" rtl="0" fontAlgn="t">
                        <a:buNone/>
                      </a:pPr>
                      <a:r>
                        <a:rPr lang="en-US" sz="1200" b="0" i="0" u="none" strike="noStrike" dirty="0">
                          <a:solidFill>
                            <a:srgbClr val="000000"/>
                          </a:solidFill>
                          <a:effectLst/>
                          <a:latin typeface="Arial" panose="020B0604020202020204" pitchFamily="34" charset="0"/>
                        </a:rPr>
                        <a:t>Feed-in tariff </a:t>
                      </a:r>
                    </a:p>
                    <a:p>
                      <a:pPr marL="0" indent="0" algn="l" rtl="0" fontAlgn="t">
                        <a:buNone/>
                      </a:pPr>
                      <a:r>
                        <a:rPr lang="en-US" sz="1200" b="0" i="0" u="none" strike="noStrike" dirty="0">
                          <a:solidFill>
                            <a:srgbClr val="000000"/>
                          </a:solidFill>
                          <a:effectLst/>
                          <a:latin typeface="Arial" panose="020B0604020202020204" pitchFamily="34" charset="0"/>
                        </a:rPr>
                        <a:t>Fluidized bed reactor</a:t>
                      </a:r>
                    </a:p>
                    <a:p>
                      <a:pPr marL="0" indent="0" algn="l" rtl="0" fontAlgn="t">
                        <a:buNone/>
                      </a:pPr>
                      <a:r>
                        <a:rPr lang="en-US" sz="1200" b="0" i="0" u="none" strike="noStrike" dirty="0">
                          <a:solidFill>
                            <a:srgbClr val="000000"/>
                          </a:solidFill>
                          <a:effectLst/>
                          <a:latin typeface="Arial" panose="020B0604020202020204" pitchFamily="34" charset="0"/>
                        </a:rPr>
                        <a:t>Floating PV</a:t>
                      </a:r>
                    </a:p>
                    <a:p>
                      <a:pPr marL="0" indent="0" algn="l" rtl="0" fontAlgn="t">
                        <a:buNone/>
                      </a:pPr>
                      <a:r>
                        <a:rPr lang="en-US" sz="1200" b="0" i="0" u="none" strike="noStrike" dirty="0">
                          <a:solidFill>
                            <a:srgbClr val="000000"/>
                          </a:solidFill>
                          <a:effectLst/>
                          <a:latin typeface="Arial" panose="020B0604020202020204" pitchFamily="34" charset="0"/>
                        </a:rPr>
                        <a:t>Silicon heterojunction cells </a:t>
                      </a:r>
                    </a:p>
                    <a:p>
                      <a:pPr marL="0" indent="0" algn="l" rtl="0" fontAlgn="t">
                        <a:buNone/>
                      </a:pPr>
                      <a:r>
                        <a:rPr lang="en-US" sz="1200" b="0" i="0" u="none" strike="noStrike" dirty="0">
                          <a:solidFill>
                            <a:srgbClr val="000000"/>
                          </a:solidFill>
                          <a:effectLst/>
                          <a:latin typeface="Arial" panose="020B0604020202020204" pitchFamily="34" charset="0"/>
                        </a:rPr>
                        <a:t>Inflation Reduction Act</a:t>
                      </a:r>
                    </a:p>
                    <a:p>
                      <a:pPr marL="0" indent="0" algn="l" rtl="0" fontAlgn="t">
                        <a:buNone/>
                      </a:pPr>
                      <a:r>
                        <a:rPr lang="en-US" sz="1200" b="0" i="0" u="none" strike="noStrike" dirty="0">
                          <a:solidFill>
                            <a:srgbClr val="000000"/>
                          </a:solidFill>
                          <a:effectLst/>
                          <a:latin typeface="Arial" panose="020B0604020202020204" pitchFamily="34" charset="0"/>
                        </a:rPr>
                        <a:t>Internal rate of returns</a:t>
                      </a:r>
                    </a:p>
                    <a:p>
                      <a:pPr marL="0" indent="0" algn="l" rtl="0" fontAlgn="t">
                        <a:buNone/>
                      </a:pPr>
                      <a:r>
                        <a:rPr lang="en-US" sz="1200" b="0" i="0" u="none" strike="noStrike" dirty="0">
                          <a:solidFill>
                            <a:srgbClr val="000000"/>
                          </a:solidFill>
                          <a:effectLst/>
                          <a:latin typeface="Arial" panose="020B0604020202020204" pitchFamily="34" charset="0"/>
                        </a:rPr>
                        <a:t>Investment tax credit </a:t>
                      </a:r>
                    </a:p>
                    <a:p>
                      <a:pPr marL="0" indent="0" algn="l" rtl="0" fontAlgn="t">
                        <a:buNone/>
                      </a:pPr>
                      <a:r>
                        <a:rPr lang="en-US" sz="1200" b="0" i="0" u="none" strike="noStrike" dirty="0">
                          <a:solidFill>
                            <a:srgbClr val="000000"/>
                          </a:solidFill>
                          <a:effectLst/>
                          <a:latin typeface="Arial" panose="020B0604020202020204" pitchFamily="34" charset="0"/>
                        </a:rPr>
                        <a:t>Light-induced degradation </a:t>
                      </a:r>
                    </a:p>
                    <a:p>
                      <a:pPr marL="0" indent="0" algn="l" rtl="0" fontAlgn="t">
                        <a:buNone/>
                      </a:pPr>
                      <a:r>
                        <a:rPr lang="en-US" sz="1200" b="0" i="0" u="none" strike="noStrike" dirty="0">
                          <a:solidFill>
                            <a:srgbClr val="000000"/>
                          </a:solidFill>
                          <a:effectLst/>
                          <a:latin typeface="Arial" panose="020B0604020202020204" pitchFamily="34" charset="0"/>
                        </a:rPr>
                        <a:t>Multiple on invested capital</a:t>
                      </a:r>
                    </a:p>
                    <a:p>
                      <a:pPr marL="0" indent="0" algn="l" rtl="0" fontAlgn="t">
                        <a:buNone/>
                      </a:pPr>
                      <a:r>
                        <a:rPr lang="en-US" sz="1200" b="0" i="0" u="none" strike="noStrike" dirty="0">
                          <a:solidFill>
                            <a:srgbClr val="000000"/>
                          </a:solidFill>
                          <a:effectLst/>
                          <a:latin typeface="Arial" panose="020B0604020202020204" pitchFamily="34" charset="0"/>
                        </a:rPr>
                        <a:t>Monocrystalline silicon </a:t>
                      </a:r>
                    </a:p>
                    <a:p>
                      <a:pPr marL="0" indent="0" algn="l" rtl="0" fontAlgn="t">
                        <a:buNone/>
                      </a:pPr>
                      <a:r>
                        <a:rPr lang="en-US" sz="1200" b="0" i="0" u="none" strike="noStrike" dirty="0">
                          <a:solidFill>
                            <a:srgbClr val="000000"/>
                          </a:solidFill>
                          <a:effectLst/>
                          <a:latin typeface="Arial" panose="020B0604020202020204" pitchFamily="34" charset="0"/>
                        </a:rPr>
                        <a:t>Net present value</a:t>
                      </a:r>
                    </a:p>
                    <a:p>
                      <a:pPr marL="0" indent="0" algn="l" rtl="0" fontAlgn="t">
                        <a:buNone/>
                      </a:pPr>
                      <a:r>
                        <a:rPr lang="en-US" sz="1200" b="0" i="0" u="none" strike="noStrike" dirty="0">
                          <a:solidFill>
                            <a:srgbClr val="000000"/>
                          </a:solidFill>
                          <a:effectLst/>
                          <a:latin typeface="Arial" panose="020B0604020202020204" pitchFamily="34" charset="0"/>
                        </a:rPr>
                        <a:t>Operating expenses</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F14C8EA5-2D87-B354-9E8D-4AED73A4B01D}"/>
              </a:ext>
            </a:extLst>
          </p:cNvPr>
          <p:cNvGraphicFramePr>
            <a:graphicFrameLocks noGrp="1"/>
          </p:cNvGraphicFramePr>
          <p:nvPr>
            <p:extLst>
              <p:ext uri="{D42A27DB-BD31-4B8C-83A1-F6EECF244321}">
                <p14:modId xmlns:p14="http://schemas.microsoft.com/office/powerpoint/2010/main" val="3234097558"/>
              </p:ext>
            </p:extLst>
          </p:nvPr>
        </p:nvGraphicFramePr>
        <p:xfrm>
          <a:off x="487363" y="10462364"/>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dirty="0">
                          <a:solidFill>
                            <a:srgbClr val="000000"/>
                          </a:solidFill>
                          <a:effectLst/>
                          <a:latin typeface="Arial" panose="020B0604020202020204" pitchFamily="34" charset="0"/>
                        </a:rPr>
                        <a:t>AD/CVD</a:t>
                      </a:r>
                    </a:p>
                    <a:p>
                      <a:pPr marL="0" indent="0" algn="l" rtl="0" fontAlgn="t">
                        <a:buNone/>
                      </a:pPr>
                      <a:r>
                        <a:rPr lang="en-US" sz="1200" b="1" i="0" u="none" strike="noStrike" dirty="0">
                          <a:solidFill>
                            <a:srgbClr val="000000"/>
                          </a:solidFill>
                          <a:effectLst/>
                          <a:latin typeface="Arial" panose="020B0604020202020204" pitchFamily="34" charset="0"/>
                        </a:rPr>
                        <a:t>APAC</a:t>
                      </a:r>
                    </a:p>
                    <a:p>
                      <a:pPr marL="0" indent="0" algn="l" rtl="0" fontAlgn="t">
                        <a:buNone/>
                      </a:pPr>
                      <a:r>
                        <a:rPr lang="en-US" sz="1200" b="1" i="0" u="none" strike="noStrike" dirty="0">
                          <a:solidFill>
                            <a:srgbClr val="000000"/>
                          </a:solidFill>
                          <a:effectLst/>
                          <a:latin typeface="Arial" panose="020B0604020202020204" pitchFamily="34" charset="0"/>
                        </a:rPr>
                        <a:t>ASEAN</a:t>
                      </a:r>
                    </a:p>
                    <a:p>
                      <a:pPr marL="0" indent="0" algn="l" rtl="0" fontAlgn="t">
                        <a:buNone/>
                      </a:pPr>
                      <a:r>
                        <a:rPr lang="en-US" sz="1200" b="1" i="0" u="none" strike="noStrike" dirty="0">
                          <a:solidFill>
                            <a:srgbClr val="000000"/>
                          </a:solidFill>
                          <a:effectLst/>
                          <a:latin typeface="Arial" panose="020B0604020202020204" pitchFamily="34" charset="0"/>
                        </a:rPr>
                        <a:t>BIPV</a:t>
                      </a:r>
                    </a:p>
                    <a:p>
                      <a:pPr marL="0" indent="0" algn="l" rtl="0" fontAlgn="t">
                        <a:buNone/>
                      </a:pPr>
                      <a:r>
                        <a:rPr lang="en-US" sz="1200" b="1" i="0" u="none" strike="noStrike" dirty="0">
                          <a:solidFill>
                            <a:srgbClr val="000000"/>
                          </a:solidFill>
                          <a:effectLst/>
                          <a:latin typeface="Arial" panose="020B0604020202020204" pitchFamily="34" charset="0"/>
                        </a:rPr>
                        <a:t>BoS</a:t>
                      </a:r>
                    </a:p>
                    <a:p>
                      <a:pPr marL="0" indent="0" algn="l" rtl="0" fontAlgn="t">
                        <a:buNone/>
                      </a:pPr>
                      <a:r>
                        <a:rPr lang="en-US" sz="1200" b="1" i="0" u="none" strike="noStrike" dirty="0">
                          <a:solidFill>
                            <a:srgbClr val="000000"/>
                          </a:solidFill>
                          <a:effectLst/>
                          <a:latin typeface="Arial" panose="020B0604020202020204" pitchFamily="34" charset="0"/>
                        </a:rPr>
                        <a:t>BSF</a:t>
                      </a:r>
                    </a:p>
                    <a:p>
                      <a:pPr marL="0" indent="0" algn="l" rtl="0" fontAlgn="t">
                        <a:buNone/>
                      </a:pPr>
                      <a:r>
                        <a:rPr lang="en-US" sz="1200" b="1" i="0" u="none" strike="noStrike" dirty="0">
                          <a:solidFill>
                            <a:srgbClr val="000000"/>
                          </a:solidFill>
                          <a:effectLst/>
                          <a:latin typeface="Arial" panose="020B0604020202020204" pitchFamily="34" charset="0"/>
                        </a:rPr>
                        <a:t>c-Si</a:t>
                      </a:r>
                    </a:p>
                    <a:p>
                      <a:pPr marL="0" indent="0" algn="l" rtl="0" fontAlgn="t">
                        <a:buNone/>
                      </a:pPr>
                      <a:r>
                        <a:rPr lang="en-US" sz="1200" b="1" i="0" u="none" strike="noStrike" dirty="0">
                          <a:solidFill>
                            <a:srgbClr val="000000"/>
                          </a:solidFill>
                          <a:effectLst/>
                          <a:latin typeface="Arial" panose="020B0604020202020204" pitchFamily="34" charset="0"/>
                        </a:rPr>
                        <a:t>C&amp;I</a:t>
                      </a:r>
                    </a:p>
                    <a:p>
                      <a:pPr marL="0" indent="0" algn="l" rtl="0" fontAlgn="t">
                        <a:buNone/>
                      </a:pPr>
                      <a:r>
                        <a:rPr lang="en-US" sz="1200" b="1" i="0" u="none" strike="noStrike" dirty="0">
                          <a:solidFill>
                            <a:srgbClr val="000000"/>
                          </a:solidFill>
                          <a:effectLst/>
                          <a:latin typeface="Arial" panose="020B0604020202020204" pitchFamily="34" charset="0"/>
                        </a:rPr>
                        <a:t>CAGR</a:t>
                      </a:r>
                    </a:p>
                    <a:p>
                      <a:pPr marL="0" indent="0" algn="l" rtl="0" fontAlgn="t">
                        <a:buNone/>
                      </a:pPr>
                      <a:r>
                        <a:rPr lang="en-US" sz="1200" b="1" i="0" u="none" strike="noStrike" dirty="0">
                          <a:solidFill>
                            <a:srgbClr val="000000"/>
                          </a:solidFill>
                          <a:effectLst/>
                          <a:latin typeface="Arial" panose="020B0604020202020204" pitchFamily="34" charset="0"/>
                        </a:rPr>
                        <a:t>CAPEX</a:t>
                      </a:r>
                    </a:p>
                    <a:p>
                      <a:pPr marL="0" indent="0" algn="l" rtl="0" fontAlgn="t">
                        <a:buNone/>
                      </a:pPr>
                      <a:r>
                        <a:rPr lang="en-US" sz="1200" b="1" i="0" u="none" strike="noStrike" dirty="0">
                          <a:solidFill>
                            <a:srgbClr val="000000"/>
                          </a:solidFill>
                          <a:effectLst/>
                          <a:latin typeface="Arial" panose="020B0604020202020204" pitchFamily="34" charset="0"/>
                        </a:rPr>
                        <a:t>CCS</a:t>
                      </a:r>
                    </a:p>
                    <a:p>
                      <a:pPr marL="0" indent="0" algn="l" rtl="0" fontAlgn="t">
                        <a:buNone/>
                      </a:pPr>
                      <a:r>
                        <a:rPr lang="en-US" sz="1200" b="1" i="0" u="none" strike="noStrike" dirty="0">
                          <a:solidFill>
                            <a:srgbClr val="000000"/>
                          </a:solidFill>
                          <a:effectLst/>
                          <a:latin typeface="Arial" panose="020B0604020202020204" pitchFamily="34" charset="0"/>
                        </a:rPr>
                        <a:t>CO2</a:t>
                      </a:r>
                    </a:p>
                    <a:p>
                      <a:pPr marL="0" indent="0" algn="l" rtl="0" fontAlgn="t">
                        <a:buNone/>
                      </a:pPr>
                      <a:r>
                        <a:rPr lang="en-US" sz="1200" b="1" i="0" u="none" strike="noStrike" dirty="0">
                          <a:solidFill>
                            <a:srgbClr val="000000"/>
                          </a:solidFill>
                          <a:effectLst/>
                          <a:latin typeface="Arial" panose="020B0604020202020204" pitchFamily="34" charset="0"/>
                        </a:rPr>
                        <a:t>CPV</a:t>
                      </a:r>
                    </a:p>
                    <a:p>
                      <a:pPr marL="0" indent="0" algn="l" rtl="0" fontAlgn="t">
                        <a:buNone/>
                      </a:pPr>
                      <a:r>
                        <a:rPr lang="en-US" sz="1200" b="1" i="0" u="none" strike="noStrike" dirty="0">
                          <a:solidFill>
                            <a:srgbClr val="000000"/>
                          </a:solidFill>
                          <a:effectLst/>
                          <a:latin typeface="Arial" panose="020B0604020202020204" pitchFamily="34" charset="0"/>
                        </a:rPr>
                        <a:t>CSP</a:t>
                      </a:r>
                    </a:p>
                    <a:p>
                      <a:pPr marL="0" indent="0" algn="l" rtl="0" fontAlgn="t">
                        <a:buNone/>
                      </a:pPr>
                      <a:r>
                        <a:rPr lang="en-US" sz="1200" b="1" i="0" u="none" strike="noStrike" dirty="0">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dirty="0">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dirty="0">
                          <a:solidFill>
                            <a:srgbClr val="000000"/>
                          </a:solidFill>
                          <a:effectLst/>
                          <a:latin typeface="Arial" panose="020B0604020202020204" pitchFamily="34" charset="0"/>
                        </a:rPr>
                        <a:t>Asia Pacific</a:t>
                      </a:r>
                    </a:p>
                    <a:p>
                      <a:pPr marL="0" indent="0" algn="l" rtl="0" fontAlgn="t">
                        <a:buNone/>
                      </a:pPr>
                      <a:r>
                        <a:rPr lang="en-US" sz="1200" b="0" i="0" u="none" strike="noStrike" dirty="0">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dirty="0">
                          <a:solidFill>
                            <a:srgbClr val="000000"/>
                          </a:solidFill>
                          <a:effectLst/>
                          <a:latin typeface="Arial" panose="020B0604020202020204" pitchFamily="34" charset="0"/>
                        </a:rPr>
                        <a:t>Building integrated PV</a:t>
                      </a:r>
                    </a:p>
                    <a:p>
                      <a:pPr marL="0" indent="0" algn="l" rtl="0" fontAlgn="t">
                        <a:buNone/>
                      </a:pPr>
                      <a:r>
                        <a:rPr lang="en-US" sz="1200" b="0" i="0" u="none" strike="noStrike" dirty="0">
                          <a:solidFill>
                            <a:srgbClr val="000000"/>
                          </a:solidFill>
                          <a:effectLst/>
                          <a:latin typeface="Arial" panose="020B0604020202020204" pitchFamily="34" charset="0"/>
                        </a:rPr>
                        <a:t>Balance of System</a:t>
                      </a:r>
                    </a:p>
                    <a:p>
                      <a:pPr marL="0" indent="0" algn="l" rtl="0" fontAlgn="t">
                        <a:buNone/>
                      </a:pPr>
                      <a:r>
                        <a:rPr lang="en-US" sz="1200" b="0" i="0" u="none" strike="noStrike" dirty="0">
                          <a:solidFill>
                            <a:srgbClr val="000000"/>
                          </a:solidFill>
                          <a:effectLst/>
                          <a:latin typeface="Arial" panose="020B0604020202020204" pitchFamily="34" charset="0"/>
                        </a:rPr>
                        <a:t>Back Surface Field</a:t>
                      </a:r>
                    </a:p>
                    <a:p>
                      <a:pPr marL="0" indent="0" algn="l" rtl="0" fontAlgn="t">
                        <a:buNone/>
                      </a:pPr>
                      <a:r>
                        <a:rPr lang="en-US" sz="1200" b="0" i="0" u="none" strike="noStrike" dirty="0">
                          <a:solidFill>
                            <a:srgbClr val="000000"/>
                          </a:solidFill>
                          <a:effectLst/>
                          <a:latin typeface="Arial" panose="020B0604020202020204" pitchFamily="34" charset="0"/>
                        </a:rPr>
                        <a:t>Crystal silicon</a:t>
                      </a:r>
                    </a:p>
                    <a:p>
                      <a:pPr marL="0" indent="0" algn="l" rtl="0" fontAlgn="t">
                        <a:buNone/>
                      </a:pPr>
                      <a:r>
                        <a:rPr lang="en-US" sz="1200" b="0" i="0" u="none" strike="noStrike" dirty="0">
                          <a:solidFill>
                            <a:srgbClr val="000000"/>
                          </a:solidFill>
                          <a:effectLst/>
                          <a:latin typeface="Arial" panose="020B0604020202020204" pitchFamily="34" charset="0"/>
                        </a:rPr>
                        <a:t>Commercial &amp; industrial</a:t>
                      </a:r>
                    </a:p>
                    <a:p>
                      <a:pPr marL="0" indent="0" algn="l" rtl="0" fontAlgn="t">
                        <a:buNone/>
                      </a:pPr>
                      <a:r>
                        <a:rPr lang="en-US" sz="1200" b="0" i="0" u="none" strike="noStrike" dirty="0">
                          <a:solidFill>
                            <a:srgbClr val="000000"/>
                          </a:solidFill>
                          <a:effectLst/>
                          <a:latin typeface="Arial" panose="020B0604020202020204" pitchFamily="34" charset="0"/>
                        </a:rPr>
                        <a:t>Compound annual growth rate</a:t>
                      </a:r>
                    </a:p>
                    <a:p>
                      <a:pPr marL="0" indent="0" algn="l" rtl="0" fontAlgn="t">
                        <a:buNone/>
                      </a:pPr>
                      <a:r>
                        <a:rPr lang="en-US" sz="1200" b="0" i="0" u="none" strike="noStrike" dirty="0">
                          <a:solidFill>
                            <a:srgbClr val="000000"/>
                          </a:solidFill>
                          <a:effectLst/>
                          <a:latin typeface="Arial" panose="020B0604020202020204" pitchFamily="34" charset="0"/>
                        </a:rPr>
                        <a:t>Capital expenditures</a:t>
                      </a:r>
                    </a:p>
                    <a:p>
                      <a:pPr marL="0" indent="0" algn="l" rtl="0" fontAlgn="t">
                        <a:buNone/>
                      </a:pPr>
                      <a:r>
                        <a:rPr lang="en-US" sz="1200" b="0" i="0" u="none" strike="noStrike" dirty="0">
                          <a:solidFill>
                            <a:srgbClr val="000000"/>
                          </a:solidFill>
                          <a:effectLst/>
                          <a:latin typeface="Arial" panose="020B0604020202020204" pitchFamily="34" charset="0"/>
                        </a:rPr>
                        <a:t>Carbon capture and storage</a:t>
                      </a:r>
                    </a:p>
                    <a:p>
                      <a:pPr marL="0" indent="0" algn="l" rtl="0" fontAlgn="t">
                        <a:buNone/>
                      </a:pPr>
                      <a:r>
                        <a:rPr lang="en-US" sz="1200" b="0" i="0" u="none" strike="noStrike" dirty="0">
                          <a:solidFill>
                            <a:srgbClr val="000000"/>
                          </a:solidFill>
                          <a:effectLst/>
                          <a:latin typeface="Arial" panose="020B0604020202020204" pitchFamily="34" charset="0"/>
                        </a:rPr>
                        <a:t>Carbon dioxide</a:t>
                      </a:r>
                    </a:p>
                    <a:p>
                      <a:pPr marL="0" indent="0" algn="l" rtl="0" fontAlgn="t">
                        <a:buNone/>
                      </a:pPr>
                      <a:r>
                        <a:rPr lang="en-US" sz="1200" b="0" i="0" u="none" strike="noStrike" dirty="0">
                          <a:solidFill>
                            <a:srgbClr val="000000"/>
                          </a:solidFill>
                          <a:effectLst/>
                          <a:latin typeface="Arial" panose="020B0604020202020204" pitchFamily="34" charset="0"/>
                        </a:rPr>
                        <a:t>Concentrator PV</a:t>
                      </a:r>
                    </a:p>
                    <a:p>
                      <a:pPr marL="0" indent="0" algn="l" rtl="0" fontAlgn="t">
                        <a:buNone/>
                      </a:pPr>
                      <a:r>
                        <a:rPr lang="en-US" sz="1200" b="0" i="0" u="none" strike="noStrike" dirty="0">
                          <a:solidFill>
                            <a:srgbClr val="000000"/>
                          </a:solidFill>
                          <a:effectLst/>
                          <a:latin typeface="Arial" panose="020B0604020202020204" pitchFamily="34" charset="0"/>
                        </a:rPr>
                        <a:t>Concentrated solar power</a:t>
                      </a:r>
                    </a:p>
                    <a:p>
                      <a:pPr marL="0" indent="0" algn="l" rtl="0" fontAlgn="t">
                        <a:buNone/>
                      </a:pPr>
                      <a:r>
                        <a:rPr lang="en-US" sz="1200" b="0" i="0" u="none" strike="noStrike" dirty="0">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F119C1ED-8CAD-5A59-6DE2-AD19E21495AE}"/>
              </a:ext>
            </a:extLst>
          </p:cNvPr>
          <p:cNvGraphicFramePr>
            <a:graphicFrameLocks noGrp="1"/>
          </p:cNvGraphicFramePr>
          <p:nvPr>
            <p:extLst>
              <p:ext uri="{D42A27DB-BD31-4B8C-83A1-F6EECF244321}">
                <p14:modId xmlns:p14="http://schemas.microsoft.com/office/powerpoint/2010/main" val="616384697"/>
              </p:ext>
            </p:extLst>
          </p:nvPr>
        </p:nvGraphicFramePr>
        <p:xfrm>
          <a:off x="8260867" y="1208023"/>
          <a:ext cx="3783496" cy="5217253"/>
        </p:xfrm>
        <a:graphic>
          <a:graphicData uri="http://schemas.openxmlformats.org/drawingml/2006/table">
            <a:tbl>
              <a:tblPr firstRow="1" bandRow="1"/>
              <a:tblGrid>
                <a:gridCol w="709406">
                  <a:extLst>
                    <a:ext uri="{9D8B030D-6E8A-4147-A177-3AD203B41FA5}">
                      <a16:colId xmlns:a16="http://schemas.microsoft.com/office/drawing/2014/main" val="20000"/>
                    </a:ext>
                  </a:extLst>
                </a:gridCol>
                <a:gridCol w="3074090">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dirty="0">
                          <a:solidFill>
                            <a:srgbClr val="000000"/>
                          </a:solidFill>
                          <a:effectLst/>
                          <a:latin typeface="Arial" panose="020B0604020202020204" pitchFamily="34" charset="0"/>
                        </a:rPr>
                        <a:t>O&amp;M</a:t>
                      </a:r>
                    </a:p>
                    <a:p>
                      <a:pPr marL="0" indent="0" algn="l" rtl="0" fontAlgn="t">
                        <a:buNone/>
                      </a:pPr>
                      <a:r>
                        <a:rPr lang="en-US" sz="1200" b="1" i="0" u="none" strike="noStrike" dirty="0">
                          <a:solidFill>
                            <a:srgbClr val="000000"/>
                          </a:solidFill>
                          <a:effectLst/>
                          <a:latin typeface="Arial" panose="020B0604020202020204" pitchFamily="34" charset="0"/>
                        </a:rPr>
                        <a:t>PAYG</a:t>
                      </a:r>
                    </a:p>
                    <a:p>
                      <a:pPr marL="0" indent="0" algn="l" rtl="0" fontAlgn="t">
                        <a:buNone/>
                      </a:pPr>
                      <a:r>
                        <a:rPr lang="en-US" sz="1200" b="1" i="0" u="none" strike="noStrike" dirty="0">
                          <a:solidFill>
                            <a:srgbClr val="000000"/>
                          </a:solidFill>
                          <a:effectLst/>
                          <a:latin typeface="Arial" panose="020B0604020202020204" pitchFamily="34" charset="0"/>
                        </a:rPr>
                        <a:t>PERC</a:t>
                      </a:r>
                    </a:p>
                    <a:p>
                      <a:pPr marL="0" indent="0" algn="l" rtl="0" fontAlgn="t">
                        <a:buNone/>
                      </a:pPr>
                      <a:r>
                        <a:rPr lang="en-US" sz="1200" b="1" i="0" u="none" strike="noStrike" dirty="0">
                          <a:solidFill>
                            <a:srgbClr val="000000"/>
                          </a:solidFill>
                          <a:effectLst/>
                          <a:latin typeface="Arial" panose="020B0604020202020204" pitchFamily="34" charset="0"/>
                        </a:rPr>
                        <a:t>Poly-Si</a:t>
                      </a:r>
                    </a:p>
                    <a:p>
                      <a:pPr marL="0" indent="0" algn="l" rtl="0" fontAlgn="t">
                        <a:buNone/>
                      </a:pPr>
                      <a:r>
                        <a:rPr lang="en-US" sz="1200" b="1" i="0" u="none" strike="noStrike" dirty="0">
                          <a:solidFill>
                            <a:srgbClr val="000000"/>
                          </a:solidFill>
                          <a:effectLst/>
                          <a:latin typeface="Arial" panose="020B0604020202020204" pitchFamily="34" charset="0"/>
                        </a:rPr>
                        <a:t>PPA</a:t>
                      </a:r>
                    </a:p>
                    <a:p>
                      <a:pPr marL="0" indent="0" algn="l" rtl="0" fontAlgn="t">
                        <a:buNone/>
                      </a:pPr>
                      <a:r>
                        <a:rPr lang="en-US" sz="1200" b="1" i="0" u="none" strike="noStrike" dirty="0">
                          <a:solidFill>
                            <a:srgbClr val="000000"/>
                          </a:solidFill>
                          <a:effectLst/>
                          <a:latin typeface="Arial" panose="020B0604020202020204" pitchFamily="34" charset="0"/>
                        </a:rPr>
                        <a:t>PTC</a:t>
                      </a:r>
                    </a:p>
                    <a:p>
                      <a:pPr marL="0" indent="0" algn="l" rtl="0" fontAlgn="t">
                        <a:buNone/>
                      </a:pPr>
                      <a:r>
                        <a:rPr lang="en-US" sz="1200" b="1" i="0" u="none" strike="noStrike" dirty="0">
                          <a:solidFill>
                            <a:srgbClr val="000000"/>
                          </a:solidFill>
                          <a:effectLst/>
                          <a:latin typeface="Arial" panose="020B0604020202020204" pitchFamily="34" charset="0"/>
                        </a:rPr>
                        <a:t>PV</a:t>
                      </a:r>
                    </a:p>
                    <a:p>
                      <a:pPr marL="0" indent="0" algn="l" rtl="0" fontAlgn="t">
                        <a:buNone/>
                      </a:pPr>
                      <a:r>
                        <a:rPr lang="en-US" sz="1200" b="1" i="0" u="none" strike="noStrike" dirty="0">
                          <a:solidFill>
                            <a:srgbClr val="000000"/>
                          </a:solidFill>
                          <a:effectLst/>
                          <a:latin typeface="Arial" panose="020B0604020202020204" pitchFamily="34" charset="0"/>
                        </a:rPr>
                        <a:t>REC</a:t>
                      </a:r>
                    </a:p>
                    <a:p>
                      <a:pPr marL="0" indent="0" algn="l" rtl="0" fontAlgn="t">
                        <a:buNone/>
                      </a:pPr>
                      <a:r>
                        <a:rPr lang="en-US" sz="1200" b="1" i="0" u="none" strike="noStrike" dirty="0">
                          <a:solidFill>
                            <a:srgbClr val="000000"/>
                          </a:solidFill>
                          <a:effectLst/>
                          <a:latin typeface="Arial" panose="020B0604020202020204" pitchFamily="34" charset="0"/>
                        </a:rPr>
                        <a:t>R&amp;D</a:t>
                      </a:r>
                    </a:p>
                    <a:p>
                      <a:pPr marL="0" indent="0" algn="l" rtl="0" fontAlgn="t">
                        <a:buNone/>
                      </a:pPr>
                      <a:r>
                        <a:rPr lang="en-US" sz="1200" b="1" i="0" u="none" strike="noStrike" dirty="0">
                          <a:solidFill>
                            <a:srgbClr val="000000"/>
                          </a:solidFill>
                          <a:effectLst/>
                          <a:latin typeface="Arial" panose="020B0604020202020204" pitchFamily="34" charset="0"/>
                        </a:rPr>
                        <a:t>RPS</a:t>
                      </a:r>
                    </a:p>
                    <a:p>
                      <a:pPr marL="0" indent="0" algn="l" rtl="0" fontAlgn="t">
                        <a:buNone/>
                      </a:pPr>
                      <a:r>
                        <a:rPr lang="en-US" sz="1200" b="1" i="0" u="none" strike="noStrike" dirty="0">
                          <a:solidFill>
                            <a:srgbClr val="000000"/>
                          </a:solidFill>
                          <a:effectLst/>
                          <a:latin typeface="Arial" panose="020B0604020202020204" pitchFamily="34" charset="0"/>
                        </a:rPr>
                        <a:t>SG&amp;A</a:t>
                      </a:r>
                    </a:p>
                    <a:p>
                      <a:pPr marL="0" indent="0" algn="l" rtl="0" fontAlgn="t">
                        <a:buNone/>
                      </a:pPr>
                      <a:r>
                        <a:rPr lang="en-US" sz="1200" b="1" i="0" u="none" strike="noStrike" dirty="0">
                          <a:solidFill>
                            <a:srgbClr val="000000"/>
                          </a:solidFill>
                          <a:effectLst/>
                          <a:latin typeface="Arial" panose="020B0604020202020204" pitchFamily="34" charset="0"/>
                        </a:rPr>
                        <a:t>SiO</a:t>
                      </a:r>
                      <a:r>
                        <a:rPr lang="en-US" sz="1200" b="1" i="0" u="none" strike="noStrike" baseline="-25000" dirty="0">
                          <a:solidFill>
                            <a:srgbClr val="000000"/>
                          </a:solidFill>
                          <a:effectLst/>
                          <a:latin typeface="Arial" panose="020B0604020202020204" pitchFamily="34" charset="0"/>
                        </a:rPr>
                        <a:t>2</a:t>
                      </a:r>
                    </a:p>
                    <a:p>
                      <a:pPr marL="0" indent="0" algn="l" rtl="0" fontAlgn="t">
                        <a:buNone/>
                      </a:pPr>
                      <a:r>
                        <a:rPr lang="en-US" sz="1200" b="1" i="0" u="none" strike="noStrike" dirty="0">
                          <a:solidFill>
                            <a:srgbClr val="000000"/>
                          </a:solidFill>
                          <a:effectLst/>
                          <a:latin typeface="Arial" panose="020B0604020202020204" pitchFamily="34" charset="0"/>
                        </a:rPr>
                        <a:t>SPV</a:t>
                      </a:r>
                    </a:p>
                    <a:p>
                      <a:pPr marL="0" indent="0" algn="l" rtl="0" fontAlgn="t">
                        <a:buNone/>
                      </a:pPr>
                      <a:r>
                        <a:rPr lang="en-US" sz="1200" b="1" i="0" u="none" strike="noStrike" dirty="0">
                          <a:solidFill>
                            <a:srgbClr val="000000"/>
                          </a:solidFill>
                          <a:effectLst/>
                          <a:latin typeface="Arial" panose="020B0604020202020204" pitchFamily="34" charset="0"/>
                        </a:rPr>
                        <a:t>TCO</a:t>
                      </a:r>
                    </a:p>
                    <a:p>
                      <a:pPr marL="0" indent="0" algn="l" rtl="0" fontAlgn="t">
                        <a:buNone/>
                      </a:pPr>
                      <a:r>
                        <a:rPr lang="en-US" sz="1200" b="1" i="0" u="none" strike="noStrike" dirty="0">
                          <a:solidFill>
                            <a:srgbClr val="000000"/>
                          </a:solidFill>
                          <a:effectLst/>
                          <a:latin typeface="Arial" panose="020B0604020202020204" pitchFamily="34" charset="0"/>
                        </a:rPr>
                        <a:t>VIPV</a:t>
                      </a:r>
                    </a:p>
                    <a:p>
                      <a:pPr marL="0" indent="0" algn="l" rtl="0" fontAlgn="t">
                        <a:buNone/>
                      </a:pPr>
                      <a:r>
                        <a:rPr lang="en-US" sz="1200" b="1" i="0" u="none" strike="noStrike" dirty="0">
                          <a:solidFill>
                            <a:srgbClr val="000000"/>
                          </a:solidFill>
                          <a:effectLst/>
                          <a:latin typeface="Arial" panose="020B0604020202020204" pitchFamily="34" charset="0"/>
                        </a:rPr>
                        <a:t>VOST</a:t>
                      </a:r>
                    </a:p>
                  </a:txBody>
                  <a:tcPr marL="5173" marR="5173" marT="5173" marB="0">
                    <a:lnL>
                      <a:noFill/>
                    </a:lnL>
                    <a:lnR>
                      <a:noFill/>
                    </a:lnR>
                    <a:lnT>
                      <a:noFill/>
                    </a:lnT>
                    <a:lnB>
                      <a:noFill/>
                    </a:lnB>
                  </a:tcPr>
                </a:tc>
                <a:tc>
                  <a:txBody>
                    <a:bodyPr/>
                    <a:lstStyle/>
                    <a:p>
                      <a:pPr marL="0" indent="0" algn="l" rtl="0" fontAlgn="t">
                        <a:buNone/>
                      </a:pPr>
                      <a:r>
                        <a:rPr lang="en-US" sz="1200" b="0" i="0" u="none" strike="noStrike" dirty="0">
                          <a:solidFill>
                            <a:srgbClr val="000000"/>
                          </a:solidFill>
                          <a:effectLst/>
                          <a:latin typeface="Arial" panose="020B0604020202020204" pitchFamily="34" charset="0"/>
                        </a:rPr>
                        <a:t>Operating and maintenance</a:t>
                      </a:r>
                    </a:p>
                    <a:p>
                      <a:pPr marL="0" indent="0" algn="l" rtl="0" fontAlgn="t">
                        <a:buNone/>
                      </a:pPr>
                      <a:r>
                        <a:rPr lang="en-US" sz="1200" b="0" i="0" u="none" strike="noStrike" dirty="0">
                          <a:solidFill>
                            <a:srgbClr val="000000"/>
                          </a:solidFill>
                          <a:effectLst/>
                          <a:latin typeface="Arial" panose="020B0604020202020204" pitchFamily="34" charset="0"/>
                        </a:rPr>
                        <a:t>Pay as you go</a:t>
                      </a:r>
                    </a:p>
                    <a:p>
                      <a:pPr marL="0" indent="0" algn="l" rtl="0" fontAlgn="t">
                        <a:buNone/>
                      </a:pPr>
                      <a:r>
                        <a:rPr lang="en-US" sz="1200" b="0" i="0" u="none" strike="noStrike" dirty="0">
                          <a:solidFill>
                            <a:srgbClr val="000000"/>
                          </a:solidFill>
                          <a:effectLst/>
                          <a:latin typeface="Arial" panose="020B0604020202020204" pitchFamily="34" charset="0"/>
                        </a:rPr>
                        <a:t>Passivated emitter and rear cell</a:t>
                      </a:r>
                    </a:p>
                    <a:p>
                      <a:pPr marL="0" indent="0" algn="l" rtl="0" fontAlgn="t">
                        <a:buNone/>
                      </a:pPr>
                      <a:r>
                        <a:rPr lang="en-US" sz="1200" b="0" i="0" u="none" strike="noStrike" dirty="0">
                          <a:solidFill>
                            <a:srgbClr val="000000"/>
                          </a:solidFill>
                          <a:effectLst/>
                          <a:latin typeface="Arial" panose="020B0604020202020204" pitchFamily="34" charset="0"/>
                        </a:rPr>
                        <a:t>Polycrystalline silicon</a:t>
                      </a:r>
                    </a:p>
                    <a:p>
                      <a:pPr marL="0" indent="0" algn="l" rtl="0" fontAlgn="t">
                        <a:buNone/>
                      </a:pPr>
                      <a:r>
                        <a:rPr lang="en-US" sz="1200" b="0" i="0" u="none" strike="noStrike" dirty="0">
                          <a:solidFill>
                            <a:srgbClr val="000000"/>
                          </a:solidFill>
                          <a:effectLst/>
                          <a:latin typeface="Arial" panose="020B0604020202020204" pitchFamily="34" charset="0"/>
                        </a:rPr>
                        <a:t>Power purchase agreement</a:t>
                      </a:r>
                    </a:p>
                    <a:p>
                      <a:pPr marL="0" indent="0" algn="l" rtl="0" fontAlgn="t">
                        <a:buNone/>
                      </a:pPr>
                      <a:r>
                        <a:rPr lang="en-US" sz="1200" b="0" i="0" u="none" strike="noStrike" dirty="0">
                          <a:solidFill>
                            <a:srgbClr val="000000"/>
                          </a:solidFill>
                          <a:effectLst/>
                          <a:latin typeface="Arial" panose="020B0604020202020204" pitchFamily="34" charset="0"/>
                        </a:rPr>
                        <a:t>Production tax credit </a:t>
                      </a:r>
                    </a:p>
                    <a:p>
                      <a:pPr marL="0" indent="0" algn="l" rtl="0" fontAlgn="t">
                        <a:buNone/>
                      </a:pPr>
                      <a:r>
                        <a:rPr lang="en-US" sz="1200" b="0" i="0" u="none" strike="noStrike" dirty="0">
                          <a:solidFill>
                            <a:srgbClr val="000000"/>
                          </a:solidFill>
                          <a:effectLst/>
                          <a:latin typeface="Arial" panose="020B0604020202020204" pitchFamily="34" charset="0"/>
                        </a:rPr>
                        <a:t>Photovoltaic</a:t>
                      </a:r>
                    </a:p>
                    <a:p>
                      <a:pPr marL="0" indent="0" algn="l" rtl="0" fontAlgn="t">
                        <a:buNone/>
                      </a:pPr>
                      <a:r>
                        <a:rPr lang="en-US" sz="1200" b="0" i="0" u="none" strike="noStrike" dirty="0">
                          <a:solidFill>
                            <a:srgbClr val="000000"/>
                          </a:solidFill>
                          <a:effectLst/>
                          <a:latin typeface="Arial" panose="020B0604020202020204" pitchFamily="34" charset="0"/>
                        </a:rPr>
                        <a:t>Renewable energy credit </a:t>
                      </a:r>
                    </a:p>
                    <a:p>
                      <a:pPr marL="0" indent="0" algn="l" rtl="0" fontAlgn="t">
                        <a:buNone/>
                      </a:pPr>
                      <a:r>
                        <a:rPr lang="en-US" sz="1200" b="0" i="0" u="none" strike="noStrike" dirty="0">
                          <a:solidFill>
                            <a:srgbClr val="000000"/>
                          </a:solidFill>
                          <a:effectLst/>
                          <a:latin typeface="Arial" panose="020B0604020202020204" pitchFamily="34" charset="0"/>
                        </a:rPr>
                        <a:t>Research and development</a:t>
                      </a:r>
                    </a:p>
                    <a:p>
                      <a:pPr marL="0" indent="0" algn="l" rtl="0" fontAlgn="t">
                        <a:buNone/>
                      </a:pPr>
                      <a:r>
                        <a:rPr lang="en-US" sz="1200" b="0" i="0" u="none" strike="noStrike" dirty="0">
                          <a:solidFill>
                            <a:srgbClr val="000000"/>
                          </a:solidFill>
                          <a:effectLst/>
                          <a:latin typeface="Arial" panose="020B0604020202020204" pitchFamily="34" charset="0"/>
                        </a:rPr>
                        <a:t>Renewable portfolio standard </a:t>
                      </a:r>
                    </a:p>
                    <a:p>
                      <a:pPr marL="0" indent="0" algn="l" rtl="0" fontAlgn="t">
                        <a:buNone/>
                      </a:pPr>
                      <a:r>
                        <a:rPr lang="en-US" sz="1200" b="0" i="0" u="none" strike="noStrike" dirty="0">
                          <a:solidFill>
                            <a:srgbClr val="000000"/>
                          </a:solidFill>
                          <a:effectLst/>
                          <a:latin typeface="Arial" panose="020B0604020202020204" pitchFamily="34" charset="0"/>
                        </a:rPr>
                        <a:t>Selling, general, and admin. expenses</a:t>
                      </a:r>
                    </a:p>
                    <a:p>
                      <a:pPr marL="0" indent="0" algn="l" rtl="0" fontAlgn="t">
                        <a:buNone/>
                      </a:pPr>
                      <a:r>
                        <a:rPr lang="en-US" sz="1200" b="0" i="0" u="none" strike="noStrike" dirty="0">
                          <a:solidFill>
                            <a:srgbClr val="000000"/>
                          </a:solidFill>
                          <a:effectLst/>
                          <a:latin typeface="Arial" panose="020B0604020202020204" pitchFamily="34" charset="0"/>
                        </a:rPr>
                        <a:t>Quartzite</a:t>
                      </a:r>
                    </a:p>
                    <a:p>
                      <a:pPr marL="0" indent="0" algn="l" rtl="0" fontAlgn="t">
                        <a:buNone/>
                      </a:pPr>
                      <a:r>
                        <a:rPr lang="en-US" sz="1200" b="0" i="0" u="none" strike="noStrike" dirty="0">
                          <a:solidFill>
                            <a:srgbClr val="000000"/>
                          </a:solidFill>
                          <a:effectLst/>
                          <a:latin typeface="Arial" panose="020B0604020202020204" pitchFamily="34" charset="0"/>
                        </a:rPr>
                        <a:t>Special purpose vehicle </a:t>
                      </a:r>
                    </a:p>
                    <a:p>
                      <a:pPr marL="0" indent="0" algn="l" rtl="0" fontAlgn="t">
                        <a:buNone/>
                      </a:pPr>
                      <a:r>
                        <a:rPr lang="en-US" sz="1200" b="0" i="0" u="none" strike="noStrike" dirty="0">
                          <a:solidFill>
                            <a:srgbClr val="000000"/>
                          </a:solidFill>
                          <a:effectLst/>
                          <a:latin typeface="Arial" panose="020B0604020202020204" pitchFamily="34" charset="0"/>
                        </a:rPr>
                        <a:t>Transparent conductive oxide </a:t>
                      </a:r>
                    </a:p>
                    <a:p>
                      <a:pPr marL="0" indent="0" algn="l" rtl="0" fontAlgn="t">
                        <a:buNone/>
                      </a:pPr>
                      <a:r>
                        <a:rPr lang="en-US" sz="1200" b="0" i="0" u="none" strike="noStrike" dirty="0">
                          <a:solidFill>
                            <a:srgbClr val="000000"/>
                          </a:solidFill>
                          <a:effectLst/>
                          <a:latin typeface="Arial" panose="020B0604020202020204" pitchFamily="34" charset="0"/>
                        </a:rPr>
                        <a:t>Vehicle integrated PV</a:t>
                      </a:r>
                    </a:p>
                    <a:p>
                      <a:pPr marL="0" indent="0" algn="l" rtl="0" fontAlgn="t">
                        <a:buNone/>
                      </a:pPr>
                      <a:r>
                        <a:rPr lang="en-US" sz="1200" b="0" i="0" u="none" strike="noStrike" dirty="0">
                          <a:solidFill>
                            <a:srgbClr val="000000"/>
                          </a:solidFill>
                          <a:effectLst/>
                          <a:latin typeface="Arial" panose="020B0604020202020204" pitchFamily="34" charset="0"/>
                        </a:rPr>
                        <a:t>Value-of-solar tariffs </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269925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3F3186C-8091-3315-6B32-D715343F5CE1}"/>
              </a:ext>
            </a:extLst>
          </p:cNvPr>
          <p:cNvGraphicFramePr>
            <a:graphicFrameLocks noChangeAspect="1"/>
          </p:cNvGraphicFramePr>
          <p:nvPr>
            <p:custDataLst>
              <p:tags r:id="rId1"/>
            </p:custDataLst>
            <p:extLst>
              <p:ext uri="{D42A27DB-BD31-4B8C-83A1-F6EECF244321}">
                <p14:modId xmlns:p14="http://schemas.microsoft.com/office/powerpoint/2010/main" val="41451488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06FB0F6-26C3-7C62-DBB2-1EE6C5D197B5}"/>
              </a:ext>
            </a:extLst>
          </p:cNvPr>
          <p:cNvSpPr>
            <a:spLocks noGrp="1"/>
          </p:cNvSpPr>
          <p:nvPr>
            <p:ph type="title"/>
          </p:nvPr>
        </p:nvSpPr>
        <p:spPr/>
        <p:txBody>
          <a:bodyPr vert="horz"/>
          <a:lstStyle/>
          <a:p>
            <a:r>
              <a:rPr lang="en-US" dirty="0"/>
              <a:t>Units, calculations, and references</a:t>
            </a:r>
          </a:p>
        </p:txBody>
      </p:sp>
      <p:graphicFrame>
        <p:nvGraphicFramePr>
          <p:cNvPr id="7" name="Table 6">
            <a:extLst>
              <a:ext uri="{FF2B5EF4-FFF2-40B4-BE49-F238E27FC236}">
                <a16:creationId xmlns:a16="http://schemas.microsoft.com/office/drawing/2014/main" id="{5B5F40AF-B633-9106-C507-F8408EC3CDCD}"/>
              </a:ext>
            </a:extLst>
          </p:cNvPr>
          <p:cNvGraphicFramePr>
            <a:graphicFrameLocks noGrp="1"/>
          </p:cNvGraphicFramePr>
          <p:nvPr>
            <p:extLst>
              <p:ext uri="{D42A27DB-BD31-4B8C-83A1-F6EECF244321}">
                <p14:modId xmlns:p14="http://schemas.microsoft.com/office/powerpoint/2010/main" val="2704097996"/>
              </p:ext>
            </p:extLst>
          </p:nvPr>
        </p:nvGraphicFramePr>
        <p:xfrm>
          <a:off x="679303" y="2668609"/>
          <a:ext cx="6881001" cy="2861488"/>
        </p:xfrm>
        <a:graphic>
          <a:graphicData uri="http://schemas.openxmlformats.org/drawingml/2006/table">
            <a:tbl>
              <a:tblPr/>
              <a:tblGrid>
                <a:gridCol w="2253764">
                  <a:extLst>
                    <a:ext uri="{9D8B030D-6E8A-4147-A177-3AD203B41FA5}">
                      <a16:colId xmlns:a16="http://schemas.microsoft.com/office/drawing/2014/main" val="2438422095"/>
                    </a:ext>
                  </a:extLst>
                </a:gridCol>
                <a:gridCol w="4627237">
                  <a:extLst>
                    <a:ext uri="{9D8B030D-6E8A-4147-A177-3AD203B41FA5}">
                      <a16:colId xmlns:a16="http://schemas.microsoft.com/office/drawing/2014/main" val="1640766856"/>
                    </a:ext>
                  </a:extLst>
                </a:gridCol>
              </a:tblGrid>
              <a:tr h="715372">
                <a:tc>
                  <a:txBody>
                    <a:bodyPr/>
                    <a:lstStyle/>
                    <a:p>
                      <a:pPr marL="0" indent="0" algn="l" fontAlgn="b">
                        <a:buFont typeface="+mj-lt"/>
                        <a:buNone/>
                      </a:pPr>
                      <a:r>
                        <a:rPr lang="en-US" sz="1200" b="1" i="0" u="none" strike="noStrike" dirty="0">
                          <a:solidFill>
                            <a:srgbClr val="000000"/>
                          </a:solidFill>
                          <a:effectLst/>
                          <a:latin typeface="Arial" panose="020B0604020202020204" pitchFamily="34" charset="0"/>
                          <a:cs typeface="Arial" panose="020B0604020202020204" pitchFamily="34" charset="0"/>
                        </a:rPr>
                        <a:t>Kilowatt (kW)</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1,000 (one thousand) watts</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305537691"/>
                  </a:ext>
                </a:extLst>
              </a:tr>
              <a:tr h="715372">
                <a:tc>
                  <a:txBody>
                    <a:bodyPr/>
                    <a:lstStyle/>
                    <a:p>
                      <a:pPr marL="0" indent="0" algn="l" fontAlgn="b">
                        <a:buFont typeface="+mj-lt"/>
                        <a:buNone/>
                      </a:pPr>
                      <a:r>
                        <a:rPr lang="en-US" sz="1200" b="1" i="0" u="none" strike="noStrike" dirty="0">
                          <a:solidFill>
                            <a:srgbClr val="000000"/>
                          </a:solidFill>
                          <a:effectLst/>
                          <a:latin typeface="Arial" panose="020B0604020202020204" pitchFamily="34" charset="0"/>
                          <a:cs typeface="Arial" panose="020B0604020202020204" pitchFamily="34" charset="0"/>
                        </a:rPr>
                        <a:t>Megawatt (MW)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1,000,000 (one million)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559052811"/>
                  </a:ext>
                </a:extLst>
              </a:tr>
              <a:tr h="715372">
                <a:tc>
                  <a:txBody>
                    <a:bodyPr/>
                    <a:lstStyle/>
                    <a:p>
                      <a:pPr marL="0" indent="0" algn="l" fontAlgn="b">
                        <a:buFont typeface="+mj-lt"/>
                        <a:buNone/>
                      </a:pPr>
                      <a:r>
                        <a:rPr lang="en-US" sz="1200" b="1" i="0" u="none" strike="noStrike" dirty="0">
                          <a:solidFill>
                            <a:srgbClr val="000000"/>
                          </a:solidFill>
                          <a:effectLst/>
                          <a:latin typeface="Arial" panose="020B0604020202020204" pitchFamily="34" charset="0"/>
                          <a:cs typeface="Arial" panose="020B0604020202020204" pitchFamily="34" charset="0"/>
                        </a:rPr>
                        <a:t>Gigawatt (GW)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1,000,000,000 (one billion)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872982376"/>
                  </a:ext>
                </a:extLst>
              </a:tr>
              <a:tr h="715372">
                <a:tc>
                  <a:txBody>
                    <a:bodyPr/>
                    <a:lstStyle/>
                    <a:p>
                      <a:pPr marL="0" indent="0" algn="l" fontAlgn="b">
                        <a:buFont typeface="+mj-lt"/>
                        <a:buNone/>
                      </a:pPr>
                      <a:r>
                        <a:rPr lang="en-US" sz="1200" b="1" i="0" u="none" strike="noStrike" dirty="0">
                          <a:solidFill>
                            <a:srgbClr val="000000"/>
                          </a:solidFill>
                          <a:effectLst/>
                          <a:latin typeface="Arial" panose="020B0604020202020204" pitchFamily="34" charset="0"/>
                          <a:cs typeface="Arial" panose="020B0604020202020204" pitchFamily="34" charset="0"/>
                        </a:rPr>
                        <a:t>Terawatt (TW)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1,000,000,000,000 (one trillion)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extLst>
                  <a:ext uri="{0D108BD9-81ED-4DB2-BD59-A6C34878D82A}">
                    <a16:rowId xmlns:a16="http://schemas.microsoft.com/office/drawing/2014/main" val="2158487527"/>
                  </a:ext>
                </a:extLst>
              </a:tr>
            </a:tbl>
          </a:graphicData>
        </a:graphic>
      </p:graphicFrame>
      <p:sp>
        <p:nvSpPr>
          <p:cNvPr id="10" name="TextBox 9">
            <a:extLst>
              <a:ext uri="{FF2B5EF4-FFF2-40B4-BE49-F238E27FC236}">
                <a16:creationId xmlns:a16="http://schemas.microsoft.com/office/drawing/2014/main" id="{45EFE509-3BBA-E025-72A3-C8F06084D169}"/>
              </a:ext>
            </a:extLst>
          </p:cNvPr>
          <p:cNvSpPr txBox="1"/>
          <p:nvPr/>
        </p:nvSpPr>
        <p:spPr bwMode="gray">
          <a:xfrm>
            <a:off x="679304" y="1408176"/>
            <a:ext cx="6881001" cy="1077218"/>
          </a:xfrm>
          <a:prstGeom prst="rect">
            <a:avLst/>
          </a:prstGeom>
          <a:solidFill>
            <a:schemeClr val="accent1"/>
          </a:solidFill>
        </p:spPr>
        <p:txBody>
          <a:bodyPr wrap="square" lIns="137160" tIns="137160" rIns="274320" bIns="137160">
            <a:spAutoFit/>
          </a:bodyPr>
          <a:lstStyle/>
          <a:p>
            <a:r>
              <a:rPr lang="en-US" sz="1400" dirty="0">
                <a:solidFill>
                  <a:schemeClr val="bg1"/>
                </a:solidFill>
              </a:rPr>
              <a:t>One watt equates to one </a:t>
            </a:r>
            <a:r>
              <a:rPr lang="en-US" sz="1400" b="1" dirty="0">
                <a:solidFill>
                  <a:schemeClr val="bg1"/>
                </a:solidFill>
              </a:rPr>
              <a:t>joule</a:t>
            </a:r>
            <a:r>
              <a:rPr lang="en-US" sz="1400" dirty="0">
                <a:solidFill>
                  <a:schemeClr val="bg1"/>
                </a:solidFill>
              </a:rPr>
              <a:t> of energy per </a:t>
            </a:r>
            <a:r>
              <a:rPr lang="en-US" sz="1400" b="1" dirty="0">
                <a:solidFill>
                  <a:schemeClr val="bg1"/>
                </a:solidFill>
              </a:rPr>
              <a:t>second</a:t>
            </a:r>
            <a:r>
              <a:rPr lang="en-US" sz="1400" dirty="0">
                <a:solidFill>
                  <a:schemeClr val="bg1"/>
                </a:solidFill>
              </a:rPr>
              <a:t> </a:t>
            </a:r>
          </a:p>
          <a:p>
            <a:r>
              <a:rPr lang="en-US" sz="1400" dirty="0">
                <a:solidFill>
                  <a:schemeClr val="bg1"/>
                </a:solidFill>
              </a:rPr>
              <a:t>In electrical systems, power (</a:t>
            </a:r>
            <a:r>
              <a:rPr lang="en-US" sz="1400" b="1" dirty="0">
                <a:solidFill>
                  <a:schemeClr val="bg1"/>
                </a:solidFill>
              </a:rPr>
              <a:t>watts</a:t>
            </a:r>
            <a:r>
              <a:rPr lang="en-US" sz="1400" dirty="0">
                <a:solidFill>
                  <a:schemeClr val="bg1"/>
                </a:solidFill>
              </a:rPr>
              <a:t>) is calculated by multiplying voltage (</a:t>
            </a:r>
            <a:r>
              <a:rPr lang="en-US" sz="1400" b="1" dirty="0">
                <a:solidFill>
                  <a:schemeClr val="bg1"/>
                </a:solidFill>
              </a:rPr>
              <a:t>volts</a:t>
            </a:r>
            <a:r>
              <a:rPr lang="en-US" sz="1400" dirty="0">
                <a:solidFill>
                  <a:schemeClr val="bg1"/>
                </a:solidFill>
              </a:rPr>
              <a:t>) by current (</a:t>
            </a:r>
            <a:r>
              <a:rPr lang="en-US" sz="1400" b="1" dirty="0">
                <a:solidFill>
                  <a:schemeClr val="bg1"/>
                </a:solidFill>
              </a:rPr>
              <a:t>amps</a:t>
            </a:r>
            <a:r>
              <a:rPr lang="en-US" sz="1400" dirty="0">
                <a:solidFill>
                  <a:schemeClr val="bg1"/>
                </a:solidFill>
              </a:rPr>
              <a:t>)</a:t>
            </a:r>
          </a:p>
        </p:txBody>
      </p:sp>
      <p:pic>
        <p:nvPicPr>
          <p:cNvPr id="1026" name="Picture 2" descr="Solar Calcuations - SunshineWorks">
            <a:extLst>
              <a:ext uri="{FF2B5EF4-FFF2-40B4-BE49-F238E27FC236}">
                <a16:creationId xmlns:a16="http://schemas.microsoft.com/office/drawing/2014/main" id="{59A940E2-B585-2B79-FD79-1AC350117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409" y="1405711"/>
            <a:ext cx="3093290" cy="412438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164659">
            <a:extLst>
              <a:ext uri="{FF2B5EF4-FFF2-40B4-BE49-F238E27FC236}">
                <a16:creationId xmlns:a16="http://schemas.microsoft.com/office/drawing/2014/main" id="{F415DAA7-99A5-DDA2-4535-81528CBEAFB6}"/>
              </a:ext>
            </a:extLst>
          </p:cNvPr>
          <p:cNvSpPr txBox="1"/>
          <p:nvPr>
            <p:custDataLst>
              <p:tags r:id="rId2"/>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a:solidFill>
                  <a:srgbClr val="000000"/>
                </a:solidFill>
                <a:hlinkClick r:id="rId8"/>
              </a:rPr>
              <a:t>Sunshineworks</a:t>
            </a:r>
            <a:br>
              <a:rPr lang="en-US" sz="800" dirty="0">
                <a:solidFill>
                  <a:srgbClr val="000000"/>
                </a:solidFill>
              </a:rPr>
            </a:br>
            <a:r>
              <a:rPr lang="en-US" sz="800" dirty="0">
                <a:solidFill>
                  <a:srgbClr val="000000"/>
                </a:solidFill>
              </a:rPr>
              <a:t>Credit: Isabel Hoyos, Taicheng Jin, Hyae Ryung Kim, and</a:t>
            </a:r>
            <a:r>
              <a:rPr lang="en-US" sz="800" dirty="0"/>
              <a:t> </a:t>
            </a:r>
            <a:r>
              <a:rPr lang="en-US" sz="800" dirty="0">
                <a:solidFill>
                  <a:srgbClr val="000000"/>
                </a:solidFill>
                <a:hlinkClick r:id="rId9"/>
              </a:rPr>
              <a:t>Gernot Wagner</a:t>
            </a:r>
            <a:r>
              <a:rPr lang="en-US" sz="800" dirty="0">
                <a:solidFill>
                  <a:srgbClr val="000000"/>
                </a:solidFill>
              </a:rPr>
              <a:t> (23 September 2024); share/adapt </a:t>
            </a:r>
            <a:r>
              <a:rPr lang="en-US" sz="800" dirty="0">
                <a:solidFill>
                  <a:srgbClr val="000000"/>
                </a:solidFill>
                <a:hlinkClick r:id="rId10"/>
              </a:rPr>
              <a:t>with attribution</a:t>
            </a:r>
            <a:r>
              <a:rPr lang="en-US" sz="800" dirty="0">
                <a:solidFill>
                  <a:srgbClr val="000000"/>
                </a:solidFill>
              </a:rPr>
              <a:t>. Contact: </a:t>
            </a:r>
            <a:r>
              <a:rPr lang="en-US" sz="800" dirty="0">
                <a:solidFill>
                  <a:srgbClr val="000000"/>
                </a:solidFill>
                <a:hlinkClick r:id="rId11"/>
              </a:rPr>
              <a:t>gwagner@columbia.edu</a:t>
            </a:r>
            <a:r>
              <a:rPr lang="en-US" sz="800" dirty="0">
                <a:solidFill>
                  <a:srgbClr val="000000"/>
                </a:solidFill>
              </a:rPr>
              <a:t> </a:t>
            </a:r>
          </a:p>
        </p:txBody>
      </p:sp>
    </p:spTree>
    <p:extLst>
      <p:ext uri="{BB962C8B-B14F-4D97-AF65-F5344CB8AC3E}">
        <p14:creationId xmlns:p14="http://schemas.microsoft.com/office/powerpoint/2010/main" val="3435039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51" imgH="553" progId="TCLayout.ActiveDocument.1">
                  <p:embed/>
                </p:oleObj>
              </mc:Choice>
              <mc:Fallback>
                <p:oleObj name="think-cell Slide" r:id="rId3" imgW="551" imgH="553" progId="TCLayout.ActiveDocument.1">
                  <p:embed/>
                  <p:pic>
                    <p:nvPicPr>
                      <p:cNvPr id="3"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CKI Solar PV Team</a:t>
            </a:r>
          </a:p>
        </p:txBody>
      </p:sp>
      <p:sp>
        <p:nvSpPr>
          <p:cNvPr id="7" name="TextBox 6">
            <a:extLst>
              <a:ext uri="{FF2B5EF4-FFF2-40B4-BE49-F238E27FC236}">
                <a16:creationId xmlns:a16="http://schemas.microsoft.com/office/drawing/2014/main" id="{72013B83-D13E-7FB8-DEF7-CFB3F21EBCAF}"/>
              </a:ext>
            </a:extLst>
          </p:cNvPr>
          <p:cNvSpPr txBox="1">
            <a:spLocks/>
          </p:cNvSpPr>
          <p:nvPr/>
        </p:nvSpPr>
        <p:spPr>
          <a:xfrm>
            <a:off x="7426327" y="5235888"/>
            <a:ext cx="3704664" cy="1061829"/>
          </a:xfrm>
          <a:prstGeom prst="rect">
            <a:avLst/>
          </a:prstGeom>
          <a:noFill/>
        </p:spPr>
        <p:txBody>
          <a:bodyPr wrap="square" lIns="91440" tIns="45720" rIns="91440" bIns="45720" rtlCol="0" anchor="t">
            <a:spAutoFit/>
          </a:bodyPr>
          <a:lstStyle/>
          <a:p>
            <a:pPr marL="0" indent="0">
              <a:buNone/>
            </a:pPr>
            <a:r>
              <a:rPr lang="en-US" sz="1200" b="1" dirty="0">
                <a:latin typeface="Arial"/>
                <a:ea typeface="Times New Roman" panose="02020603050405020304" pitchFamily="18" charset="0"/>
                <a:cs typeface="Arial"/>
              </a:rPr>
              <a:t>Gernot Wagner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a:ea typeface="Times New Roman" panose="02020603050405020304" pitchFamily="18" charset="0"/>
                <a:cs typeface="Arial"/>
              </a:rPr>
              <a:t>Senior Lecturer, Columbia Business School</a:t>
            </a:r>
          </a:p>
          <a:p>
            <a:pPr marL="0" indent="0">
              <a:spcBef>
                <a:spcPts val="600"/>
              </a:spcBef>
              <a:buNone/>
            </a:pPr>
            <a:r>
              <a:rPr lang="en-US" sz="1200" dirty="0">
                <a:latin typeface="Arial"/>
                <a:ea typeface="Times New Roman" panose="02020603050405020304" pitchFamily="18" charset="0"/>
                <a:cs typeface="Arial"/>
              </a:rPr>
              <a:t>Faculty Director, Climate</a:t>
            </a:r>
            <a:r>
              <a:rPr lang="en-US" sz="1200" dirty="0">
                <a:effectLst/>
                <a:latin typeface="Arial"/>
                <a:ea typeface="Times New Roman" panose="02020603050405020304" pitchFamily="18" charset="0"/>
                <a:cs typeface="Arial"/>
              </a:rPr>
              <a:t> Knowledge Initiative</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Email: </a:t>
            </a:r>
            <a:r>
              <a:rPr lang="en-US" sz="1200" dirty="0">
                <a:latin typeface="Arial" panose="020B0604020202020204" pitchFamily="34" charset="0"/>
                <a:ea typeface="Times New Roman" panose="02020603050405020304" pitchFamily="18" charset="0"/>
                <a:cs typeface="Arial" panose="020B0604020202020204" pitchFamily="34" charset="0"/>
                <a:hlinkClick r:id="rId5"/>
              </a:rPr>
              <a:t>gwagner@columbia.edu</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74286" y="5287014"/>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0CE60E1-E0E4-1BBA-8213-87F23CEEF2E5}"/>
              </a:ext>
            </a:extLst>
          </p:cNvPr>
          <p:cNvGrpSpPr/>
          <p:nvPr/>
        </p:nvGrpSpPr>
        <p:grpSpPr>
          <a:xfrm>
            <a:off x="653159" y="5288944"/>
            <a:ext cx="5475630" cy="1008000"/>
            <a:chOff x="523344" y="3194910"/>
            <a:chExt cx="5475630" cy="1008000"/>
          </a:xfrm>
        </p:grpSpPr>
        <p:sp>
          <p:nvSpPr>
            <p:cNvPr id="11" name="TextBox 10">
              <a:extLst>
                <a:ext uri="{FF2B5EF4-FFF2-40B4-BE49-F238E27FC236}">
                  <a16:creationId xmlns:a16="http://schemas.microsoft.com/office/drawing/2014/main" id="{722494D0-6A1F-9498-6697-C2998750727C}"/>
                </a:ext>
              </a:extLst>
            </p:cNvPr>
            <p:cNvSpPr txBox="1"/>
            <p:nvPr/>
          </p:nvSpPr>
          <p:spPr>
            <a:xfrm>
              <a:off x="1657043" y="3274313"/>
              <a:ext cx="4341931" cy="800219"/>
            </a:xfrm>
            <a:prstGeom prst="rect">
              <a:avLst/>
            </a:prstGeom>
            <a:noFill/>
          </p:spPr>
          <p:txBody>
            <a:bodyPr wrap="square" rtlCol="0">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Isabel Hoyos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Science in Sustainability Management</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2" name="Picture 11" descr="Isabel Hoyos">
              <a:extLst>
                <a:ext uri="{FF2B5EF4-FFF2-40B4-BE49-F238E27FC236}">
                  <a16:creationId xmlns:a16="http://schemas.microsoft.com/office/drawing/2014/main" id="{127A7E45-BF2B-A81D-CA95-35D44BA361FE}"/>
                </a:ext>
              </a:extLst>
            </p:cNvPr>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23344" y="3194910"/>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DE2993F-E926-6B37-F47C-94F20EAC5716}"/>
              </a:ext>
            </a:extLst>
          </p:cNvPr>
          <p:cNvGrpSpPr/>
          <p:nvPr/>
        </p:nvGrpSpPr>
        <p:grpSpPr>
          <a:xfrm>
            <a:off x="6274124" y="2679519"/>
            <a:ext cx="5406400" cy="1008000"/>
            <a:chOff x="523344" y="4291744"/>
            <a:chExt cx="5406400" cy="1008000"/>
          </a:xfrm>
        </p:grpSpPr>
        <p:pic>
          <p:nvPicPr>
            <p:cNvPr id="14" name="Picture 13" descr="Profile photo of Hassan Riaz">
              <a:extLst>
                <a:ext uri="{FF2B5EF4-FFF2-40B4-BE49-F238E27FC236}">
                  <a16:creationId xmlns:a16="http://schemas.microsoft.com/office/drawing/2014/main" id="{FA4A84D6-DD0D-BBA4-03AE-556C4FE215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344" y="4291744"/>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D31C672-5DF4-8DDA-D9EC-7EBEA2D236FD}"/>
                </a:ext>
              </a:extLst>
            </p:cNvPr>
            <p:cNvSpPr txBox="1"/>
            <p:nvPr/>
          </p:nvSpPr>
          <p:spPr>
            <a:xfrm>
              <a:off x="1657043" y="4410691"/>
              <a:ext cx="4272701" cy="800219"/>
            </a:xfrm>
            <a:prstGeom prst="rect">
              <a:avLst/>
            </a:prstGeom>
            <a:noFill/>
          </p:spPr>
          <p:txBody>
            <a:bodyPr wrap="square" rtlCol="0">
              <a:spAutoFit/>
            </a:bodyPr>
            <a:lstStyle/>
            <a:p>
              <a:pPr marL="0" indent="0">
                <a:buNone/>
              </a:pPr>
              <a:r>
                <a:rPr lang="en-US" sz="1200" b="1" dirty="0">
                  <a:effectLst/>
                  <a:latin typeface="Arial" panose="020B0604020202020204" pitchFamily="34" charset="0"/>
                  <a:ea typeface="Times New Roman" panose="02020603050405020304" pitchFamily="18" charset="0"/>
                  <a:cs typeface="Arial" panose="020B0604020202020204" pitchFamily="34" charset="0"/>
                </a:rPr>
                <a:t>Hassan Riaz</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16" name="Group 15">
            <a:extLst>
              <a:ext uri="{FF2B5EF4-FFF2-40B4-BE49-F238E27FC236}">
                <a16:creationId xmlns:a16="http://schemas.microsoft.com/office/drawing/2014/main" id="{0607E87C-025E-C3A3-2405-4526C679315B}"/>
              </a:ext>
            </a:extLst>
          </p:cNvPr>
          <p:cNvGrpSpPr/>
          <p:nvPr/>
        </p:nvGrpSpPr>
        <p:grpSpPr>
          <a:xfrm>
            <a:off x="6277052" y="1341198"/>
            <a:ext cx="3971539" cy="1008000"/>
            <a:chOff x="2544000" y="5361712"/>
            <a:chExt cx="3971539" cy="1008000"/>
          </a:xfrm>
        </p:grpSpPr>
        <p:sp>
          <p:nvSpPr>
            <p:cNvPr id="17" name="TextBox 16">
              <a:extLst>
                <a:ext uri="{FF2B5EF4-FFF2-40B4-BE49-F238E27FC236}">
                  <a16:creationId xmlns:a16="http://schemas.microsoft.com/office/drawing/2014/main" id="{50B1088F-A21C-7553-AB11-D1B3D35E108E}"/>
                </a:ext>
              </a:extLst>
            </p:cNvPr>
            <p:cNvSpPr txBox="1"/>
            <p:nvPr/>
          </p:nvSpPr>
          <p:spPr>
            <a:xfrm>
              <a:off x="3677699" y="5460887"/>
              <a:ext cx="2837840" cy="800219"/>
            </a:xfrm>
            <a:prstGeom prst="rect">
              <a:avLst/>
            </a:prstGeom>
            <a:noFill/>
          </p:spPr>
          <p:txBody>
            <a:bodyPr wrap="square" rtlCol="0">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Taicheng Jin</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8" name="Picture 17">
              <a:extLst>
                <a:ext uri="{FF2B5EF4-FFF2-40B4-BE49-F238E27FC236}">
                  <a16:creationId xmlns:a16="http://schemas.microsoft.com/office/drawing/2014/main" id="{060AEC99-E9E8-039E-F3E0-84F7D97938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2544000" y="5361712"/>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2F9BD-1196-ED38-AE0B-B8586A97CADF}"/>
              </a:ext>
            </a:extLst>
          </p:cNvPr>
          <p:cNvGrpSpPr/>
          <p:nvPr/>
        </p:nvGrpSpPr>
        <p:grpSpPr>
          <a:xfrm>
            <a:off x="654192" y="2682920"/>
            <a:ext cx="5406400" cy="1008000"/>
            <a:chOff x="649043" y="1607568"/>
            <a:chExt cx="5406400" cy="1008000"/>
          </a:xfrm>
        </p:grpSpPr>
        <p:pic>
          <p:nvPicPr>
            <p:cNvPr id="20" name="Picture 19">
              <a:extLst>
                <a:ext uri="{FF2B5EF4-FFF2-40B4-BE49-F238E27FC236}">
                  <a16:creationId xmlns:a16="http://schemas.microsoft.com/office/drawing/2014/main" id="{E56D3160-4998-1394-E299-1F3FD9F428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49043" y="1607568"/>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2A6439D-3EC7-C049-B16C-897BB3315066}"/>
                </a:ext>
              </a:extLst>
            </p:cNvPr>
            <p:cNvSpPr txBox="1"/>
            <p:nvPr/>
          </p:nvSpPr>
          <p:spPr>
            <a:xfrm>
              <a:off x="1782742" y="1726515"/>
              <a:ext cx="4272701" cy="800219"/>
            </a:xfrm>
            <a:prstGeom prst="rect">
              <a:avLst/>
            </a:prstGeom>
            <a:noFill/>
          </p:spPr>
          <p:txBody>
            <a:bodyPr wrap="square" rtlCol="0">
              <a:spAutoFit/>
            </a:bodyPr>
            <a:lstStyle/>
            <a:p>
              <a:pPr marL="0" indent="0">
                <a:buNone/>
              </a:pPr>
              <a:r>
                <a:rPr lang="en-US" sz="1200" b="1" dirty="0"/>
                <a:t>Marcelo Cibie</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2" name="Group 21">
            <a:extLst>
              <a:ext uri="{FF2B5EF4-FFF2-40B4-BE49-F238E27FC236}">
                <a16:creationId xmlns:a16="http://schemas.microsoft.com/office/drawing/2014/main" id="{A3B6C217-B770-E35B-98E1-B4972693A1FA}"/>
              </a:ext>
            </a:extLst>
          </p:cNvPr>
          <p:cNvGrpSpPr/>
          <p:nvPr/>
        </p:nvGrpSpPr>
        <p:grpSpPr>
          <a:xfrm>
            <a:off x="653159" y="3989250"/>
            <a:ext cx="5406400" cy="1008000"/>
            <a:chOff x="552468" y="2135523"/>
            <a:chExt cx="5406400" cy="1008000"/>
          </a:xfrm>
        </p:grpSpPr>
        <p:pic>
          <p:nvPicPr>
            <p:cNvPr id="23" name="Picture 22">
              <a:extLst>
                <a:ext uri="{FF2B5EF4-FFF2-40B4-BE49-F238E27FC236}">
                  <a16:creationId xmlns:a16="http://schemas.microsoft.com/office/drawing/2014/main" id="{6DB3E817-0232-481F-EF6B-D0386D4D52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52468" y="2135523"/>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7A1E954-0665-3F8D-36E1-4BB33BAA8742}"/>
                </a:ext>
              </a:extLst>
            </p:cNvPr>
            <p:cNvSpPr txBox="1"/>
            <p:nvPr/>
          </p:nvSpPr>
          <p:spPr>
            <a:xfrm>
              <a:off x="1686167" y="2254470"/>
              <a:ext cx="4272701" cy="800219"/>
            </a:xfrm>
            <a:prstGeom prst="rect">
              <a:avLst/>
            </a:prstGeom>
            <a:noFill/>
          </p:spPr>
          <p:txBody>
            <a:bodyPr wrap="square" rtlCol="0">
              <a:spAutoFit/>
            </a:bodyPr>
            <a:lstStyle/>
            <a:p>
              <a:pPr marL="0" indent="0">
                <a:buNone/>
              </a:pPr>
              <a:r>
                <a:rPr lang="en-US" sz="1200" b="1" dirty="0"/>
                <a:t>Lara Geiger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5" name="Group 24">
            <a:extLst>
              <a:ext uri="{FF2B5EF4-FFF2-40B4-BE49-F238E27FC236}">
                <a16:creationId xmlns:a16="http://schemas.microsoft.com/office/drawing/2014/main" id="{A84AD494-1D79-8F9C-6FDA-2B2DD3746D13}"/>
              </a:ext>
            </a:extLst>
          </p:cNvPr>
          <p:cNvGrpSpPr/>
          <p:nvPr/>
        </p:nvGrpSpPr>
        <p:grpSpPr>
          <a:xfrm>
            <a:off x="6273809" y="3983508"/>
            <a:ext cx="5406400" cy="1008000"/>
            <a:chOff x="523344" y="4291744"/>
            <a:chExt cx="5406400" cy="1008000"/>
          </a:xfrm>
        </p:grpSpPr>
        <p:pic>
          <p:nvPicPr>
            <p:cNvPr id="26" name="Picture 25">
              <a:extLst>
                <a:ext uri="{FF2B5EF4-FFF2-40B4-BE49-F238E27FC236}">
                  <a16:creationId xmlns:a16="http://schemas.microsoft.com/office/drawing/2014/main" id="{4FE462DB-D2CF-E901-F013-9AA0A46A2E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523344" y="4291744"/>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BFE94B3-E197-E131-A4DF-CA0038DF82C8}"/>
                </a:ext>
              </a:extLst>
            </p:cNvPr>
            <p:cNvSpPr txBox="1"/>
            <p:nvPr/>
          </p:nvSpPr>
          <p:spPr>
            <a:xfrm>
              <a:off x="1657043" y="4410691"/>
              <a:ext cx="4272701" cy="800219"/>
            </a:xfrm>
            <a:prstGeom prst="rect">
              <a:avLst/>
            </a:prstGeom>
            <a:noFill/>
          </p:spPr>
          <p:txBody>
            <a:bodyPr wrap="square" rtlCol="0">
              <a:spAutoFit/>
            </a:bodyPr>
            <a:lstStyle/>
            <a:p>
              <a:pPr marL="0" indent="0">
                <a:buNone/>
              </a:pPr>
              <a:r>
                <a:rPr lang="en-US" sz="1200" b="1" dirty="0">
                  <a:effectLst/>
                  <a:latin typeface="Arial" panose="020B0604020202020204" pitchFamily="34" charset="0"/>
                  <a:ea typeface="Times New Roman" panose="02020603050405020304" pitchFamily="18" charset="0"/>
                  <a:cs typeface="Arial" panose="020B0604020202020204" pitchFamily="34" charset="0"/>
                </a:rPr>
                <a:t>Max de Boer</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grpSp>
      <p:pic>
        <p:nvPicPr>
          <p:cNvPr id="28" name="Picture 10" descr="Hyae Ryung (Helen) Kim">
            <a:extLst>
              <a:ext uri="{FF2B5EF4-FFF2-40B4-BE49-F238E27FC236}">
                <a16:creationId xmlns:a16="http://schemas.microsoft.com/office/drawing/2014/main" id="{94F3F913-088F-9438-FFAB-05B6E60DF0C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51407" y="1370421"/>
            <a:ext cx="1007999" cy="1007999"/>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BD5FED7-EB0B-2A4F-9CD9-82E572D30CBE}"/>
              </a:ext>
            </a:extLst>
          </p:cNvPr>
          <p:cNvSpPr txBox="1">
            <a:spLocks/>
          </p:cNvSpPr>
          <p:nvPr/>
        </p:nvSpPr>
        <p:spPr>
          <a:xfrm>
            <a:off x="1814325" y="1343464"/>
            <a:ext cx="3704665" cy="1061829"/>
          </a:xfrm>
          <a:prstGeom prst="rect">
            <a:avLst/>
          </a:prstGeom>
          <a:noFill/>
        </p:spPr>
        <p:txBody>
          <a:bodyPr wrap="square" rtlCol="0">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Hyae Ryung (Helen) Kim</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PhD in Sustainable Development </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Lead Research Fellow / Engagement Manager</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Email: </a:t>
            </a:r>
            <a:r>
              <a:rPr lang="en-US" sz="1200" dirty="0">
                <a:latin typeface="Arial" panose="020B0604020202020204" pitchFamily="34" charset="0"/>
                <a:ea typeface="Times New Roman" panose="02020603050405020304" pitchFamily="18" charset="0"/>
                <a:cs typeface="Arial" panose="020B0604020202020204" pitchFamily="34" charset="0"/>
                <a:hlinkClick r:id="rId14"/>
              </a:rPr>
              <a:t>hk2901@columbia.edu</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D707CE08-88AC-7ABA-9DA3-99971F7840E6}"/>
              </a:ext>
            </a:extLst>
          </p:cNvPr>
          <p:cNvSpPr txBox="1"/>
          <p:nvPr/>
        </p:nvSpPr>
        <p:spPr bwMode="gray">
          <a:xfrm>
            <a:off x="327407" y="6295910"/>
            <a:ext cx="5768248" cy="669414"/>
          </a:xfrm>
          <a:prstGeom prst="rect">
            <a:avLst/>
          </a:prstGeom>
          <a:noFill/>
          <a:ln>
            <a:noFill/>
          </a:ln>
        </p:spPr>
        <p:txBody>
          <a:bodyPr rot="0" spcFirstLastPara="0" vertOverflow="overflow" horzOverflow="overflow" vert="horz" wrap="square" lIns="137160" tIns="137160" rIns="274320" bIns="137160" numCol="1" spcCol="0" rtlCol="0" fromWordArt="0" anchor="t" anchorCtr="0" forceAA="0" compatLnSpc="1">
            <a:prstTxWarp prst="textNoShape">
              <a:avLst/>
            </a:prstTxWarp>
            <a:spAutoFit/>
          </a:bodyPr>
          <a:lstStyle/>
          <a:p>
            <a:pPr>
              <a:buNone/>
            </a:pPr>
            <a:r>
              <a:rPr lang="en-US" sz="800" dirty="0">
                <a:cs typeface="Arial"/>
              </a:rPr>
              <a:t>Attribution: Kim et al., "Scaling Solar,“ Columbia Business School Climate Knowledge Initiative (2024).</a:t>
            </a:r>
            <a:endParaRPr lang="en-US" dirty="0"/>
          </a:p>
          <a:p>
            <a:pPr marL="0" indent="0" algn="l">
              <a:spcBef>
                <a:spcPts val="600"/>
              </a:spcBef>
              <a:spcAft>
                <a:spcPts val="600"/>
              </a:spcAft>
              <a:buNone/>
            </a:pPr>
            <a:endParaRPr lang="en-US" sz="1250" b="1" dirty="0">
              <a:cs typeface="Arial"/>
            </a:endParaRPr>
          </a:p>
        </p:txBody>
      </p:sp>
    </p:spTree>
    <p:extLst>
      <p:ext uri="{BB962C8B-B14F-4D97-AF65-F5344CB8AC3E}">
        <p14:creationId xmlns:p14="http://schemas.microsoft.com/office/powerpoint/2010/main" val="4285429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726311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7"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56391" cy="882788"/>
          </a:xfrm>
        </p:spPr>
        <p:txBody>
          <a:bodyPr vert="horz">
            <a:noAutofit/>
          </a:bodyPr>
          <a:lstStyle/>
          <a:p>
            <a:r>
              <a:rPr lang="nl-NL" dirty="0"/>
              <a:t>Residential, commercial &amp; industrial distinct from utility solar PV</a:t>
            </a:r>
            <a:endParaRPr lang="nl-NL" dirty="0">
              <a:cs typeface="Arial"/>
            </a:endParaRP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118826270"/>
              </p:ext>
            </p:extLst>
          </p:nvPr>
        </p:nvGraphicFramePr>
        <p:xfrm>
          <a:off x="330199" y="1827998"/>
          <a:ext cx="11463865" cy="4063514"/>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75533">
                <a:tc>
                  <a:txBody>
                    <a:bodyPr/>
                    <a:lstStyle/>
                    <a:p>
                      <a:pPr marL="0" indent="0">
                        <a:buNone/>
                      </a:pPr>
                      <a:endParaRPr lang="en-US" sz="1200" b="1" noProof="0" dirty="0"/>
                    </a:p>
                  </a:txBody>
                  <a:tcPr/>
                </a:tc>
                <a:tc gridSpan="2">
                  <a:txBody>
                    <a:bodyPr/>
                    <a:lstStyle/>
                    <a:p>
                      <a:pPr marL="0" indent="0" algn="ctr">
                        <a:buNone/>
                      </a:pPr>
                      <a:r>
                        <a:rPr lang="en-US" sz="1000" b="1" noProof="0" dirty="0">
                          <a:solidFill>
                            <a:schemeClr val="bg1"/>
                          </a:solidFill>
                        </a:rPr>
                        <a:t>DISTRIBUTED SOLAR PV</a:t>
                      </a: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n-lt"/>
                          <a:ea typeface="+mn-ea"/>
                          <a:cs typeface="+mn-cs"/>
                        </a:rPr>
                        <a:t>UTILITY SOLAR PV</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12800">
                <a:tc>
                  <a:txBody>
                    <a:bodyPr/>
                    <a:lstStyle/>
                    <a:p>
                      <a:pPr marL="0" indent="0">
                        <a:buNone/>
                      </a:pPr>
                      <a:endParaRPr lang="en-US" sz="1200" b="1" noProof="0" dirty="0"/>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42474C"/>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42474C"/>
                          </a:solidFill>
                          <a:effectLst/>
                          <a:uLnTx/>
                          <a:uFillTx/>
                          <a:latin typeface="+mn-lt"/>
                          <a:ea typeface="+mn-ea"/>
                          <a:cs typeface="+mn-cs"/>
                        </a:rPr>
                        <a:t>Commercial &amp; industrial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r>
                        <a:rPr kumimoji="0" lang="en-US" sz="1400" b="1" i="0" u="none" strike="noStrike" kern="1200" cap="none" spc="0" normalizeH="0" baseline="0" noProof="0" dirty="0">
                          <a:ln>
                            <a:noFill/>
                          </a:ln>
                          <a:solidFill>
                            <a:srgbClr val="42474C"/>
                          </a:solidFill>
                          <a:effectLst/>
                          <a:uLnTx/>
                          <a:uFillTx/>
                          <a:latin typeface="+mn-lt"/>
                          <a:ea typeface="+mn-ea"/>
                          <a:cs typeface="+mn-cs"/>
                        </a:rPr>
                        <a:t>Utility</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718774">
                <a:tc>
                  <a:txBody>
                    <a:bodyPr/>
                    <a:lstStyle/>
                    <a:p>
                      <a:pPr marL="0" indent="0">
                        <a:buNone/>
                      </a:pPr>
                      <a:endParaRPr lang="en-US" sz="1200" b="1" noProof="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1214503">
                <a:tc>
                  <a:txBody>
                    <a:bodyPr/>
                    <a:lstStyle/>
                    <a:p>
                      <a:pPr marL="0" indent="0">
                        <a:buNone/>
                      </a:pPr>
                      <a:r>
                        <a:rPr lang="en-US" sz="1000" b="1" noProof="0"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noProof="0" dirty="0"/>
                        <a:t>Small systems</a:t>
                      </a:r>
                      <a:r>
                        <a:rPr lang="en-US" sz="1000" b="0" noProof="0" dirty="0"/>
                        <a:t>, </a:t>
                      </a:r>
                      <a:r>
                        <a:rPr lang="en-US" sz="1000" noProof="0" dirty="0"/>
                        <a:t>most often on </a:t>
                      </a:r>
                      <a:r>
                        <a:rPr lang="en-US" sz="1000" b="1" noProof="0" dirty="0"/>
                        <a:t>rooftops of homes</a:t>
                      </a:r>
                    </a:p>
                    <a:p>
                      <a:pPr algn="l">
                        <a:spcBef>
                          <a:spcPts val="600"/>
                        </a:spcBef>
                      </a:pPr>
                      <a:r>
                        <a:rPr lang="en-US" sz="1000" noProof="0" dirty="0"/>
                        <a:t>Produce electricity directly for the </a:t>
                      </a:r>
                      <a:r>
                        <a:rPr lang="en-US" sz="1000" b="1" noProof="0" dirty="0"/>
                        <a:t>homeowner’s use; </a:t>
                      </a:r>
                      <a:r>
                        <a:rPr lang="en-US" sz="1000" noProof="0" dirty="0"/>
                        <a:t>could </a:t>
                      </a:r>
                      <a:r>
                        <a:rPr lang="en-US" sz="1000" b="1" noProof="0" dirty="0"/>
                        <a:t>export excess to the grid</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600"/>
                        </a:spcBef>
                      </a:pPr>
                      <a:r>
                        <a:rPr lang="en-US" sz="1000" b="1" noProof="0" dirty="0"/>
                        <a:t>Midsize systems, </a:t>
                      </a:r>
                      <a:r>
                        <a:rPr lang="en-US" sz="1000" noProof="0" dirty="0"/>
                        <a:t>often </a:t>
                      </a:r>
                      <a:r>
                        <a:rPr lang="en-US" sz="1000" b="1" noProof="0" dirty="0"/>
                        <a:t>mounted on the ground </a:t>
                      </a:r>
                      <a:r>
                        <a:rPr lang="en-US" sz="1000" noProof="0" dirty="0"/>
                        <a:t>or </a:t>
                      </a:r>
                      <a:r>
                        <a:rPr lang="en-US" sz="1000" b="1" noProof="0" dirty="0"/>
                        <a:t>flat roofs of commercial buildings</a:t>
                      </a:r>
                    </a:p>
                    <a:p>
                      <a:pPr algn="l">
                        <a:spcBef>
                          <a:spcPts val="600"/>
                        </a:spcBef>
                      </a:pPr>
                      <a:r>
                        <a:rPr lang="en-US" sz="1000" noProof="0" dirty="0"/>
                        <a:t>Produce electricity </a:t>
                      </a:r>
                      <a:r>
                        <a:rPr lang="en-US" sz="1000" b="1" noProof="0" dirty="0"/>
                        <a:t>directly for the business’s use; could export excess to the grid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600"/>
                        </a:spcBef>
                      </a:pPr>
                      <a:r>
                        <a:rPr lang="en-US" sz="1000" b="1" noProof="0" dirty="0"/>
                        <a:t>Large, ground-mounted array </a:t>
                      </a:r>
                      <a:r>
                        <a:rPr lang="en-US" sz="1000" noProof="0" dirty="0"/>
                        <a:t>that </a:t>
                      </a:r>
                      <a:r>
                        <a:rPr lang="en-US" sz="1000" b="1" noProof="0" dirty="0"/>
                        <a:t>delivers power to the grid </a:t>
                      </a:r>
                    </a:p>
                    <a:p>
                      <a:pPr algn="l">
                        <a:spcBef>
                          <a:spcPts val="600"/>
                        </a:spcBef>
                      </a:pPr>
                      <a:r>
                        <a:rPr lang="en-US" sz="1000" b="0" noProof="0" dirty="0"/>
                        <a:t>Often sells through a </a:t>
                      </a:r>
                      <a:r>
                        <a:rPr lang="en-US" sz="1000" b="1" noProof="0" dirty="0"/>
                        <a:t>power purchase agreement </a:t>
                      </a:r>
                      <a:r>
                        <a:rPr lang="en-US" sz="1000" b="0" noProof="0" dirty="0"/>
                        <a:t>to a utility</a:t>
                      </a:r>
                      <a:r>
                        <a:rPr lang="en-US" sz="1000" b="1" noProof="0" dirty="0"/>
                        <a:t> </a:t>
                      </a:r>
                      <a:r>
                        <a:rPr lang="en-US" sz="1000" b="0" noProof="0" dirty="0"/>
                        <a:t>off-taker</a:t>
                      </a:r>
                    </a:p>
                    <a:p>
                      <a:pPr algn="l">
                        <a:spcBef>
                          <a:spcPts val="600"/>
                        </a:spcBef>
                      </a:pPr>
                      <a:r>
                        <a:rPr lang="en-US" sz="1000" noProof="0" dirty="0"/>
                        <a:t>Supply electricity to a </a:t>
                      </a:r>
                      <a:r>
                        <a:rPr lang="en-US" sz="1000" b="1" noProof="0" dirty="0"/>
                        <a:t>large number of customers through the grid</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13208">
                <a:tc>
                  <a:txBody>
                    <a:bodyPr/>
                    <a:lstStyle/>
                    <a:p>
                      <a:pPr marL="0" indent="0">
                        <a:spcBef>
                          <a:spcPts val="0"/>
                        </a:spcBef>
                        <a:buNone/>
                      </a:pPr>
                      <a:r>
                        <a:rPr lang="en-US" sz="1000" b="1" noProof="0" dirty="0"/>
                        <a:t>Typical system size</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dirty="0">
                          <a:solidFill>
                            <a:schemeClr val="tx1"/>
                          </a:solidFill>
                        </a:rPr>
                        <a:t>~0.002</a:t>
                      </a:r>
                      <a:r>
                        <a:rPr lang="en-US" sz="1000" b="1" dirty="0"/>
                        <a:t>–</a:t>
                      </a:r>
                      <a:r>
                        <a:rPr lang="en-US" sz="1000" b="1" noProof="0" dirty="0">
                          <a:solidFill>
                            <a:schemeClr val="tx1"/>
                          </a:solidFill>
                        </a:rPr>
                        <a:t>0.02 MW</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~0.02</a:t>
                      </a:r>
                      <a:r>
                        <a:rPr lang="en-US" sz="1000" b="1" dirty="0"/>
                        <a:t>–</a:t>
                      </a:r>
                      <a:r>
                        <a:rPr lang="en-US" sz="1000" b="1" kern="1200" noProof="0" dirty="0">
                          <a:solidFill>
                            <a:schemeClr val="tx1"/>
                          </a:solidFill>
                          <a:latin typeface="+mn-lt"/>
                          <a:ea typeface="+mn-ea"/>
                          <a:cs typeface="+mn-cs"/>
                        </a:rPr>
                        <a:t>5 MW</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~1</a:t>
                      </a:r>
                      <a:r>
                        <a:rPr lang="en-US" sz="1000" b="1" dirty="0"/>
                        <a:t>–</a:t>
                      </a:r>
                      <a:r>
                        <a:rPr lang="en-US" sz="1000" b="1" kern="1200" noProof="0" dirty="0">
                          <a:solidFill>
                            <a:schemeClr val="tx1"/>
                          </a:solidFill>
                          <a:latin typeface="+mn-lt"/>
                          <a:ea typeface="+mn-ea"/>
                          <a:cs typeface="+mn-cs"/>
                        </a:rPr>
                        <a:t>1,000 MW</a:t>
                      </a:r>
                      <a:endParaRPr lang="en-US" sz="1000" b="0" kern="1200" noProof="0" dirty="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13208">
                <a:tc>
                  <a:txBody>
                    <a:bodyPr/>
                    <a:lstStyle/>
                    <a:p>
                      <a:pPr marL="0" indent="0">
                        <a:spcBef>
                          <a:spcPts val="0"/>
                        </a:spcBef>
                        <a:buNone/>
                      </a:pPr>
                      <a:r>
                        <a:rPr lang="en-US" sz="1000" b="1" noProof="0" dirty="0">
                          <a:solidFill>
                            <a:schemeClr val="tx1"/>
                          </a:solidFill>
                        </a:rPr>
                        <a:t>Typical cost per kWh</a:t>
                      </a:r>
                      <a:br>
                        <a:rPr lang="en-US" sz="1000" b="1" noProof="0" dirty="0">
                          <a:solidFill>
                            <a:schemeClr val="tx1"/>
                          </a:solidFill>
                        </a:rPr>
                      </a:br>
                      <a:r>
                        <a:rPr lang="en-US" sz="1000" b="1" noProof="0" dirty="0">
                          <a:solidFill>
                            <a:schemeClr val="tx1"/>
                          </a:solidFill>
                        </a:rPr>
                        <a:t>(LCOE*, 2023, US)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dirty="0">
                          <a:solidFill>
                            <a:schemeClr val="tx1"/>
                          </a:solidFill>
                        </a:rPr>
                        <a:t>$0.117</a:t>
                      </a:r>
                      <a:r>
                        <a:rPr lang="en-US" sz="1000" b="1" dirty="0"/>
                        <a:t>–</a:t>
                      </a:r>
                      <a:r>
                        <a:rPr lang="en-US" sz="1000" b="1" noProof="0" dirty="0">
                          <a:solidFill>
                            <a:schemeClr val="tx1"/>
                          </a:solidFill>
                        </a:rPr>
                        <a:t>$0.282 </a:t>
                      </a:r>
                      <a:endParaRPr lang="en-US" sz="1000" i="1" noProof="0" dirty="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$0.049</a:t>
                      </a:r>
                      <a:r>
                        <a:rPr lang="en-US" sz="1000" b="1" dirty="0"/>
                        <a:t>–</a:t>
                      </a:r>
                      <a:r>
                        <a:rPr lang="en-US" sz="1000" b="1" kern="1200" noProof="0" dirty="0">
                          <a:solidFill>
                            <a:schemeClr val="tx1"/>
                          </a:solidFill>
                          <a:latin typeface="+mn-lt"/>
                          <a:ea typeface="+mn-ea"/>
                          <a:cs typeface="+mn-cs"/>
                        </a:rPr>
                        <a:t>$0.185</a:t>
                      </a:r>
                      <a:endParaRPr lang="en-US" sz="1000" b="0" i="1" kern="1200" noProof="0" dirty="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$0.024</a:t>
                      </a:r>
                      <a:r>
                        <a:rPr lang="en-US" sz="1000" b="1" dirty="0"/>
                        <a:t>–</a:t>
                      </a:r>
                      <a:r>
                        <a:rPr lang="en-US" sz="1000" b="1" kern="1200" noProof="0" dirty="0">
                          <a:solidFill>
                            <a:schemeClr val="tx1"/>
                          </a:solidFill>
                          <a:latin typeface="+mn-lt"/>
                          <a:ea typeface="+mn-ea"/>
                          <a:cs typeface="+mn-cs"/>
                        </a:rPr>
                        <a:t>$0.096</a:t>
                      </a:r>
                      <a:endParaRPr lang="en-US" sz="1000" b="0" i="1" kern="1200" noProof="0" dirty="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15488">
                <a:tc>
                  <a:txBody>
                    <a:bodyPr/>
                    <a:lstStyle/>
                    <a:p>
                      <a:pPr marL="0" indent="0">
                        <a:spcBef>
                          <a:spcPts val="0"/>
                        </a:spcBef>
                        <a:buNone/>
                      </a:pPr>
                      <a:r>
                        <a:rPr lang="en-US" sz="1000" b="1" noProof="0" dirty="0">
                          <a:solidFill>
                            <a:schemeClr val="tx1"/>
                          </a:solidFill>
                        </a:rPr>
                        <a:t>Global installed capacity </a:t>
                      </a:r>
                    </a:p>
                    <a:p>
                      <a:pPr marL="0" indent="0">
                        <a:spcBef>
                          <a:spcPts val="0"/>
                        </a:spcBef>
                        <a:buNone/>
                      </a:pPr>
                      <a:r>
                        <a:rPr lang="en-US" sz="1000" b="1" noProof="0" dirty="0">
                          <a:solidFill>
                            <a:schemeClr val="tx1"/>
                          </a:solidFill>
                        </a:rPr>
                        <a:t>(2023) </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dirty="0">
                          <a:solidFill>
                            <a:schemeClr val="tx1"/>
                          </a:solidFill>
                        </a:rPr>
                        <a:t>319 GW</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defTabSz="711200" rtl="0" eaLnBrk="1" latinLnBrk="0" hangingPunct="1">
                        <a:spcBef>
                          <a:spcPts val="1200"/>
                        </a:spcBef>
                        <a:buNone/>
                      </a:pPr>
                      <a:r>
                        <a:rPr lang="en-US" sz="1000" b="1" kern="1200" noProof="0" dirty="0">
                          <a:solidFill>
                            <a:schemeClr val="tx1"/>
                          </a:solidFill>
                          <a:latin typeface="+mn-lt"/>
                          <a:ea typeface="+mn-ea"/>
                          <a:cs typeface="+mn-cs"/>
                        </a:rPr>
                        <a:t>371 GW</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794 GW</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8" name="btfpPhotoGeneric518419" descr="File:Rooftop solar panels, Griffiths Avenue, Cheltenham - geograph.org.uk - 4908350.jp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76674" y="2693493"/>
            <a:ext cx="3038325" cy="652136"/>
          </a:xfrm>
          <a:prstGeom prst="rect">
            <a:avLst/>
          </a:prstGeom>
          <a:noFill/>
          <a:extLst>
            <a:ext uri="{909E8E84-426E-40DD-AFC4-6F175D3DCCD1}">
              <a14:hiddenFill xmlns:a14="http://schemas.microsoft.com/office/drawing/2010/main">
                <a:solidFill>
                  <a:srgbClr val="FFFFFF"/>
                </a:solidFill>
              </a14:hiddenFill>
            </a:ext>
          </a:extLst>
        </p:spPr>
      </p:pic>
      <p:pic>
        <p:nvPicPr>
          <p:cNvPr id="9" name="btfpPhotoGeneric113868" descr="File:Solar-Car-Park-PV-Structures.jpg"/>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714999" y="2691284"/>
            <a:ext cx="3031066" cy="656062"/>
          </a:xfrm>
          <a:prstGeom prst="rect">
            <a:avLst/>
          </a:prstGeom>
          <a:noFill/>
          <a:extLst>
            <a:ext uri="{909E8E84-426E-40DD-AFC4-6F175D3DCCD1}">
              <a14:hiddenFill xmlns:a14="http://schemas.microsoft.com/office/drawing/2010/main">
                <a:solidFill>
                  <a:srgbClr val="FFFFFF"/>
                </a:solidFill>
              </a14:hiddenFill>
            </a:ext>
          </a:extLst>
        </p:spPr>
      </p:pic>
      <p:pic>
        <p:nvPicPr>
          <p:cNvPr id="10" name="btfpPhotoGeneric351533" descr="aerial photography of grass field with blue solar panels"/>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754530" y="2689043"/>
            <a:ext cx="3039533" cy="656093"/>
          </a:xfrm>
          <a:prstGeom prst="rect">
            <a:avLst/>
          </a:prstGeom>
          <a:noFill/>
          <a:extLst>
            <a:ext uri="{909E8E84-426E-40DD-AFC4-6F175D3DCCD1}">
              <a14:hiddenFill xmlns:a14="http://schemas.microsoft.com/office/drawing/2010/main">
                <a:solidFill>
                  <a:srgbClr val="FFFFFF"/>
                </a:solidFill>
              </a14:hiddenFill>
            </a:ext>
          </a:extLst>
        </p:spPr>
      </p:pic>
      <p:sp>
        <p:nvSpPr>
          <p:cNvPr id="11" name="btfpNotesBox298555"/>
          <p:cNvSpPr txBox="1"/>
          <p:nvPr>
            <p:custDataLst>
              <p:tags r:id="rId6"/>
            </p:custDataLst>
          </p:nvPr>
        </p:nvSpPr>
        <p:spPr bwMode="gray">
          <a:xfrm>
            <a:off x="330200" y="6108192"/>
            <a:ext cx="115316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Unsubsidized LCOE (levelized cost of energy) is the average minimum price at which electricity generated must be sold to offset the total cost of production over the project’s assumed lifetime. The LCOE for commercial and industrial is an average of a commercial rooftop and a commercial ground system.</a:t>
            </a:r>
          </a:p>
          <a:p>
            <a:pPr marL="0" indent="0">
              <a:spcBef>
                <a:spcPts val="0"/>
              </a:spcBef>
              <a:buNone/>
            </a:pPr>
            <a:r>
              <a:rPr lang="en-US" sz="800" dirty="0">
                <a:solidFill>
                  <a:srgbClr val="000000"/>
                </a:solidFill>
              </a:rPr>
              <a:t>Sources: </a:t>
            </a:r>
            <a:r>
              <a:rPr lang="en-US" sz="800" dirty="0">
                <a:solidFill>
                  <a:srgbClr val="000000"/>
                </a:solidFill>
                <a:hlinkClick r:id="rId14"/>
              </a:rPr>
              <a:t>IEA, Renewables 2023</a:t>
            </a:r>
            <a:r>
              <a:rPr lang="en-US" sz="800" dirty="0">
                <a:solidFill>
                  <a:srgbClr val="000000"/>
                </a:solidFill>
              </a:rPr>
              <a:t>; </a:t>
            </a:r>
            <a:r>
              <a:rPr lang="en-US" sz="800" dirty="0">
                <a:solidFill>
                  <a:srgbClr val="000000"/>
                </a:solidFill>
                <a:hlinkClick r:id="rId15"/>
              </a:rPr>
              <a:t>US DOE, 2030 Solar Cost Targets</a:t>
            </a:r>
            <a:r>
              <a:rPr lang="en-US" sz="800" dirty="0">
                <a:solidFill>
                  <a:srgbClr val="000000"/>
                </a:solidFill>
              </a:rPr>
              <a:t>; </a:t>
            </a:r>
            <a:r>
              <a:rPr lang="en-US" sz="800" u="sng" dirty="0">
                <a:solidFill>
                  <a:schemeClr val="accent1">
                    <a:lumMod val="50000"/>
                  </a:schemeClr>
                </a:solidFill>
                <a:hlinkClick r:id="rId16"/>
              </a:rPr>
              <a:t>Lazard and Roland Berger, LCOEv16</a:t>
            </a:r>
            <a:r>
              <a:rPr lang="en-US" sz="800" u="sng" dirty="0">
                <a:solidFill>
                  <a:srgbClr val="000000"/>
                </a:solidFill>
              </a:rPr>
              <a:t>;</a:t>
            </a:r>
            <a:r>
              <a:rPr lang="en-US" sz="800" dirty="0">
                <a:solidFill>
                  <a:srgbClr val="000000"/>
                </a:solidFill>
              </a:rPr>
              <a:t> </a:t>
            </a:r>
            <a:r>
              <a:rPr lang="en-US" sz="800" u="sng" dirty="0">
                <a:solidFill>
                  <a:schemeClr val="accent1">
                    <a:lumMod val="50000"/>
                  </a:schemeClr>
                </a:solidFill>
                <a:hlinkClick r:id="rId17"/>
              </a:rPr>
              <a:t>Nuveen, Infrastructure Energy Transition Update</a:t>
            </a:r>
            <a:r>
              <a:rPr lang="en-US" sz="800" dirty="0">
                <a:solidFill>
                  <a:srgbClr val="000000"/>
                </a:solidFill>
              </a:rPr>
              <a:t> </a:t>
            </a:r>
          </a:p>
          <a:p>
            <a:pPr marL="0" indent="0">
              <a:spcBef>
                <a:spcPts val="0"/>
              </a:spcBef>
              <a:buNone/>
            </a:pPr>
            <a:r>
              <a:rPr lang="en-US" sz="800" dirty="0">
                <a:solidFill>
                  <a:srgbClr val="000000"/>
                </a:solidFill>
              </a:rPr>
              <a:t>Credit: Taicheng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Cibie</a:t>
            </a:r>
            <a:r>
              <a:rPr lang="en-US" sz="800" dirty="0">
                <a:solidFill>
                  <a:srgbClr val="000000"/>
                </a:solidFill>
                <a:latin typeface="Arial"/>
              </a:rPr>
              <a:t>, </a:t>
            </a:r>
            <a:r>
              <a:rPr lang="en-US" sz="800" dirty="0">
                <a:solidFill>
                  <a:srgbClr val="000000"/>
                </a:solidFill>
              </a:rPr>
              <a:t>Hyae Ryung Kim, and </a:t>
            </a:r>
            <a:r>
              <a:rPr lang="en-US" sz="800" dirty="0">
                <a:solidFill>
                  <a:srgbClr val="000000"/>
                </a:solidFill>
                <a:hlinkClick r:id="rId18"/>
              </a:rPr>
              <a:t>Gernot Wagner</a:t>
            </a:r>
            <a:r>
              <a:rPr lang="en-US" sz="800" dirty="0">
                <a:solidFill>
                  <a:srgbClr val="000000"/>
                </a:solidFill>
              </a:rPr>
              <a:t> (23 September 2024); share/adapt </a:t>
            </a:r>
            <a:r>
              <a:rPr lang="en-US" sz="800" dirty="0">
                <a:solidFill>
                  <a:srgbClr val="000000"/>
                </a:solidFill>
                <a:hlinkClick r:id="rId19"/>
              </a:rPr>
              <a:t>with attribution</a:t>
            </a:r>
            <a:r>
              <a:rPr lang="en-US" sz="800" dirty="0">
                <a:solidFill>
                  <a:srgbClr val="000000"/>
                </a:solidFill>
              </a:rPr>
              <a:t>. Contact: </a:t>
            </a:r>
            <a:r>
              <a:rPr lang="en-US" sz="800" dirty="0">
                <a:solidFill>
                  <a:srgbClr val="000000"/>
                </a:solidFill>
                <a:hlinkClick r:id="rId20"/>
              </a:rPr>
              <a:t>gwagner@columbia.edu</a:t>
            </a:r>
            <a:r>
              <a:rPr lang="en-US" sz="800" dirty="0">
                <a:solidFill>
                  <a:srgbClr val="000000"/>
                </a:solidFill>
              </a:rPr>
              <a:t> </a:t>
            </a:r>
          </a:p>
        </p:txBody>
      </p:sp>
    </p:spTree>
    <p:custDataLst>
      <p:tags r:id="rId1"/>
    </p:custDataLst>
    <p:extLst>
      <p:ext uri="{BB962C8B-B14F-4D97-AF65-F5344CB8AC3E}">
        <p14:creationId xmlns:p14="http://schemas.microsoft.com/office/powerpoint/2010/main" val="14119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55526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5" name="Picture 24" descr="A solar panel with grass and lights&#10;&#10;Description automatically generated">
            <a:extLst>
              <a:ext uri="{FF2B5EF4-FFF2-40B4-BE49-F238E27FC236}">
                <a16:creationId xmlns:a16="http://schemas.microsoft.com/office/drawing/2014/main" id="{2D453971-2B77-4322-0DD8-DB393A7FB8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39176" y="3388738"/>
            <a:ext cx="2071248" cy="2289184"/>
          </a:xfrm>
          <a:prstGeom prst="rect">
            <a:avLst/>
          </a:prstGeom>
        </p:spPr>
      </p:pic>
      <p:sp>
        <p:nvSpPr>
          <p:cNvPr id="6" name="Title 5"/>
          <p:cNvSpPr>
            <a:spLocks noGrp="1"/>
          </p:cNvSpPr>
          <p:nvPr>
            <p:ph type="title"/>
          </p:nvPr>
        </p:nvSpPr>
        <p:spPr/>
        <p:txBody>
          <a:bodyPr vert="horz">
            <a:noAutofit/>
          </a:bodyPr>
          <a:lstStyle/>
          <a:p>
            <a:pPr algn="l"/>
            <a:r>
              <a:rPr lang="en-US" dirty="0"/>
              <a:t>Typical solar project economics result in payback periods ranging from 2 to 10 years</a:t>
            </a:r>
          </a:p>
        </p:txBody>
      </p:sp>
      <p:sp>
        <p:nvSpPr>
          <p:cNvPr id="66" name="btfpNotesBox844901"/>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SEIA</a:t>
            </a:r>
            <a:r>
              <a:rPr kumimoji="0" lang="en-US" sz="800" b="0" i="0" u="none" strike="noStrike" kern="1200" cap="none" spc="0" normalizeH="0" baseline="0" noProof="0" dirty="0">
                <a:ln>
                  <a:noFill/>
                </a:ln>
                <a:solidFill>
                  <a:srgbClr val="000000"/>
                </a:solidFill>
                <a:effectLst/>
                <a:uLnTx/>
                <a:uFillTx/>
                <a:latin typeface="Arial"/>
                <a:ea typeface="+mn-ea"/>
                <a:cs typeface="+mn-cs"/>
              </a:rPr>
              <a:t> (2022);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SEIA</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rPr>
              <a:t> </a:t>
            </a:r>
            <a:r>
              <a:rPr lang="en-US" sz="800" dirty="0">
                <a:solidFill>
                  <a:srgbClr val="000000"/>
                </a:solidFill>
                <a:hlinkClick r:id="rId11"/>
              </a:rPr>
              <a:t>IEA </a:t>
            </a:r>
            <a:r>
              <a:rPr lang="en-US" sz="800" dirty="0">
                <a:solidFill>
                  <a:srgbClr val="000000"/>
                </a:solidFill>
              </a:rPr>
              <a:t> (2023); </a:t>
            </a:r>
            <a:r>
              <a:rPr lang="en-US" sz="800" dirty="0">
                <a:solidFill>
                  <a:srgbClr val="000000"/>
                </a:solidFill>
                <a:hlinkClick r:id="rId12"/>
              </a:rPr>
              <a:t>SolarKal</a:t>
            </a:r>
            <a:r>
              <a:rPr lang="en-US" sz="800" dirty="0">
                <a:solidFill>
                  <a:srgbClr val="000000"/>
                </a:solidFill>
              </a:rPr>
              <a:t> (2023; </a:t>
            </a:r>
            <a:r>
              <a:rPr lang="en-US" sz="800" dirty="0">
                <a:solidFill>
                  <a:srgbClr val="000000"/>
                </a:solidFill>
                <a:hlinkClick r:id="rId13"/>
              </a:rPr>
              <a:t>Revision Energy</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Taicheng Jin, Hassan Riaz, Hyae Ryung Kim, and</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(23 September 2024);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48" name="TextBox 8">
            <a:extLst>
              <a:ext uri="{FF2B5EF4-FFF2-40B4-BE49-F238E27FC236}">
                <a16:creationId xmlns:a16="http://schemas.microsoft.com/office/drawing/2014/main" id="{FD576732-CDFC-881A-F36E-0378C6B2FB06}"/>
              </a:ext>
            </a:extLst>
          </p:cNvPr>
          <p:cNvSpPr txBox="1"/>
          <p:nvPr/>
        </p:nvSpPr>
        <p:spPr bwMode="gray">
          <a:xfrm>
            <a:off x="6468424" y="1245028"/>
            <a:ext cx="5184400" cy="4870564"/>
          </a:xfrm>
          <a:prstGeom prst="rect">
            <a:avLst/>
          </a:prstGeom>
          <a:solidFill>
            <a:srgbClr val="E3E8EE"/>
          </a:solidFill>
        </p:spPr>
        <p:txBody>
          <a:bodyPr wrap="square" lIns="137160" tIns="137160" rIns="274320" bIns="137160" rtlCol="0" anchor="t">
            <a:spAutoFit/>
          </a:bodyPr>
          <a:lstStyle/>
          <a:p>
            <a:pPr marL="0" indent="0">
              <a:spcBef>
                <a:spcPts val="300"/>
              </a:spcBef>
              <a:buNone/>
            </a:pPr>
            <a:r>
              <a:rPr lang="en-US" sz="1250" b="1" dirty="0"/>
              <a:t>Solar expenses</a:t>
            </a:r>
            <a:endParaRPr lang="en-US" sz="1050" i="0" u="none" strike="noStrike" kern="1200" cap="none" spc="0" normalizeH="0" baseline="0" noProof="0" dirty="0">
              <a:ln>
                <a:noFill/>
              </a:ln>
              <a:solidFill>
                <a:srgbClr val="000000"/>
              </a:solidFill>
              <a:effectLst/>
              <a:uLnTx/>
              <a:uFillTx/>
              <a:latin typeface="Arial"/>
              <a:cs typeface="Arial"/>
            </a:endParaRPr>
          </a:p>
          <a:p>
            <a:pPr marL="349250" indent="-171450">
              <a:spcBef>
                <a:spcPts val="300"/>
              </a:spcBef>
              <a:spcAft>
                <a:spcPts val="600"/>
              </a:spcAft>
              <a:defRPr/>
            </a:pPr>
            <a:r>
              <a:rPr lang="en-US" sz="1050" b="1" dirty="0">
                <a:solidFill>
                  <a:srgbClr val="000000"/>
                </a:solidFill>
                <a:latin typeface="Arial"/>
              </a:rPr>
              <a:t>High CapEx: </a:t>
            </a:r>
            <a:r>
              <a:rPr lang="en-US" sz="1050" dirty="0">
                <a:solidFill>
                  <a:srgbClr val="000000"/>
                </a:solidFill>
                <a:latin typeface="Arial"/>
              </a:rPr>
              <a:t>Solar projects require substantial upfront investment in equipment, installation, and site preparation. The average residential system cost is $10,000 to $25,000, with a levelized cost of energy of $0.117 to $0.282 per kWh. Typical LCOE for commercial and industrial is $0.049 to $0.185 per kWh and for utility-scale $0.024 to $0.096 per kWh.</a:t>
            </a:r>
            <a:endParaRPr lang="en-US" sz="1050" dirty="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(Relatively) Low Op</a:t>
            </a:r>
            <a:r>
              <a:rPr lang="en-US" sz="1050" b="1" dirty="0">
                <a:solidFill>
                  <a:srgbClr val="000000"/>
                </a:solidFill>
                <a:latin typeface="Arial"/>
              </a:rPr>
              <a:t>Ex: </a:t>
            </a:r>
            <a:r>
              <a:rPr lang="en-US" sz="1050" dirty="0">
                <a:solidFill>
                  <a:srgbClr val="000000"/>
                </a:solidFill>
                <a:latin typeface="Arial"/>
              </a:rPr>
              <a:t>Low maintenance costs relative to other energy sources and no fuel costs result in low operating expenses.</a:t>
            </a:r>
            <a:endParaRPr lang="en-US" sz="1050" dirty="0">
              <a:solidFill>
                <a:srgbClr val="000000"/>
              </a:solidFill>
              <a:latin typeface="Arial"/>
              <a:cs typeface="Arial"/>
            </a:endParaRPr>
          </a:p>
          <a:p>
            <a:pPr marL="0" indent="0">
              <a:spcBef>
                <a:spcPts val="300"/>
              </a:spcBef>
              <a:buNone/>
            </a:pPr>
            <a:r>
              <a:rPr lang="en-US" sz="1250" b="1" dirty="0"/>
              <a:t>Solar revenue</a:t>
            </a:r>
            <a:endParaRPr lang="en-US" sz="1050" i="0" u="none" strike="noStrike" kern="1200" cap="none" spc="0" normalizeH="0" baseline="0" noProof="0" dirty="0">
              <a:ln>
                <a:noFill/>
              </a:ln>
              <a:solidFill>
                <a:srgbClr val="000000"/>
              </a:solidFill>
              <a:effectLst/>
              <a:uLnTx/>
              <a:uFillTx/>
              <a:latin typeface="Arial"/>
              <a:cs typeface="Arial"/>
            </a:endParaRPr>
          </a:p>
          <a:p>
            <a:pPr marL="349250" indent="-171450">
              <a:spcBef>
                <a:spcPts val="300"/>
              </a:spcBef>
              <a:spcAft>
                <a:spcPts val="600"/>
              </a:spcAft>
              <a:defRPr/>
            </a:pPr>
            <a:r>
              <a:rPr lang="en-US" sz="1050" b="1" dirty="0">
                <a:solidFill>
                  <a:srgbClr val="000000"/>
                </a:solidFill>
                <a:latin typeface="Arial"/>
              </a:rPr>
              <a:t>Tax incentives: </a:t>
            </a:r>
            <a:r>
              <a:rPr lang="en-US" sz="1050" dirty="0">
                <a:solidFill>
                  <a:srgbClr val="000000"/>
                </a:solidFill>
                <a:latin typeface="Arial"/>
              </a:rPr>
              <a:t>Under the IRA, Residential Solar Energy Credit, Investment Tax Credit, and Production Tax Credit can reduce ~30% of the initial cost. Other state and local incentives can reduce it further.</a:t>
            </a:r>
            <a:endParaRPr lang="en-US" sz="1050" dirty="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Long-term </a:t>
            </a:r>
            <a:r>
              <a:rPr lang="en-US" sz="1050" b="1" dirty="0">
                <a:solidFill>
                  <a:srgbClr val="000000"/>
                </a:solidFill>
                <a:latin typeface="Arial"/>
              </a:rPr>
              <a:t>s</a:t>
            </a:r>
            <a:r>
              <a:rPr kumimoji="0" lang="en-US" sz="1050" b="1" i="0" u="none" strike="noStrike" kern="1200" cap="none" spc="0" normalizeH="0" baseline="0" noProof="0" dirty="0">
                <a:ln>
                  <a:noFill/>
                </a:ln>
                <a:solidFill>
                  <a:srgbClr val="000000"/>
                </a:solidFill>
                <a:effectLst/>
                <a:uLnTx/>
                <a:uFillTx/>
                <a:latin typeface="Arial"/>
                <a:ea typeface="+mn-ea"/>
                <a:cs typeface="+mn-cs"/>
              </a:rPr>
              <a:t>avings: </a:t>
            </a:r>
            <a:r>
              <a:rPr kumimoji="0" lang="en-US" sz="1050" i="0" u="none" strike="noStrike" kern="1200" cap="none" spc="0" normalizeH="0" baseline="0" noProof="0" dirty="0">
                <a:ln>
                  <a:noFill/>
                </a:ln>
                <a:solidFill>
                  <a:srgbClr val="000000"/>
                </a:solidFill>
                <a:effectLst/>
                <a:uLnTx/>
                <a:uFillTx/>
                <a:latin typeface="Arial"/>
                <a:ea typeface="+mn-ea"/>
                <a:cs typeface="+mn-cs"/>
              </a:rPr>
              <a:t>Savings depend on project size and local grid electricity price</a:t>
            </a:r>
            <a:r>
              <a:rPr lang="en-US" sz="1050" dirty="0">
                <a:solidFill>
                  <a:srgbClr val="000000"/>
                </a:solidFill>
                <a:latin typeface="Arial"/>
              </a:rPr>
              <a:t>. Average annual savings could be $1,500 for residential projects and range from $10,000 to $100,000 for commercial and industrial projects. </a:t>
            </a:r>
            <a:r>
              <a:rPr kumimoji="0" lang="en-US" sz="1050" i="0" u="none" strike="noStrike" kern="1200" cap="none" spc="0" normalizeH="0" baseline="0" noProof="0" dirty="0">
                <a:ln>
                  <a:noFill/>
                </a:ln>
                <a:solidFill>
                  <a:srgbClr val="000000"/>
                </a:solidFill>
                <a:effectLst/>
                <a:uLnTx/>
                <a:uFillTx/>
                <a:latin typeface="Arial"/>
                <a:ea typeface="+mn-ea"/>
                <a:cs typeface="+mn-cs"/>
              </a:rPr>
              <a:t>The payback period typically ranges from ~2 to 10 years.</a:t>
            </a:r>
            <a:endParaRPr lang="en-US" sz="1050" dirty="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Additional revenue: </a:t>
            </a:r>
            <a:r>
              <a:rPr lang="en-US" sz="1050" dirty="0">
                <a:solidFill>
                  <a:srgbClr val="000000"/>
                </a:solidFill>
                <a:latin typeface="Arial"/>
              </a:rPr>
              <a:t>N</a:t>
            </a:r>
            <a:r>
              <a:rPr kumimoji="0" lang="en-US" sz="1050" i="0" u="none" strike="noStrike" kern="1200" cap="none" spc="0" normalizeH="0" baseline="0" noProof="0" dirty="0">
                <a:ln>
                  <a:noFill/>
                </a:ln>
                <a:solidFill>
                  <a:srgbClr val="000000"/>
                </a:solidFill>
                <a:effectLst/>
                <a:uLnTx/>
                <a:uFillTx/>
                <a:latin typeface="Arial"/>
                <a:ea typeface="+mn-ea"/>
                <a:cs typeface="+mn-cs"/>
              </a:rPr>
              <a:t>et metering</a:t>
            </a:r>
            <a:r>
              <a:rPr lang="en-US" sz="1050" dirty="0">
                <a:solidFill>
                  <a:srgbClr val="000000"/>
                </a:solidFill>
                <a:latin typeface="Arial"/>
              </a:rPr>
              <a:t> allows </a:t>
            </a:r>
            <a:r>
              <a:rPr kumimoji="0" lang="en-US" sz="1050" i="0" u="none" strike="noStrike" kern="1200" cap="none" spc="0" normalizeH="0" baseline="0" noProof="0" dirty="0">
                <a:ln>
                  <a:noFill/>
                </a:ln>
                <a:solidFill>
                  <a:srgbClr val="000000"/>
                </a:solidFill>
                <a:effectLst/>
                <a:uLnTx/>
                <a:uFillTx/>
                <a:latin typeface="Arial"/>
                <a:ea typeface="+mn-ea"/>
                <a:cs typeface="+mn-cs"/>
              </a:rPr>
              <a:t>surplus to be sold</a:t>
            </a:r>
            <a:r>
              <a:rPr lang="en-US" sz="1050" dirty="0">
                <a:solidFill>
                  <a:srgbClr val="000000"/>
                </a:solidFill>
                <a:latin typeface="Arial"/>
              </a:rPr>
              <a:t>, including via Renewable Energy Credits (REC) such as performance based SREC in NJ which require utilities to meet RPS requirements; consumers can access solar revenue through off-site community solar projects.</a:t>
            </a:r>
            <a:endParaRPr lang="en-US" sz="1050" i="0" u="none" strike="noStrike" kern="1200" cap="none" spc="0" normalizeH="0" baseline="0" noProof="0" dirty="0">
              <a:ln>
                <a:noFill/>
              </a:ln>
              <a:solidFill>
                <a:srgbClr val="000000"/>
              </a:solidFill>
              <a:effectLst/>
              <a:uLnTx/>
              <a:uFillTx/>
              <a:latin typeface="Arial"/>
              <a:cs typeface="Arial"/>
            </a:endParaRPr>
          </a:p>
          <a:p>
            <a:pPr marL="349250" indent="-171450">
              <a:spcBef>
                <a:spcPts val="3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Increased value: </a:t>
            </a:r>
            <a:r>
              <a:rPr kumimoji="0" lang="en-US" sz="1050" i="0" u="none" strike="noStrike" kern="1200" cap="none" spc="0" normalizeH="0" baseline="0" noProof="0" dirty="0">
                <a:ln>
                  <a:noFill/>
                </a:ln>
                <a:solidFill>
                  <a:srgbClr val="000000"/>
                </a:solidFill>
                <a:effectLst/>
                <a:uLnTx/>
                <a:uFillTx/>
                <a:latin typeface="Arial"/>
                <a:ea typeface="+mn-ea"/>
                <a:cs typeface="+mn-cs"/>
              </a:rPr>
              <a:t>Solar installations can boost property value and commercial appeal, attracting potential buyers, residents, employees, and investors.</a:t>
            </a:r>
            <a:endParaRPr lang="en-US" sz="1050" i="0" u="none" strike="noStrike" kern="1200" cap="none" spc="0" normalizeH="0" baseline="0" noProof="0" dirty="0">
              <a:ln>
                <a:noFill/>
              </a:ln>
              <a:solidFill>
                <a:srgbClr val="000000"/>
              </a:solidFill>
              <a:effectLst/>
              <a:uLnTx/>
              <a:uFillTx/>
              <a:latin typeface="Arial"/>
              <a:cs typeface="Arial"/>
            </a:endParaRPr>
          </a:p>
        </p:txBody>
      </p:sp>
      <p:sp>
        <p:nvSpPr>
          <p:cNvPr id="51" name="btfpColumnHeaderBoxText698162">
            <a:extLst>
              <a:ext uri="{FF2B5EF4-FFF2-40B4-BE49-F238E27FC236}">
                <a16:creationId xmlns:a16="http://schemas.microsoft.com/office/drawing/2014/main" id="{6EBDB1BA-5B69-8323-D242-D230F01BBBE5}"/>
              </a:ext>
            </a:extLst>
          </p:cNvPr>
          <p:cNvSpPr txBox="1"/>
          <p:nvPr/>
        </p:nvSpPr>
        <p:spPr bwMode="gray">
          <a:xfrm>
            <a:off x="330249" y="1554480"/>
            <a:ext cx="6230257"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Solar technology 101</a:t>
            </a:r>
          </a:p>
        </p:txBody>
      </p:sp>
      <p:cxnSp>
        <p:nvCxnSpPr>
          <p:cNvPr id="52" name="btfpColumnHeaderBoxLine489213">
            <a:extLst>
              <a:ext uri="{FF2B5EF4-FFF2-40B4-BE49-F238E27FC236}">
                <a16:creationId xmlns:a16="http://schemas.microsoft.com/office/drawing/2014/main" id="{1DBE9CC7-6066-A853-F2F1-FA01C78C0D50}"/>
              </a:ext>
            </a:extLst>
          </p:cNvPr>
          <p:cNvCxnSpPr>
            <a:cxnSpLocks/>
          </p:cNvCxnSpPr>
          <p:nvPr/>
        </p:nvCxnSpPr>
        <p:spPr bwMode="gray">
          <a:xfrm>
            <a:off x="330199" y="1881812"/>
            <a:ext cx="591392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70F9CA49-C574-8A5B-5AD2-24198831010A}"/>
              </a:ext>
            </a:extLst>
          </p:cNvPr>
          <p:cNvGrpSpPr/>
          <p:nvPr/>
        </p:nvGrpSpPr>
        <p:grpSpPr>
          <a:xfrm>
            <a:off x="3922801" y="1972951"/>
            <a:ext cx="2321319" cy="4242367"/>
            <a:chOff x="4003157" y="2175229"/>
            <a:chExt cx="2321319" cy="4242367"/>
          </a:xfrm>
        </p:grpSpPr>
        <p:sp>
          <p:nvSpPr>
            <p:cNvPr id="35" name="TextBox 34">
              <a:extLst>
                <a:ext uri="{FF2B5EF4-FFF2-40B4-BE49-F238E27FC236}">
                  <a16:creationId xmlns:a16="http://schemas.microsoft.com/office/drawing/2014/main" id="{4F0A7C67-584E-36C8-B87C-486A94930A02}"/>
                </a:ext>
              </a:extLst>
            </p:cNvPr>
            <p:cNvSpPr txBox="1"/>
            <p:nvPr/>
          </p:nvSpPr>
          <p:spPr bwMode="gray">
            <a:xfrm>
              <a:off x="4004758" y="2175229"/>
              <a:ext cx="2319718" cy="600164"/>
            </a:xfrm>
            <a:prstGeom prst="rect">
              <a:avLst/>
            </a:prstGeom>
            <a:noFill/>
          </p:spPr>
          <p:txBody>
            <a:bodyPr wrap="square" lIns="137160" tIns="137160" rIns="274320" bIns="137160" rtlCol="0">
              <a:spAutoFit/>
            </a:bodyPr>
            <a:lstStyle/>
            <a:p>
              <a:pPr marL="0" indent="0" algn="ctr" rtl="0">
                <a:buNone/>
              </a:pPr>
              <a:r>
                <a:rPr lang="en-US" sz="1050" b="1" dirty="0"/>
                <a:t>Photons</a:t>
              </a:r>
              <a:r>
                <a:rPr lang="en-US" sz="1050" dirty="0"/>
                <a:t> from sunlight hit solar cells and </a:t>
              </a:r>
              <a:r>
                <a:rPr lang="en-US" sz="1050" b="1" dirty="0"/>
                <a:t>release electrons</a:t>
              </a:r>
            </a:p>
          </p:txBody>
        </p:sp>
        <p:sp>
          <p:nvSpPr>
            <p:cNvPr id="36" name="TextBox 35">
              <a:extLst>
                <a:ext uri="{FF2B5EF4-FFF2-40B4-BE49-F238E27FC236}">
                  <a16:creationId xmlns:a16="http://schemas.microsoft.com/office/drawing/2014/main" id="{11467CCC-09C2-72F6-7350-07C8BAA8EA95}"/>
                </a:ext>
              </a:extLst>
            </p:cNvPr>
            <p:cNvSpPr txBox="1"/>
            <p:nvPr/>
          </p:nvSpPr>
          <p:spPr bwMode="gray">
            <a:xfrm>
              <a:off x="4003157" y="4624111"/>
              <a:ext cx="2321319" cy="923330"/>
            </a:xfrm>
            <a:prstGeom prst="rect">
              <a:avLst/>
            </a:prstGeom>
            <a:noFill/>
          </p:spPr>
          <p:txBody>
            <a:bodyPr wrap="square" lIns="137160" tIns="137160" rIns="274320" bIns="137160" rtlCol="0">
              <a:spAutoFit/>
            </a:bodyPr>
            <a:lstStyle/>
            <a:p>
              <a:pPr marL="0" indent="0" algn="ctr" rtl="0">
                <a:buNone/>
              </a:pPr>
              <a:r>
                <a:rPr lang="en-US" sz="1050" b="1" dirty="0"/>
                <a:t>An inverter </a:t>
              </a:r>
              <a:r>
                <a:rPr lang="en-US" sz="1050" dirty="0"/>
                <a:t>converts the DC electricity into </a:t>
              </a:r>
              <a:r>
                <a:rPr lang="en-US" sz="1050" b="1" dirty="0"/>
                <a:t>alternating current (AC)</a:t>
              </a:r>
              <a:r>
                <a:rPr lang="en-US" sz="1050" dirty="0"/>
                <a:t> electricity to directly power buildings</a:t>
              </a:r>
            </a:p>
          </p:txBody>
        </p:sp>
        <p:sp>
          <p:nvSpPr>
            <p:cNvPr id="38" name="TextBox 37">
              <a:extLst>
                <a:ext uri="{FF2B5EF4-FFF2-40B4-BE49-F238E27FC236}">
                  <a16:creationId xmlns:a16="http://schemas.microsoft.com/office/drawing/2014/main" id="{78D6805D-920B-C4DA-2595-030232C4C80A}"/>
                </a:ext>
              </a:extLst>
            </p:cNvPr>
            <p:cNvSpPr txBox="1"/>
            <p:nvPr/>
          </p:nvSpPr>
          <p:spPr bwMode="gray">
            <a:xfrm>
              <a:off x="4004768" y="2883801"/>
              <a:ext cx="2319708" cy="761747"/>
            </a:xfrm>
            <a:prstGeom prst="rect">
              <a:avLst/>
            </a:prstGeom>
            <a:noFill/>
          </p:spPr>
          <p:txBody>
            <a:bodyPr wrap="square" lIns="137160" tIns="137160" rIns="274320" bIns="137160" rtlCol="0">
              <a:spAutoFit/>
            </a:bodyPr>
            <a:lstStyle/>
            <a:p>
              <a:pPr marL="0" indent="0" algn="ctr" rtl="0">
                <a:buNone/>
              </a:pPr>
              <a:r>
                <a:rPr lang="en-US" sz="1050" dirty="0"/>
                <a:t>Freed electrons flow through the circuit and </a:t>
              </a:r>
              <a:r>
                <a:rPr lang="en-US" sz="1050" b="1" dirty="0"/>
                <a:t>produce an electric charge</a:t>
              </a:r>
              <a:endParaRPr lang="en-US" sz="1050" b="1" i="0" dirty="0">
                <a:effectLst/>
                <a:highlight>
                  <a:srgbClr val="FFFFFF"/>
                </a:highlight>
                <a:latin typeface="AvenirNext" panose="020B0503020202020204" pitchFamily="34" charset="0"/>
              </a:endParaRPr>
            </a:p>
          </p:txBody>
        </p:sp>
        <p:cxnSp>
          <p:nvCxnSpPr>
            <p:cNvPr id="45" name="Straight Arrow Connector 44">
              <a:extLst>
                <a:ext uri="{FF2B5EF4-FFF2-40B4-BE49-F238E27FC236}">
                  <a16:creationId xmlns:a16="http://schemas.microsoft.com/office/drawing/2014/main" id="{71C62670-0715-6255-BDDA-6F9EEE5A3245}"/>
                </a:ext>
              </a:extLst>
            </p:cNvPr>
            <p:cNvCxnSpPr>
              <a:cxnSpLocks/>
            </p:cNvCxnSpPr>
            <p:nvPr/>
          </p:nvCxnSpPr>
          <p:spPr bwMode="gray">
            <a:xfrm>
              <a:off x="4981997" y="2657367"/>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9D3B5D-F465-AB78-D81A-D61396F3E535}"/>
                </a:ext>
              </a:extLst>
            </p:cNvPr>
            <p:cNvSpPr txBox="1"/>
            <p:nvPr/>
          </p:nvSpPr>
          <p:spPr bwMode="gray">
            <a:xfrm>
              <a:off x="4004768" y="3753956"/>
              <a:ext cx="2319708" cy="761747"/>
            </a:xfrm>
            <a:prstGeom prst="rect">
              <a:avLst/>
            </a:prstGeom>
            <a:noFill/>
          </p:spPr>
          <p:txBody>
            <a:bodyPr wrap="square" lIns="137160" tIns="137160" rIns="274320" bIns="137160" rtlCol="0">
              <a:spAutoFit/>
            </a:bodyPr>
            <a:lstStyle/>
            <a:p>
              <a:pPr marL="0" indent="0" algn="ctr" rtl="0">
                <a:buNone/>
              </a:pPr>
              <a:r>
                <a:rPr lang="en-US" sz="1050" dirty="0"/>
                <a:t>Wiring in the panels </a:t>
              </a:r>
              <a:r>
                <a:rPr lang="en-US" sz="1050" b="1" dirty="0"/>
                <a:t>captures the direct electric current (DC) </a:t>
              </a:r>
              <a:r>
                <a:rPr lang="en-US" sz="1050" dirty="0"/>
                <a:t>generated</a:t>
              </a:r>
              <a:endParaRPr lang="en-US" sz="1050" b="0" i="0" dirty="0">
                <a:effectLst/>
                <a:highlight>
                  <a:srgbClr val="FFFFFF"/>
                </a:highlight>
                <a:latin typeface="AvenirNext" panose="020B0503020202020204" pitchFamily="34" charset="0"/>
              </a:endParaRPr>
            </a:p>
          </p:txBody>
        </p:sp>
        <p:sp>
          <p:nvSpPr>
            <p:cNvPr id="5" name="TextBox 4">
              <a:extLst>
                <a:ext uri="{FF2B5EF4-FFF2-40B4-BE49-F238E27FC236}">
                  <a16:creationId xmlns:a16="http://schemas.microsoft.com/office/drawing/2014/main" id="{FFD1ECA0-1FE3-587B-84C9-0EA22C3A11A0}"/>
                </a:ext>
              </a:extLst>
            </p:cNvPr>
            <p:cNvSpPr txBox="1"/>
            <p:nvPr/>
          </p:nvSpPr>
          <p:spPr bwMode="gray">
            <a:xfrm>
              <a:off x="4003157" y="5655849"/>
              <a:ext cx="2321319" cy="761747"/>
            </a:xfrm>
            <a:prstGeom prst="rect">
              <a:avLst/>
            </a:prstGeom>
            <a:no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The </a:t>
              </a:r>
              <a:r>
                <a:rPr lang="en-US" sz="1050" b="1" dirty="0"/>
                <a:t>system is integrated </a:t>
              </a:r>
              <a:r>
                <a:rPr lang="en-US" sz="1050" dirty="0"/>
                <a:t>with the </a:t>
              </a:r>
              <a:r>
                <a:rPr lang="en-US" sz="1050" b="1" dirty="0"/>
                <a:t>energy grid </a:t>
              </a:r>
              <a:r>
                <a:rPr lang="en-US" sz="1050" dirty="0"/>
                <a:t>to supply excess AC electricity</a:t>
              </a:r>
              <a:endParaRPr lang="en-US" sz="1050" b="0" i="0" dirty="0">
                <a:effectLst/>
                <a:highlight>
                  <a:srgbClr val="FFFFFF"/>
                </a:highlight>
                <a:latin typeface="AvenirNext" panose="020B0503020202020204" pitchFamily="34" charset="0"/>
              </a:endParaRPr>
            </a:p>
          </p:txBody>
        </p:sp>
        <p:cxnSp>
          <p:nvCxnSpPr>
            <p:cNvPr id="8" name="Straight Arrow Connector 7">
              <a:extLst>
                <a:ext uri="{FF2B5EF4-FFF2-40B4-BE49-F238E27FC236}">
                  <a16:creationId xmlns:a16="http://schemas.microsoft.com/office/drawing/2014/main" id="{A8283E81-7195-19D4-A36D-255655724DB5}"/>
                </a:ext>
              </a:extLst>
            </p:cNvPr>
            <p:cNvCxnSpPr>
              <a:cxnSpLocks/>
            </p:cNvCxnSpPr>
            <p:nvPr/>
          </p:nvCxnSpPr>
          <p:spPr bwMode="gray">
            <a:xfrm>
              <a:off x="4981997" y="3551006"/>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7480DF-0A8E-AE9D-B264-A5B4AC4A7186}"/>
                </a:ext>
              </a:extLst>
            </p:cNvPr>
            <p:cNvCxnSpPr>
              <a:cxnSpLocks/>
            </p:cNvCxnSpPr>
            <p:nvPr/>
          </p:nvCxnSpPr>
          <p:spPr bwMode="gray">
            <a:xfrm>
              <a:off x="4981997" y="443738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CFCE39-75CD-8A5E-9BA2-F499AAB4D0AC}"/>
                </a:ext>
              </a:extLst>
            </p:cNvPr>
            <p:cNvCxnSpPr>
              <a:cxnSpLocks/>
            </p:cNvCxnSpPr>
            <p:nvPr/>
          </p:nvCxnSpPr>
          <p:spPr bwMode="gray">
            <a:xfrm>
              <a:off x="4981997" y="545289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5330A9-F9E0-B306-E711-F09A4BBA0F03}"/>
              </a:ext>
            </a:extLst>
          </p:cNvPr>
          <p:cNvGrpSpPr/>
          <p:nvPr/>
        </p:nvGrpSpPr>
        <p:grpSpPr>
          <a:xfrm>
            <a:off x="966515" y="2113642"/>
            <a:ext cx="2610586" cy="2630715"/>
            <a:chOff x="1145897" y="2141398"/>
            <a:chExt cx="2685975" cy="2630715"/>
          </a:xfrm>
        </p:grpSpPr>
        <p:sp>
          <p:nvSpPr>
            <p:cNvPr id="92" name="Rounded Rectangle 91">
              <a:extLst>
                <a:ext uri="{FF2B5EF4-FFF2-40B4-BE49-F238E27FC236}">
                  <a16:creationId xmlns:a16="http://schemas.microsoft.com/office/drawing/2014/main" id="{F0708588-54DC-46D7-DDA8-ADBAEA4869DB}"/>
                </a:ext>
              </a:extLst>
            </p:cNvPr>
            <p:cNvSpPr/>
            <p:nvPr/>
          </p:nvSpPr>
          <p:spPr bwMode="gray">
            <a:xfrm>
              <a:off x="1145897" y="2141398"/>
              <a:ext cx="2685975" cy="1647460"/>
            </a:xfrm>
            <a:prstGeom prst="round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8" name="Trapezoid 57">
              <a:extLst>
                <a:ext uri="{FF2B5EF4-FFF2-40B4-BE49-F238E27FC236}">
                  <a16:creationId xmlns:a16="http://schemas.microsoft.com/office/drawing/2014/main" id="{AB234178-081C-F364-2214-8ADD9AB346F4}"/>
                </a:ext>
              </a:extLst>
            </p:cNvPr>
            <p:cNvSpPr/>
            <p:nvPr/>
          </p:nvSpPr>
          <p:spPr bwMode="gray">
            <a:xfrm rot="11856641">
              <a:off x="1787644" y="3510921"/>
              <a:ext cx="713851" cy="1261192"/>
            </a:xfrm>
            <a:prstGeom prst="trapezoid">
              <a:avLst>
                <a:gd name="adj" fmla="val 50000"/>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70" name="Group 69">
            <a:extLst>
              <a:ext uri="{FF2B5EF4-FFF2-40B4-BE49-F238E27FC236}">
                <a16:creationId xmlns:a16="http://schemas.microsoft.com/office/drawing/2014/main" id="{B4DCDD52-1D62-F0FD-FD10-0CBA2D86FFC9}"/>
              </a:ext>
            </a:extLst>
          </p:cNvPr>
          <p:cNvGrpSpPr/>
          <p:nvPr/>
        </p:nvGrpSpPr>
        <p:grpSpPr>
          <a:xfrm>
            <a:off x="2370429" y="2232922"/>
            <a:ext cx="1079613" cy="1392878"/>
            <a:chOff x="2262269" y="2365108"/>
            <a:chExt cx="1128499" cy="1483202"/>
          </a:xfrm>
        </p:grpSpPr>
        <p:grpSp>
          <p:nvGrpSpPr>
            <p:cNvPr id="67" name="Group 66">
              <a:extLst>
                <a:ext uri="{FF2B5EF4-FFF2-40B4-BE49-F238E27FC236}">
                  <a16:creationId xmlns:a16="http://schemas.microsoft.com/office/drawing/2014/main" id="{22ED1352-24F3-FD0E-4B9C-47B52D451F0A}"/>
                </a:ext>
              </a:extLst>
            </p:cNvPr>
            <p:cNvGrpSpPr/>
            <p:nvPr/>
          </p:nvGrpSpPr>
          <p:grpSpPr>
            <a:xfrm>
              <a:off x="2311151" y="2396095"/>
              <a:ext cx="1031148" cy="1417249"/>
              <a:chOff x="2296455" y="2838165"/>
              <a:chExt cx="776951" cy="1128269"/>
            </a:xfrm>
          </p:grpSpPr>
          <p:sp>
            <p:nvSpPr>
              <p:cNvPr id="11" name="Rectangle 10">
                <a:extLst>
                  <a:ext uri="{FF2B5EF4-FFF2-40B4-BE49-F238E27FC236}">
                    <a16:creationId xmlns:a16="http://schemas.microsoft.com/office/drawing/2014/main" id="{7FB76944-1F18-1439-CC29-0043452F6BE3}"/>
                  </a:ext>
                </a:extLst>
              </p:cNvPr>
              <p:cNvSpPr/>
              <p:nvPr/>
            </p:nvSpPr>
            <p:spPr bwMode="gray">
              <a:xfrm>
                <a:off x="2296455" y="2838165"/>
                <a:ext cx="776951" cy="1128269"/>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2" name="Minus 11">
                <a:extLst>
                  <a:ext uri="{FF2B5EF4-FFF2-40B4-BE49-F238E27FC236}">
                    <a16:creationId xmlns:a16="http://schemas.microsoft.com/office/drawing/2014/main" id="{2E85920C-44B2-EA76-D3A4-7B1699119632}"/>
                  </a:ext>
                </a:extLst>
              </p:cNvPr>
              <p:cNvSpPr/>
              <p:nvPr/>
            </p:nvSpPr>
            <p:spPr bwMode="gray">
              <a:xfrm>
                <a:off x="2334782"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3" name="Minus 12">
                <a:extLst>
                  <a:ext uri="{FF2B5EF4-FFF2-40B4-BE49-F238E27FC236}">
                    <a16:creationId xmlns:a16="http://schemas.microsoft.com/office/drawing/2014/main" id="{F1B1ED6F-B227-73C3-2B31-633B197B0615}"/>
                  </a:ext>
                </a:extLst>
              </p:cNvPr>
              <p:cNvSpPr/>
              <p:nvPr/>
            </p:nvSpPr>
            <p:spPr bwMode="gray">
              <a:xfrm>
                <a:off x="2526793"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4" name="Minus 13">
                <a:extLst>
                  <a:ext uri="{FF2B5EF4-FFF2-40B4-BE49-F238E27FC236}">
                    <a16:creationId xmlns:a16="http://schemas.microsoft.com/office/drawing/2014/main" id="{348F60C5-531B-688C-7AB0-D4E0B14D6D74}"/>
                  </a:ext>
                </a:extLst>
              </p:cNvPr>
              <p:cNvSpPr/>
              <p:nvPr/>
            </p:nvSpPr>
            <p:spPr bwMode="gray">
              <a:xfrm>
                <a:off x="2718805"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5" name="Minus 14">
                <a:extLst>
                  <a:ext uri="{FF2B5EF4-FFF2-40B4-BE49-F238E27FC236}">
                    <a16:creationId xmlns:a16="http://schemas.microsoft.com/office/drawing/2014/main" id="{C1B57B65-DD1D-F724-D1F0-903DF209B15C}"/>
                  </a:ext>
                </a:extLst>
              </p:cNvPr>
              <p:cNvSpPr/>
              <p:nvPr/>
            </p:nvSpPr>
            <p:spPr bwMode="gray">
              <a:xfrm>
                <a:off x="2910817" y="2911239"/>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6" name="Minus 15">
                <a:extLst>
                  <a:ext uri="{FF2B5EF4-FFF2-40B4-BE49-F238E27FC236}">
                    <a16:creationId xmlns:a16="http://schemas.microsoft.com/office/drawing/2014/main" id="{1844CB22-B7C2-1872-6BF1-FDD9AA20B28C}"/>
                  </a:ext>
                </a:extLst>
              </p:cNvPr>
              <p:cNvSpPr/>
              <p:nvPr/>
            </p:nvSpPr>
            <p:spPr bwMode="gray">
              <a:xfrm>
                <a:off x="2334782"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7" name="Minus 16">
                <a:extLst>
                  <a:ext uri="{FF2B5EF4-FFF2-40B4-BE49-F238E27FC236}">
                    <a16:creationId xmlns:a16="http://schemas.microsoft.com/office/drawing/2014/main" id="{12C59C29-4F77-0E4E-9D84-06EB3BC045BC}"/>
                  </a:ext>
                </a:extLst>
              </p:cNvPr>
              <p:cNvSpPr/>
              <p:nvPr/>
            </p:nvSpPr>
            <p:spPr bwMode="gray">
              <a:xfrm>
                <a:off x="2526793"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8" name="Minus 17">
                <a:extLst>
                  <a:ext uri="{FF2B5EF4-FFF2-40B4-BE49-F238E27FC236}">
                    <a16:creationId xmlns:a16="http://schemas.microsoft.com/office/drawing/2014/main" id="{8924FD81-BB5D-7C99-353E-BA1546B5C80C}"/>
                  </a:ext>
                </a:extLst>
              </p:cNvPr>
              <p:cNvSpPr/>
              <p:nvPr/>
            </p:nvSpPr>
            <p:spPr bwMode="gray">
              <a:xfrm>
                <a:off x="2718805"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9" name="Minus 18">
                <a:extLst>
                  <a:ext uri="{FF2B5EF4-FFF2-40B4-BE49-F238E27FC236}">
                    <a16:creationId xmlns:a16="http://schemas.microsoft.com/office/drawing/2014/main" id="{2D1E6099-E64A-AD2C-C8CE-AC6F707B7833}"/>
                  </a:ext>
                </a:extLst>
              </p:cNvPr>
              <p:cNvSpPr/>
              <p:nvPr/>
            </p:nvSpPr>
            <p:spPr bwMode="gray">
              <a:xfrm>
                <a:off x="2910817" y="3019700"/>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 name="Minus 19">
                <a:extLst>
                  <a:ext uri="{FF2B5EF4-FFF2-40B4-BE49-F238E27FC236}">
                    <a16:creationId xmlns:a16="http://schemas.microsoft.com/office/drawing/2014/main" id="{8746B945-3E87-488D-9AA0-D7E6E839E619}"/>
                  </a:ext>
                </a:extLst>
              </p:cNvPr>
              <p:cNvSpPr/>
              <p:nvPr/>
            </p:nvSpPr>
            <p:spPr bwMode="gray">
              <a:xfrm>
                <a:off x="2334782"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1" name="Minus 20">
                <a:extLst>
                  <a:ext uri="{FF2B5EF4-FFF2-40B4-BE49-F238E27FC236}">
                    <a16:creationId xmlns:a16="http://schemas.microsoft.com/office/drawing/2014/main" id="{73BFF2B8-4A07-EADC-A299-BACD6633E127}"/>
                  </a:ext>
                </a:extLst>
              </p:cNvPr>
              <p:cNvSpPr/>
              <p:nvPr/>
            </p:nvSpPr>
            <p:spPr bwMode="gray">
              <a:xfrm>
                <a:off x="2526793"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2" name="Minus 21">
                <a:extLst>
                  <a:ext uri="{FF2B5EF4-FFF2-40B4-BE49-F238E27FC236}">
                    <a16:creationId xmlns:a16="http://schemas.microsoft.com/office/drawing/2014/main" id="{CA2E1BE6-406B-9DA8-6C9E-D25CAFDAF81A}"/>
                  </a:ext>
                </a:extLst>
              </p:cNvPr>
              <p:cNvSpPr/>
              <p:nvPr/>
            </p:nvSpPr>
            <p:spPr bwMode="gray">
              <a:xfrm>
                <a:off x="2718805"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3" name="Minus 22">
                <a:extLst>
                  <a:ext uri="{FF2B5EF4-FFF2-40B4-BE49-F238E27FC236}">
                    <a16:creationId xmlns:a16="http://schemas.microsoft.com/office/drawing/2014/main" id="{C4852C2D-1F8B-3DB3-07EF-28084BDC5E2B}"/>
                  </a:ext>
                </a:extLst>
              </p:cNvPr>
              <p:cNvSpPr/>
              <p:nvPr/>
            </p:nvSpPr>
            <p:spPr bwMode="gray">
              <a:xfrm>
                <a:off x="2910817" y="3128151"/>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cxnSp>
            <p:nvCxnSpPr>
              <p:cNvPr id="27" name="Straight Connector 26">
                <a:extLst>
                  <a:ext uri="{FF2B5EF4-FFF2-40B4-BE49-F238E27FC236}">
                    <a16:creationId xmlns:a16="http://schemas.microsoft.com/office/drawing/2014/main" id="{150D460A-6D0D-1B07-C392-86CFB9C7629A}"/>
                  </a:ext>
                </a:extLst>
              </p:cNvPr>
              <p:cNvCxnSpPr>
                <a:cxnSpLocks/>
              </p:cNvCxnSpPr>
              <p:nvPr/>
            </p:nvCxnSpPr>
            <p:spPr bwMode="gray">
              <a:xfrm>
                <a:off x="2296455" y="3313385"/>
                <a:ext cx="776951" cy="0"/>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24CC330-EBA1-BA3B-E474-87E80BE5DD79}"/>
                  </a:ext>
                </a:extLst>
              </p:cNvPr>
              <p:cNvGrpSpPr/>
              <p:nvPr/>
            </p:nvGrpSpPr>
            <p:grpSpPr>
              <a:xfrm>
                <a:off x="2334782" y="3384297"/>
                <a:ext cx="698568" cy="121277"/>
                <a:chOff x="2020530" y="3034102"/>
                <a:chExt cx="588552" cy="96328"/>
              </a:xfrm>
            </p:grpSpPr>
            <p:sp>
              <p:nvSpPr>
                <p:cNvPr id="28" name="Plus 27">
                  <a:extLst>
                    <a:ext uri="{FF2B5EF4-FFF2-40B4-BE49-F238E27FC236}">
                      <a16:creationId xmlns:a16="http://schemas.microsoft.com/office/drawing/2014/main" id="{9ACDCF48-50F0-57F5-3A1F-5A46F03F3699}"/>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9" name="Plus 28">
                  <a:extLst>
                    <a:ext uri="{FF2B5EF4-FFF2-40B4-BE49-F238E27FC236}">
                      <a16:creationId xmlns:a16="http://schemas.microsoft.com/office/drawing/2014/main" id="{BB8F66F0-CA2C-5B26-AEAE-6809EED13029}"/>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0" name="Plus 29">
                  <a:extLst>
                    <a:ext uri="{FF2B5EF4-FFF2-40B4-BE49-F238E27FC236}">
                      <a16:creationId xmlns:a16="http://schemas.microsoft.com/office/drawing/2014/main" id="{2083549C-125C-8E21-7E76-46195D45ABD8}"/>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1" name="Plus 30">
                  <a:extLst>
                    <a:ext uri="{FF2B5EF4-FFF2-40B4-BE49-F238E27FC236}">
                      <a16:creationId xmlns:a16="http://schemas.microsoft.com/office/drawing/2014/main" id="{E7F4D069-4CB3-0253-94A3-14B2BD4AA0F3}"/>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40" name="Group 39">
                <a:extLst>
                  <a:ext uri="{FF2B5EF4-FFF2-40B4-BE49-F238E27FC236}">
                    <a16:creationId xmlns:a16="http://schemas.microsoft.com/office/drawing/2014/main" id="{95B9550E-DD16-54BF-42D8-4F727428F859}"/>
                  </a:ext>
                </a:extLst>
              </p:cNvPr>
              <p:cNvGrpSpPr/>
              <p:nvPr/>
            </p:nvGrpSpPr>
            <p:grpSpPr>
              <a:xfrm>
                <a:off x="2334782" y="3569332"/>
                <a:ext cx="698568" cy="121277"/>
                <a:chOff x="2020530" y="3034102"/>
                <a:chExt cx="588552" cy="96328"/>
              </a:xfrm>
            </p:grpSpPr>
            <p:sp>
              <p:nvSpPr>
                <p:cNvPr id="41" name="Plus 40">
                  <a:extLst>
                    <a:ext uri="{FF2B5EF4-FFF2-40B4-BE49-F238E27FC236}">
                      <a16:creationId xmlns:a16="http://schemas.microsoft.com/office/drawing/2014/main" id="{BF1B1904-E70E-2779-9908-2E92C1835262}"/>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2" name="Plus 41">
                  <a:extLst>
                    <a:ext uri="{FF2B5EF4-FFF2-40B4-BE49-F238E27FC236}">
                      <a16:creationId xmlns:a16="http://schemas.microsoft.com/office/drawing/2014/main" id="{CC0CDF36-C105-2A37-6AEB-0D509C5E40C0}"/>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3" name="Plus 42">
                  <a:extLst>
                    <a:ext uri="{FF2B5EF4-FFF2-40B4-BE49-F238E27FC236}">
                      <a16:creationId xmlns:a16="http://schemas.microsoft.com/office/drawing/2014/main" id="{A3840A88-C40A-8F4D-1DAC-A3002D85417D}"/>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4" name="Plus 43">
                  <a:extLst>
                    <a:ext uri="{FF2B5EF4-FFF2-40B4-BE49-F238E27FC236}">
                      <a16:creationId xmlns:a16="http://schemas.microsoft.com/office/drawing/2014/main" id="{C07630F6-9FBC-58FC-6FB9-F06319EB9432}"/>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47" name="Group 46">
                <a:extLst>
                  <a:ext uri="{FF2B5EF4-FFF2-40B4-BE49-F238E27FC236}">
                    <a16:creationId xmlns:a16="http://schemas.microsoft.com/office/drawing/2014/main" id="{48C04ADA-056C-753A-BCA2-188FD3A054E9}"/>
                  </a:ext>
                </a:extLst>
              </p:cNvPr>
              <p:cNvGrpSpPr/>
              <p:nvPr/>
            </p:nvGrpSpPr>
            <p:grpSpPr>
              <a:xfrm>
                <a:off x="2333430" y="3760592"/>
                <a:ext cx="698568" cy="121277"/>
                <a:chOff x="2020530" y="3034102"/>
                <a:chExt cx="588552" cy="96328"/>
              </a:xfrm>
            </p:grpSpPr>
            <p:sp>
              <p:nvSpPr>
                <p:cNvPr id="49" name="Plus 48">
                  <a:extLst>
                    <a:ext uri="{FF2B5EF4-FFF2-40B4-BE49-F238E27FC236}">
                      <a16:creationId xmlns:a16="http://schemas.microsoft.com/office/drawing/2014/main" id="{66906FC7-2BBF-2CCE-7BD2-CBFE7A352234}"/>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0" name="Plus 49">
                  <a:extLst>
                    <a:ext uri="{FF2B5EF4-FFF2-40B4-BE49-F238E27FC236}">
                      <a16:creationId xmlns:a16="http://schemas.microsoft.com/office/drawing/2014/main" id="{FAB516A8-4AB0-05CC-81ED-BC3313D1EF87}"/>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3" name="Plus 52">
                  <a:extLst>
                    <a:ext uri="{FF2B5EF4-FFF2-40B4-BE49-F238E27FC236}">
                      <a16:creationId xmlns:a16="http://schemas.microsoft.com/office/drawing/2014/main" id="{44867DBE-49A5-27AC-89E8-B3CF8A4A04B0}"/>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4" name="Plus 53">
                  <a:extLst>
                    <a:ext uri="{FF2B5EF4-FFF2-40B4-BE49-F238E27FC236}">
                      <a16:creationId xmlns:a16="http://schemas.microsoft.com/office/drawing/2014/main" id="{2C086911-3879-90FC-BE1F-4566CA78487E}"/>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sp>
          <p:nvSpPr>
            <p:cNvPr id="68" name="Rectangle 67">
              <a:extLst>
                <a:ext uri="{FF2B5EF4-FFF2-40B4-BE49-F238E27FC236}">
                  <a16:creationId xmlns:a16="http://schemas.microsoft.com/office/drawing/2014/main" id="{F9ADA441-2E7A-8EA7-42D0-9069B3D2CD32}"/>
                </a:ext>
              </a:extLst>
            </p:cNvPr>
            <p:cNvSpPr/>
            <p:nvPr/>
          </p:nvSpPr>
          <p:spPr bwMode="gray">
            <a:xfrm>
              <a:off x="2262682" y="2365108"/>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69" name="Rectangle 68">
              <a:extLst>
                <a:ext uri="{FF2B5EF4-FFF2-40B4-BE49-F238E27FC236}">
                  <a16:creationId xmlns:a16="http://schemas.microsoft.com/office/drawing/2014/main" id="{1B483E28-24CE-415C-A233-4AF5563F6BE4}"/>
                </a:ext>
              </a:extLst>
            </p:cNvPr>
            <p:cNvSpPr/>
            <p:nvPr/>
          </p:nvSpPr>
          <p:spPr bwMode="gray">
            <a:xfrm>
              <a:off x="2262269" y="3778275"/>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pic>
        <p:nvPicPr>
          <p:cNvPr id="57" name="Graphic 56" descr="Atom outline">
            <a:extLst>
              <a:ext uri="{FF2B5EF4-FFF2-40B4-BE49-F238E27FC236}">
                <a16:creationId xmlns:a16="http://schemas.microsoft.com/office/drawing/2014/main" id="{301D0D90-3D2B-BDE2-8E2B-45438BA9FC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99146" y="3351149"/>
            <a:ext cx="284990" cy="284990"/>
          </a:xfrm>
          <a:prstGeom prst="rect">
            <a:avLst/>
          </a:prstGeom>
        </p:spPr>
      </p:pic>
      <p:pic>
        <p:nvPicPr>
          <p:cNvPr id="72" name="Graphic 71" descr="Dim (Medium Sun) outline">
            <a:extLst>
              <a:ext uri="{FF2B5EF4-FFF2-40B4-BE49-F238E27FC236}">
                <a16:creationId xmlns:a16="http://schemas.microsoft.com/office/drawing/2014/main" id="{33CAA9A7-80BC-1A00-9567-D4F41CEB8F1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71796" y="2448959"/>
            <a:ext cx="321933" cy="321933"/>
          </a:xfrm>
          <a:prstGeom prst="rect">
            <a:avLst/>
          </a:prstGeom>
        </p:spPr>
      </p:pic>
      <p:pic>
        <p:nvPicPr>
          <p:cNvPr id="80" name="Graphic 79" descr="Lightbulb outline">
            <a:extLst>
              <a:ext uri="{FF2B5EF4-FFF2-40B4-BE49-F238E27FC236}">
                <a16:creationId xmlns:a16="http://schemas.microsoft.com/office/drawing/2014/main" id="{02CAD663-F56F-DB90-94C3-3F1A6D3D958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18530" y="4261172"/>
            <a:ext cx="246221" cy="246221"/>
          </a:xfrm>
          <a:prstGeom prst="rect">
            <a:avLst/>
          </a:prstGeom>
        </p:spPr>
      </p:pic>
      <p:pic>
        <p:nvPicPr>
          <p:cNvPr id="82" name="Graphic 81" descr="Electric Tower outline">
            <a:extLst>
              <a:ext uri="{FF2B5EF4-FFF2-40B4-BE49-F238E27FC236}">
                <a16:creationId xmlns:a16="http://schemas.microsoft.com/office/drawing/2014/main" id="{D42F08D0-6B00-AB0E-D0E5-DB5F18E71F9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09652" y="5275109"/>
            <a:ext cx="246222" cy="246222"/>
          </a:xfrm>
          <a:prstGeom prst="rect">
            <a:avLst/>
          </a:prstGeom>
        </p:spPr>
      </p:pic>
      <p:sp>
        <p:nvSpPr>
          <p:cNvPr id="91" name="TextBox 90">
            <a:extLst>
              <a:ext uri="{FF2B5EF4-FFF2-40B4-BE49-F238E27FC236}">
                <a16:creationId xmlns:a16="http://schemas.microsoft.com/office/drawing/2014/main" id="{5C4FCFC8-801C-ED1F-2110-2DB4E53E7E18}"/>
              </a:ext>
            </a:extLst>
          </p:cNvPr>
          <p:cNvSpPr txBox="1"/>
          <p:nvPr/>
        </p:nvSpPr>
        <p:spPr bwMode="gray">
          <a:xfrm>
            <a:off x="966514" y="2345151"/>
            <a:ext cx="1633358" cy="1200329"/>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dirty="0"/>
              <a:t>Solar panels consist of photovoltaic (PV) cells made of </a:t>
            </a:r>
            <a:r>
              <a:rPr lang="en-US" sz="1000" b="1" dirty="0"/>
              <a:t>silicon semiconductors with a negative and positive layer</a:t>
            </a:r>
          </a:p>
        </p:txBody>
      </p:sp>
    </p:spTree>
    <p:custDataLst>
      <p:tags r:id="rId1"/>
    </p:custDataLst>
    <p:extLst>
      <p:ext uri="{BB962C8B-B14F-4D97-AF65-F5344CB8AC3E}">
        <p14:creationId xmlns:p14="http://schemas.microsoft.com/office/powerpoint/2010/main" val="35273930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 val="Boston"/>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 name="THINKCELLPRESENTATIONDONOTDELETE" val="&lt;?xml version=&quot;1.0&quot; encoding=&quot;UTF-16&quot; standalone=&quot;yes&quot;?&gt;&lt;root reqver=&quot;28224&quot;&gt;&lt;version val=&quot;35509&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bNumberIsYear val=&quot;0&quot;/&gt;&lt;m_strFormatTime&gt;%Y&lt;/m_strFormatTime&gt;&lt;m_yearfmt&gt;&lt;begin val=&quot;0&quot;/&gt;&lt;end val=&quot;3&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4&quot;&gt;&lt;elem m_fUsage=&quot;2.22758260636810057065E+00&quot;&gt;&lt;m_msothmcolidx val=&quot;0&quot;/&gt;&lt;m_rgb r=&quot;6B&quot; g=&quot;CC&quot; b=&quot;F5&quot;/&gt;&lt;/elem&gt;&lt;elem m_fUsage=&quot;1.75817270220184185270E+00&quot;&gt;&lt;m_msothmcolidx val=&quot;0&quot;/&gt;&lt;m_rgb r=&quot;FD&quot; g=&quot;DB&quot; b=&quot;0D&quot;/&gt;&lt;/elem&gt;&lt;elem m_fUsage=&quot;1.26044100000000014461E+00&quot;&gt;&lt;m_msothmcolidx val=&quot;0&quot;/&gt;&lt;m_rgb r=&quot;32&quot; g=&quot;FE&quot; b=&quot;32&quot;/&gt;&lt;/elem&gt;&lt;elem m_fUsage=&quot;9.00000000000000022204E-01&quot;&gt;&lt;m_msothmcolidx val=&quot;0&quot;/&gt;&lt;m_rgb r=&quot;FD&quot; g=&quot;30&quot; b=&quot;30&quot;/&gt;&lt;/elem&gt;&lt;elem m_fUsage=&quot;8.10000000000000053291E-01&quot;&gt;&lt;m_msothmcolidx val=&quot;0&quot;/&gt;&lt;m_rgb r=&quot;FE&quot; g=&quot;CB&quot; b=&quot;32&quot;/&gt;&lt;/elem&gt;&lt;elem m_fUsage=&quot;6.56100000000000127542E-01&quot;&gt;&lt;m_msothmcolidx val=&quot;0&quot;/&gt;&lt;m_rgb r=&quot;32&quot; g=&quot;CB&quot; b=&quot;FD&quot;/&gt;&lt;/elem&gt;&lt;elem m_fUsage=&quot;5.92380817185394925595E-01&quot;&gt;&lt;m_msothmcolidx val=&quot;0&quot;/&gt;&lt;m_rgb r=&quot;4D&quot; g=&quot;23&quot; b=&quot;A0&quot;/&gt;&lt;/elem&gt;&lt;elem m_fUsage=&quot;5.90490000000000181402E-01&quot;&gt;&lt;m_msothmcolidx val=&quot;0&quot;/&gt;&lt;m_rgb r=&quot;31&quot; g=&quot;31&quot; b=&quot;FC&quot;/&gt;&lt;/elem&gt;&lt;elem m_fUsage=&quot;3.87420489000000145552E-01&quot;&gt;&lt;m_msothmcolidx val=&quot;0&quot;/&gt;&lt;m_rgb r=&quot;00&quot; g=&quot;4F&quot; b=&quot;DD&quot;/&gt;&lt;/elem&gt;&lt;elem m_fUsage=&quot;3.75027741280090087805E-01&quot;&gt;&lt;m_msothmcolidx val=&quot;0&quot;/&gt;&lt;m_rgb r=&quot;D8&quot; g=&quot;6D&quot; b=&quot;0A&quot;/&gt;&lt;/elem&gt;&lt;elem m_fUsage=&quot;1.51556241846057815348E-01&quot;&gt;&lt;m_msothmcolidx val=&quot;0&quot;/&gt;&lt;m_rgb r=&quot;FF&quot; g=&quot;82&quot; b=&quot;00&quot;/&gt;&lt;/elem&gt;&lt;elem m_fUsage=&quot;8.52533294201570923665E-02&quot;&gt;&lt;m_msothmcolidx val=&quot;0&quot;/&gt;&lt;m_rgb r=&quot;FD&quot; g=&quot;D7&quot; b=&quot;00&quot;/&gt;&lt;/elem&gt;&lt;elem m_fUsage=&quot;6.94267176044786465949E-02&quot;&gt;&lt;m_msothmcolidx val=&quot;0&quot;/&gt;&lt;m_rgb r=&quot;DE&quot; g=&quot;C0&quot; b=&quot;00&quot;/&gt;&lt;/elem&gt;&lt;elem m_fUsage=&quot;1.64232032682606748919E-02&quot;&gt;&lt;m_msothmcolidx val=&quot;0&quot;/&gt;&lt;m_rgb r=&quot;D8&quot; g=&quot;D9&quot; b=&quot;15&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pUBqskyut1A4rq7M5TrOtA"/>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ztZ3SnBPCDxoZJrqyFn4xg"/>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jNWnqBZQuGwSeOtx80KcVg"/>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iwKiW8kjX5CK5X3qGStuyQ"/>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JAz1weT4ONSxJGvgAbI9ig"/>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CeONXxTGYvABkFv5o_sRrg"/>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wQBT2siICuZ7uzMlFI979w"/>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vHCSML3gbJX56cH4zWrSqQ"/>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jQ8Xf.heHcMVh4n3bMl0Sg"/>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J96hZNITlLhGtBeXDJjEng"/>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ZIcqppY5ab3u4paSEHXm7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Xa4rCeE6fWV9pMJMz4rbw"/>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ecOaDkyavyLnp6OO44qnBA"/>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VrkfTtlNEW_NlTNLQq6tbA"/>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A8ACKVSPJnSpqSz.rJC76A"/>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X8b77Qo0Kdih4o.tLVMU7Q"/>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XQDEBHfF5EfmHNYo1gMQPw"/>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8cuvppDoqU_5v_.yybJ7Kg"/>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nqhT.WOoZCHTpWdDr9d4_Q"/>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hyl1EPxeb0kXG2tXr_t87w"/>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rl3wlsMwA95YOj6iZje4LA"/>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kOu.m47C5sqjIV80ZuFWh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GU32BAH.ooEXFj09PjroDw"/>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ZL1WseBkLyLE.QCpu3p0ug"/>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3uQR.eLLHI_2TGa3fb1IoQ"/>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N_In0yIYkx8bur4OEA6Flg"/>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tiQym8nHr63ThF7MR_EThQ"/>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XbWJGYjBr4GkaN8cRCQ1Ug"/>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jcDPsWLajfjIEJSOZjO_cA"/>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JP_R3Ryft7ofCEzf5fHWVQ"/>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k_cb6343Lb1tp740.GGcJg"/>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pn7oHmfOQNBXU1ghftyrNg"/>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p8qcTHw_j0V17zWbdVuqu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dXgrOLolJR.mndsQakqYAQ"/>
</p:tagLst>
</file>

<file path=ppt/tags/tag10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31.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34.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_1wQA5_KCkCRlUrCpSwgwg"/>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xFnXipwXVDbKekQQQtxJng"/>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gReqSXg22hjaX35wYu11FQ"/>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B_NMaIfhGA8ExZpvZDhh1A"/>
</p:tagLst>
</file>

<file path=ppt/tags/tag10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c2HbftsL7DCAkH2xnkscdw"/>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S8HpPxQWAg27.EoOQRyaNg"/>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p8xDB1NMks6K8jSQ21wlWA"/>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7QFS4xwLRBcvpVW75MAs9w"/>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cAdHMGPGWniB6v06ZWhS8w"/>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xVGawD_N4E6hlBn3njxe5A"/>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rvTykw3UeIndnMYW_pgTBQ"/>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9sRZmoq6I7TRq1748AUdNw"/>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gNeqmkf6AdHVFE4Ol1Gi8Q"/>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PagTPLX5o3SKnEo16P4lM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K8MiYHw4B4rBvaBY9RBfEQ"/>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cW4dvD7s_w1QYGlGnxKnKQ"/>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2FvfZn6ItFgCjIV7Ga5ZVA"/>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tceQM5FXP1Owlh3aBs437w"/>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t.GSynbqRxuBFx9kfDw2sw"/>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yPQiRmLfs5baZkvOw9yALQ"/>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TovlAoZQdk7XVSdRz_n5fg"/>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13DzXly4fIgn.HplBqHbpg"/>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D1Fd5pUUL5z6ax0v8f9.Dg"/>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A2__gNVQN7MY3L50.a52ww"/>
</p:tagLst>
</file>

<file path=ppt/tags/tag1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xV65uJnz5zjmj7KIZ6ln2Q"/>
</p:tagLst>
</file>

<file path=ppt/tags/tag1061.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7.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068.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5.11111"/>
  <p:tag name="BTFPCENTERY" val="56.66667"/>
  <p:tag name="BTFPHEIGHT" val="243.2888"/>
  <p:tag name="BTFPWIDTH" val="365.557"/>
</p:tagLst>
</file>

<file path=ppt/tags/tag1073.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44643"/>
  <p:tag name="BTFPCENTERY" val="69.33334"/>
  <p:tag name="BTFPHEIGHT" val="142.811"/>
  <p:tag name="BTFPWIDTH" val="364.7499"/>
</p:tagLst>
</file>

<file path=ppt/tags/tag10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2E8Y0myx9Yu9BKouRH2v.A"/>
</p:tagLst>
</file>

<file path=ppt/tags/tag108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1.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5.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8.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9.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_1UFPqzWnwocYZYEHy9EmQ"/>
</p:tagLst>
</file>

<file path=ppt/tags/tag1090.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09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09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0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8.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g8Yn2RAs_XJy7Jk6oPpSA"/>
</p:tagLst>
</file>

<file path=ppt/tags/tag110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3.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RyQMkbxbxHilJGU2Oa6KXw"/>
</p:tagLst>
</file>

<file path=ppt/tags/tag1107.xml><?xml version="1.0" encoding="utf-8"?>
<p:tagLst xmlns:a="http://schemas.openxmlformats.org/drawingml/2006/main" xmlns:r="http://schemas.openxmlformats.org/officeDocument/2006/relationships" xmlns:p="http://schemas.openxmlformats.org/presentationml/2006/main">
  <p:tag name="THINKCELLSHAPEDONOTDELETE" val="tEx8Iz74GoCAro7PUrBsr.g"/>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82AmW3.TWUWe5Yx7g02iRA"/>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b8KBEdAk.E7NbN2mC4Eoj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j71NG8F46lKJcFDT5mC9lQ"/>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0v7XN_QgKP8Oq4FuO7k6tg"/>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iEm1w01kLEykYKEAOERccg"/>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DkcgZ9xhp6vziss4gSxjSg"/>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338pk.6FehWEmqfz2NNiRA"/>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D1RSabSd_G0jlYSEotcCYQ"/>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6AgMqIe6VgU7ULNxspGJ3Q"/>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2QwnwJONjcv8V2BDBp4wig"/>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7NcJx0ivlm8ucdbxSBRn1g"/>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swdDKDXQ6aAT8svzMNJMdw"/>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A4uohc8DJtFFXAMlkyszS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cG.Pz7jpNS4FbG_UfkyVHA"/>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LR9lsUKz67KJ8jvkFGrxOw"/>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xR0oEMAY_Mi05E2dEQihnw"/>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J5BTc.gK8AZ0_wGx41H3UA"/>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kd_w_f26ORFc2g3RTtsyZg"/>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vMRlIEMgurS_.5ACwg8BhA"/>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2y_zsMNiw9U2Sx9m1W6nTg"/>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tINKaPlikahF46P8BjZ4WQ"/>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gA5R6lFOi94q298KF_00bQ"/>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tWY6OcXcWTM3_NX8wMRm37A"/>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AxHKJPyub13voM1ZXClSX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lt9AiWtIlnqqNA4_7vTABQ"/>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iDgbERCv0MsKnLFFewKvDg"/>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MOINpPwpZA8ClQ12z.BkQA"/>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dGrf44.LTtt2wla9_kv.Ig"/>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drnBLUhWrx7hGi9NOTdC4A"/>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LxPWjQAOYloOZQO74kAK9Q"/>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zMnqOQOcqCumNbhYtrGIyw"/>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znl9LHW4nRfejpa1wZOKGA"/>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rofz0mNDgWbRt2jTzA1tQg"/>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HUrMCwjWk00JweHR2EdaRg"/>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ywm2XiX4_4PxMAoVZzh7_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txSOyvTD..dwwD5FWzGQZg"/>
</p:tagLst>
</file>

<file path=ppt/tags/tag114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sxRoCHKMa3Pf7GLmwmL5Og"/>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8BWC_LO53KLTJ5dgnOlDqA"/>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QTbA0TpFj7Oi.bOXfCigUQ"/>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80cmDftMBAmklBkybpSQ4w"/>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dXAP7KAzKh16c7LmAnMBEA"/>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R4KhbuwVhkdqdXoKpDyLXg"/>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egdcpoqOec_48G_YCS4g0g"/>
</p:tagLst>
</file>

<file path=ppt/tags/tag1148.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SEsGNyDTRWuSxf9k4pXZoA"/>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tn2HyRoA8bf.jnD95CNMpA"/>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cOYA1EnGzTXqd0xDOwPH_Q"/>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4p7C0gqdX6GP2pOE3jdcAA"/>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Bb_F_10UJ.xw5URAybLh_w"/>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vIlTyAN2G9YZNRBxUwid1w"/>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SLv.D9U3DZL.JyskN504pQ"/>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dTpb_Fssiq85Vh8E4sJkrg"/>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aPKoiXYljWBWpFjZhHNrg"/>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AoWi8ke5egG6_T9HPf.Knw"/>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E2GqANCDMJHkkc0Czkhpy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QimkHbCHhbvs7MIlegK2Ew"/>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JGApRZahPE3REDR3McgjAQ"/>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bJxpt38uh_FvNO89BwkLGA"/>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8BqEE.DGVXnE1EAOswe7.Q"/>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DOYvgWnjqpWYsRmlPixgEw"/>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UTcp2XXM2yaQ1HxUO6YRcw"/>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N5FTzAshuv8rCkfhstYfpA"/>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gJWDkumxgYv.Q0y8T3Sldg"/>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v4nZEVQdn0mELeUz_iDBow"/>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5xBQVMfPDVPdPBlQTFMh5Q"/>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37t4e8tAI9BGt3cqG0M6h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vEusdglry79BBzp5pBdVFA"/>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jY0xia2DqfwNc7pemJbaA"/>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TnnBdHwzFU_kqiwHDDY6Q"/>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KjAVZ5_RUgoAD5.1OYlglA"/>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PsKdPH3Vg9lg7n8xnN16Rw"/>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BLB07kp3NnOeTHcwRrw0ww"/>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oVevXuHz4wjMc51ScVoVXw"/>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nl2.rDdkdCogdn5JrDm4qA"/>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pdBJHSHKh6GX7lIqewFcJA"/>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Wv4bBjq5CNABnouxaAz4vQ"/>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gjCV4gig3VEhfpzUiJg0o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1pvJ3s71UbkFopttQguXMg"/>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9xUvmk5ofakdRxiNHPojJQ"/>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MwwHZZ82rIlxpJQdUwzfmA"/>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om3tFX1pJ0ZPCaRtnAFWzw"/>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LMOCsgvjmBtKf20Y3YgF2A"/>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r1n_s1rNgy2JDuXO4srD9g"/>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pkdwYc_DQJ6NNUEOsvduDA"/>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YO.5kZ_gu3AbkxO.7PpPiA"/>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z.VUIVnybxEFMoThaEL0gg"/>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_ZaPB_zwPrE23wHQSTgp0Q"/>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IZki6GRoYpkn3rm7zH0xk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IAvKEsLjAk285PnJOpI.lg"/>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ojfU7ZB.spwVYhazkGWrrw"/>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QzvSD.cIijhokULKn.r53w"/>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i_4eVSmqFig3UXvmEFxdAA"/>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9ClaHOSEGV.8DSZ3vD15AQ"/>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C8S_U6HTsX5XHuZ9eKpOBA"/>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Run_D.9bFcABNbiP_4wEs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iXbP3AZ_B.JHBZrK7mAb.g"/>
</p:tagLst>
</file>

<file path=ppt/tags/tag11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6KZPI1.YOboFRpHYfKv1Lw"/>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ToYfXdID0Y4K8J8dzEAZs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TLNxjkTnyME98Jp7TorNw"/>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hmKClgUCW9u3TDNDtHlOEg"/>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xhaFAJRR2VznD7mG2TE6XA"/>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Hh1z.MJn_yR_tcZIzb3kjQ"/>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X7O7hcrtOGPgfrHTSdlZag"/>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wGHvj9AA2ir6eUSogErYgw"/>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m_ONa6BBt9AXzSdZ3yUrQw"/>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K2dNDwmwzW55vrmZhL99zA"/>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7nM5YCFK9DMGYmcgSiqfCg"/>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STLFwYOjkghvFsJYTjJU2A"/>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jTvjnX1MMZJaDxBUj9QXc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8oQyze5sLUKUACF5hFswoQ"/>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gzQc.zMODkoiiV6JkPCSiA"/>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U73s_BVrxWYRI0kuV1Ai6w"/>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gyoNVoVIvPa3hXFWJUaw_A"/>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rS64QtaS7q747pwxocqknA"/>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AE2w3utUNPHH_UEm0Ntwfg"/>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1LfOnAW7XskUAPLP.KrW1w"/>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gIzIanyYY4p4TxQH.YZs8g"/>
</p:tagLst>
</file>

<file path=ppt/tags/tag12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18.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nJbk0_wKfGa_nEgYEwwSLA"/>
</p:tagLst>
</file>

<file path=ppt/tags/tag122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qp5X9JG0HpQNy1_XU_oJ4Q"/>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4XxW6xyuhEYBAC61N2d2Qw"/>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R7al1D4xxAnda0zQM_zTVQ"/>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RczU1a67ylZHVRqxVFD_RA"/>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aiET_qY6V8gV_23vdYvgQg"/>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01YckHVUDtav6b6EB80X7w"/>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VDJIsM_aEVkHLHESR_jV7A"/>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WUUCqV6SFFulvP3Ap5pQ1A"/>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RpnYe_GdFG.Z9SlHTy5h1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PqSxz2IKUNJEBXX36AKbBg"/>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31rX08nehYMwWouV.uNFZQ"/>
</p:tagLst>
</file>

<file path=ppt/tags/tag1231.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34.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37.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yiIoy0cifEwmQoBMjey9KA"/>
</p:tagLst>
</file>

<file path=ppt/tags/tag124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9.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wk5DhLqYRHrQ75G2bxO0pA"/>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6.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qCCgwIPKamSHWeb9tAUQfw"/>
</p:tagLst>
</file>

<file path=ppt/tags/tag126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5.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9.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GkltHa91ryQN2hDSxClyfg"/>
</p:tagLst>
</file>

<file path=ppt/tags/tag1270.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dt9uCKtlfyqBi.mo3NBkb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lV7HEpGt2Omk.iJQPjfQQg"/>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QF2joF2hKbTd5nUI3NOShA"/>
</p:tagLst>
</file>

<file path=ppt/tags/tag1281.xml><?xml version="1.0" encoding="utf-8"?>
<p:tagLst xmlns:a="http://schemas.openxmlformats.org/drawingml/2006/main" xmlns:r="http://schemas.openxmlformats.org/officeDocument/2006/relationships" xmlns:p="http://schemas.openxmlformats.org/presentationml/2006/main">
  <p:tag name="THINKCELLSHAPEDONOTDELETE" val="treRs7dVqB2qrfa8L1Rd2Rw"/>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w3HWo1jbYRJizvYwoqe7NA"/>
</p:tagLst>
</file>

<file path=ppt/tags/tag1283.xml><?xml version="1.0" encoding="utf-8"?>
<p:tagLst xmlns:a="http://schemas.openxmlformats.org/drawingml/2006/main" xmlns:r="http://schemas.openxmlformats.org/officeDocument/2006/relationships" xmlns:p="http://schemas.openxmlformats.org/presentationml/2006/main">
  <p:tag name="THINKCELLSHAPEDONOTDELETE" val="tSIzRrUa37IeVFfa_c7NLTw"/>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2f_YsslGP5h7CgK1SldjGQ"/>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XIuZvOkg8UErohCfGSj4GQ"/>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O3dgb0cG7RPboHumMgkAXQ"/>
</p:tagLst>
</file>

<file path=ppt/tags/tag1287.xml><?xml version="1.0" encoding="utf-8"?>
<p:tagLst xmlns:a="http://schemas.openxmlformats.org/drawingml/2006/main" xmlns:r="http://schemas.openxmlformats.org/officeDocument/2006/relationships" xmlns:p="http://schemas.openxmlformats.org/presentationml/2006/main">
  <p:tag name="THINKCELLSHAPEDONOTDELETE" val="t5i_1iVC2Frf2eTbl1N2xeQ"/>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IHFezttWsYs1X5uOQFeEqw"/>
</p:tagLst>
</file>

<file path=ppt/tags/tag1289.xml><?xml version="1.0" encoding="utf-8"?>
<p:tagLst xmlns:a="http://schemas.openxmlformats.org/drawingml/2006/main" xmlns:r="http://schemas.openxmlformats.org/officeDocument/2006/relationships" xmlns:p="http://schemas.openxmlformats.org/presentationml/2006/main">
  <p:tag name="THINKCELLSHAPEDONOTDELETE" val="tT1ODx45TDWRCtAN.QdZIM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99zRnV8vFpGLPc.pXwN7XQ"/>
</p:tagLst>
</file>

<file path=ppt/tags/tag1290.xml><?xml version="1.0" encoding="utf-8"?>
<p:tagLst xmlns:a="http://schemas.openxmlformats.org/drawingml/2006/main" xmlns:r="http://schemas.openxmlformats.org/officeDocument/2006/relationships" xmlns:p="http://schemas.openxmlformats.org/presentationml/2006/main">
  <p:tag name="THINKCELLSHAPEDONOTDELETE" val="tBhG.v7hKNi954.r6GIG8Gg"/>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iDp0WpU5mZHHz196bJFeFQ"/>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H.Md.A_Y6ZecUXiv4zcFjA"/>
</p:tagLst>
</file>

<file path=ppt/tags/tag1293.xml><?xml version="1.0" encoding="utf-8"?>
<p:tagLst xmlns:a="http://schemas.openxmlformats.org/drawingml/2006/main" xmlns:r="http://schemas.openxmlformats.org/officeDocument/2006/relationships" xmlns:p="http://schemas.openxmlformats.org/presentationml/2006/main">
  <p:tag name="THINKCELLSHAPEDONOTDELETE" val="tCsIbiIwm5sGAhzme5f1PmA"/>
</p:tagLst>
</file>

<file path=ppt/tags/tag1294.xml><?xml version="1.0" encoding="utf-8"?>
<p:tagLst xmlns:a="http://schemas.openxmlformats.org/drawingml/2006/main" xmlns:r="http://schemas.openxmlformats.org/officeDocument/2006/relationships" xmlns:p="http://schemas.openxmlformats.org/presentationml/2006/main">
  <p:tag name="THINKCELLSHAPEDONOTDELETE" val="tFvZdjU3mPIk97tk.cSs7Wg"/>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JcARF3CKxW3Cy2ptJz7a8g"/>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yRrDaIerL0NHJivAHLVd2w"/>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LzQTlroVe5mMPaTaWKiJmA"/>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CMJcX4k.wvjFUtwP9euRFg"/>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tet_bWqOJC0nNAdKFLi9V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mWKuy0fAaEngVHfpqtfXCA"/>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MIyAAzxoORgKZyODJb4Hug"/>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lmbpU6TR4GzBoMj7jTJPEQ"/>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Mtp7_h7autP7T.C7Auo2kw"/>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5l.bLl3_7XJUvplohg8a0g"/>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Y2VFtNDZMBZoUZXXuuqcqQ"/>
</p:tagLst>
</file>

<file path=ppt/tags/tag1305.xml><?xml version="1.0" encoding="utf-8"?>
<p:tagLst xmlns:a="http://schemas.openxmlformats.org/drawingml/2006/main" xmlns:r="http://schemas.openxmlformats.org/officeDocument/2006/relationships" xmlns:p="http://schemas.openxmlformats.org/presentationml/2006/main">
  <p:tag name="THINKCELLSHAPEDONOTDELETE" val="thUXvOvK8Oh2.kymRixC_Uw"/>
</p:tagLst>
</file>

<file path=ppt/tags/tag1306.xml><?xml version="1.0" encoding="utf-8"?>
<p:tagLst xmlns:a="http://schemas.openxmlformats.org/drawingml/2006/main" xmlns:r="http://schemas.openxmlformats.org/officeDocument/2006/relationships" xmlns:p="http://schemas.openxmlformats.org/presentationml/2006/main">
  <p:tag name="THINKCELLSHAPEDONOTDELETE" val="tdOlzADvz.W5_qiYdFl6KEg"/>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PeMZPwDacL9eoROLK54StQ"/>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RsEMJlA0HM5GIe04XhDtdA"/>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znh6VahUmGZ1tUvv.4o7.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2UZPk3LIGl2fE65ynCLyEA"/>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vLGe3mdQwkw_BhGdINdWIA"/>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oNmJ2EGCbJAb8A_zIqE7Xw"/>
</p:tagLst>
</file>

<file path=ppt/tags/tag1312.xml><?xml version="1.0" encoding="utf-8"?>
<p:tagLst xmlns:a="http://schemas.openxmlformats.org/drawingml/2006/main" xmlns:r="http://schemas.openxmlformats.org/officeDocument/2006/relationships" xmlns:p="http://schemas.openxmlformats.org/presentationml/2006/main">
  <p:tag name="THINKCELLSHAPEDONOTDELETE" val="tTOBSFlvk4EC1yabX1ohViQ"/>
</p:tagLst>
</file>

<file path=ppt/tags/tag1313.xml><?xml version="1.0" encoding="utf-8"?>
<p:tagLst xmlns:a="http://schemas.openxmlformats.org/drawingml/2006/main" xmlns:r="http://schemas.openxmlformats.org/officeDocument/2006/relationships" xmlns:p="http://schemas.openxmlformats.org/presentationml/2006/main">
  <p:tag name="THINKCELLSHAPEDONOTDELETE" val="t41f2rG8lSeQu0SpgBz8Nww"/>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RiGay_PRC1UUKKJDaPGMFQ"/>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QyswS6CO.jbmLKoiMoGtZw"/>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zMUKrqCNncHWcJBSRJBRjg"/>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DJWKPl_Zxa29lowPGHpWOg"/>
</p:tagLst>
</file>

<file path=ppt/tags/tag1318.xml><?xml version="1.0" encoding="utf-8"?>
<p:tagLst xmlns:a="http://schemas.openxmlformats.org/drawingml/2006/main" xmlns:r="http://schemas.openxmlformats.org/officeDocument/2006/relationships" xmlns:p="http://schemas.openxmlformats.org/presentationml/2006/main">
  <p:tag name="THINKCELLSHAPEDONOTDELETE" val="td.wY2MaIOReZGPvPrSUZBw"/>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1OxKY_xOK88hIYMZijYEg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s6q63rWOynjF4Uwt.eCgGw"/>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2nb14vxKKFKh9dZNT3GoyA"/>
</p:tagLst>
</file>

<file path=ppt/tags/tag1321.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oP9GMo9.oUBIVUvuDHX6sw"/>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rjBr1pogy3S_JYKspdc5UQ"/>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SoAuHfBd8lKeKrkMpjhkFQ"/>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oYWg39xzsYJIrnQ_a4Ficw"/>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2FwGUrRD6iY_XOIAeDI_nQ"/>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lYhQ2KEE07_x5sLqA5IOqA"/>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M7uNXJ7XptZLV8RYKflKP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sgzN_zyZZB3odr5TzjFZ1g"/>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uJQydu1TRKPNaA1cpkrktA"/>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4qPhKqvCSbbFcvc3PQADUw"/>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BjPSllQPSZuOjh0_vTpKlg"/>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YSYKeMISDYNBLvsGtGcnIA"/>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BjmwKkL5lfsj3Puyrs7kZA"/>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MPtoQLR5GIa5y_GRy4BYQQ"/>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9T1T4_rMHCSgFoM.RX.6gQ"/>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4hZcYRnq..so7qnS4SJojA"/>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w6qacZrnaApeGRA1q_VXfg"/>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pqC8JxxQwEnq2iAHEYEpK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T0SgQ361y7NKF5rHY8JXkg"/>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WIAkju1V4lgMzOrpJctSXQ"/>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5DtDlWh8jx8OOQMmPev4XQ"/>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zA3pBwvfP.m.YPNOU3LGHQ"/>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2uZ0PFGD1HbFpuihW3aXkQ"/>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VgVVgtwvB3FPc4ScP9IvLg"/>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yGZPUSGW6ZtaquqToZWfcA"/>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BuFPhAFnwpLv4ycLxaUWwg"/>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uwV.jY8PGaxg36H8w5cp6Q"/>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f3kll1WDr8SMhAv72EXEzQ"/>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QqmAMyFAjYkysZSz5QZe5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DgbUYUObu1FcJzqDX3Xyw"/>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hCRH4DnuvmmpfqyHWrKD4A"/>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KKeWGbozq_RqJFlKfpNEZg"/>
</p:tagLst>
</file>

<file path=ppt/tags/tag13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5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54.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6.xml><?xml version="1.0" encoding="utf-8"?>
<p:tagLst xmlns:a="http://schemas.openxmlformats.org/drawingml/2006/main" xmlns:r="http://schemas.openxmlformats.org/officeDocument/2006/relationships" xmlns:p="http://schemas.openxmlformats.org/presentationml/2006/main">
  <p:tag name="BTFPLAYOUTENABLED" val="1"/>
</p:tagLst>
</file>

<file path=ppt/tags/tag135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Aa8w6C_pVgK3.vbSnIXbZw"/>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4WBZwh.oihNKucxRtEf0w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CGx1l2Se2VYdVjRC.kQJhw"/>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yQP9NEYt5Ru9f_B0_rLsMw"/>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8OTXZbwsr0xprVy3YcP.HA"/>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EGkAzdBWWAjmZ3OS3KfeTg"/>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HZO6Txt3.yiQpYZSoP2tRw"/>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uYd4vMMfLbOoeKGfEPICcA"/>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lJ1kn9actXm8QvtkbEo7LQ"/>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jQiVwY6r0JQjXX_e6n9AcQ"/>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2TALNjgPv1kMv69xol9MhA"/>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nKV039k0_OABazUEBYEfdA"/>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fAcVAjXhTV799de2h_zt2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qK4HbwElpW8CZA6v9Q9XJA"/>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GA5sZ.wh5XC8tXQoMK8HOg"/>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Fbn9WV0glPg9UrCtDDJi3w"/>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dTC6V9Z8wHUGnNCnTXbeOg"/>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3WesY5yGN0zNtp4S3_mt.g"/>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R_LE3v8CY6DmerJskDNyog"/>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ZBzFUGM1yBOz1Mp0Rqgxog"/>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qhYbWllWrpn5xG3XKJg3aw"/>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NORA4r6vZkhuCyMFfA41ig"/>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Is7u5uawEdcXsmlKaJJXlA"/>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IDVf6XGvXIYq_1LSFSGff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NgoUotH2A_d5ZnQL7z_oxQ"/>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HFEsoJs58Lc9tOXnuxLVZw"/>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mHvFMG0qxQNkhepYij1ANA"/>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QKuN9c8oo3k8zMVwgZkzug"/>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NAd1ydzQ3YoHZpPacxIjqw"/>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oMMS7GAqk7s3EixTsib34w"/>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MyqDqNCDs1IVpgLgwySi3w"/>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M27nwCjRITCSe8lkGDv62A"/>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UI6LnFVocLBfllY8PeX74w"/>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HT8iNwRGy0MZ0u.ylJz03w"/>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UlmnwPGURTo0Q.XHTr5Wv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dbMrwIastcQBj5BjGe3Hg"/>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XZuo_KsItqc.aj34zITG3g"/>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hEwCAfMFNVZzpZ1Qz6C9NA"/>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DySOPreDTTrUsdn.ULpDxA"/>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jYg6kzUg8sOA_7HIYbpe_A"/>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vAryj02MGBUCraIYze4Kkg"/>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kbqtFX9TXb4ndwNNlCkdFA"/>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q4J9A06tYQ9OTpljEjrrvQ"/>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lPe0MfnXRsy8CiEr9MHEcg"/>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fk0NwLTIpRlHjfe9kWYE2g"/>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HiRHHoRxDoKCyjLbDlqvJQ"/>
</p:tagLst>
</file>

<file path=ppt/tags/tag1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WhzZMb0qoCA68zuQgjKyFQ"/>
</p:tagLst>
</file>

<file path=ppt/tags/tag1400.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HEIGHT" val="392.2028"/>
  <p:tag name="BTFPWIDTH" val="276.5465"/>
  <p:tag name="BTFPUNCROPPEDHEIGHT" val="392.2028"/>
  <p:tag name="BTFPUNCROPPEDWIDTH" val="588.0098"/>
  <p:tag name="BTFPCENTERX" val="58.03571"/>
  <p:tag name="BTFPCENTERY" val="38.66666"/>
</p:tagLst>
</file>

<file path=ppt/tags/tag14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ohmU0ZbuqQHf8fDHzJjuFw"/>
</p:tagLst>
</file>

<file path=ppt/tags/tag14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13.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jT5rt2P8O584kA3eLHUv3g"/>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xqDORM9ogc54E1LkrNRV5w"/>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2R2WEeWkCW5ZunSM7_HmIw"/>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OUkcaytqAY36T02Z.fNvvg"/>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_lQ.WNIcx7X3gBpcJHtI4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zCLSLx.2LUdzM3ct8djVT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cbSvvw00rkBIC.byjXrh7Q"/>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3ZVhPQCLq9NR2ZexTT20SA"/>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sqn6Qbh6_VKY1sCr6UYwFg"/>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Qj17_jQ0STQrXe9M6BvvPw"/>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_14ApzoEcr0qGr6f3IZ8ww"/>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Un2uCJoDgjMQofFI_M_p9g"/>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8j50xubwy2KAFs8smIuGKg"/>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lOyoMO6XwR.bpd2lb2zu9A"/>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CJiORS8Ie3TWZ3NGZY7aIw"/>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rk1bE6BFGNqbFIikN.bmc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1APnO7AH7RfTc29sIftEA"/>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vrap_2ebVdjYP.u6VIffzA"/>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t7UaPIgK65h040P3fKUcuQ"/>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JqQVMXRFgxAeAN6e76Ey4w"/>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wInk5880ELUU0VSby9GCSg"/>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LnBKl.89mx3xabaccrmiAQ"/>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HL8_CWxRXqNt7OLWBRrKew"/>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peW4D6Wqhm9fIasnCdb.A"/>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fcCoprQat0mDKvIRXdyEwQ"/>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dqHKfDdMXnG7D6kW.ktVYw"/>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vn_fGHGMWsYXvBCkOML1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vnFTy2fS9YGITLr.KXDWJg"/>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UrspFgQgmoL6xUzPA4dUA"/>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Ozyz5p5np56btrwYybBDhQ"/>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Ud_jZL1By_0w7Ujuspd3cA"/>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cB.VXuN480.WgZKSfJZ0Cw"/>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k3zPY.mGcCGrLKTH.7LotA"/>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jjQrKzoG6N7iqBmTLkF.dA"/>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XnVOWks58iGUQEHCTYiCag"/>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Zu.DsBeb_z_Fc.xAFmqN1g"/>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kAYtHuvqywUScR.eWrZeKA"/>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ptT1lxUp8tDwqMw8Y47AS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cZ5Hgz7M8WAFU7MOu0IdmQ"/>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zBguNMrDQ0mCt.jjps0BdA"/>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Cts3ankY0LyZ8ox853GfLg"/>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U.s5PtiGcGKJZig2d2q5eA"/>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fz4wN5zHxAvWTuWgCq22PQ"/>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1qUMTrvuwaTQjsCpxVtY3Q"/>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UAeF05UopusMf8Nk56Ny_A"/>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BgfpJtgDZ6ZAMpRIpPTeDA"/>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JLN_eqL5SqV37oW4VcVXgQ"/>
</p:tagLst>
</file>

<file path=ppt/tags/tag14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QeLAker3Tj9RfhXJs2_Yd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sxvlvBDi94qGUJNhILirkg"/>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GVPC_2nXl.36olGLkGSoOQ"/>
</p:tagLst>
</file>

<file path=ppt/tags/tag1461.xml><?xml version="1.0" encoding="utf-8"?>
<p:tagLst xmlns:a="http://schemas.openxmlformats.org/drawingml/2006/main" xmlns:r="http://schemas.openxmlformats.org/officeDocument/2006/relationships" xmlns:p="http://schemas.openxmlformats.org/presentationml/2006/main">
  <p:tag name="THINKCELLSHAPEDONOTDELETE" val="tQiAdQacae1CPKmfrtdvSnA"/>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SHBQAqFEm8hflUyKcIQJqQ"/>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czzEkGH7mS1M7x5JgLUCaw"/>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jJYvf39g6RRCA8GenBHgVQ"/>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LjaT5ea_bA7dj2BfJpOo_g"/>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ZtI4hnH4Ja8VkXdEvAjixA"/>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g7.4lzgVSKaYOgpDgpftfA"/>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88DxVG9YuGp5Cw.oEPmy6w"/>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wh2EX0JXoOYgRyKX2lTf0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SxLr2UagpjfOlUV_98UAyw"/>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PPcks4vmfA54Bh8i2wRzJA"/>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DqDBu7ZawBM7G3O9pfyMaA"/>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9xA0KtIlkYGZAaS3emB9hw"/>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Qct08YLmWOwNXn3iHra0ww"/>
</p:tagLst>
</file>

<file path=ppt/tags/tag14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5.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MwzpnhIGGA9uWqhZFIz6Qw"/>
</p:tagLst>
</file>

<file path=ppt/tags/tag148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4.xml><?xml version="1.0" encoding="utf-8"?>
<p:tagLst xmlns:a="http://schemas.openxmlformats.org/drawingml/2006/main" xmlns:r="http://schemas.openxmlformats.org/officeDocument/2006/relationships" xmlns:p="http://schemas.openxmlformats.org/presentationml/2006/main">
  <p:tag name="BTFPLAYOUTENABLED" val="0"/>
</p:tagLst>
</file>

<file path=ppt/tags/tag1485.xml><?xml version="1.0" encoding="utf-8"?>
<p:tagLst xmlns:a="http://schemas.openxmlformats.org/drawingml/2006/main" xmlns:r="http://schemas.openxmlformats.org/officeDocument/2006/relationships" xmlns:p="http://schemas.openxmlformats.org/presentationml/2006/main">
  <p:tag name="BTFPLAYOUTENABLED" val="0"/>
</p:tagLst>
</file>

<file path=ppt/tags/tag14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9.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ndUcsZe67I8DoqoZcqc6rA"/>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gu.Q.HJj50R4owY3RRGQ3A"/>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l8sJTeKFXAUjaEq_CCAy0A"/>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Lp.pXCrut0QyA3J0uXZwJg"/>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62I49vWERP8kB6Rsj9eDAQ"/>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VAk8TDPM21ZXwqJaiYFhQ"/>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dcgJULPzEQ.GaF8p9yvIoA"/>
</p:tagLst>
</file>

<file path=ppt/tags/tag1499.xml><?xml version="1.0" encoding="utf-8"?>
<p:tagLst xmlns:a="http://schemas.openxmlformats.org/drawingml/2006/main" xmlns:r="http://schemas.openxmlformats.org/officeDocument/2006/relationships" xmlns:p="http://schemas.openxmlformats.org/presentationml/2006/main">
  <p:tag name="THINKCELLSHAPEDONOTDELETE" val="tjqBythhW7vE0jDzGk8rSI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ALkg7wJNn1gU7GSNd26.M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kjjIm5gk7DoPEWS30RD8g"/>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sxZFt128GTQXb8Ba8MbQTA"/>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YVcfD5bvXeU_jExJeG_VMg"/>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xGgBcf52UFPESsakyqwsag"/>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IvY8PtUkzcXFUgTW7Fei7A"/>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zmUqwiwofvHSUMfGvKhQbw"/>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HDsULUVvyyUpHJPHyoXL4w"/>
</p:tagLst>
</file>

<file path=ppt/tags/tag1507.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do40EBe_dd4hmdnncK9Wg"/>
</p:tagLst>
</file>

<file path=ppt/tags/tag15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LPnmwhCjzIDtJFo.A_CpXA"/>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nIKzuuE.BoZ1PGWkzxDGIA"/>
</p:tagLst>
</file>

<file path=ppt/tags/tag15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RthGWACVYzIAHCI22m2XJA"/>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c1IcgF4jI.M7vMTnB7DO5A"/>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1cWiKbrLVOH1A0NOnefqIw"/>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34x.RAI.ywRP0bgbS9Vn8g"/>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_qLRiIcNGceJdHR4y9akwA"/>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Dhw__QB7vKcYHfVwkajD9A"/>
</p:tagLst>
</file>

<file path=ppt/tags/tag1538.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P7A565Fr0maK.tKGs..9Q"/>
</p:tagLst>
</file>

<file path=ppt/tags/tag154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F7jlvlIK64iPYq5HlSuHB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BVNHgD6VIlGpd2faO2MieA"/>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cZP5mEUQ2h_evgHWv194zA"/>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QL6drPlDp.eCh5v_0MrsbA"/>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tIYOD0sdFLDTL5WkmbAhWQ"/>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3oc7UJNdQjk9aTILeTZ_pg"/>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ZZhwApyKsLCzomF1Kdz_.Q"/>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n.3HCH1PXF3xOSKDXc9J4Q"/>
</p:tagLst>
</file>

<file path=ppt/tags/tag1556.xml><?xml version="1.0" encoding="utf-8"?>
<p:tagLst xmlns:a="http://schemas.openxmlformats.org/drawingml/2006/main" xmlns:r="http://schemas.openxmlformats.org/officeDocument/2006/relationships" xmlns:p="http://schemas.openxmlformats.org/presentationml/2006/main">
  <p:tag name="THINKCELLSHAPEDONOTDELETE" val="thfAhbK97HHTNwwyqhgSLTQ"/>
</p:tagLst>
</file>

<file path=ppt/tags/tag1557.xml><?xml version="1.0" encoding="utf-8"?>
<p:tagLst xmlns:a="http://schemas.openxmlformats.org/drawingml/2006/main" xmlns:r="http://schemas.openxmlformats.org/officeDocument/2006/relationships" xmlns:p="http://schemas.openxmlformats.org/presentationml/2006/main">
  <p:tag name="THINKCELLSHAPEDONOTDELETE" val="tGAXK3Jkr8RUwliOzitd76w"/>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QZisopZtwM_jliQmNLgew"/>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20Ynamwc3um7SWUUtTVBp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zGL2Cw_esZVJ8OBoPoJhPA"/>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himEOwl33xwupDMGMj2ZHw"/>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yoJC2d2.54VyfQsqaRWieg"/>
</p:tagLst>
</file>

<file path=ppt/tags/tag1562.xml><?xml version="1.0" encoding="utf-8"?>
<p:tagLst xmlns:a="http://schemas.openxmlformats.org/drawingml/2006/main" xmlns:r="http://schemas.openxmlformats.org/officeDocument/2006/relationships" xmlns:p="http://schemas.openxmlformats.org/presentationml/2006/main">
  <p:tag name="THINKCELLSHAPEDONOTDELETE" val="t8Cw.xzCPqJ2uex.6NZ9esQ"/>
</p:tagLst>
</file>

<file path=ppt/tags/tag1563.xml><?xml version="1.0" encoding="utf-8"?>
<p:tagLst xmlns:a="http://schemas.openxmlformats.org/drawingml/2006/main" xmlns:r="http://schemas.openxmlformats.org/officeDocument/2006/relationships" xmlns:p="http://schemas.openxmlformats.org/presentationml/2006/main">
  <p:tag name="THINKCELLSHAPEDONOTDELETE" val="tVMGazG5Rg6LAEh.mdUJo0A"/>
</p:tagLst>
</file>

<file path=ppt/tags/tag1564.xml><?xml version="1.0" encoding="utf-8"?>
<p:tagLst xmlns:a="http://schemas.openxmlformats.org/drawingml/2006/main" xmlns:r="http://schemas.openxmlformats.org/officeDocument/2006/relationships" xmlns:p="http://schemas.openxmlformats.org/presentationml/2006/main">
  <p:tag name="THINKCELLSHAPEDONOTDELETE" val="tu6aWyYY1tQirgDY7vVYL8w"/>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i_j5Jh4U9QqVGKwhBJVECg"/>
</p:tagLst>
</file>

<file path=ppt/tags/tag1566.xml><?xml version="1.0" encoding="utf-8"?>
<p:tagLst xmlns:a="http://schemas.openxmlformats.org/drawingml/2006/main" xmlns:r="http://schemas.openxmlformats.org/officeDocument/2006/relationships" xmlns:p="http://schemas.openxmlformats.org/presentationml/2006/main">
  <p:tag name="THINKCELLSHAPEDONOTDELETE" val="tsxoDbybQtQA4_Smu2JZtVA"/>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j814XDHUUes5FBMhGzWxDg"/>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WCc_wlDcHusUEKPEiJYxiA"/>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gaar9xDYAZ7.1_NlqqgWV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XHT_N7r998e9zJSF56jnNw"/>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LsFtlRaccRcRwUtkmlc2yQ"/>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FuxJd81DKTIInbLXZEGlWw"/>
</p:tagLst>
</file>

<file path=ppt/tags/tag1572.xml><?xml version="1.0" encoding="utf-8"?>
<p:tagLst xmlns:a="http://schemas.openxmlformats.org/drawingml/2006/main" xmlns:r="http://schemas.openxmlformats.org/officeDocument/2006/relationships" xmlns:p="http://schemas.openxmlformats.org/presentationml/2006/main">
  <p:tag name="THINKCELLSHAPEDONOTDELETE" val="tzt.3UrKAsApgWX52A95sfA"/>
</p:tagLst>
</file>

<file path=ppt/tags/tag1573.xml><?xml version="1.0" encoding="utf-8"?>
<p:tagLst xmlns:a="http://schemas.openxmlformats.org/drawingml/2006/main" xmlns:r="http://schemas.openxmlformats.org/officeDocument/2006/relationships" xmlns:p="http://schemas.openxmlformats.org/presentationml/2006/main">
  <p:tag name="THINKCELLSHAPEDONOTDELETE" val="t3A5suNNpDOsyJ387n5iC2g"/>
</p:tagLst>
</file>

<file path=ppt/tags/tag1574.xml><?xml version="1.0" encoding="utf-8"?>
<p:tagLst xmlns:a="http://schemas.openxmlformats.org/drawingml/2006/main" xmlns:r="http://schemas.openxmlformats.org/officeDocument/2006/relationships" xmlns:p="http://schemas.openxmlformats.org/presentationml/2006/main">
  <p:tag name="THINKCELLSHAPEDONOTDELETE" val="tOe1aFbhpNa.Uzeyd6gfQnQ"/>
</p:tagLst>
</file>

<file path=ppt/tags/tag15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8.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5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STi41NAi43bdfcAh2kVAQ"/>
</p:tagLst>
</file>

<file path=ppt/tags/tag158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1.xml><?xml version="1.0" encoding="utf-8"?>
<p:tagLst xmlns:a="http://schemas.openxmlformats.org/drawingml/2006/main" xmlns:r="http://schemas.openxmlformats.org/officeDocument/2006/relationships" xmlns:p="http://schemas.openxmlformats.org/presentationml/2006/main">
  <p:tag name="THINKCELLSHAPEDONOTDELETE" val="ttxIM9Z8IKlJOaJv03vv74g"/>
</p:tagLst>
</file>

<file path=ppt/tags/tag1582.xml><?xml version="1.0" encoding="utf-8"?>
<p:tagLst xmlns:a="http://schemas.openxmlformats.org/drawingml/2006/main" xmlns:r="http://schemas.openxmlformats.org/officeDocument/2006/relationships" xmlns:p="http://schemas.openxmlformats.org/presentationml/2006/main">
  <p:tag name="THINKCELLSHAPEDONOTDELETE" val="tWa8sJQLNHV4ytmDlYz8vbw"/>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80v.D_vCdVGL176Iaq6ZXg"/>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RxogdFQUKK0MJREa94IJ4w"/>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Rt7ZzRdaJv4Cvl_tl1Bh_Q"/>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JuWRgcwvZ6V4lqSKPM5UvQ"/>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XWZEORHNQBZyK88VOtaKug"/>
</p:tagLst>
</file>

<file path=ppt/tags/tag1588.xml><?xml version="1.0" encoding="utf-8"?>
<p:tagLst xmlns:a="http://schemas.openxmlformats.org/drawingml/2006/main" xmlns:r="http://schemas.openxmlformats.org/officeDocument/2006/relationships" xmlns:p="http://schemas.openxmlformats.org/presentationml/2006/main">
  <p:tag name="THINKCELLSHAPEDONOTDELETE" val="tDrGOZz.jtDZuUfBgZEx7fg"/>
</p:tagLst>
</file>

<file path=ppt/tags/tag1589.xml><?xml version="1.0" encoding="utf-8"?>
<p:tagLst xmlns:a="http://schemas.openxmlformats.org/drawingml/2006/main" xmlns:r="http://schemas.openxmlformats.org/officeDocument/2006/relationships" xmlns:p="http://schemas.openxmlformats.org/presentationml/2006/main">
  <p:tag name="THINKCELLSHAPEDONOTDELETE" val="tznt2k2kjaASdcHM8z82tR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rCtsibbyZ7ucZ5xHhyXXvg"/>
</p:tagLst>
</file>

<file path=ppt/tags/tag1590.xml><?xml version="1.0" encoding="utf-8"?>
<p:tagLst xmlns:a="http://schemas.openxmlformats.org/drawingml/2006/main" xmlns:r="http://schemas.openxmlformats.org/officeDocument/2006/relationships" xmlns:p="http://schemas.openxmlformats.org/presentationml/2006/main">
  <p:tag name="THINKCELLSHAPEDONOTDELETE" val="tf5pMz.aPuCbQSN1iZmBR5g"/>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hPOBXdQcNkmkIFE4Ofmruw"/>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JbdwOzDbheIkdW7oDPKgA"/>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igl604T1SJfeYI80yRKiSA"/>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N9sniPnF5.Ucp8LTjiZWVg"/>
</p:tagLst>
</file>

<file path=ppt/tags/tag1595.xml><?xml version="1.0" encoding="utf-8"?>
<p:tagLst xmlns:a="http://schemas.openxmlformats.org/drawingml/2006/main" xmlns:r="http://schemas.openxmlformats.org/officeDocument/2006/relationships" xmlns:p="http://schemas.openxmlformats.org/presentationml/2006/main">
  <p:tag name="THINKCELLSHAPEDONOTDELETE" val="tiPlwCL_Mn5OsaPHD_XaCqQ"/>
</p:tagLst>
</file>

<file path=ppt/tags/tag1596.xml><?xml version="1.0" encoding="utf-8"?>
<p:tagLst xmlns:a="http://schemas.openxmlformats.org/drawingml/2006/main" xmlns:r="http://schemas.openxmlformats.org/officeDocument/2006/relationships" xmlns:p="http://schemas.openxmlformats.org/presentationml/2006/main">
  <p:tag name="THINKCELLSHAPEDONOTDELETE" val="tjdYyQsQ4Vpw2TkK4QHX_Gw"/>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9IKCdN0l8Dx_9fM2WaTxpQ"/>
</p:tagLst>
</file>

<file path=ppt/tags/tag1598.xml><?xml version="1.0" encoding="utf-8"?>
<p:tagLst xmlns:a="http://schemas.openxmlformats.org/drawingml/2006/main" xmlns:r="http://schemas.openxmlformats.org/officeDocument/2006/relationships" xmlns:p="http://schemas.openxmlformats.org/presentationml/2006/main">
  <p:tag name="THINKCELLSHAPEDONOTDELETE" val="tMtIm.Rvak4L4SoRwkOu31g"/>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1jhz9Zb6iky7zJ4QFAmNlA"/>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V_CMy.rMHM5vrSlaFmOqBA"/>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k6f_cv0geyGl9P7bbLQEDg"/>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y9pOi.kYe9gYPrdZ1ncyaw"/>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5ugfQz8J825KNa.1QnsVIg"/>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n92eXPlTxP0n2JZ5CM0SUA"/>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t.hTw9mHZJX8P8kpKMvxA"/>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Z4C1.E4hWYuSHTbVgXi0kg"/>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4brU62ViLz5rOC6QOik1Eg"/>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svgmd0x3TH5rLf28.r27kg"/>
</p:tagLst>
</file>

<file path=ppt/tags/tag16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zorVzLESM2lQq8AZyLuYx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LF3EmvfUZDwIHd_O1GOQfg"/>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fEu7WgVOMMf7MoSJUpO4nA"/>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STHXy7z53RaDaNiE6e25MA"/>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gkxGhn2qyTZEPJe9DcDWkg"/>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KPFcc3ThpQTNpF6OSlEvjw"/>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hlHET2RU3B_X5VkXbJBEQw"/>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JoNgzJFAC6bDjnv3GzZbRA"/>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cnGAY1f_RcrAqRSZE17GQw"/>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lo.ZRwU4HgZUOHAlW.HHPQ"/>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PDe6OnE8AVro0CqCnmtDPQ"/>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sNNRdi5gjQK.AurvIVTq6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ug3SZH2hv_R4C0xqVnVflg"/>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bj81zCCD1QQ2.CZkJa1uDg"/>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OUW_bphR0K7fRKYJDvFJMQ"/>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OxaMrYgFtU5AtD9MRWP_cA"/>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zhpBOOrejxAmLlsA6oh83A"/>
</p:tagLst>
</file>

<file path=ppt/tags/tag1624.xml><?xml version="1.0" encoding="utf-8"?>
<p:tagLst xmlns:a="http://schemas.openxmlformats.org/drawingml/2006/main" xmlns:r="http://schemas.openxmlformats.org/officeDocument/2006/relationships" xmlns:p="http://schemas.openxmlformats.org/presentationml/2006/main">
  <p:tag name="THINKCELLSHAPEDONOTDELETE" val="tU0O9s6emXNBicvoW8Wj8YQ"/>
</p:tagLst>
</file>

<file path=ppt/tags/tag1625.xml><?xml version="1.0" encoding="utf-8"?>
<p:tagLst xmlns:a="http://schemas.openxmlformats.org/drawingml/2006/main" xmlns:r="http://schemas.openxmlformats.org/officeDocument/2006/relationships" xmlns:p="http://schemas.openxmlformats.org/presentationml/2006/main">
  <p:tag name="THINKCELLSHAPEDONOTDELETE" val="tJmJgIBSM40tV8A5mqkxI2g"/>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U7Gc9dOrI1nssGOcE1cvaw"/>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3knmV1_cJIZBtEx1.KQxuQ"/>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9.ksaSkazwji7WbYGFfwFQ"/>
</p:tagLst>
</file>

<file path=ppt/tags/tag1629.xml><?xml version="1.0" encoding="utf-8"?>
<p:tagLst xmlns:a="http://schemas.openxmlformats.org/drawingml/2006/main" xmlns:r="http://schemas.openxmlformats.org/officeDocument/2006/relationships" xmlns:p="http://schemas.openxmlformats.org/presentationml/2006/main">
  <p:tag name="THINKCELLSHAPEDONOTDELETE" val="tzrYa0C8Gf2gD9SVNqyKaz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SjivYP0.zZ3K488xuObvg"/>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ZBX.JRPrixRkkHQ37ptl.Q"/>
</p:tagLst>
</file>

<file path=ppt/tags/tag1631.xml><?xml version="1.0" encoding="utf-8"?>
<p:tagLst xmlns:a="http://schemas.openxmlformats.org/drawingml/2006/main" xmlns:r="http://schemas.openxmlformats.org/officeDocument/2006/relationships" xmlns:p="http://schemas.openxmlformats.org/presentationml/2006/main">
  <p:tag name="THINKCELLSHAPEDONOTDELETE" val="tRs0IzuMJAQ6E6MD4vDnJLw"/>
</p:tagLst>
</file>

<file path=ppt/tags/tag1632.xml><?xml version="1.0" encoding="utf-8"?>
<p:tagLst xmlns:a="http://schemas.openxmlformats.org/drawingml/2006/main" xmlns:r="http://schemas.openxmlformats.org/officeDocument/2006/relationships" xmlns:p="http://schemas.openxmlformats.org/presentationml/2006/main">
  <p:tag name="THINKCELLSHAPEDONOTDELETE" val="tC6Q9twT11cEUx5ArIWfTHQ"/>
</p:tagLst>
</file>

<file path=ppt/tags/tag1633.xml><?xml version="1.0" encoding="utf-8"?>
<p:tagLst xmlns:a="http://schemas.openxmlformats.org/drawingml/2006/main" xmlns:r="http://schemas.openxmlformats.org/officeDocument/2006/relationships" xmlns:p="http://schemas.openxmlformats.org/presentationml/2006/main">
  <p:tag name="THINKCELLSHAPEDONOTDELETE" val="tu.jhinoXvSNfaiabzht9cw"/>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w9w3LJizC0XqYMRTKGgu6A"/>
</p:tagLst>
</file>

<file path=ppt/tags/tag1635.xml><?xml version="1.0" encoding="utf-8"?>
<p:tagLst xmlns:a="http://schemas.openxmlformats.org/drawingml/2006/main" xmlns:r="http://schemas.openxmlformats.org/officeDocument/2006/relationships" xmlns:p="http://schemas.openxmlformats.org/presentationml/2006/main">
  <p:tag name="THINKCELLSHAPEDONOTDELETE" val="tPNdgBWkjaOx6_raftUmmQg"/>
</p:tagLst>
</file>

<file path=ppt/tags/tag16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7.xml><?xml version="1.0" encoding="utf-8"?>
<p:tagLst xmlns:a="http://schemas.openxmlformats.org/drawingml/2006/main" xmlns:r="http://schemas.openxmlformats.org/officeDocument/2006/relationships" xmlns:p="http://schemas.openxmlformats.org/presentationml/2006/main">
  <p:tag name="THINKCELLSHAPEDONOTDELETE" val="tf9pnhRInQKrfjYE2KBfVVQ"/>
</p:tagLst>
</file>

<file path=ppt/tags/tag1638.xml><?xml version="1.0" encoding="utf-8"?>
<p:tagLst xmlns:a="http://schemas.openxmlformats.org/drawingml/2006/main" xmlns:r="http://schemas.openxmlformats.org/officeDocument/2006/relationships" xmlns:p="http://schemas.openxmlformats.org/presentationml/2006/main">
  <p:tag name="THINKCELLSHAPEDONOTDELETE" val="tk4krVXhDTn0a1PLRshRuzQ"/>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nA2D8N275zRguC5ySnd7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S0mKvpJ1lt31WarD6bUITQ"/>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7Ti7s9XoJoYKPNHhK7Igw"/>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gK8XHHyh3f_OOo.NK9gfQw"/>
</p:tagLst>
</file>

<file path=ppt/tags/tag1642.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6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4.xml><?xml version="1.0" encoding="utf-8"?>
<p:tagLst xmlns:a="http://schemas.openxmlformats.org/drawingml/2006/main" xmlns:r="http://schemas.openxmlformats.org/officeDocument/2006/relationships" xmlns:p="http://schemas.openxmlformats.org/presentationml/2006/main">
  <p:tag name="THINKCELLSHAPEDONOTDELETE" val="t9Qyd3bIGuVvOqsgX4FewRw"/>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eh2cjmz4qR8_frRLVGCDCA"/>
</p:tagLst>
</file>

<file path=ppt/tags/tag164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8.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KgUA3YRR4._mHvO5IEsGeA"/>
</p:tagLst>
</file>

<file path=ppt/tags/tag1650.xml><?xml version="1.0" encoding="utf-8"?>
<p:tagLst xmlns:a="http://schemas.openxmlformats.org/drawingml/2006/main" xmlns:r="http://schemas.openxmlformats.org/officeDocument/2006/relationships" xmlns:p="http://schemas.openxmlformats.org/presentationml/2006/main">
  <p:tag name="BTFPLAYOUTENABLED" val="1"/>
</p:tagLst>
</file>

<file path=ppt/tags/tag1651.xml><?xml version="1.0" encoding="utf-8"?>
<p:tagLst xmlns:a="http://schemas.openxmlformats.org/drawingml/2006/main" xmlns:r="http://schemas.openxmlformats.org/officeDocument/2006/relationships" xmlns:p="http://schemas.openxmlformats.org/presentationml/2006/main">
  <p:tag name="BTFPLAYOUTENABLED" val="1"/>
</p:tagLst>
</file>

<file path=ppt/tags/tag1652.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4.xml><?xml version="1.0" encoding="utf-8"?>
<p:tagLst xmlns:a="http://schemas.openxmlformats.org/drawingml/2006/main" xmlns:r="http://schemas.openxmlformats.org/officeDocument/2006/relationships" xmlns:p="http://schemas.openxmlformats.org/presentationml/2006/main">
  <p:tag name="BTFPLAYOUTENABLED" val="1"/>
</p:tagLst>
</file>

<file path=ppt/tags/tag16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5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_wn2mLrS16C1QQqa1YBS2w"/>
</p:tagLst>
</file>

<file path=ppt/tags/tag16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Wm5d7FqMLOjyHCXgCJaAZ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_nchOeJMBzfSS3CZtYfD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EsaQTgG.d0UsYmHCSYTNSg"/>
</p:tagLst>
</file>

<file path=ppt/tags/tag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xR5vSSxdI5wTv8aSIgL5H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XxZ6isdqSLnxCJYeueytT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_Gl7mwjjTB1YLglXem25B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SEYOEYxAEpHkSJKETXgNL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D_JX4Y7I3f.x9_N7.Sup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iP0COWhbuusIHI9qIWDA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grH_0fm4furTSbAX.sOKw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_kZV71TogElxaBfTOG4bx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3DBhEr3f9_OdLPvqmIP.R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EUA79_GW.j58luhN5HZa9Q"/>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5KBn634mj40zNCcxKzCJV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yoyXAoFKQxRYgZhGDoeg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f1iQ_y6A3BmVCK_UgCj0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NF_Yv0P5hC7EAwMDGk3zK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Cq4.nduig07yDvkoqI.Kww"/>
</p:tagLst>
</file>

<file path=ppt/tags/tag18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A5j3GUMfVLJsM8.8TpU2Y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X5z0nbK8VYAFaqxLroRBAg"/>
</p:tagLst>
</file>

<file path=ppt/tags/tag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3ZtHBcXnG.GvYXy1y_kJT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WCP9Piw7Y4p3dW1i_FS.h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jNPOPzqAd.YU59x_ASEOx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iDj7itiQndzshgK6vvy3r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GTjQ4Ud2mwASB5xjP6IOC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jr4yRih2ObNdSKHXCT9jP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AilMFtCk.1IalpCqifPXS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JtsxDuu9EluxgPzdlwxn9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KWYEDTftKVFWKA6ec1Sf_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NWiZ5t7UTgO1Vb8BtCyErg"/>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xFyoJZ9CP0qVGtKJcx14x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wzNSZOeHUWAWTwln_HLjB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lvwuDs1nH75Z7loTEA5R6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S73lx4.egDfBqW0IP.m.Q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Xmf6Ksyx690gDRg42SKS5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Tm8BEP14Y_gGnoQvoHxzR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jvX3Vlu7Y6S4RUvP8e803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0pibzLS60kkphA3oh2sqn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8VQsfPyQWrlxtB7QnYH8A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89i7c2KW176e831cCsBeOg"/>
</p:tagLst>
</file>

<file path=ppt/tags/tag21.xml><?xml version="1.0" encoding="utf-8"?>
<p:tagLst xmlns:a="http://schemas.openxmlformats.org/drawingml/2006/main" xmlns:r="http://schemas.openxmlformats.org/officeDocument/2006/relationships" xmlns:p="http://schemas.openxmlformats.org/presentationml/2006/main">
  <p:tag name="BTFPLAYOUTENABLED" val="1"/>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qTBq1pNxNfiD35X0iOX6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y9WVgRTGlmhfahyqSyLjK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Rh1qr2OII2oRoUM0F19JM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5qQLB.qsTjv_wZgPR.fn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Ig7tzXnsiMh1PxYZaS6PZ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Tk4NHS54mIJNIWNyq4dri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nvNJHdhNJ44X3DNuUkcE5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VRhyJ1j.unD6Y6YroU6uR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LRF8xTtl8K9JfzY8bHKN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Vc_weYlCHjwvZ2yXXLDarw"/>
</p:tagLst>
</file>

<file path=ppt/tags/tag2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Zgc5uy0.DbWuOuTNf_DFy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5v2bAqGR99A_HXXqmGkeo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oHlpt27h3K2RizG3imhrN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UIo..NVBHJcFijU_J7Wa3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yT.CiCwv7800ZInQxmDni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VX5XBkCji5MKFK5YlZSg4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sO735GT_ZBCQk7usaJjaN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yZoXMEO6hK8MnyN_axbg6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_Jn7ENe5sT5DqfDwYvQ4H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s5d9SQ5sc1DooTrGEwoR.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JKlCUjcTkXlAmT8lCElAW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PUFnJ.rxI.4_o95F1v7Uq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OknrMSBqq.FRlxMEv2hmJ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dVJ3mDTC_pvYmlLooh0Zj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Y9JxQBzjAIGknlR3nBloC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Bk1L06le0xAA71ruTvWFz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JhYH9i3d_nIVgT41jyj.a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rXuU6vqrRbSD_Fq2IVR2v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ZZNhnA6d7HTMMoT1.6GT9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2mnCbU.oOanCfDFiEVjke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OFB3ZtKuLLPDeqLf70HG4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5npAeRuFXB0i9YETxz_.5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5Q8dilk1tEMIu5yZGTd3i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6wCqYHGthgG15i04N5PcV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sq9e__BWp.z.I07h1rg8n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lteBhgeO91V3h2YyK9lVO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L4NBjuHFEcKSG39QajOIwQ"/>
</p:tagLst>
</file>

<file path=ppt/tags/tag246.xml><?xml version="1.0" encoding="utf-8"?>
<p:tagLst xmlns:a="http://schemas.openxmlformats.org/drawingml/2006/main" xmlns:r="http://schemas.openxmlformats.org/officeDocument/2006/relationships" xmlns:p="http://schemas.openxmlformats.org/presentationml/2006/main">
  <p:tag name="BTFPLAYOUTENABLED" val="1"/>
</p:tagLst>
</file>

<file path=ppt/tags/tag247.xml><?xml version="1.0" encoding="utf-8"?>
<p:tagLst xmlns:a="http://schemas.openxmlformats.org/drawingml/2006/main" xmlns:r="http://schemas.openxmlformats.org/officeDocument/2006/relationships" xmlns:p="http://schemas.openxmlformats.org/presentationml/2006/main">
  <p:tag name="BTFPLAYOUTENABLED" val="1"/>
</p:tagLst>
</file>

<file path=ppt/tags/tag24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BTFPLAYOUTENABLED" val="1"/>
</p:tagLst>
</file>

<file path=ppt/tags/tag250.xml><?xml version="1.0" encoding="utf-8"?>
<p:tagLst xmlns:a="http://schemas.openxmlformats.org/drawingml/2006/main" xmlns:r="http://schemas.openxmlformats.org/officeDocument/2006/relationships" xmlns:p="http://schemas.openxmlformats.org/presentationml/2006/main">
  <p:tag name="BTFPLAYOUTENABLED" val="1"/>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kuTDV0U6w7M0QQcO.9uNQ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VGhEKB.qC5N__cf0lwicY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6IcL32TJntrKFVFKr3jih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pR5PYrWJ_1Aei8o8SqS3j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8r5OlR7P8KP__z0vsy5Xv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ltQ8s.Izbq4O34yadz3ST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7YYzB14T4ed6.ulyWSwmD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beLBy8tn8FJCZVHClI2h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uYYj7txQWKx_h7QtGo8oS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OHJoOpdNcCnJBIDoxwCk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VARPjkIyJuLO9lbsi51Ym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Ld0ZYl7lju3zeO79EyQHY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EgX.6n4cwa4q1tia1J6o0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gtkDwVqHsRrnTFGqM7idr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B3oTr_nCX3S42JqZfKkvv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av6uU4q3yZDLC0xGHDYG1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AKWwQ89sishoCpm9Fqvyt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8m2CXBRs760rJNfdKrQ8m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NCFzrB1GLV_P8xF89UHIf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7DL.ldyRXwKV97ctOzwr7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NwO__kFXAbYxfBNyMVce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_ZKyJBjq1KMvI_dspNdr6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lfrhqY662dSrua0wOSY8h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XpNYY2Tc0YOIut7ig1_nT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0rThEsOR46SQ_z6wbH_um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ovOpUOLmmuyR.bmpfSKCy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FuAAtOvIqYTf307oEI1k7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TIupQz3NfbO4mKJCBOLYh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NTz5BzrrrUzzpIPBnR1Eo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jLMG55c9itf.vmYG5kX9r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P41YIsvdIf_dQk6eNxeBT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U4bvCDdU_Zjpk2.FqV4V8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NQ1TiBQjcXyWrdBwhVBJu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pxBtsva_JjWW_3YXJ2CTt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Pls9DPLa6qiDPyds4yucc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sM9YCz9AbSL6tMd_vzmV0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JNvCVp1Ni3QTRPl0Z2Kcp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3B3jE_qF7UKJ_SLGFERI5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IXn0aKtsJNuhb1.KoinLZ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mTqlc8yj9SFDzayAMPYGg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4RTkW6Tt5wCiYMvLcWWyU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kgbZoF5_T0VUhFu..EM4e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kqgPUtSgKeygdXTL8kY9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uD5rVhEi23PNrfbR2yrAr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KiHVLpP5UxHbDjguEUhM2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Pw7Ox9FoFAeKKJ8qRRUKR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Sfxar.zryp1.4Fxw.QiBt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1O.B089NI8QOrzfL2fnlT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bFyWidli9HwWUpKrGeOfK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ng8ucLnAeZFoeqSEFWJ9q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edciOzT2skZw_5wUsmLUL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qRdekxMSANu0Kag8gm35P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IC9IL7N_qsZ2X.xEYH2D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nmkdu7qTo2a59Jv25KYI8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UohEDH0PX9eCCaGSHwkoK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44GV_ugzDFwFK2uN7IBXfg"/>
</p:tagLst>
</file>

<file path=ppt/tags/tag302.xml><?xml version="1.0" encoding="utf-8"?>
<p:tagLst xmlns:a="http://schemas.openxmlformats.org/drawingml/2006/main" xmlns:r="http://schemas.openxmlformats.org/officeDocument/2006/relationships" xmlns:p="http://schemas.openxmlformats.org/presentationml/2006/main">
  <p:tag name="BTFPLAYOUTENABLED" val="1"/>
</p:tagLst>
</file>

<file path=ppt/tags/tag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304.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9.32735"/>
  <p:tag name="BTFPCENTERY" val="38.66666"/>
  <p:tag name="BTFPHEIGHT" val="154.5054"/>
  <p:tag name="BTFPWIDTH" val="229.3215"/>
</p:tagLst>
</file>

<file path=ppt/tags/tag30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7.76786"/>
  <p:tag name="BTFPCENTERY" val="55.33334"/>
  <p:tag name="BTFPHEIGHT" val="95.20528"/>
  <p:tag name="BTFPWIDTH" val="229.4286"/>
</p:tagLst>
</file>

<file path=ppt/tags/tag30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33.5"/>
  <p:tag name="BTFPCENTERY" val="2"/>
  <p:tag name="BTFPHEIGHT" val="184.3887"/>
  <p:tag name="BTFPWIDTH" val="246.1798"/>
</p:tagLst>
</file>

<file path=ppt/tags/tag309.xml><?xml version="1.0" encoding="utf-8"?>
<p:tagLst xmlns:a="http://schemas.openxmlformats.org/drawingml/2006/main" xmlns:r="http://schemas.openxmlformats.org/officeDocument/2006/relationships" xmlns:p="http://schemas.openxmlformats.org/presentationml/2006/main">
  <p:tag name="BTFPLAYOUTENABLED"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2WDfQ20C.2Vl_47IsLzIAw"/>
</p:tagLst>
</file>

<file path=ppt/tags/tag310.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313.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BTFPLAYOUTENABLED" val="1"/>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uYNoMAtifs.Na390iWYZe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xPoFWS_pmQ8q042G3_Myr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WStPngr7wtZVKKLfQDZrX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u1PHGl9ntxmACRny6EXzH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jfaiodZy02rAOkpHQjT0V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QcL3agQZypq59pJlXWSNS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sperPl5E7Cu2wOEWYIg6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sBrnscZPWBkWE5wXpuMdF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9J4phxz_haBK3XnP75kif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YjIQNiVH50qjQDN2vScCe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F2A949aaTnpJYJ__xJXeA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InoCm6yMr7CNyGS2z6OMV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55eyBprxtUZN23YHrVvhE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EZTKyB6kWYRdt.c0xV2ip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6L6JVoGkm9vdP78Cd5ISc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n.CV8agS8p9aYn0wTEPsK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_UocwL9n5Esbd7aBd8ziB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VUB_juxiWhOact7fA.hJf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Fl3CK25D136_Ori93jlCa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DShKQqPuSLZr.BsVVAHg7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xryLuBXlja_vOcpZAMYXA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XUZ_mKVIt6GNUvo0G5gt2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_9GI7GwM2yUxe3BE4nWG1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MVu0.GyXwFYmTNKaUvDwf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Nqa4H6B690xxLIcGaM9Mw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gdagLJl.thVyN6PQ5Zxi1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PFXW6taXvncf6pK9dyKQ6g"/>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ABXUAe4UXn.CTG7cyhfOg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0mP5zTYKuXmZf5I3JxWEU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6yj2S4.i9frAzdE5rsvBJ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NtM92VYahthZcZJduO6Lc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4fSm70ZYD2WKngqHd8DrF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9iVV72DKNy.O6HP8EhzNT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sPMvbokz8RATS1fSqLG4K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41FBDOfzWQCP2JtIwWloY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05yIZzAeMz78nT6Aiv.tV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THbJsAtZKRKw0s3SU99j6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vNfoQAtdS5aN6JITgHmqH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IcIDb0f_2wjQ_9wgP6IMa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nlzAxYZIK7uSjlfDuJtA1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1Uot9O5omLanad3obP7Kb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5xS8wVowq77JcsPGGCRWcA"/>
</p:tagLst>
</file>

<file path=ppt/tags/tag354.xml><?xml version="1.0" encoding="utf-8"?>
<p:tagLst xmlns:a="http://schemas.openxmlformats.org/drawingml/2006/main" xmlns:r="http://schemas.openxmlformats.org/officeDocument/2006/relationships" xmlns:p="http://schemas.openxmlformats.org/presentationml/2006/main">
  <p:tag name="BTFPLAYOUTENABLED" val="1"/>
</p:tagLst>
</file>

<file path=ppt/tags/tag35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BTFPLAYOUTENABLED" val="1"/>
</p:tagLst>
</file>

<file path=ppt/tags/tag358.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_eTfdvQ59kyKW9EETzM4Mw"/>
</p:tagLst>
</file>

<file path=ppt/tags/tag360.xml><?xml version="1.0" encoding="utf-8"?>
<p:tagLst xmlns:a="http://schemas.openxmlformats.org/drawingml/2006/main" xmlns:r="http://schemas.openxmlformats.org/officeDocument/2006/relationships" xmlns:p="http://schemas.openxmlformats.org/presentationml/2006/main">
  <p:tag name="BTFPLAYOUTENABLED" val="1"/>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zUUkRQlFeLYRfJAvv6Vhe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bqma4.M828mzGlDhOKDF1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6udvnBb0DZQZS9Y7ODdmw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mrkOEunSF7rMc_DKz2Dm3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fiXIIa3boveS7Aa3V09cD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XSdUYh6oZ1n2vz2SwZpjL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OW4TTkrH.7rbqEAEoWgBK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COXMt61hCL8YEOkwTlrsA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YwX2QTGDEs5zE9gzjaZjb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x7yGLOZff0rIDDJPP7MKp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fZ8FKG9o5mCVb98LlOeoW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FLx0Wpxe5yaBa0XlRnncG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elJjV1umCcvgMkaZcdOaX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qbPo9R3m.Q4s0jcjMEQk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_wDCLZ3A35lAgGuH7OKzC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zGsj6ogqtCS1dwtYSi3qx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WnA_c1lWknoN4qEX0TxR2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phHj7JuHIotTEBhT3S1e7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zRAWeNW_X_pBmZI5WsPjb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mRAvioe2eh.g4EpB3i.u7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4tznDMqL5525s5M0kVpmA"/>
</p:tagLst>
</file>

<file path=ppt/tags/tag380.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BTFPLAYOUTENABLED" val="1"/>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P.mpn479VXSs6SuUOOkdI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kvjFFGQIJdFV2xnwuSjc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VJDUx1l3Hdxcor9XKR69z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QJoKltG5F.dEtLHGTMSDc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x7IORKMEbTqzscuKnFpBd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66Rjv2QG9wlBl73uWeaJp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UhgcEN_Mi_Ki2Zko7rIJg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0E6hJ.VaweMRMp6jnr2pQ"/>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_yT5RJiqmCRSw.c5fuePU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q0obmNT9NjAb8luopRCP4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Z5BpdoABpDUtxxhQn4YQC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Mxzut5SDkSWNjeqESqED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Q2NQ.OZAuUhVRTyKGWvOf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CCDjhUcwiB99z75Lj7xn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0usRmlZkWFmXjHpFpFIWs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3ZE1jtRveIdpookW7t1Xp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7bcQj9WAfEaN5vLZYh4KOA"/>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RWvQGv7gfX7PITWYMmgZ.w"/>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ShuYWRBAgbAG76n9vT0Iw"/>
</p:tagLst>
</file>

<file path=ppt/tags/tag400.xml><?xml version="1.0" encoding="utf-8"?>
<p:tagLst xmlns:a="http://schemas.openxmlformats.org/drawingml/2006/main" xmlns:r="http://schemas.openxmlformats.org/officeDocument/2006/relationships" xmlns:p="http://schemas.openxmlformats.org/presentationml/2006/main">
  <p:tag name="BTFPLAYOUTENABLED" val="1"/>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f9wKuUO7jBMAtsVzmW9Ri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kJPt6ZArDlx8YfzC22MXA"/>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CzwyIMu1tcUjtZjnANlF.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ofTqSzt1i2jBNW6PusDU1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cVZV2bHxAwX9mb2UPUOhK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Eo6yqBguorkpwEh.66Ylv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qjwbCDwaR6YcS4aaWUh3KQ"/>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LIgELJoyvuymLLtRsfF5.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r784KRlFBU34EIJjjIlH3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sdNvFqYoQgNbXtHfkUV7A"/>
</p:tagLst>
</file>

<file path=ppt/tags/tag41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BTFPLAYOUTENABLED" val="1"/>
</p:tagLst>
</file>

<file path=ppt/tags/tag415.xml><?xml version="1.0" encoding="utf-8"?>
<p:tagLst xmlns:a="http://schemas.openxmlformats.org/drawingml/2006/main" xmlns:r="http://schemas.openxmlformats.org/officeDocument/2006/relationships" xmlns:p="http://schemas.openxmlformats.org/presentationml/2006/main">
  <p:tag name="BTFPLAYOUTENABLED" val="1"/>
</p:tagLst>
</file>

<file path=ppt/tags/tag416.xml><?xml version="1.0" encoding="utf-8"?>
<p:tagLst xmlns:a="http://schemas.openxmlformats.org/drawingml/2006/main" xmlns:r="http://schemas.openxmlformats.org/officeDocument/2006/relationships" xmlns:p="http://schemas.openxmlformats.org/presentationml/2006/main">
  <p:tag name="BTFPLAYOUTENABLED" val="1"/>
</p:tagLst>
</file>

<file path=ppt/tags/tag417.xml><?xml version="1.0" encoding="utf-8"?>
<p:tagLst xmlns:a="http://schemas.openxmlformats.org/drawingml/2006/main" xmlns:r="http://schemas.openxmlformats.org/officeDocument/2006/relationships" xmlns:p="http://schemas.openxmlformats.org/presentationml/2006/main">
  <p:tag name="BTFPLAYOUTENABLED" val="1"/>
</p:tagLst>
</file>

<file path=ppt/tags/tag41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rsvNpnKSmFaYcaBrOYKHQ"/>
</p:tagLst>
</file>

<file path=ppt/tags/tag420.xml><?xml version="1.0" encoding="utf-8"?>
<p:tagLst xmlns:a="http://schemas.openxmlformats.org/drawingml/2006/main" xmlns:r="http://schemas.openxmlformats.org/officeDocument/2006/relationships" xmlns:p="http://schemas.openxmlformats.org/presentationml/2006/main">
  <p:tag name="BTFPLAYOUTENABLED" val="1"/>
</p:tagLst>
</file>

<file path=ppt/tags/tag421.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BTFPLAYOUTENABLED" val="1"/>
</p:tagLst>
</file>

<file path=ppt/tags/tag424.xml><?xml version="1.0" encoding="utf-8"?>
<p:tagLst xmlns:a="http://schemas.openxmlformats.org/drawingml/2006/main" xmlns:r="http://schemas.openxmlformats.org/officeDocument/2006/relationships" xmlns:p="http://schemas.openxmlformats.org/presentationml/2006/main">
  <p:tag name="BTFPLAYOUTENABLED" val="1"/>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vbrk9hX_K44gShTQ7gqiLg"/>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rjCx8_b9sLlzr8Mf_rlT2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wuqgOjYF6Vlmp3M4gPOSJ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zlrTgaL15xvz2g7_OW_62Q"/>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sn_Y7FAgD7Jv9Ol_0ZVzo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_88JS4QK5jiuvV5FI1ST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tbPro5iZrEYskjae2nrrH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Jkn7htM3B9Off76GFFAIO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pTRAqBCyuA.uB45S8qK6pA"/>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PPJbXjO9zPPszzStYdBAiQ"/>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79ncRod5oCZJfsmvdTKakA"/>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2vu6kDdJeYADmmJEQdfJAw"/>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1.qyeeqv96TK3HgacsVyAQ"/>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pMkdfPlYr3zR_10QTtUPk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BCoHOl_6GMXceapnc70HLg"/>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RX8egFZZfFBS0Mw9FQlIA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gnRmPHx5L3Bx3PLwBKiig"/>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uiycpMEgfv8dnnKPACFBXw"/>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1nGQ9.AfnffMikFo7hXox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zo158Czop.H2OKK17goxKQ"/>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UZ5n73ovOnwunB4u3LCftQ"/>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uvgVxjlCi6D7YQIAji.yg"/>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VaCuuL_jTpDwKJWaCLpL4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bQBmXC2ocY7iKdLW0k2Rg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TJE4Rm0udBCLBTANxWt18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y1N1d8HzYNeqDR3_AvLd.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KIzZW5SEMRySqRONrTu6v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7HJ3q81NKW.mvtJl7SGEfA"/>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fiE589Mg63lf2Cdu4l5fS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JwSeUhzRSJW1yfWyvs.oqQ"/>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O0_zND55IG3cmBhTPP31LA"/>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AgpdyS8X5XSKJruW6H7YHg"/>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6WarYcR6Ct2FaAqlo6j.Dw"/>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Z04gDwtU4RWUpAmx7pc40g"/>
</p:tagLst>
</file>

<file path=ppt/tags/tag456.xml><?xml version="1.0" encoding="utf-8"?>
<p:tagLst xmlns:a="http://schemas.openxmlformats.org/drawingml/2006/main" xmlns:r="http://schemas.openxmlformats.org/officeDocument/2006/relationships" xmlns:p="http://schemas.openxmlformats.org/presentationml/2006/main">
  <p:tag name="BTFPLAYOUTENABLED" val="1"/>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uVxTRGNnpvNh5tlU9uu1C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_LBUeF4Fs9K_ZDRRIWxB3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tWjQOMkwCB.s8GCm0XqXZ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u87TTDio0xaRuNd8Gh6G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iq4TL5muAnoLu5SouYZts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95KxUtMqZ9DzMB0S.wBfTA"/>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sg2ZXHGeHGhLMVKw2tgIu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UNAn53PECD2o29Dc5sK_5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7RElvoIACb5tWxTazy2QKQ"/>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I95BCfniFJ3JWT4pZeVefQ"/>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ikw3Ktcgv7H3BarTVuIMC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_JzYOnAmijB7a1zTOWySn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lYP0HW1RV7SWiBb_G2wxrg"/>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jiPlDG5Im43veMDmkAgu1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Fex8HQqm7o7gPD1DkSFWw"/>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hyxoTpQEfVsQPRBXYYvxn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TWSZj4ZCnbaX.46c0Mt9o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L_Rv1HQofBCxhMOhWOnzWg"/>
</p:tagLst>
</file>

<file path=ppt/tags/tag47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5.xml><?xml version="1.0" encoding="utf-8"?>
<p:tagLst xmlns:a="http://schemas.openxmlformats.org/drawingml/2006/main" xmlns:r="http://schemas.openxmlformats.org/officeDocument/2006/relationships" xmlns:p="http://schemas.openxmlformats.org/presentationml/2006/main">
  <p:tag name="BTFPLAYOUTENABLED" val="1"/>
</p:tagLst>
</file>

<file path=ppt/tags/tag47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BTFPLAYOUTENABLED" val="1"/>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j2ULjeOfaZ7bQQnP_5F9H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4wNBhLQ49FHBgSX9eDha1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moPiIV05C.TuEV9K2kWeg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wb8iDQlGRJN2ntHg3RrGc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bD.FjMOFKI8JHWnBYIyju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0nw_hhPW0mc3IYu8L4C44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zGRkvihG2eBZsqbd0BIWkA"/>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98o_2oXgGozJWJ3iMTQGH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0bxywRaDRZ6iNZCIPu5IA"/>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yQYIYg0wI6gNzt9r8wzp6w"/>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3Le.NfPYLSlseGEmhr.o5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SJWwC_ac4nwow9LsVIUKY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jY1H0WSG2B_cp_HQ3aUK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zEKKatslVDrIfo9IIEEgg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bwA7LZEya6pIWHRDCe1oZ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OxvhftwSV065doCkYd7IqA"/>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gqngta_cBeA64L5zXjepQ"/>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F_JYe_ev612gi7LvXbjdeQ"/>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Gj.t9tZauaYxPwuSrR18E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FMVWSwm14RB6KKySZ2zRvw"/>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E_y8PpSMqJ5lc3XQyE6RPA"/>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wgoIGscLExSWh5pkMiMk7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wKbaLnVgx5I_eRGC145U_Q"/>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7gOryVU6fMxDVVESx6dly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UeH4G38KW3dEgn.DU0VB2Q"/>
</p:tagLst>
</file>

<file path=ppt/tags/tag501.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3.xml><?xml version="1.0" encoding="utf-8"?>
<p:tagLst xmlns:a="http://schemas.openxmlformats.org/drawingml/2006/main" xmlns:r="http://schemas.openxmlformats.org/officeDocument/2006/relationships" xmlns:p="http://schemas.openxmlformats.org/presentationml/2006/main">
  <p:tag name="BTFPLAYOUTENABLED" val="1"/>
</p:tagLst>
</file>

<file path=ppt/tags/tag504.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AuozVxdorORluUiNcbV1QA"/>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tLKeFIYj2PfR97pwrY_VCw"/>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Nlu0iu4QrRqTscqkSiD_aA"/>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2haFUkB4OiNcCqGPd_Bty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stzgDuIA5unpETvPB1z_HA"/>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1567GE0RvaatGkcIZHc4Zg"/>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yYKYsvWMyuoSyulm7OjOsw"/>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OLyiB9TMVYCufLfinhR2I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L_EhmmnyxP_6tJCd0V_nv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5jBqy9zQVFEEtG3AOrI78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8m_eJ0YOIcuRnUajb4upG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XsH9yyuP5q4xVu0co7Rew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QgTF0E9iVrvCTSnDsNv_1Q"/>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y8IG9T_Aa98Mt7eFXkJmPw"/>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GomERt.aAw6Dbt.gifP18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h0PXG3WI0ZC6OlcuIye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HwHPr0PTHoOZzlGy02ytgw"/>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EiVFJBQREOeI_VfJs1_3Ng"/>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fIZRu_yA4QqeMR1bv6ittw"/>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9piUZYRJL5uknREe.AZpJ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aGpDmvNeJeo05fujN14z4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csEnFddJBJjZ3z55RxumRg"/>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DA0k..vsN23vS_dR0xHPXg"/>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Qa0yNmvg_hO5Eh0SK_7JHg"/>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8PqaPUL7.O6dpxhK.a34VQ"/>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4R5uDwzmsglKEHIv3pZ9n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85uW5sdBHdoxxnbQQIX9p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O4TXzPrBFNVnqpQ24wC43Q"/>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QaicLou9RKuZCXO.3pHnS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RlL9OlL5qoDFHNoG8aV1y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GVGCc.E3ZVu4Vt80BPPxUQ"/>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uH2oqwIrr3PCUnggxMFLIA"/>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UwByurwa_K96n.HRjzp7ww"/>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WirBhGbM3BZqKjbEjPZf9g"/>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3ui7PNyIIRQwd5zaDIq5l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GFnRqsXuN6ua154d.gJ_SA"/>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T7_0GFjvF83macbgXrefo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jcLmivnk.h1Tk.rKXwqpZw"/>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pe69p.mRKHi85T0BYnhWwg"/>
</p:tagLst>
</file>

<file path=ppt/tags/tag541.xml><?xml version="1.0" encoding="utf-8"?>
<p:tagLst xmlns:a="http://schemas.openxmlformats.org/drawingml/2006/main" xmlns:r="http://schemas.openxmlformats.org/officeDocument/2006/relationships" xmlns:p="http://schemas.openxmlformats.org/presentationml/2006/main">
  <p:tag name="BTFPLAYOUTENABLED" val="1"/>
</p:tagLst>
</file>

<file path=ppt/tags/tag542.xml><?xml version="1.0" encoding="utf-8"?>
<p:tagLst xmlns:a="http://schemas.openxmlformats.org/drawingml/2006/main" xmlns:r="http://schemas.openxmlformats.org/officeDocument/2006/relationships" xmlns:p="http://schemas.openxmlformats.org/presentationml/2006/main">
  <p:tag name="BTFPLAYOUTENABLED" val="1"/>
</p:tagLst>
</file>

<file path=ppt/tags/tag54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5.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115.9369"/>
  <p:tag name="BTFPWIDTH" val="227.5221"/>
</p:tagLst>
</file>

<file path=ppt/tags/tag546.xml><?xml version="1.0" encoding="utf-8"?>
<p:tagLst xmlns:a="http://schemas.openxmlformats.org/drawingml/2006/main" xmlns:r="http://schemas.openxmlformats.org/officeDocument/2006/relationships" xmlns:p="http://schemas.openxmlformats.org/presentationml/2006/main">
  <p:tag name="BTFPLAYOUTENABLED" val="1"/>
</p:tagLst>
</file>

<file path=ppt/tags/tag547.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BTFPLAYOUTENABLED"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MJmPrnhwyCrSQAKEglijQw"/>
</p:tagLst>
</file>

<file path=ppt/tags/tag55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2.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BTFPLAYOUTENABLED" val="1"/>
</p:tagLst>
</file>

<file path=ppt/tags/tag555.xml><?xml version="1.0" encoding="utf-8"?>
<p:tagLst xmlns:a="http://schemas.openxmlformats.org/drawingml/2006/main" xmlns:r="http://schemas.openxmlformats.org/officeDocument/2006/relationships" xmlns:p="http://schemas.openxmlformats.org/presentationml/2006/main">
  <p:tag name="BTFPLAYOUTENABLED" val="1"/>
</p:tagLst>
</file>

<file path=ppt/tags/tag556.xml><?xml version="1.0" encoding="utf-8"?>
<p:tagLst xmlns:a="http://schemas.openxmlformats.org/drawingml/2006/main" xmlns:r="http://schemas.openxmlformats.org/officeDocument/2006/relationships" xmlns:p="http://schemas.openxmlformats.org/presentationml/2006/main">
  <p:tag name="BTFPLAYOUTENABLED" val="1"/>
</p:tagLst>
</file>

<file path=ppt/tags/tag557.xml><?xml version="1.0" encoding="utf-8"?>
<p:tagLst xmlns:a="http://schemas.openxmlformats.org/drawingml/2006/main" xmlns:r="http://schemas.openxmlformats.org/officeDocument/2006/relationships" xmlns:p="http://schemas.openxmlformats.org/presentationml/2006/main">
  <p:tag name="BTFPLAYOUTENABLED" val="1"/>
</p:tagLst>
</file>

<file path=ppt/tags/tag558.xml><?xml version="1.0" encoding="utf-8"?>
<p:tagLst xmlns:a="http://schemas.openxmlformats.org/drawingml/2006/main" xmlns:r="http://schemas.openxmlformats.org/officeDocument/2006/relationships" xmlns:p="http://schemas.openxmlformats.org/presentationml/2006/main">
  <p:tag name="BTFPLAYOUTENABLED" val="1"/>
</p:tagLst>
</file>

<file path=ppt/tags/tag559.xml><?xml version="1.0" encoding="utf-8"?>
<p:tagLst xmlns:a="http://schemas.openxmlformats.org/drawingml/2006/main" xmlns:r="http://schemas.openxmlformats.org/officeDocument/2006/relationships" xmlns:p="http://schemas.openxmlformats.org/presentationml/2006/main">
  <p:tag name="BTFPLAYOUTENABLED"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r8NdbTEqT2Ipoc4elTAeEg"/>
</p:tagLst>
</file>

<file path=ppt/tags/tag560.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2.xml><?xml version="1.0" encoding="utf-8"?>
<p:tagLst xmlns:a="http://schemas.openxmlformats.org/drawingml/2006/main" xmlns:r="http://schemas.openxmlformats.org/officeDocument/2006/relationships" xmlns:p="http://schemas.openxmlformats.org/presentationml/2006/main">
  <p:tag name="BTFPLAYOUTENABLED" val="1"/>
</p:tagLst>
</file>

<file path=ppt/tags/tag563.xml><?xml version="1.0" encoding="utf-8"?>
<p:tagLst xmlns:a="http://schemas.openxmlformats.org/drawingml/2006/main" xmlns:r="http://schemas.openxmlformats.org/officeDocument/2006/relationships" xmlns:p="http://schemas.openxmlformats.org/presentationml/2006/main">
  <p:tag name="BTFPLAYOUTENABLED" val="1"/>
</p:tagLst>
</file>

<file path=ppt/tags/tag564.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6.xml><?xml version="1.0" encoding="utf-8"?>
<p:tagLst xmlns:a="http://schemas.openxmlformats.org/drawingml/2006/main" xmlns:r="http://schemas.openxmlformats.org/officeDocument/2006/relationships" xmlns:p="http://schemas.openxmlformats.org/presentationml/2006/main">
  <p:tag name="BTFPLAYOUTENABLED" val="1"/>
</p:tagLst>
</file>

<file path=ppt/tags/tag567.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9.xml><?xml version="1.0" encoding="utf-8"?>
<p:tagLst xmlns:a="http://schemas.openxmlformats.org/drawingml/2006/main" xmlns:r="http://schemas.openxmlformats.org/officeDocument/2006/relationships" xmlns:p="http://schemas.openxmlformats.org/presentationml/2006/main">
  <p:tag name="BTFPLAYOUTENABLED" val="1"/>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Md04h40b5HX5ahg3BEDcRw"/>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h7zRxG.8iZRrw11Be6ZX7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QYgiLrRHAqg4HB0QwtZKRQ"/>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sAoHO0p5c4j9.BeBFenxpA"/>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2Bx_bDezWMAqGnYqLsSbM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koFl0vGg1b8nFH11dl5vy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g2jgUye553C2oskPTN4aG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2ItB27sMFOliYwxmy0Q0NA"/>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gy4p8LMSVjsUl5Iw65Fr7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fZPwA_rWv62Kkwl7by7t3w"/>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BUHqF9uyCShrM2VW7k2Hl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YHCg3_0tQCQDM2XWWLRgw"/>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nJqafal0ex8cKvp4F_Ef7g"/>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hI8FmcoUghj8ixbSlWU03w"/>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y2QfXE4ZJSn.KExX.gOOV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YA2Jg.6hfWMScV3iFWqDNw"/>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MaO9cgdwGqnZX4lGNqGYOw"/>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xKvHLL6IRAML3V4K01c_g"/>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TRh2LFyrevy0uPXJEUTH.Q"/>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L6ystYxkGOrKxb4S1LBwC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XV_ly53fEo5wo.V8epGXQ"/>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2T6xeQkv89vIr6pVvMo0u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MBSM2TWFjpi2RnMbKi7jlg"/>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4179zAoB0dUNEdsQEu5Z0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pmAKu6WN6hTBoqJpmABfa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ztFDkNUhT9vF_k9FM3TIxQ"/>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MYuRVdoI4W_2GOyv0dyqxQ"/>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ERtWzqOeOPQ.Lgem2hXg7A"/>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w8H0JrKqidRzJc0n4wlBxA"/>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53PDT_KTZUZJXtf3A1zTCQ"/>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WFn0MN.7lucQfElLAHz5h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VF05439RwY4fgI_rt1M24w"/>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Bzl252GmPLvAg.gA9M9Wpw"/>
</p:tagLst>
</file>

<file path=ppt/tags/tag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lMkdRjIrxHkcTQ2._bOU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vIuppg5FtnY6PHGCrLemQg"/>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ZZe1_8C6Hs_qh8VddI5Jiw"/>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_NT.ALGtEQMdPfo2DpTHsA"/>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AUFHjUDUkmtV9vM.WhoPWQ"/>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sMwZVZZthVVl64dac8AJA"/>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8_yVG2oFArYXwluBKa_aOQ"/>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0mI93bnKGugFLI3eKOdjRQ"/>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Pdt6iE.rZ2CslBgWbbQlD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3zDyiA.csHq.KE7ScnuHXA"/>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qQsHTp.QfKNs8IgSbZ0fn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GwojleIZQI62BgKveEXxSw"/>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wjrWl.dmxWo1c9w0JM0A"/>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bHUNH8TpMLhByCZIRa_vKw"/>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cnWeA2wQmsEgdsgWn7Ctcw"/>
</p:tagLst>
</file>

<file path=ppt/tags/tag61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BTFPLAYOUTENABLED" val="1"/>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MsWYE93bmziqVVCTZPqow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6keB6_g2N7O4iYkCd3HicQ"/>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B.KHh2oklk0JdYYuPX24ug"/>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eoGi51z2a.kgAKMVyWCSp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8B_oZLQb3pebRLiO9Oqoqw"/>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RQzDOMrz2s3kxBC8WswrLw"/>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_Qijj9fuQ7hlyexD8teoH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7Gz3_UKugf6jv05suAZd6A"/>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Pgt4o7L_Nku.zqz10pCoS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yZky0uSyLoMGXaA4VfoOIA"/>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xXp2JW24amReFUUaLxFVxQ"/>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q_AewxH1wK6BVD5_JKTeQ"/>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48Ho8ZFplMQbxRXRgcdpFg"/>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bQusmmZ0JeS_qAtBFkYcfQ"/>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ESFFSiF4G20Aq6UZBmRR2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eSSQoz5p9kH.C_x.P3zdw"/>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N5HycGjjyRBpCEtWABDda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O1sWlL6vBtRVWN3pXc77pw"/>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YPwJjn71KeM9kCak33yMKg"/>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z1vcoiJaot1ydcZxfzfd7w"/>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bERcPDa4mKy51g5BJdVq8Q"/>
</p:tagLst>
</file>

<file path=ppt/tags/tag635.xml><?xml version="1.0" encoding="utf-8"?>
<p:tagLst xmlns:a="http://schemas.openxmlformats.org/drawingml/2006/main" xmlns:r="http://schemas.openxmlformats.org/officeDocument/2006/relationships" xmlns:p="http://schemas.openxmlformats.org/presentationml/2006/main">
  <p:tag name="BTFPLAYOUTENABLED" val="1"/>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tc99L1Z6rPGkXdeu_pXYl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7lSRyYPEHvX82Gd0L8ZiSg"/>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DCX0rz4HdE5UVpv5Lzwzbg"/>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Qp97DIjlawOoS3_g_pnWy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H68LZs.SAGwqidegTFPpg"/>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XlDy8vL7XrJk5mhvde_8U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63oHHe77TLVrxCt4wR15M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G_04VdjRdQ6fQSdn_IjV3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njSBZkqad3a525ZB7yDuJ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hN0Zo7WnWqEHU1897giUng"/>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TGphEp1_zT0E9MkVN.H6a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DXGtDy9LoR3CkGF_9RIUdQ"/>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zTZJ34nQAx9GNMbeZp6c6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5kjzAh55HdSaVakvshGsqw"/>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3ZGG_BCGkYeAvYfLTqTsO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OtyaYn7Waa5ZH_BJ6Yeo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y1xtyUHT5dQgxcOBcePaSA"/>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ft00msBk9x_4TP5qaEx7ZQ"/>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GU2VEh6V2FY_xke3S5dNr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PqaF3bJO_uBgF8iygbnjoQ"/>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ruUqzie24qzEZH.u7.2knw"/>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N7HiIH3ie2_baoqklqGMMQ"/>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lQtVmIR7nRJuD5Js7mjknQ"/>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bo5ppcbqC1udmFeABj5Uww"/>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Ji3Xamercwtf4.WrFNIE8w"/>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lDLqYYeD5oB7r_C4D2g4C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7Yjgzp5rlq.hEOI0CBtetA"/>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CmcxPolvVSSVhB4m81jtmw"/>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PW6pID5lHQnfyPDlhJ6yhQ"/>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PL4blF39dDUtIxFTCC2YU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9GQfMhSuD0AzT2pNUQBKK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kfp60xEg3erdvLxgG3mAnw"/>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UD1KuSlMUhFqqDpYuyS_Xg"/>
</p:tagLst>
</file>

<file path=ppt/tags/tag666.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rac4i9AZCC8Swc_O3S5l9w"/>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jVvB8q3tSEvIhjHu39mYY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dHm4PotBMQn6e.nCnRXf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ddo30wjbBIxxOsC0L0PsK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YerefqNKArr9xjGJZtys7Q"/>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EHvC6DHNSS_Etl2NcPs1f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Dg1H53wMrGNQV1mTFPNnfQ"/>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gd3JV5qn73vUs4c6dIqHl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3Z9IhClleBgMv5iYrmE2jQ"/>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24z3msxVBcuHj3rdyDJv2w"/>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SshC7bhj2Bx11vfyGqU0Fw"/>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DeEHKNR48dvo4ysBzQc3c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MOwH1Rvhwfn_N0iuUeYdZ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g.AhWkTSU74fEiH0kvmdc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M2.OmpbtCfuv07L8YjU7v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IA8vuthDCtvkk.MVjGnVZA"/>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U0CyFpXYupggz_ePOWq7A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5xhQhS9cF_cz4mT.fiedjQ"/>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0wK4ewhTBJf.HluzPYU3S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_viaUPXEOg0GBxWgNiRQlw"/>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64ViM5n_r80OE7t9UZg.EQ"/>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yXxHd47dz9FtfgvaaYAn_Q"/>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J_3wyXGAoEhlSuuVLkU0RA"/>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B8qboqIN8yBYLMEVAE566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uTn78tbLle.6xrWN.JTZ1A"/>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OLSOVk5q9ACmLrGn.Yv.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An3QM7Yjpe7TonVepTaeDA"/>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pkGQ7ntNV0wwhiodXmB2Yw"/>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T4sELn.aQUcqniDObK_4jA"/>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YeJc13LGigsRe7R.f05Qb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C_eJKK0O3qmh47MTVMh1oA"/>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46jUEN1SQyssTuALx7i7YQ"/>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3gQnLnmalJZMRmNV7LxCL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zOay_tOgyPwu5QJqU2aZqw"/>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8ISmolkovRaq6OnlhdL48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FZsgefAB8Ft2gWIy.debQ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_6PqtUUCxpRnsIbiZhXGVA"/>
</p:tagLst>
</file>

<file path=ppt/tags/tag701.xml><?xml version="1.0" encoding="utf-8"?>
<p:tagLst xmlns:a="http://schemas.openxmlformats.org/drawingml/2006/main" xmlns:r="http://schemas.openxmlformats.org/officeDocument/2006/relationships" xmlns:p="http://schemas.openxmlformats.org/presentationml/2006/main">
  <p:tag name="BTFPLAYOUTENABLED" val="1"/>
</p:tagLst>
</file>

<file path=ppt/tags/tag702.xml><?xml version="1.0" encoding="utf-8"?>
<p:tagLst xmlns:a="http://schemas.openxmlformats.org/drawingml/2006/main" xmlns:r="http://schemas.openxmlformats.org/officeDocument/2006/relationships" xmlns:p="http://schemas.openxmlformats.org/presentationml/2006/main">
  <p:tag name="BTFPLAYOUTENABLED" val="1"/>
</p:tagLst>
</file>

<file path=ppt/tags/tag703.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5.xml><?xml version="1.0" encoding="utf-8"?>
<p:tagLst xmlns:a="http://schemas.openxmlformats.org/drawingml/2006/main" xmlns:r="http://schemas.openxmlformats.org/officeDocument/2006/relationships" xmlns:p="http://schemas.openxmlformats.org/presentationml/2006/main">
  <p:tag name="BTFPLAYOUTENABLED" val="1"/>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ixDmggwLU84Dex9I1GaIp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HrWKXkkS8O40vVLnTdWqCQ"/>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V2SkcLAF5bDhFjlNcoel5Q"/>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_nPGemr460yuKY_AbsthI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cLou.T12jvHQ5hXO1kDqT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cY1OqX.4IqgHc9YyW5r40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op4njS3czDQv7Kr2YE0ci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0VwY1QAV64eEPYLLCGlE7g"/>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3S3WXInqHINMlXkk75NPA"/>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CXxwWeUPPhlz0oiQ6NSg2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mHejZUoUOo7q5ER8icActA"/>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gyqB14kqOe30kcb7nQ_hMA"/>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c6aDLtX_5OU8jICHY.bvxQ"/>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MGexPr8wQygaZh3Tq7SJZ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Sb7dLInPKtrax0kIROdsv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GvQ0SuKdScRkERwKdUxiP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n0X.dGZGNtjC6uh8TcEIQ"/>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0RIQxqfh3_pbmSqyOrRxQQ"/>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qv2Almvio_XY53TKEbDcW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YdNNEG_V91MTvVq1Ee9wmA"/>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xdEW.FJsZoSU63IkgrsfHw"/>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WSwZUvkgbreghbuuqgoipg"/>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VC_3uS9Op.52lScmhRwI3w"/>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JEXpMuxxBsyD6m8Ga0eKaQ"/>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MPwjf1YUB_evfj5VSLV9l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HnBpW16iC5Sx820QMwCps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VmnGY4nPjjOum0Js9m9QQ"/>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EGskXTCCzkQ1RMSTBcv25Q"/>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Il87BUfHUuO1RofkznccmQ"/>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ZlZutuPA4gcIEYJUzOJi2g"/>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MDx0LdWHEwCMR1tGieqm9A"/>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c36daMoNZex0Sek5itywRw"/>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U1VdHZm6B7dEQAtwBYBwxg"/>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GlVgZkzRB_tmGwMOb3mWhw"/>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Lj4LkeaxrsvZTxodqWrRpQ"/>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owGIU2cdY.ucik9EgVOHJQ"/>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1cMuMc23J.XoEwNwL_P03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P3iXUsbzTA7.fglmiFR.A"/>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zz8R5__iYxNjQPWZHCrDyA"/>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Oc7830H8jZVAunBRLNYbEg"/>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qxvBaz3AxKtmOpG_DEWQsA"/>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vKmPHAxKId2EF17GzN34jw"/>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Oc2XxzQqnZkGNsc0ALFQc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3DuT9pzJR6vJHSzgZGcqhg"/>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uNkx_fTyruGui9zOz.xRgA"/>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Zbgl_86LE.An2IprAiLjbA"/>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OcRw.eMWRonM3hMDN4UM8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vY67HINiY_LhKjqGW9tBr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n_9uiMGm.vUAAVmdsTyGNQ"/>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kGG_gpNeqTQYlKfSi_yKkA"/>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h2zKGVca1LBIFjjXuRStYw"/>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wEqg_TXYqyIJO5OVqVJBYQ"/>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_MdThwWe5ph5JvYAI29i2Q"/>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H_OY4CpasYXU_2nyLiyq5Q"/>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UQ8xkqgxcHY7oTD.wqfQ3g"/>
</p:tagLst>
</file>

<file path=ppt/tags/tag756.xml><?xml version="1.0" encoding="utf-8"?>
<p:tagLst xmlns:a="http://schemas.openxmlformats.org/drawingml/2006/main" xmlns:r="http://schemas.openxmlformats.org/officeDocument/2006/relationships" xmlns:p="http://schemas.openxmlformats.org/presentationml/2006/main">
  <p:tag name="BTFPLAYOUTENABLED" val="1"/>
</p:tagLst>
</file>

<file path=ppt/tags/tag757.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9.xml><?xml version="1.0" encoding="utf-8"?>
<p:tagLst xmlns:a="http://schemas.openxmlformats.org/drawingml/2006/main" xmlns:r="http://schemas.openxmlformats.org/officeDocument/2006/relationships" xmlns:p="http://schemas.openxmlformats.org/presentationml/2006/main">
  <p:tag name="BTFPLAYOUTENABLED"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ZhX.VdaKwFIcl8EEBPm3Q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6ntCP2Ww4XJb8xZYLt_XoA"/>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gm0zh0PWNUyCBSzxAVjJTw"/>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Sz3L7tizigJenb8HFJptrg"/>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FmiczbIWHg8H8efZESmt7A"/>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Mb.Ja.nJ3Kf35UG18nDqAw"/>
</p:tagLst>
</file>

<file path=ppt/tags/tag765.xml><?xml version="1.0" encoding="utf-8"?>
<p:tagLst xmlns:a="http://schemas.openxmlformats.org/drawingml/2006/main" xmlns:r="http://schemas.openxmlformats.org/officeDocument/2006/relationships" xmlns:p="http://schemas.openxmlformats.org/presentationml/2006/main">
  <p:tag name="BTFPLAYOUTENABLED" val="1"/>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xVt.aAvN.0DrbvlVha4Fb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9BMIJqagZTGDudSxXFCKGg"/>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0ZvX9YqctTekipgbXyZLfg"/>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9AuWqsJR6jKB_C6ONXMSX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DfmvvapNFIgjLqaT3aZpzQ"/>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zcV5eAWJDGz8EDeclx0bPA"/>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xw8CwSyCdOzFCLkuVKea.Q"/>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4fCVu1cVdkN7MT68JF25Gw"/>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KogCXHab7ktMqS5x.hwVoA"/>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L5yrxK_bI1jsOFXnuY1Gmg"/>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6qDS0IFGXeGUdUWyxsq9OQ"/>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DHYFYzSjEwn74s2jTs.csg"/>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XrjxJ45ODYLYLE_kWPOTzg"/>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ksajrzaszppzdH3.xPpKDA"/>
</p:tagLst>
</file>

<file path=ppt/tags/tag779.xml><?xml version="1.0" encoding="utf-8"?>
<p:tagLst xmlns:a="http://schemas.openxmlformats.org/drawingml/2006/main" xmlns:r="http://schemas.openxmlformats.org/officeDocument/2006/relationships" xmlns:p="http://schemas.openxmlformats.org/presentationml/2006/main">
  <p:tag name="BTFPLAYOUTENABLED"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dRpVO2wij1.5YCuomSAMsQ"/>
</p:tagLst>
</file>

<file path=ppt/tags/tag780.xml><?xml version="1.0" encoding="utf-8"?>
<p:tagLst xmlns:a="http://schemas.openxmlformats.org/drawingml/2006/main" xmlns:r="http://schemas.openxmlformats.org/officeDocument/2006/relationships" xmlns:p="http://schemas.openxmlformats.org/presentationml/2006/main">
  <p:tag name="BTFPLAYOUTENABLED" val="1"/>
</p:tagLst>
</file>

<file path=ppt/tags/tag781.xml><?xml version="1.0" encoding="utf-8"?>
<p:tagLst xmlns:a="http://schemas.openxmlformats.org/drawingml/2006/main" xmlns:r="http://schemas.openxmlformats.org/officeDocument/2006/relationships" xmlns:p="http://schemas.openxmlformats.org/presentationml/2006/main">
  <p:tag name="BTFPLAYOUTENABLED" val="1"/>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Yte.H0haDM9z.BbWKwAd1w"/>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HP3vhkmcDlw6E0Z.MsxK7g"/>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_jKh_eZ3slJUqVLdZ5aEQQ"/>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x4KX9a8fMH_6aSyV5kEMjg"/>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nKaddH2NqbxqmSZh74r6dw"/>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NvkBnXo_xLz6ltKZSiUWPQ"/>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2TUUp57JtXQ76gmc7dpvjw"/>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t.BCBXYUSy2F_DDChZ0tU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MmHl4_WPp3DIDGIydkXvT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NCU.E7iisgsF6kfrtbuX7w"/>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idEnS83JP0AANopyL3S4bA"/>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l9xvl8i.ZRB5jk7LEv6vRQ"/>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oc10oR4VVH_QwVTQUm1GQ"/>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X.CXn9if3ngr8HKH0eSekQ"/>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JVEqLB4EQumJ5X0xzTUjXg"/>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iGbyV85GjyhCA_Dw07Q2wg"/>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j81VLaFMG9XqKo.F71zBfg"/>
</p:tagLst>
</file>

<file path=ppt/tags/tag79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FsAKL0fiqZkIFGfT5Peg"/>
</p:tagLst>
</file>

<file path=ppt/tags/tag800.xml><?xml version="1.0" encoding="utf-8"?>
<p:tagLst xmlns:a="http://schemas.openxmlformats.org/drawingml/2006/main" xmlns:r="http://schemas.openxmlformats.org/officeDocument/2006/relationships" xmlns:p="http://schemas.openxmlformats.org/presentationml/2006/main">
  <p:tag name="BTFPLAYOUTENABLED" val="1"/>
</p:tagLst>
</file>

<file path=ppt/tags/tag801.xml><?xml version="1.0" encoding="utf-8"?>
<p:tagLst xmlns:a="http://schemas.openxmlformats.org/drawingml/2006/main" xmlns:r="http://schemas.openxmlformats.org/officeDocument/2006/relationships" xmlns:p="http://schemas.openxmlformats.org/presentationml/2006/main">
  <p:tag name="BTFPLAYOUTENABLED" val="1"/>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tXEkwmAZ0tCBR0oJbPwiog"/>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7U0fIQPN86yyhO_G.9PPXA"/>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Y5bYLE_GouK8EVVMuX4N5Q"/>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7By9MoHPi66ueFmQ1dy0Ug"/>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u71ulQ3.Sj3qaj0KVOyGow"/>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b3neoQpAp75.Iv4AL.k.Tg"/>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C6W2E6F47qrLt5eYjwfJNg"/>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TY0lSUHohtHZ2VtcNHKMX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Anxhg_5gVQeJLU3te3A2PQ"/>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MQbdR5oPvVQEh1pGpVnmrw"/>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LMyMvshJa6mZN33g2VnRTA"/>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PjcuqSFC.ExTMECt3TXasQ"/>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zJO3hE0bRSmNpxDuNuRZTg"/>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6o7FUZyN1jwkP1OhyVIsxQ"/>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j5Jqoo9WB63yeBEUYUhfCA"/>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HSBdGTRU.yUBE9tjVBNGJg"/>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ffxwadq2Q.DVJWKiZ2m.9g"/>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qwU7lmRAjm1kzQ46pCHtVA"/>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lFSOiyDa7VhySsiRGo6ig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fO1cXcHaekR1n7lMtuPGRg"/>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BAW465qoiz2tdsKIO.TiLg"/>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VKfIUVU3aOFYGMF37Qm_Xw"/>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R5sJ6iymlkQESwJiDZssVQ"/>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38fooeg52lxA2sovXlCcZw"/>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EVmdJbTaD7qqio6SOoF1h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u6kWCvTXTlAK3x1g40YLKw"/>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L0Xvvk.gD_Zaqz1L6gY5Bg"/>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yjYwFq0imS0kXlW8KxNBrA"/>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DNsBqTNESHjKYTkJSfcbBQ"/>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fEBGGi5B.ReXv5rCCbzsI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TAbtfhbj66bLnUg1O0Otfg"/>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DO8zFlIopWqV85wFD4SUNQ"/>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vrKViAvNqvzNbq81RAL7ag"/>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0JEB3JPtbZsALUX.61kucA"/>
</p:tagLst>
</file>

<file path=ppt/tags/tag833.xml><?xml version="1.0" encoding="utf-8"?>
<p:tagLst xmlns:a="http://schemas.openxmlformats.org/drawingml/2006/main" xmlns:r="http://schemas.openxmlformats.org/officeDocument/2006/relationships" xmlns:p="http://schemas.openxmlformats.org/presentationml/2006/main">
  <p:tag name="BTFPLAYOUTENABLED" val="1"/>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t0uk6JW1tPBSTV1w8CNNiQ"/>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Uo6T7r2JHLrv6eCIg5Y24w"/>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l7RbBhsyzytJpOAbHhk6ag"/>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f9hXN0RRKhNP8gyBPTd8hA"/>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pRmTo4MMfvCnhB2vYbtsIA"/>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zQfHXAnG65wmdf6N3vDpf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lX7QHU5nsgr2HglqcFnV6w"/>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hUSMyOFEKHfJav2ruWp6KQ"/>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9YOqVEU8sQ8URYE0nza_5A"/>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ceMVbEFiXGgF6Zu_NY_7jQ"/>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pBwDVzLJO0gAsDcG02zE3g"/>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i6oeEl5If2kzsgnulsNPVg"/>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2XMVdjitAYT.GFgggcW6hA"/>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I0G4tJHOLNYMc0_eW5RA.Q"/>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Qlxg5YdabzL_WcK2XQe6ig"/>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9iq2TS4iuO6F2n8JQNmuHQ"/>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FMaagXqHRJMB90vJMzN1D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7QNfwK67YMA9nmclYbJOw"/>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fo9BbgAmYFTdXWl62hKd5Q"/>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l7ii_I.PhWpX.vGuqmcrMQ"/>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j1Mn8EhEGkIIy9PirZatDw"/>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aA4DFE3m4Yh9WephmFSpYg"/>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2wmqs9gj_WOdThs5bvDFGQ"/>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vojJUoTjtzKDRSrT8M3dbw"/>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s7_tmWMNjJZGNg7STQ.5Cw"/>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I_VUiGsnkl6XNNUIjlr_Tw"/>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24nszJWmq4G92foKsK9XtQ"/>
</p:tagLst>
</file>

<file path=ppt/tags/tag85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A.I3erWNrOCkDe2TZcOkFQ"/>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86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392.1946"/>
  <p:tag name="BTFPWIDTH" val="588.2919"/>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4.xml><?xml version="1.0" encoding="utf-8"?>
<p:tagLst xmlns:a="http://schemas.openxmlformats.org/drawingml/2006/main" xmlns:r="http://schemas.openxmlformats.org/officeDocument/2006/relationships" xmlns:p="http://schemas.openxmlformats.org/presentationml/2006/main">
  <p:tag name="BTFPLAYOUTENABLED" val="1"/>
</p:tagLst>
</file>

<file path=ppt/tags/tag865.xml><?xml version="1.0" encoding="utf-8"?>
<p:tagLst xmlns:a="http://schemas.openxmlformats.org/drawingml/2006/main" xmlns:r="http://schemas.openxmlformats.org/officeDocument/2006/relationships" xmlns:p="http://schemas.openxmlformats.org/presentationml/2006/main">
  <p:tag name="BTFPLAYOUTENABLED" val="1"/>
</p:tagLst>
</file>

<file path=ppt/tags/tag866.xml><?xml version="1.0" encoding="utf-8"?>
<p:tagLst xmlns:a="http://schemas.openxmlformats.org/drawingml/2006/main" xmlns:r="http://schemas.openxmlformats.org/officeDocument/2006/relationships" xmlns:p="http://schemas.openxmlformats.org/presentationml/2006/main">
  <p:tag name="BTFPLAYOUTENABLED" val="1"/>
</p:tagLst>
</file>

<file path=ppt/tags/tag867.xml><?xml version="1.0" encoding="utf-8"?>
<p:tagLst xmlns:a="http://schemas.openxmlformats.org/drawingml/2006/main" xmlns:r="http://schemas.openxmlformats.org/officeDocument/2006/relationships" xmlns:p="http://schemas.openxmlformats.org/presentationml/2006/main">
  <p:tag name="BTFPLAYOUTENABLED" val="1"/>
</p:tagLst>
</file>

<file path=ppt/tags/tag868.xml><?xml version="1.0" encoding="utf-8"?>
<p:tagLst xmlns:a="http://schemas.openxmlformats.org/drawingml/2006/main" xmlns:r="http://schemas.openxmlformats.org/officeDocument/2006/relationships" xmlns:p="http://schemas.openxmlformats.org/presentationml/2006/main">
  <p:tag name="BTFPLAYOUTENABLED" val="1"/>
</p:tagLst>
</file>

<file path=ppt/tags/tag869.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77VHQxuTHdpre1q.kbqaCg"/>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1.xml><?xml version="1.0" encoding="utf-8"?>
<p:tagLst xmlns:a="http://schemas.openxmlformats.org/drawingml/2006/main" xmlns:r="http://schemas.openxmlformats.org/officeDocument/2006/relationships" xmlns:p="http://schemas.openxmlformats.org/presentationml/2006/main">
  <p:tag name="BTFPLAYOUTENABLED" val="1"/>
</p:tagLst>
</file>

<file path=ppt/tags/tag872.xml><?xml version="1.0" encoding="utf-8"?>
<p:tagLst xmlns:a="http://schemas.openxmlformats.org/drawingml/2006/main" xmlns:r="http://schemas.openxmlformats.org/officeDocument/2006/relationships" xmlns:p="http://schemas.openxmlformats.org/presentationml/2006/main">
  <p:tag name="BTFPLAYOUTENABLED" val="1"/>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DvWxnj7iLO4JZQfLtZDCag"/>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US_dRX3bOMPWj.3rTRN.2A"/>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wfBhvX2xUJrzWMNhp2BcaA"/>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Q.A2AnV2C_giWRIk2hebrQ"/>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_RVWgVRxQ7xYiunKEs0GZg"/>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ZGc0EYBwdY77YbNI81mzTw"/>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GuS9poAZJNVsdq2nc6Uq3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lU3uY4kz9.xy1n0kZdwY_A"/>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haeHJCoNJfLgAQzdYZJw5g"/>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TF0w8olYmrlGEPJBv06uWg"/>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evRlT8cutkQVZk3zexSq8w"/>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Vls0XbScwAAHs6iDYYZy1w"/>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O4C5vaQfmgvmcfoAPHnTfg"/>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Q7W.eZA4l78hrCXFYb4vnQ"/>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P9cI0wuLWF3CV8vXxGxBmw"/>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V8uyKpQOCCHHNlwS4Fs0hQ"/>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mhXlUsCFZcQ7gBL3pWn5LA"/>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8TPG0qNc9srb.LJ2Qiz4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yd4VYAiL_9qPaSyfYpnxc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ITHYDNrsd4seaC.lCSMLfg"/>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1MQh0bmOYtAy5umYg456fg"/>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i9lYeO1Np1oWx13Uana0kA"/>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cuV7YojFRMPnWuRenTXSuA"/>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KzkGng47KWnRfHKk3H5ceg"/>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jiwllaMLNWot_1HDnUgQeA"/>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h5Ajuj5vCyDIoy98ZgCsIQ"/>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47BNxgG0.3HLrXzfgIqwbQ"/>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kJ2YPIuyAEToUxvZDco.Kw"/>
</p:tagLst>
</file>

<file path=ppt/tags/tag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eOUT5okROgLq7adTRvDfsQ"/>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MbhFLifuGLiwusdb7KLCNw"/>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E1RY9axhibNRJ0luYzNvlQ"/>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L.VXIIq4shVuMDIwKd_U5w"/>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Ocvresc7v.wR_PV4X5hBDg"/>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cVfCKc_6HB1aMevP7wGCjw"/>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q4.KObrkW5Udco1oTv7A1Q"/>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5O7Nl4jmLdB0e4VojiOg2Q"/>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FRYruy_ivgVgnyrcd6mCGg"/>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HRrrSOEKp.es3L51_jpfNQ"/>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J1lsv87.op_AVbRkuL3l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QLUHzYI2iQpUq9kucQ2ztA"/>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W07vgxYWy2eCtVLxiFJ5zg"/>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1fG56SltA_jNIE1bMI5yqA"/>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0c3KeA.T4zOoK39PMXiXzQ"/>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jqkEd45.hG6EyiMtShrR_w"/>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2pSDWdqmHVpGkye373W3nA"/>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BNpVPyvwoLM_Sc5kLdyZPw"/>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me_NP2oSHOgYp6mwMsrPB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IzrNN1OVj_BVB2KtynoJbQ"/>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_VeTm0Zh6IEBBCTrpc0nWA"/>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rQxKG0.5N4qovTa_9ReTj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jly.WO_XxpF.SGRWTp8QxA"/>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N4Zo8fcylEe6oD3BcbASDQ"/>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gaXg7ySREJeiLhHeqWv7Xg"/>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IgCzgShGaTVtDFEX1DL9g"/>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BrAAqHrxWqBU0FhXEoYf8A"/>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mB8bhi1uckpfpHbrFjAmHw"/>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ihm4xV4qs9ULFea6si0N7w"/>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Wny_nTUeZFZynErHDvY15w"/>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AMEmpXENGWqWfiaHEX4gzA"/>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s1mqfMpOuckxHfLVKCjaOA"/>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8yDGuoiX5uUbYdQsK5YFJ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qRXICdeCQD66p_fOdUG4xw"/>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9bFtIGoUVBRuLMV2g9wc4g"/>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KXPFkdK.GK5DFgoAYj.n_g"/>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fAQ5nbOGtF_gsIwkhEVWkQ"/>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yxYSjKSA._IE5zlZ7Op2cQ"/>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sTxuO4W2KERjJWIfKFmBHg"/>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dtd2_u7usPShUmBHxLxqAA"/>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jxD_tnDSmx_jb4F5EscJnQ"/>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uB9Ae6fRmhlOvUebiMJTyg"/>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OLwDV8iGXztFPCh0oOqJQg"/>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oHOfhU0lO18igKHyVKxlE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hMRoFRgr6KJZeA0n4k.mQ"/>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UlcxossesJZTn1tMSBT0hQ"/>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tHJvVRn6UmjjyeLmKiXQ5Q"/>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OCCAXcRhHuRQANAf6MjEEQ"/>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Rk4SRQfZijTiDDNMqXKsw"/>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YQJlYA_OqEmSR62GkgF82g"/>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TEz4i4xlygNbod.r5Z_NVQ"/>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HBf7FXuUoLvJ8xv0PuqU8A"/>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GKYnsouD2BlLldiD2ydl_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h0grk0qFIJw8M87CPj.S_w"/>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yHfItSPg3w_bASujuvLpp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NIQzXarBcR2pn8M.s8Iku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D28dDLOsdiRwEhkBnJoNBQ"/>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XJJOd8N.qUebuapuNAbZBA"/>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xBhKR1JoE4psy47ODZ9djw"/>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EI6EKLRG.WuBdtdKPBx6Sw"/>
</p:tagLst>
</file>

<file path=ppt/tags/tag954.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tZlzDtJgpskXTw2aH.jyAA"/>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F5DtsIE_rmdCJJrxxbQdfg"/>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F2DxcVicHyb2IONrwvLLfg"/>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sBqewDs1Q9HxsGjq0TddL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i8MfHPePkdYMhnress9UaQ"/>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mVQzMXLZJvwXIqAjNUZnww"/>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nhjzvJks.dfO2dB.HEz9ew"/>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UlwoMDkJJtlcPFqbHiGzqg"/>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8GOePXR_yUumGSNpofdGhA"/>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o.GxA.TuOypPpFJ_MOPy5Q"/>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Od34Cbsv0rBIi8RVjHvK1g"/>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3wNznR_lFmd5DUYZvwUEMA"/>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NF5236Uv99TkWv_IK.v9EA"/>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YWFrnOJg90r7FK811mVcMg"/>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xQosBg68AoMtvZ6IrP7nG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llrejsfWDWvlEv.O.GXPZQ"/>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vmU2XtU59dQCG658r2ByBA"/>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ECtlJK1KGOVf6L7VEguPRw"/>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rfvoZ_1GemuQ4Y0IFasPyg"/>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DE6K86hopQq5HenvSXPgkw"/>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45EjeNy6ROZu2E63aBdVXQ"/>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jbINntuBTAOLVwUMfnlXFA"/>
</p:tagLst>
</file>

<file path=ppt/tags/tag976.xml><?xml version="1.0" encoding="utf-8"?>
<p:tagLst xmlns:a="http://schemas.openxmlformats.org/drawingml/2006/main" xmlns:r="http://schemas.openxmlformats.org/officeDocument/2006/relationships" xmlns:p="http://schemas.openxmlformats.org/presentationml/2006/main">
  <p:tag name="BTFPLAYOUTENABLED" val="1"/>
</p:tagLst>
</file>

<file path=ppt/tags/tag977.xml><?xml version="1.0" encoding="utf-8"?>
<p:tagLst xmlns:a="http://schemas.openxmlformats.org/drawingml/2006/main" xmlns:r="http://schemas.openxmlformats.org/officeDocument/2006/relationships" xmlns:p="http://schemas.openxmlformats.org/presentationml/2006/main">
  <p:tag name="BTFPLAYOUTENABLED" val="1"/>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a0PoIinpsMvftV18UWR1wQ"/>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KEYL89tiytn5TfadXDQpL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58qvjt37fI4hHcV_tLaEgQ"/>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risfa_Bsruzn1hRgMBGrQw"/>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OWpZWeowQZA2qwSgbaqiiA"/>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ltZDOuqg7rjpcK8OXVCbiQ"/>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enLb6Kt_5zCtxiIykFS6Zg"/>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p61p1gCf3MIME0gZ2lDWJA"/>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9PpSMjz8r767sNTbcWLutA"/>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QQ3hgtvr2k9yIOGB0zxnJQ"/>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n4zvhdjhCfw812eRDMwKfA"/>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7azV4IxrvwzSzwqcQ_TBYg"/>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PG7irf_sxvZfUzmCzR7Hh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rZrDzHcLT28IPCtICCpGgg"/>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NUxPwADfTqRnze_k3PU1Fw"/>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lxRQtGSnw5WSajc3.QHbUg"/>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1wodzs5rpI_JxzRBE9ZUsw"/>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RLHRV7X7djUpsCQxbU8Y0Q"/>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JpyfRuv2nNe8sg3ntYko9A"/>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qgrmXf8hNJLg5EwnKhvx6g"/>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4R2FPFIhIYctk31ToeF0Gw"/>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7Nui0mK_eZW_Yn1kq7wTjQ"/>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_iS40moJzMfBYVvCMTp25Q"/>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qFiSEPRcS0idQyVX5QIbNg"/>
</p:tagLst>
</file>

<file path=ppt/theme/theme1.xml><?xml version="1.0" encoding="utf-8"?>
<a:theme xmlns:a="http://schemas.openxmlformats.org/drawingml/2006/main" name="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2.xml><?xml version="1.0" encoding="utf-8"?>
<a:theme xmlns:a="http://schemas.openxmlformats.org/drawingml/2006/main" name="1_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90121</TotalTime>
  <Words>21401</Words>
  <Application>Microsoft Office PowerPoint</Application>
  <PresentationFormat>Widescreen</PresentationFormat>
  <Paragraphs>2494</Paragraphs>
  <Slides>79</Slides>
  <Notes>78</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Bain Core</vt:lpstr>
      <vt:lpstr>1_Bain Core</vt:lpstr>
      <vt:lpstr>Scaling Solar</vt:lpstr>
      <vt:lpstr>The Solar Opportunity</vt:lpstr>
      <vt:lpstr>PowerPoint Presentation</vt:lpstr>
      <vt:lpstr>Solar can abate 5.5 to 10 Gt of CO2e by 2050 in select subsectors depending on the transition scenario</vt:lpstr>
      <vt:lpstr>Price reduction of ~80% since 2009 coincides with a 15x expansion in capacity, following Swanson’s law</vt:lpstr>
      <vt:lpstr>Price decreased initially due to R&amp;D in module efficiency; since 2001, economies of scale have been main driver</vt:lpstr>
      <vt:lpstr>Past solar adoption has exceeded expectations at every stage; solar, together with wind, will drive most renewable deployment</vt:lpstr>
      <vt:lpstr>Residential, commercial &amp; industrial distinct from utility solar PV</vt:lpstr>
      <vt:lpstr>Typical solar project economics result in payback periods ranging from 2 to 10 years</vt:lpstr>
      <vt:lpstr>~50% of solar cost structure is soft costs or gross margins</vt:lpstr>
      <vt:lpstr>Deployment environments differ across states and energy markets, with ISO-NE and CAISO leading in the US</vt:lpstr>
      <vt:lpstr>ELP Greenport project demonstrates the economics of storage and the delicate balance of community interests</vt:lpstr>
      <vt:lpstr>Federal ITCs and PTCs provide some relief, but key enabler is state incentives, pushing projects past investors’ hurdle rate</vt:lpstr>
      <vt:lpstr>Solar Technology Landscape</vt:lpstr>
      <vt:lpstr>PowerPoint Presentation</vt:lpstr>
      <vt:lpstr>Crystalline silicon (c-Si) is main cell type, while thin-film is often reserved for highly specific use cases</vt:lpstr>
      <vt:lpstr>The industry shifted to mono-Si and larger wafer sizes, driven by higher efficiency and cost reduction</vt:lpstr>
      <vt:lpstr>Momentum gathers behind n-type cells, motivated by lower degradation and better heat tolerance</vt:lpstr>
      <vt:lpstr>PERC cells have gained 65% market share, quickly replacing BSF  (-81%) since 2019, but TOPCon looms large</vt:lpstr>
      <vt:lpstr>HJT, perovskite, and multi-junction cells boast higher efficiency but have yet to replace c-Si at commercial scale</vt:lpstr>
      <vt:lpstr>Efficiency of perovskite cells increased ~85% over 10 years  (6% CAGR) vs. multi-Si’s ~61% gain over 40 years (1% CAGR)</vt:lpstr>
      <vt:lpstr>Panel modifications such as tracker and concentrators could increase efficiency by an additional 40+%</vt:lpstr>
      <vt:lpstr>Solar has been tested in many deployment scenarios, integrating with agriculture, urban architecture, and personal mobility </vt:lpstr>
      <vt:lpstr>Solar Supply Chain</vt:lpstr>
      <vt:lpstr>PowerPoint Presentation</vt:lpstr>
      <vt:lpstr>SiO2 is refined to produce ingots, which are cut into wafers and then assembled into cells and modules</vt:lpstr>
      <vt:lpstr>Demand for fossil fuels in the refinement step contributes most of the CO2 in the supply chain</vt:lpstr>
      <vt:lpstr>Silicon and silver make up the bulk of material cost; cell-to-module assembly represents the largest chunk of in-house cost (~60%)</vt:lpstr>
      <vt:lpstr>~60% cost reduction from R&amp;D efficiency improvements, ~20% from economies of scale, ~10% from yield from learning by doing</vt:lpstr>
      <vt:lpstr>Solar PV manufacturing capacity exceeds demand at every step by at least 70%; overcapacity is expected to last at least until 2030s</vt:lpstr>
      <vt:lpstr>Panel production is the most localized step; various countries have added capacity, but China’s growth is unmatched</vt:lpstr>
      <vt:lpstr>China grew to dominate over ~75% of the market for every chain of the supply chain, especially in wafer production (&gt;97%) </vt:lpstr>
      <vt:lpstr>China’s low production costs are enabled by vertical integration and a focus on mega-scale plants </vt:lpstr>
      <vt:lpstr>Solar Deployment Landscape</vt:lpstr>
      <vt:lpstr>PowerPoint Presentation</vt:lpstr>
      <vt:lpstr>To achieve net zero by 2050, solar PV capacity must grow 15-fold from current levels</vt:lpstr>
      <vt:lpstr>~70% of solar PV investment comes from private sources, mostly commercial financial institutions and corporations</vt:lpstr>
      <vt:lpstr>Residential solar incurs relatively high soft costs; commercial &amp; industrial and utility-scale face long permitting processes</vt:lpstr>
      <vt:lpstr>~55% of installed solar PV capacity comes from utility, rest from commercial and residential</vt:lpstr>
      <vt:lpstr>Residential solar can be financed with different structures — key difference is actual ownership</vt:lpstr>
      <vt:lpstr>Consumers can receive either direct payments or credits for surplus electricity produced </vt:lpstr>
      <vt:lpstr>Pay-as-you-go structure can bring affordability, expand service, and improve financial inclusion</vt:lpstr>
      <vt:lpstr>Commercial companies can install panels or buy electricity through a power purchasing agreement</vt:lpstr>
      <vt:lpstr>PPAs have surged in popularity over the past few years, driven by companies looking to make credible sustainability commitments</vt:lpstr>
      <vt:lpstr>Community solar is an increasingly popular way for more consumers to access the benefits of residential solar PV</vt:lpstr>
      <vt:lpstr>Utility-scale PV can take a variety of equity-debt structures, but project finance with tax equity remains a preferred staple</vt:lpstr>
      <vt:lpstr>There are many options for utility-scale solar to raise debt, each with its advantages regarding debt load, rate and tenor, and risks</vt:lpstr>
      <vt:lpstr>Parties to a ‘bankable’ project generally include a sponsor, lender(s), the project company, and an off-taker</vt:lpstr>
      <vt:lpstr>Project finance sequesters risk, optimizes cap structure, and offers alignment of interests for all parties involved</vt:lpstr>
      <vt:lpstr>Most of operating period term loans in the US are back levered to tax equity, a unique form of equity with loan-like characteristics</vt:lpstr>
      <vt:lpstr>Solar Policy Landscape</vt:lpstr>
      <vt:lpstr>PowerPoint Presentation</vt:lpstr>
      <vt:lpstr>Most governments’ policies focus on risk reduction or subsidies</vt:lpstr>
      <vt:lpstr>US Inflation Reduction Act extends and improves solar investment and production tax credits</vt:lpstr>
      <vt:lpstr>New transferability rule provides simple fungibility to investors, reducing soft costs and eliminating uncertainties</vt:lpstr>
      <vt:lpstr>Adders over next 10 to 12 years aim to boost domestic content and labor and increase deployment in low-income areas</vt:lpstr>
      <vt:lpstr>IRA mobilized $42B from 2022 to 2024; projected to generate an additional ~50% (~160 GW) of solar capacity by 2033</vt:lpstr>
      <vt:lpstr>Feed-in tariffs (FiT) used to be the predominant form of support; now phased out in favor of other policies or no support at all</vt:lpstr>
      <vt:lpstr>From the 11th to the 14th Five-Year Plan, China’s solar strategy adapts through each iteration from 2006 to 2021</vt:lpstr>
      <vt:lpstr>US relies on import tariffs and tax credits conditioned on local labor and content requirements </vt:lpstr>
      <vt:lpstr>Solar PV: Overcoming Future Challenges</vt:lpstr>
      <vt:lpstr>PowerPoint Presentation</vt:lpstr>
      <vt:lpstr>Interconnection delay is one of the main obstacles preventing new solar capacity coming online</vt:lpstr>
      <vt:lpstr>Permitting issues can cause serious delays as well, but both US and EU are taking steps to streamline the process</vt:lpstr>
      <vt:lpstr>Daily and seasonal intermittency requires battery storage to smooth consumption</vt:lpstr>
      <vt:lpstr>Integrating Battery Energy Storage Systems (BESS) lowers emissions, reduces bills, and boosts reliability and self-sufficiency </vt:lpstr>
      <vt:lpstr>Batteries and pumped hydro are two ways to store energy</vt:lpstr>
      <vt:lpstr>Developing countries with high solar irradiance and low seasonality can benefit from solar PV deployment</vt:lpstr>
      <vt:lpstr>Demand response can help mitigate daily power fluctuations by incentivizing users to time their consumption</vt:lpstr>
      <vt:lpstr>By 2050, ~10 million tons of solar PV panels will retire; EU and China have announced recycling plans</vt:lpstr>
      <vt:lpstr>Appendix</vt:lpstr>
      <vt:lpstr>~70% of renewables capacity additions through 2028 will consist of solar PV</vt:lpstr>
      <vt:lpstr>Solar PV makes up &gt;99% of global installed solar capacity</vt:lpstr>
      <vt:lpstr>Scenarios</vt:lpstr>
      <vt:lpstr>Balance of System components [ref. Slide 10]</vt:lpstr>
      <vt:lpstr>Material components in crystalline silicon (c-Si) solar panels  [ref. Slide 30]</vt:lpstr>
      <vt:lpstr>Glossary</vt:lpstr>
      <vt:lpstr>Units, calculations, and references</vt:lpstr>
      <vt:lpstr>CKI Solar PV Team</vt:lpstr>
    </vt:vector>
  </TitlesOfParts>
  <Company>Columbia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Solar</dc:title>
  <dc:creator>Gernot Wagner</dc:creator>
  <cp:lastModifiedBy>Westley, Lauren</cp:lastModifiedBy>
  <cp:revision>4636</cp:revision>
  <cp:lastPrinted>2017-02-15T14:23:56Z</cp:lastPrinted>
  <dcterms:created xsi:type="dcterms:W3CDTF">2023-06-12T14:35:38Z</dcterms:created>
  <dcterms:modified xsi:type="dcterms:W3CDTF">2024-10-17T23:06:25Z</dcterms:modified>
</cp:coreProperties>
</file>